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6" r:id="rId3"/>
    <p:sldId id="291" r:id="rId5"/>
    <p:sldId id="258" r:id="rId6"/>
    <p:sldId id="278" r:id="rId7"/>
    <p:sldId id="280" r:id="rId8"/>
    <p:sldId id="282" r:id="rId9"/>
    <p:sldId id="296" r:id="rId10"/>
    <p:sldId id="279" r:id="rId11"/>
    <p:sldId id="292" r:id="rId12"/>
    <p:sldId id="283" r:id="rId13"/>
    <p:sldId id="284" r:id="rId14"/>
    <p:sldId id="293" r:id="rId15"/>
    <p:sldId id="285" r:id="rId16"/>
    <p:sldId id="286" r:id="rId17"/>
    <p:sldId id="287" r:id="rId18"/>
    <p:sldId id="288" r:id="rId19"/>
    <p:sldId id="276" r:id="rId20"/>
    <p:sldId id="314" r:id="rId21"/>
    <p:sldId id="277" r:id="rId22"/>
    <p:sldId id="275" r:id="rId23"/>
    <p:sldId id="289" r:id="rId24"/>
    <p:sldId id="316" r:id="rId25"/>
    <p:sldId id="315" r:id="rId26"/>
    <p:sldId id="317" r:id="rId27"/>
    <p:sldId id="319" r:id="rId28"/>
    <p:sldId id="320" r:id="rId29"/>
    <p:sldId id="295" r:id="rId30"/>
    <p:sldId id="322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CDCDC"/>
    <a:srgbClr val="F0F0F0"/>
    <a:srgbClr val="E6E6E6"/>
    <a:srgbClr val="C8C8C8"/>
    <a:srgbClr val="FFFFFF"/>
    <a:srgbClr val="FAFAF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252" y="-90"/>
      </p:cViewPr>
      <p:guideLst>
        <p:guide orient="horz" pos="2159"/>
        <p:guide pos="296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DCD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1650" y="431800"/>
            <a:ext cx="8140700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501650" y="1295400"/>
            <a:ext cx="8140700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3"/>
          <p:cNvSpPr/>
          <p:nvPr/>
        </p:nvSpPr>
        <p:spPr>
          <a:xfrm>
            <a:off x="255588" y="685800"/>
            <a:ext cx="8375650" cy="3108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en-US" altLang="zh-CN" sz="6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</a:rPr>
              <a:t>15</a:t>
            </a:r>
            <a:r>
              <a:rPr lang="en-US" altLang="zh-CN" sz="6600" b="1" strike="noStrike" noProof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</a:rPr>
              <a:t>.</a:t>
            </a:r>
            <a:r>
              <a:rPr lang="zh-CN" altLang="en-US" sz="6600" b="1" strike="noStrike" noProof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</a:rPr>
              <a:t>小</a:t>
            </a:r>
            <a:r>
              <a:rPr lang="zh-CN" altLang="zh-CN" sz="6600" b="1" strike="noStrike" noProof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</a:rPr>
              <a:t>岛</a:t>
            </a:r>
            <a:endParaRPr lang="zh-CN" altLang="en-US" sz="6600" b="1" strike="noStrike" noProof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32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</a:rPr>
              <a:t>五年级  上册</a:t>
            </a:r>
            <a:endParaRPr lang="zh-CN" altLang="en-US" sz="32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3275" y="839788"/>
            <a:ext cx="7588250" cy="47418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20000"/>
              </a:lnSpc>
            </a:pPr>
            <a:r>
              <a:rPr lang="zh-CN" sz="3600" b="1" noProof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3600" b="1" noProof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3600" b="1" noProof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学习第一段，想一想：</a:t>
            </a:r>
            <a:endParaRPr lang="zh-CN" sz="3600" b="1" noProof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  <a:buFont typeface="+mj-lt"/>
            </a:pPr>
            <a:r>
              <a:rPr lang="en-US" altLang="zh-CN" sz="36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sz="36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第一部分的两个句子分别说什么？</a:t>
            </a:r>
            <a:endParaRPr lang="zh-CN" sz="36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  <a:buFont typeface="+mj-lt"/>
            </a:pPr>
            <a:r>
              <a:rPr lang="zh-CN" sz="36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无名岛的外貌特点以及无名岛驻扎着一群士兵。</a:t>
            </a:r>
            <a:endParaRPr lang="zh-CN" sz="36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  <a:buFont typeface="+mj-lt"/>
            </a:pPr>
            <a:r>
              <a:rPr lang="en-US" altLang="zh-CN" sz="36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sz="36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思考课文写出了小岛的什么特点？</a:t>
            </a:r>
            <a:endParaRPr lang="zh-CN" sz="36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  <a:buFont typeface="+mj-lt"/>
            </a:pP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很小，白白的礁石像天边的白云，岛上树少，草少，土也很少。</a:t>
            </a:r>
            <a:endParaRPr lang="zh-CN" altLang="en-US" sz="36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29869" y="125094"/>
            <a:ext cx="2402841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课文探究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grpSp>
        <p:nvGrpSpPr>
          <p:cNvPr id="14340" name="组合 4"/>
          <p:cNvGrpSpPr/>
          <p:nvPr/>
        </p:nvGrpSpPr>
        <p:grpSpPr>
          <a:xfrm>
            <a:off x="6972300" y="4791075"/>
            <a:ext cx="2063750" cy="2098675"/>
            <a:chOff x="10664" y="-77"/>
            <a:chExt cx="3565" cy="3726"/>
          </a:xfrm>
        </p:grpSpPr>
        <p:pic>
          <p:nvPicPr>
            <p:cNvPr id="14341" name="图片 2" descr="0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2880000">
              <a:off x="10769" y="311"/>
              <a:ext cx="730" cy="9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2" name="图片 3" descr="08无小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1249" y="-77"/>
              <a:ext cx="2981" cy="372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3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3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7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charRg st="73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73050" y="257175"/>
            <a:ext cx="8728075" cy="59975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3200" b="1" noProof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3200" b="1" noProof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3200" b="1" noProof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学习课文第二部分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用自己喜欢的方式阅读第二部分，然后说说你读懂了什么。并且思考以下几个问题：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）无名岛的气温高，用</a:t>
            </a:r>
            <a:r>
              <a:rPr 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”画出相关语句。“也就是”说明什么？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sz="3200" b="1" u="sng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将军上岛时正是这儿最凉快的时候，也就是二三十摄氏度吧。没法子，谁叫这儿离赤道近呢。</a:t>
            </a:r>
            <a:endParaRPr lang="zh-CN" sz="3200" b="1" u="sng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也就是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说明二三十摄氏度这样的气温对岛上的战士们来说很平常。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1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11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5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charRg st="53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84150" y="166688"/>
            <a:ext cx="8883650" cy="6043613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）无名岛相当小，用“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”画出相关语句。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）探究将军“一愣”的原因。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“竟”是什么意思？课文哪一部分对“竟”做了说明？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zh-CN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将军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一愣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是因为他知道，在这个小岛上，蔬菜很难生长，现在却看到一片绿油油的菜地。</a:t>
            </a: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 fontAlgn="auto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竟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是竟然的意思，表示意外。</a:t>
            </a: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 fontAlgn="auto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课文第四自然段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他知道，在这个地方，蔬菜是很难生长的。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竟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做了说明。</a:t>
            </a: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9988" y="749300"/>
            <a:ext cx="53149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无名岛最大的特色就是小，小的好像不值得有个名字。</a:t>
            </a:r>
            <a:endParaRPr lang="zh-CN" altLang="en-US" sz="32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4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charRg st="4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6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charRg st="67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10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charRg st="109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5938" y="590550"/>
            <a:ext cx="8112125" cy="59959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）探究将军纳闷的原因。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就近的海上有土，战士们却从老家背土过来。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）为什么菜地要放在小岛的南面？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因为无名岛在南海的最南端，夏天太阳从北方朝这边射着。选这个地方仲裁，才能正面挡住阳光。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6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）用自己喜欢的方式读课文，用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“____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”画出将军神情变化的词句。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不由得一愣、纳闷、白了他一眼。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5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charRg st="5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132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charRg st="132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99"/>
          <p:cNvSpPr txBox="1"/>
          <p:nvPr/>
        </p:nvSpPr>
        <p:spPr>
          <a:xfrm>
            <a:off x="525463" y="323850"/>
            <a:ext cx="8342312" cy="585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学习课文第三部分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）当将军看到炊事员端来一盘小白菜时，为什么脸色马上变了？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因为这个岛上小白菜十分珍贵，将军不想一个人吃一盘小白菜，而是想和战士们一起吃。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）将军为什么重重地放下筷子？当时他是怎么说的？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“大家的？哼！”“走，去看看大家吃什么！”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0863" y="563563"/>
            <a:ext cx="8201025" cy="48148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）“凝视”是什么意思？将军凝视着那片绿色，为什么说它是一幅中国地图？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凝视：不眨眼的看；聚精会神地看。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因为全国的省份，有一大半土在这菜地里</a:t>
            </a:r>
            <a:endParaRPr lang="zh-CN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）当将军把蔬菜倒进汤里，准备和战士们一起享用时，战士们怎么做？用</a:t>
            </a:r>
            <a:r>
              <a:rPr 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“_____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”画出描写战士们的句子。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20000"/>
              </a:lnSpc>
              <a:buFont typeface="Wingdings" panose="05000000000000000000" charset="0"/>
            </a:pPr>
            <a:r>
              <a:rPr lang="zh-CN" altLang="zh-CN" sz="3200" b="1" u="sng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战士们怕烫似的马上躲远。</a:t>
            </a:r>
            <a:endParaRPr lang="zh-CN" altLang="zh-CN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99"/>
          <p:cNvSpPr txBox="1"/>
          <p:nvPr/>
        </p:nvSpPr>
        <p:spPr>
          <a:xfrm>
            <a:off x="709613" y="600075"/>
            <a:ext cx="8062912" cy="245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四、学习课文第四部分，说一说那绿色的“地图”指的是什么？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地图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指的是战士们种的那片绿油油的菜地。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" y="3149600"/>
            <a:ext cx="5292089" cy="3274695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"/>
          <p:cNvSpPr txBox="1"/>
          <p:nvPr/>
        </p:nvSpPr>
        <p:spPr>
          <a:xfrm>
            <a:off x="229869" y="125094"/>
            <a:ext cx="2402841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课文总结</a:t>
            </a:r>
            <a:endParaRPr lang="en-US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7375" y="2135188"/>
            <a:ext cx="1700213" cy="27479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没水</a:t>
            </a:r>
            <a:endParaRPr lang="zh-CN" sz="3600" b="1" noProof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没树</a:t>
            </a:r>
            <a:endParaRPr lang="zh-CN" sz="3600" b="1" noProof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没草</a:t>
            </a:r>
            <a:endParaRPr lang="zh-CN" sz="3600" b="1" noProof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没土</a:t>
            </a:r>
            <a:endParaRPr lang="zh-CN" altLang="en-US" sz="3600" noProof="1"/>
          </a:p>
        </p:txBody>
      </p:sp>
      <p:sp>
        <p:nvSpPr>
          <p:cNvPr id="2" name="文本框 1"/>
          <p:cNvSpPr txBox="1"/>
          <p:nvPr/>
        </p:nvSpPr>
        <p:spPr>
          <a:xfrm>
            <a:off x="654050" y="2803525"/>
            <a:ext cx="779463" cy="1444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sz="44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小岛</a:t>
            </a:r>
            <a:endParaRPr lang="zh-CN" altLang="en-US" sz="4400" b="1" noProof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520825" y="2449513"/>
            <a:ext cx="266700" cy="2238375"/>
          </a:xfrm>
          <a:prstGeom prst="leftBrace">
            <a:avLst>
              <a:gd name="adj1" fmla="val 163160"/>
              <a:gd name="adj2" fmla="val 50000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510" name="文本框 4"/>
          <p:cNvSpPr txBox="1"/>
          <p:nvPr/>
        </p:nvSpPr>
        <p:spPr>
          <a:xfrm>
            <a:off x="3471863" y="2381250"/>
            <a:ext cx="5513387" cy="2084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战士   　绿色菜地构成中国地图     将军与战士共享菜汤　   行军礼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4618038" y="2803525"/>
            <a:ext cx="985838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5000625" y="3422650"/>
            <a:ext cx="985838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051425" y="4087813"/>
            <a:ext cx="985838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4" name="文本框 9"/>
          <p:cNvSpPr txBox="1"/>
          <p:nvPr/>
        </p:nvSpPr>
        <p:spPr>
          <a:xfrm>
            <a:off x="3148013" y="981075"/>
            <a:ext cx="3675062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文章结构图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99"/>
          <p:cNvSpPr txBox="1"/>
          <p:nvPr/>
        </p:nvSpPr>
        <p:spPr>
          <a:xfrm>
            <a:off x="708025" y="1828800"/>
            <a:ext cx="811688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五、总结全文，体会升华。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自读课文，谈谈自己的读后感受。</a:t>
            </a:r>
            <a:endParaRPr lang="zh-CN" altLang="zh-CN" sz="40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2.试着给驻守边关、海防前线的解放军叔叔写一封慰问信。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29869" y="125094"/>
            <a:ext cx="2402841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课文总结</a:t>
            </a:r>
            <a:endParaRPr lang="en-US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201738" y="1887538"/>
            <a:ext cx="7891462" cy="2452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>
                <a:latin typeface="微软雅黑" panose="020B0503020204020204" pitchFamily="34" charset="-122"/>
              </a:rPr>
              <a:t>m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latin typeface="微软雅黑" panose="020B0503020204020204" pitchFamily="34" charset="-122"/>
              </a:rPr>
              <a:t>n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                    </a:t>
            </a:r>
            <a:r>
              <a:rPr lang="en-US" altLang="zh-CN" sz="3200">
                <a:latin typeface="微软雅黑" panose="020B0503020204020204" pitchFamily="34" charset="-122"/>
              </a:rPr>
              <a:t>yù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              </a:t>
            </a:r>
            <a:r>
              <a:rPr lang="en-US" altLang="zh-CN" sz="3200">
                <a:latin typeface="微软雅黑" panose="020B0503020204020204" pitchFamily="34" charset="-122"/>
              </a:rPr>
              <a:t> tǐng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latin typeface="微软雅黑" panose="020B0503020204020204" pitchFamily="34" charset="-122"/>
              </a:rPr>
              <a:t>m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latin typeface="微软雅黑" panose="020B0503020204020204" pitchFamily="34" charset="-122"/>
              </a:rPr>
              <a:t>o dùn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     </a:t>
            </a:r>
            <a:r>
              <a:rPr lang="en-US" altLang="zh-CN" sz="3200">
                <a:latin typeface="微软雅黑" panose="020B0503020204020204" pitchFamily="34" charset="-122"/>
              </a:rPr>
              <a:t> sh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latin typeface="微软雅黑" panose="020B0503020204020204" pitchFamily="34" charset="-122"/>
              </a:rPr>
              <a:t>o             y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200">
                <a:latin typeface="微软雅黑" panose="020B0503020204020204" pitchFamily="34" charset="-122"/>
              </a:rPr>
              <a:t>o  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      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29869" y="116205"/>
            <a:ext cx="2402841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课后练习</a:t>
            </a:r>
            <a:endParaRPr lang="en-US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23556" name="文本框 10"/>
          <p:cNvSpPr txBox="1"/>
          <p:nvPr/>
        </p:nvSpPr>
        <p:spPr>
          <a:xfrm>
            <a:off x="1493838" y="1028700"/>
            <a:ext cx="57562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一、读一读，写一写。</a:t>
            </a:r>
            <a:endParaRPr lang="zh-CN" altLang="en-US" sz="4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文本框 99"/>
          <p:cNvSpPr txBox="1"/>
          <p:nvPr/>
        </p:nvSpPr>
        <p:spPr>
          <a:xfrm>
            <a:off x="969963" y="2301875"/>
            <a:ext cx="8174037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着  海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快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子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7300" y="2289175"/>
            <a:ext cx="8174038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瞒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域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艇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矛盾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勺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舀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1"/>
          <p:cNvSpPr txBox="1"/>
          <p:nvPr/>
        </p:nvSpPr>
        <p:spPr>
          <a:xfrm>
            <a:off x="208280" y="128905"/>
            <a:ext cx="26460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4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借题导入</a:t>
            </a:r>
            <a:endParaRPr lang="zh-CN" altLang="zh-CN" sz="44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pic>
        <p:nvPicPr>
          <p:cNvPr id="6147" name="图片 4" descr="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775" y="1200150"/>
            <a:ext cx="8582025" cy="608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160144" y="1497330"/>
            <a:ext cx="5633720" cy="31692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今天我们学的这篇课文叫《无名岛》，那么</a:t>
            </a:r>
            <a:r>
              <a:rPr lang="en-US" altLang="zh-CN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lang="zh-CN" altLang="en-US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无名岛</a:t>
            </a:r>
            <a:r>
              <a:rPr lang="en-US" altLang="zh-CN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lang="zh-CN" altLang="en-US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是个什么样的岛呢？让我们来</a:t>
            </a:r>
            <a:endParaRPr lang="zh-CN" altLang="en-US" sz="4000" b="1" noProof="1">
              <a:solidFill>
                <a:schemeClr val="accent4">
                  <a:lumMod val="20000"/>
                  <a:lumOff val="8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4000" b="1" noProof="1">
                <a:solidFill>
                  <a:schemeClr val="accent4">
                    <a:lumMod val="20000"/>
                    <a:lumOff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读一读这篇课文吧。</a:t>
            </a:r>
            <a:endParaRPr lang="zh-CN" altLang="en-US" sz="4000" b="1" noProof="1">
              <a:solidFill>
                <a:schemeClr val="accent4">
                  <a:lumMod val="20000"/>
                  <a:lumOff val="8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6"/>
          <p:cNvSpPr txBox="1"/>
          <p:nvPr/>
        </p:nvSpPr>
        <p:spPr>
          <a:xfrm>
            <a:off x="1606550" y="188913"/>
            <a:ext cx="5464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二、根据课文内容填空。</a:t>
            </a:r>
            <a:endParaRPr lang="zh-CN" altLang="en-US" sz="36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文本框 7"/>
          <p:cNvSpPr txBox="1"/>
          <p:nvPr/>
        </p:nvSpPr>
        <p:spPr>
          <a:xfrm>
            <a:off x="781050" y="950913"/>
            <a:ext cx="6683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无名岛最大的特色就是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8"/>
          <p:cNvSpPr txBox="1"/>
          <p:nvPr/>
        </p:nvSpPr>
        <p:spPr>
          <a:xfrm>
            <a:off x="793750" y="1792288"/>
            <a:ext cx="7964488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_____,____,_________,</a:t>
            </a:r>
            <a:r>
              <a:rPr lang="zh-CN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却驻扎着一群海军陆战队的士兵。</a:t>
            </a:r>
            <a:endParaRPr lang="zh-CN" altLang="zh-CN" sz="36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64250" y="912813"/>
            <a:ext cx="1019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0750" y="1792288"/>
            <a:ext cx="48799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树少  草少  土也很少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文本框 1"/>
          <p:cNvSpPr txBox="1"/>
          <p:nvPr/>
        </p:nvSpPr>
        <p:spPr>
          <a:xfrm>
            <a:off x="793750" y="3151188"/>
            <a:ext cx="7805738" cy="1919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无名岛在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_____________,</a:t>
            </a:r>
            <a:r>
              <a:rPr lang="zh-CN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夏天太阳从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朝这边射着。选这个地方种菜。才能挡住烈日的强照。</a:t>
            </a:r>
            <a:endParaRPr lang="zh-CN" altLang="zh-CN" sz="36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0400" y="3144838"/>
            <a:ext cx="37369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南海的最南端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9700" y="3771900"/>
            <a:ext cx="16224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北方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6" name="文本框 5"/>
          <p:cNvSpPr txBox="1"/>
          <p:nvPr/>
        </p:nvSpPr>
        <p:spPr>
          <a:xfrm>
            <a:off x="793750" y="5056188"/>
            <a:ext cx="7807325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他向着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_____,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向着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，也向着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______,</a:t>
            </a:r>
            <a:r>
              <a:rPr lang="zh-CN" altLang="zh-CN" sz="36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行了一个标准的军礼。</a:t>
            </a:r>
            <a:endParaRPr lang="zh-CN" altLang="zh-CN" sz="36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4150" y="5060950"/>
            <a:ext cx="16224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10150" y="5056188"/>
            <a:ext cx="23463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那片绿色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66825" y="5656263"/>
            <a:ext cx="23463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无名岛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/>
      <p:bldP spid="5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"/>
          <p:cNvSpPr txBox="1"/>
          <p:nvPr/>
        </p:nvSpPr>
        <p:spPr>
          <a:xfrm>
            <a:off x="229869" y="116205"/>
            <a:ext cx="2402841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课外延伸</a:t>
            </a:r>
            <a:endParaRPr lang="en-US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25603" name="文本框 6"/>
          <p:cNvSpPr txBox="1"/>
          <p:nvPr/>
        </p:nvSpPr>
        <p:spPr>
          <a:xfrm>
            <a:off x="977900" y="889000"/>
            <a:ext cx="7264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请欣赏我们中国海军陆战队的风采！</a:t>
            </a:r>
            <a:endParaRPr lang="zh-CN" altLang="en-US" sz="36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5" name="图片 25604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363" y="1571625"/>
            <a:ext cx="7153275" cy="4705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7" name="图片 26626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823913"/>
            <a:ext cx="8858250" cy="5210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1" name="图片 27650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690563"/>
            <a:ext cx="8450263" cy="5476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5" name="图片 28674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890588"/>
            <a:ext cx="8429625" cy="5076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466725"/>
            <a:ext cx="8610600" cy="5753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/>
          <p:nvPr/>
        </p:nvSpPr>
        <p:spPr>
          <a:xfrm>
            <a:off x="3228340" y="438150"/>
            <a:ext cx="2435225" cy="7067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中国海军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pic>
        <p:nvPicPr>
          <p:cNvPr id="30725" name="图片 3072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523875"/>
            <a:ext cx="8629650" cy="5810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8" name="图片 31747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8" y="504825"/>
            <a:ext cx="8810625" cy="584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561340" y="762000"/>
            <a:ext cx="2435225" cy="7067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中国海军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" descr="nj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1790700"/>
            <a:ext cx="6432550" cy="362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2694940" y="2913380"/>
            <a:ext cx="4244339" cy="11988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7200" noProof="1"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谢谢观看</a:t>
            </a:r>
            <a:endParaRPr lang="zh-CN" altLang="en-US" sz="7200" noProof="1"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/>
          <p:nvPr/>
        </p:nvSpPr>
        <p:spPr>
          <a:xfrm>
            <a:off x="229870" y="198119"/>
            <a:ext cx="2435225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初读课文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7171" name="文本框 99"/>
          <p:cNvSpPr txBox="1"/>
          <p:nvPr/>
        </p:nvSpPr>
        <p:spPr>
          <a:xfrm>
            <a:off x="576263" y="1174750"/>
            <a:ext cx="8080375" cy="483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自读课文，完成思考题。</a:t>
            </a:r>
            <a:endParaRPr lang="zh-CN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）将课文读流利、读准确，读准生字，并画出较难的生字、词。</a:t>
            </a:r>
            <a:endParaRPr lang="zh-CN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）画出不理解的词语，利用工具书和同桌尝试理解。</a:t>
            </a:r>
            <a:endParaRPr lang="zh-CN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）思考，读完本文之后你了解到什么。</a:t>
            </a:r>
            <a:endParaRPr lang="zh-CN" altLang="en-US" sz="4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229869" y="190500"/>
            <a:ext cx="2402841" cy="7067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整体感知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8195" name="文本框 3"/>
          <p:cNvSpPr txBox="1"/>
          <p:nvPr/>
        </p:nvSpPr>
        <p:spPr>
          <a:xfrm>
            <a:off x="727075" y="1044575"/>
            <a:ext cx="8170863" cy="132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找出介绍无名岛的句子，仔细朗读，体会其恶劣的环境。</a:t>
            </a:r>
            <a:endParaRPr lang="zh-CN" altLang="en-US" sz="4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675" y="2717800"/>
            <a:ext cx="8170863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无名岛很小，这里树少，草少，土也很少。这里蔬菜很难生长，在这里驻扎的海军陆战队士兵很难吃到新鲜的蔬菜，所以会牙龈溃烂，嘴里起泡。 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13"/>
          <p:cNvGrpSpPr/>
          <p:nvPr/>
        </p:nvGrpSpPr>
        <p:grpSpPr>
          <a:xfrm>
            <a:off x="2051050" y="3584575"/>
            <a:ext cx="6338888" cy="571500"/>
            <a:chOff x="3221" y="5190"/>
            <a:chExt cx="9982" cy="900"/>
          </a:xfrm>
        </p:grpSpPr>
        <p:sp>
          <p:nvSpPr>
            <p:cNvPr id="5" name="右箭头标注 4"/>
            <p:cNvSpPr/>
            <p:nvPr/>
          </p:nvSpPr>
          <p:spPr>
            <a:xfrm>
              <a:off x="3221" y="5190"/>
              <a:ext cx="2065" cy="900"/>
            </a:xfrm>
            <a:prstGeom prst="rightArrowCallout">
              <a:avLst>
                <a:gd name="adj1" fmla="val 26444"/>
                <a:gd name="adj2" fmla="val 25000"/>
                <a:gd name="adj3" fmla="val 36666"/>
                <a:gd name="adj4" fmla="val 74893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右箭头标注 8"/>
            <p:cNvSpPr/>
            <p:nvPr/>
          </p:nvSpPr>
          <p:spPr>
            <a:xfrm>
              <a:off x="5169" y="5190"/>
              <a:ext cx="2065" cy="900"/>
            </a:xfrm>
            <a:prstGeom prst="rightArrowCallout">
              <a:avLst>
                <a:gd name="adj1" fmla="val 26444"/>
                <a:gd name="adj2" fmla="val 25000"/>
                <a:gd name="adj3" fmla="val 36666"/>
                <a:gd name="adj4" fmla="val 74893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" name="右箭头标注 9"/>
            <p:cNvSpPr/>
            <p:nvPr/>
          </p:nvSpPr>
          <p:spPr>
            <a:xfrm>
              <a:off x="7081" y="5190"/>
              <a:ext cx="2065" cy="900"/>
            </a:xfrm>
            <a:prstGeom prst="rightArrowCallout">
              <a:avLst>
                <a:gd name="adj1" fmla="val 26444"/>
                <a:gd name="adj2" fmla="val 25000"/>
                <a:gd name="adj3" fmla="val 36666"/>
                <a:gd name="adj4" fmla="val 74893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右箭头标注 10"/>
            <p:cNvSpPr/>
            <p:nvPr/>
          </p:nvSpPr>
          <p:spPr>
            <a:xfrm>
              <a:off x="9029" y="5190"/>
              <a:ext cx="2065" cy="900"/>
            </a:xfrm>
            <a:prstGeom prst="rightArrowCallout">
              <a:avLst>
                <a:gd name="adj1" fmla="val 26444"/>
                <a:gd name="adj2" fmla="val 25000"/>
                <a:gd name="adj3" fmla="val 36666"/>
                <a:gd name="adj4" fmla="val 74893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933" y="5230"/>
              <a:ext cx="2270" cy="8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9224" name="文本框 99"/>
          <p:cNvSpPr txBox="1"/>
          <p:nvPr/>
        </p:nvSpPr>
        <p:spPr>
          <a:xfrm>
            <a:off x="411163" y="1609725"/>
            <a:ext cx="8482012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读准字音：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秧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字形多胞胎：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秧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殃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怏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读一读：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赤道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一愣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珊瑚礁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229869" y="190500"/>
            <a:ext cx="2402841" cy="7067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生字学习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9226" name="文本框 1"/>
          <p:cNvSpPr txBox="1"/>
          <p:nvPr/>
        </p:nvSpPr>
        <p:spPr>
          <a:xfrm>
            <a:off x="2344738" y="1270000"/>
            <a:ext cx="6643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</a:rPr>
              <a:t>tuó  shū  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</a:rPr>
              <a:t>o  quē gu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</a:rPr>
              <a:t>n  y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</a:rPr>
              <a:t>ng ku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</a:rPr>
              <a:t>i gòu 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27" name="文本框 3"/>
          <p:cNvSpPr txBox="1"/>
          <p:nvPr/>
        </p:nvSpPr>
        <p:spPr>
          <a:xfrm>
            <a:off x="2840038" y="2270125"/>
            <a:ext cx="6643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</a:rPr>
              <a:t>tuó-yù-fú      shū-shū   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ng-y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ng-y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ng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8" name="图片 14" descr="08无小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8" y="4718050"/>
            <a:ext cx="2025650" cy="211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椭圆形标注 15"/>
          <p:cNvSpPr/>
          <p:nvPr/>
        </p:nvSpPr>
        <p:spPr>
          <a:xfrm>
            <a:off x="2632075" y="4718050"/>
            <a:ext cx="2771775" cy="1196975"/>
          </a:xfrm>
          <a:prstGeom prst="wedgeEllipseCallout">
            <a:avLst>
              <a:gd name="adj1" fmla="val -55202"/>
              <a:gd name="adj2" fmla="val 31230"/>
            </a:avLst>
          </a:prstGeom>
          <a:ln w="254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230" name="文本框 16"/>
          <p:cNvSpPr txBox="1"/>
          <p:nvPr/>
        </p:nvSpPr>
        <p:spPr>
          <a:xfrm>
            <a:off x="3108325" y="4962525"/>
            <a:ext cx="222885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>
                <a:solidFill>
                  <a:srgbClr val="002060"/>
                </a:solidFill>
                <a:latin typeface="方正少儿_GBK" charset="-122"/>
                <a:ea typeface="方正少儿_GBK" charset="-122"/>
              </a:rPr>
              <a:t>我会读！</a:t>
            </a:r>
            <a:endParaRPr lang="zh-CN" altLang="zh-CN" sz="4000">
              <a:solidFill>
                <a:srgbClr val="002060"/>
              </a:solidFill>
              <a:latin typeface="方正少儿_GBK" charset="-122"/>
              <a:ea typeface="方正少儿_GBK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99"/>
          <p:cNvSpPr txBox="1"/>
          <p:nvPr/>
        </p:nvSpPr>
        <p:spPr>
          <a:xfrm>
            <a:off x="1025525" y="1231900"/>
            <a:ext cx="7272338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瞒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着    海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域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快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艇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矛 盾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唧 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喉 咙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勺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子 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搅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动 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舀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起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1"/>
          <p:cNvSpPr txBox="1"/>
          <p:nvPr/>
        </p:nvSpPr>
        <p:spPr>
          <a:xfrm>
            <a:off x="1009650" y="854075"/>
            <a:ext cx="7893050" cy="422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m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n                        yù                  tǐng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m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 dùn        hēng               hóu lóng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sh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                ji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                 y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99"/>
          <p:cNvSpPr txBox="1"/>
          <p:nvPr/>
        </p:nvSpPr>
        <p:spPr>
          <a:xfrm>
            <a:off x="1003300" y="896938"/>
            <a:ext cx="7272338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瞒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域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艇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矛  盾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喉  咙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勺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搅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舀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1077913" y="3446463"/>
            <a:ext cx="7589837" cy="233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latin typeface="微软雅黑" panose="020B0503020204020204" pitchFamily="34" charset="-122"/>
              </a:rPr>
              <a:t>[ hēng ]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表示痛苦的声音 ：他的伤很重，但没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一声。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轻声随口地唱 ：他轻轻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着小曲。</a:t>
            </a:r>
            <a:endParaRPr lang="zh-CN" altLang="en-US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微软雅黑" panose="020B0503020204020204" pitchFamily="34" charset="-122"/>
              </a:rPr>
              <a:t>[ hng ]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表示不满意或不信任的声音 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，我才不理他！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（这篇文章就是用的这个音）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260" y="424243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40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哼</a:t>
            </a:r>
            <a:endParaRPr lang="zh-CN" altLang="en-US" sz="40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908050" y="3798888"/>
            <a:ext cx="88900" cy="1633538"/>
          </a:xfrm>
          <a:prstGeom prst="leftBrace">
            <a:avLst>
              <a:gd name="adj1" fmla="val 89240"/>
              <a:gd name="adj2" fmla="val 47932"/>
            </a:avLst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270" name="文本框 1"/>
          <p:cNvSpPr txBox="1"/>
          <p:nvPr/>
        </p:nvSpPr>
        <p:spPr>
          <a:xfrm>
            <a:off x="911225" y="457200"/>
            <a:ext cx="7893050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m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n    yù     tǐng    m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   dùn  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hēng   hóu   lóng   sh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   ji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     y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rPr>
              <a:t>o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标注 3"/>
          <p:cNvSpPr/>
          <p:nvPr/>
        </p:nvSpPr>
        <p:spPr>
          <a:xfrm>
            <a:off x="1044575" y="1981200"/>
            <a:ext cx="5905500" cy="2908300"/>
          </a:xfrm>
          <a:prstGeom prst="wedgeRoundRectCallout">
            <a:avLst>
              <a:gd name="adj1" fmla="val 53365"/>
              <a:gd name="adj2" fmla="val -21239"/>
              <a:gd name="adj3" fmla="val 16667"/>
            </a:avLst>
          </a:prstGeom>
          <a:ln w="3810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文本框 1"/>
          <p:cNvSpPr txBox="1"/>
          <p:nvPr/>
        </p:nvSpPr>
        <p:spPr>
          <a:xfrm>
            <a:off x="229869" y="125094"/>
            <a:ext cx="2402841" cy="7067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zh-CN" sz="4000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  <a:cs typeface="+mn-cs"/>
              </a:rPr>
              <a:t>再读课文</a:t>
            </a:r>
            <a:endParaRPr lang="zh-CN" altLang="zh-CN" sz="4000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1282700" y="2165350"/>
            <a:ext cx="5670550" cy="2527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zh-CN" sz="4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再次自由朗读课文，说说课文写了哪些事情。</a:t>
            </a:r>
            <a:endParaRPr lang="zh-CN" altLang="en-US" sz="4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3" name="图片 14" descr="08无小标"/>
          <p:cNvPicPr>
            <a:picLocks noChangeAspect="1"/>
          </p:cNvPicPr>
          <p:nvPr/>
        </p:nvPicPr>
        <p:blipFill>
          <a:blip r:embed="rId1"/>
          <a:srcRect l="-13068"/>
          <a:stretch>
            <a:fillRect/>
          </a:stretch>
        </p:blipFill>
        <p:spPr>
          <a:xfrm flipH="1">
            <a:off x="6813550" y="2124075"/>
            <a:ext cx="2260600" cy="2165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"/>
          <p:cNvSpPr txBox="1"/>
          <p:nvPr/>
        </p:nvSpPr>
        <p:spPr>
          <a:xfrm>
            <a:off x="501650" y="385763"/>
            <a:ext cx="8407400" cy="611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课文可分为四部分：</a:t>
            </a:r>
            <a:endParaRPr lang="zh-CN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第一部分（第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简单介绍无名岛艰苦的环境。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第二部分（第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2-20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将军来到无名岛，惊奇地发现战士们种了许多小白菜。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第三部分（第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21-36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将军把战士们特意烹的小白菜倒进汤里，和战士们一起享用。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第四部分（第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37-38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将军离开无名岛。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2400</Words>
  <Application>WPS 演示</Application>
  <PresentationFormat/>
  <Paragraphs>195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华文行楷</vt:lpstr>
      <vt:lpstr>楷体</vt:lpstr>
      <vt:lpstr>黑体</vt:lpstr>
      <vt:lpstr>方正少儿_GBK</vt:lpstr>
      <vt:lpstr>方正少儿简体</vt:lpstr>
      <vt:lpstr>Arial Unicode MS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189</cp:revision>
  <dcterms:created xsi:type="dcterms:W3CDTF">2019-06-24T05:53:00Z</dcterms:created>
  <dcterms:modified xsi:type="dcterms:W3CDTF">2020-10-19T10:57:36Z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