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3" r:id="rId2"/>
    <p:sldId id="263" r:id="rId3"/>
    <p:sldId id="319" r:id="rId4"/>
    <p:sldId id="320" r:id="rId5"/>
    <p:sldId id="321" r:id="rId6"/>
    <p:sldId id="264" r:id="rId7"/>
    <p:sldId id="323" r:id="rId8"/>
    <p:sldId id="324" r:id="rId9"/>
    <p:sldId id="306" r:id="rId10"/>
    <p:sldId id="265" r:id="rId11"/>
    <p:sldId id="325" r:id="rId12"/>
    <p:sldId id="317" r:id="rId13"/>
    <p:sldId id="318" r:id="rId14"/>
    <p:sldId id="326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88" d="100"/>
          <a:sy n="88" d="100"/>
        </p:scale>
        <p:origin x="91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2016-07-14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0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0.xml"/><Relationship Id="rId5" Type="http://schemas.openxmlformats.org/officeDocument/2006/relationships/image" Target="../media/image7.png"/><Relationship Id="rId4" Type="http://schemas.openxmlformats.org/officeDocument/2006/relationships/slide" Target="../slides/slide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6.xml"/><Relationship Id="rId5" Type="http://schemas.openxmlformats.org/officeDocument/2006/relationships/image" Target="../media/image7.png"/><Relationship Id="rId4" Type="http://schemas.openxmlformats.org/officeDocument/2006/relationships/slide" Target="../slides/slide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41634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25" name="TextBox 24">
            <a:hlinkClick r:id="rId5" action="ppaction://hlinksldjump"/>
          </p:cNvPr>
          <p:cNvSpPr txBox="1"/>
          <p:nvPr userDrawn="1"/>
        </p:nvSpPr>
        <p:spPr>
          <a:xfrm>
            <a:off x="6291285" y="258781"/>
            <a:ext cx="10890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预习引导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TextBox 27">
            <a:hlinkClick r:id="rId6" action="ppaction://hlinksldjump"/>
          </p:cNvPr>
          <p:cNvSpPr txBox="1"/>
          <p:nvPr userDrawn="1"/>
        </p:nvSpPr>
        <p:spPr>
          <a:xfrm>
            <a:off x="7668344" y="260053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8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1643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138329" y="1764764"/>
              <a:ext cx="992579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 预习引导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5191400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30" name="TextBox 29">
            <a:hlinkClick r:id="rId6" action="ppaction://hlinksldjump"/>
          </p:cNvPr>
          <p:cNvSpPr txBox="1"/>
          <p:nvPr userDrawn="1"/>
        </p:nvSpPr>
        <p:spPr>
          <a:xfrm>
            <a:off x="7668344" y="240100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31725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135755" y="2458451"/>
              <a:ext cx="108234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  核心归纳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5165197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26" name="TextBox 25">
            <a:hlinkClick r:id="rId6" action="ppaction://hlinksldjump"/>
          </p:cNvPr>
          <p:cNvSpPr txBox="1"/>
          <p:nvPr userDrawn="1"/>
        </p:nvSpPr>
        <p:spPr>
          <a:xfrm>
            <a:off x="6334005" y="23828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预习引导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11" name="标题 1"/>
          <p:cNvSpPr txBox="1">
            <a:spLocks/>
          </p:cNvSpPr>
          <p:nvPr userDrawn="1"/>
        </p:nvSpPr>
        <p:spPr>
          <a:xfrm>
            <a:off x="743904" y="212326"/>
            <a:ext cx="3182134" cy="38819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2800" kern="1200">
                <a:solidFill>
                  <a:schemeClr val="bg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b="1" dirty="0" smtClean="0">
                <a:solidFill>
                  <a:schemeClr val="tx1"/>
                </a:solidFill>
              </a:rPr>
              <a:t>1</a:t>
            </a:r>
            <a:r>
              <a:rPr lang="en-US" altLang="zh-CN" sz="1600" dirty="0" smtClean="0">
                <a:solidFill>
                  <a:schemeClr val="tx1"/>
                </a:solidFill>
              </a:rPr>
              <a:t>.</a:t>
            </a:r>
            <a:r>
              <a:rPr lang="zh-CN" altLang="zh-CN" sz="1600" dirty="0" smtClean="0">
                <a:solidFill>
                  <a:schemeClr val="tx1"/>
                </a:solidFill>
              </a:rPr>
              <a:t>漫游者的夜歌</a:t>
            </a:r>
            <a:br>
              <a:rPr lang="zh-CN" altLang="zh-CN" sz="1600" dirty="0" smtClean="0">
                <a:solidFill>
                  <a:schemeClr val="tx1"/>
                </a:solidFill>
              </a:rPr>
            </a:br>
            <a:endParaRPr lang="zh-CN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emf"/><Relationship Id="rId5" Type="http://schemas.openxmlformats.org/officeDocument/2006/relationships/package" Target="../embeddings/Microsoft_Word_Document2.docx"/><Relationship Id="rId4" Type="http://schemas.openxmlformats.org/officeDocument/2006/relationships/slide" Target="slide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emf"/><Relationship Id="rId5" Type="http://schemas.openxmlformats.org/officeDocument/2006/relationships/package" Target="../embeddings/Microsoft_Word_Document3.docx"/><Relationship Id="rId4" Type="http://schemas.openxmlformats.org/officeDocument/2006/relationships/slide" Target="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708920"/>
            <a:ext cx="6203032" cy="576064"/>
          </a:xfrm>
        </p:spPr>
        <p:txBody>
          <a:bodyPr/>
          <a:lstStyle/>
          <a:p>
            <a:r>
              <a:rPr lang="zh-CN" altLang="en-US" dirty="0"/>
              <a:t>第三单元</a:t>
            </a:r>
            <a:br>
              <a:rPr lang="zh-CN" altLang="en-US" dirty="0"/>
            </a:br>
            <a:r>
              <a:rPr lang="zh-CN" altLang="en-US" dirty="0"/>
              <a:t>像闻玫瑰花一样闻到思想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113085124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33284"/>
            <a:ext cx="8128000" cy="533607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一切峰顶的上空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一切的树梢中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你几乎察觉不到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一些声气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鸟儿们静默在林里。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这首诗的高妙之处在于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它写的虽是一时一地的感受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但提供的却是一种普遍的经验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譬如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来形容峰顶的树梢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就会带来一种超越感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那个登山的漫游者站立的地方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似乎不是一座山的顶峰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而是世界之巅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一切峰顶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将天空、山顶、树木、鸟儿与人融成一体的大安静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也就成为某种宇宙秩序的象征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诗人在捕捉这种感受的同时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也似乎在传达一种玄奥的哲学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只能意会不能言传。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06757"/>
            <a:ext cx="8128000" cy="289848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且等候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你也快要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去休息。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且等候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好像是诗人对自然的悄声嘱托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希望这种种宁静将自己包容。诗人在静观自然的时候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被自然的宁静所感染了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因而自己也成了自然的一部分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与自然的脉息相通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内心注满了甘美的和平、安宁。这恰恰体现了歌德所崇尚的古典艺术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高贵的单纯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伟大的宁静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的理想。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0039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564556"/>
            <a:ext cx="8128000" cy="45287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这首诗的境界十分广阔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但对自然的捕捉又有细微之处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阔大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细微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这两种效果是如何获得的。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这首诗以一个登山者的视角展开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读者可以设想他站在阒无人迹的山顶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在天宇、树林、鸟儿之间的一片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大安静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感受着人与自然之间隐秘的关联。在空间的构成上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此诗很有特点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由高及低、由远及近、由大及小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先从峰顶之上的天空写起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给人一种宏大的空间感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继而写到树木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但不写树木而写的是树梢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则有一种细致入微的效果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进一步烘托出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的绝对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再写到隐没在林中的鸟儿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最后仿佛一声感叹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人也要在万籁俱寂中休息了。在视角的推移过程中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既有宏大的空间营造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又有细微的感觉捕捉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读者似乎也被引领着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置身于那样的山顶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被大自然的寂寥所融化。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185296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84784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《漫游者的夜歌》中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去休息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的内涵解读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这是歌德在特殊里显一般的典范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诗人思考生活的方式是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从具体的感悟经验出发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而不是抽象的议论。诗人先抓住生活中的具体形象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甚至是被一般人忽略的东西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从中挖掘出潜在的哲理。如一把开启心灵的钥匙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让人能够从有形中见到无形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从有限中见到无限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言有尽而意无穷。读这种诗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不单是某种人生的启迪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更不是一两句格言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而是整个精神世界的升华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是感官和理智的双重震撼。思想成为应该感受的对象。鸟儿们静默在林里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鸟儿们白天的工作各不相同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有时歌唱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有时飞翔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有的捕食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有的孕育。此时的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是一种休息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一种蓄积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休息也许是为明天歌声更嘹亮、更婉转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飞翔更高远、更有力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捕食更可口、更充足。休息既是一种顺应自然的自身需要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更是一种贮备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是积蓄力量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为了美好的明天。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527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716154"/>
            <a:ext cx="8128000" cy="16796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夜里歌唱的是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且等候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你也快要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去休息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是顺应自然规律的歌唱。休息能使漫游者在夜里恢复体力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整理思想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调整心态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改进方法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蓄积力量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一旦朝阳东升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他将以更矫健的步伐踏上征程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以更饱满的精神迎接生活、命运的挑战。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5649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7961217"/>
              </p:ext>
            </p:extLst>
          </p:nvPr>
        </p:nvGraphicFramePr>
        <p:xfrm>
          <a:off x="568017" y="1916832"/>
          <a:ext cx="8128000" cy="64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Document" r:id="rId3" imgW="3838193" imgH="304037" progId="Word.Document.12">
                  <p:embed/>
                </p:oleObj>
              </mc:Choice>
              <mc:Fallback>
                <p:oleObj name="Document" r:id="rId3" imgW="3838193" imgH="30403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8017" y="1916832"/>
                        <a:ext cx="8128000" cy="645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611560" y="2924944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抒情是诗歌的本质。古往今来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人们对优秀的诗篇情有独钟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毫无疑问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诗中蕴含丰富的哲理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体现人类对自然、对自身的认识是其根本原因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也只有这样的诗作才能经得起历史的沉淀。本单元所选作品都是富含哲理、带有思想意味的诗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它们源于作者对生活的直观感受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体现了作者对人生的独特认识。思想在其中犹如水中的盐一般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哲理和抒情也是完美地结合在一起的。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96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zoom/>
      </p:transition>
    </mc:Choice>
    <mc:Fallback xmlns=""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836712"/>
            <a:ext cx="8128000" cy="57423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艺黑简体" panose="03000509000000000000" pitchFamily="65" charset="-122"/>
                <a:cs typeface="Times New Roman" panose="02020603050405020304" pitchFamily="18" charset="0"/>
              </a:rPr>
              <a:t>课标要求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了解诗歌在传达思想方面的特点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体味抽象的思想在诗人的笔下如何转化为丰富的感性。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分析诗人在运思、用词、布局谋篇等方面的创造性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进一步强化学生对诗歌独特性的认识。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以诗歌启迪学生的智性思考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激发他们观察生活、思考生活的兴趣。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丰富学生的心灵世界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在感性与理性的融合中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发展健全的人格。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艺黑简体" panose="03000509000000000000" pitchFamily="65" charset="-122"/>
                <a:cs typeface="Times New Roman" panose="02020603050405020304" pitchFamily="18" charset="0"/>
              </a:rPr>
              <a:t>学习建议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反复诵读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把握作者的情感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了解诗歌在传达思想方面的特点。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思考作者采取了哪些语言技巧和修辞手法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将思想化为诗意的感受。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进行比较阅读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扩大阅读的空间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调动学习兴趣。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4897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zoom/>
      </p:transition>
    </mc:Choice>
    <mc:Fallback xmlns=""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</a:t>
            </a:r>
            <a:r>
              <a:rPr lang="en-US" altLang="zh-CN" dirty="0"/>
              <a:t>.</a:t>
            </a:r>
            <a:r>
              <a:rPr lang="zh-CN" altLang="zh-CN" dirty="0"/>
              <a:t>漫游者的夜歌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44963"/>
            <a:ext cx="111280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读</a:t>
            </a:r>
            <a:r>
              <a:rPr lang="en-US" altLang="zh-CN" sz="2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889689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513022"/>
            <a:ext cx="8128000" cy="20859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面对大自然的寂寥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陈子昂发出了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前不见古人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后不见来者。念天地之悠悠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独怆然而涕下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的感慨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抓住刹那间的感受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抒发了一种有关历史、宇宙的苍凉感悟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而歌德面对万籁俱寂的自然环境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含蓄地暗示出了人与自然间的隐秘关联。学习本文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仔细体味作者流露出的思想情感。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5239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3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4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9856529"/>
              </p:ext>
            </p:extLst>
          </p:nvPr>
        </p:nvGraphicFramePr>
        <p:xfrm>
          <a:off x="6444208" y="2420888"/>
          <a:ext cx="2532062" cy="2566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Document" r:id="rId5" imgW="1196848" imgH="1211832" progId="Word.Document.12">
                  <p:embed/>
                </p:oleObj>
              </mc:Choice>
              <mc:Fallback>
                <p:oleObj name="Document" r:id="rId5" imgW="1196848" imgH="12118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444208" y="2420888"/>
                        <a:ext cx="2532062" cy="2566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467544" y="2309890"/>
            <a:ext cx="6224240" cy="2936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沃尔夫冈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歌德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(1749—1832),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诗人、剧作家、思想家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德国狂飙突进运动的代表人物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被恩格斯称为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最伟大的德国人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。主要作品有小说《少年维特之烦恼》《威廉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麦斯特》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诗剧《浮士德》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自传《诗与真》等。此外他还写下了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2 500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余首体裁多样、形式完美的诗歌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其中一些名作先后经大音乐家谱曲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成为脍炙人口的世界名歌。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3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3625"/>
            <a:ext cx="8128000" cy="330475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《漫游者的夜歌》是歌德于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1780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日在图林根林区基克尔汉山顶上狩猎人的小木楼里过夜时创作的。第二天他用铅笔将诗写在了小木楼的板壁上。其后多年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这首诗只在魏玛歌德的少数友人中间流传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年歌德才把它连同另一首《漫游者的夜歌》一起编入诗集。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1831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歌德为了躲避人们将要进行的盛大地庆祝他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岁寿辰的活动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离开魏玛来到图林根林区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重访了那座小木楼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重又读到板壁上的这首短诗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当他念起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且等候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你也快要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去休息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感慨无限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潸然泪下。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047339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3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0492"/>
            <a:ext cx="8128000" cy="371101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这件事过后不久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歌德在写信给音乐家采尔特时提到这件事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信一开始就说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天是整个夏天最晴朗的日子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我离开魏玛到伊尔梅奥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我往年在那里做过许多工作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可是长期没有再去了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在周围都是枞树林的最高山顶上一座孤单的小木板房壁上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我找到那首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1780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日的题词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你曾使这首歌驾着音乐的翅膀传遍全世界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那样亲切地抚慰着人们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过了这么多年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真是阅尽沧桑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有持续着的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有消逝了的。成功的事物显露出来使我们高兴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失败了的都忘记了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在痛苦中忍受过去了。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这段话反映了歌德又看到他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年前在木板房壁上的《漫游者的夜歌》后的一些心情。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412340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641811"/>
              </p:ext>
            </p:extLst>
          </p:nvPr>
        </p:nvGraphicFramePr>
        <p:xfrm>
          <a:off x="508000" y="1268760"/>
          <a:ext cx="8128000" cy="56438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Document" r:id="rId5" imgW="3838193" imgH="2664736" progId="Word.Document.12">
                  <p:embed/>
                </p:oleObj>
              </mc:Choice>
              <mc:Fallback>
                <p:oleObj name="Document" r:id="rId5" imgW="3838193" imgH="266473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1268760"/>
                        <a:ext cx="8128000" cy="56438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1664312" y="1593305"/>
            <a:ext cx="257572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46254" y="1593305"/>
            <a:ext cx="713777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65176" y="2153226"/>
            <a:ext cx="257572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894727" y="2669570"/>
            <a:ext cx="283329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143870" y="2153226"/>
            <a:ext cx="648072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43870" y="2664856"/>
            <a:ext cx="648072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14428" y="3499252"/>
            <a:ext cx="257572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014619" y="4027444"/>
            <a:ext cx="257572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245570" y="4556185"/>
            <a:ext cx="257572" cy="374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987998" y="5093508"/>
            <a:ext cx="257572" cy="374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360892" y="3506853"/>
            <a:ext cx="257572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360892" y="4009988"/>
            <a:ext cx="257572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351004" y="4590162"/>
            <a:ext cx="257572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369690" y="5092039"/>
            <a:ext cx="257572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686084" y="5981938"/>
            <a:ext cx="1661780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702108" y="6487429"/>
            <a:ext cx="5822220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8620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260</TotalTime>
  <Words>1325</Words>
  <Application>Microsoft Office PowerPoint</Application>
  <PresentationFormat>全屏显示(4:3)</PresentationFormat>
  <Paragraphs>56</Paragraphs>
  <Slides>14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NEU-BZ-S92</vt:lpstr>
      <vt:lpstr>方正宋黑_GBK</vt:lpstr>
      <vt:lpstr>方正艺黑简体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Document</vt:lpstr>
      <vt:lpstr>Microsoft Word Document</vt:lpstr>
      <vt:lpstr>第三单元 像闻玫瑰花一样闻到思想</vt:lpstr>
      <vt:lpstr>PowerPoint 演示文稿</vt:lpstr>
      <vt:lpstr>PowerPoint 演示文稿</vt:lpstr>
      <vt:lpstr>1.漫游者的夜歌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  运动的描述</dc:title>
  <dc:creator>dbc</dc:creator>
  <cp:lastModifiedBy>Windows User</cp:lastModifiedBy>
  <cp:revision>35</cp:revision>
  <dcterms:created xsi:type="dcterms:W3CDTF">2016-04-22T00:11:50Z</dcterms:created>
  <dcterms:modified xsi:type="dcterms:W3CDTF">2016-07-14T00:54:37Z</dcterms:modified>
</cp:coreProperties>
</file>