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326" r:id="rId2"/>
    <p:sldId id="340" r:id="rId3"/>
    <p:sldId id="438" r:id="rId4"/>
    <p:sldId id="428" r:id="rId5"/>
    <p:sldId id="427" r:id="rId6"/>
    <p:sldId id="429" r:id="rId7"/>
    <p:sldId id="426" r:id="rId8"/>
    <p:sldId id="430" r:id="rId9"/>
    <p:sldId id="440" r:id="rId10"/>
    <p:sldId id="431" r:id="rId11"/>
    <p:sldId id="432" r:id="rId12"/>
    <p:sldId id="439" r:id="rId13"/>
    <p:sldId id="433" r:id="rId14"/>
    <p:sldId id="436" r:id="rId15"/>
    <p:sldId id="301" r:id="rId16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E0B4"/>
    <a:srgbClr val="FF0000"/>
    <a:srgbClr val="FF6600"/>
    <a:srgbClr val="0000CC"/>
    <a:srgbClr val="339933"/>
    <a:srgbClr val="D1FD23"/>
    <a:srgbClr val="23FD28"/>
    <a:srgbClr val="CC00CC"/>
    <a:srgbClr val="003366"/>
    <a:srgbClr val="00C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/>
    <p:restoredTop sz="94642"/>
  </p:normalViewPr>
  <p:slideViewPr>
    <p:cSldViewPr showGuides="1">
      <p:cViewPr varScale="1">
        <p:scale>
          <a:sx n="87" d="100"/>
          <a:sy n="87" d="100"/>
        </p:scale>
        <p:origin x="-1062" y="-84"/>
      </p:cViewPr>
      <p:guideLst>
        <p:guide orient="horz" pos="2132"/>
        <p:guide pos="290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5645" y="1077595"/>
            <a:ext cx="81248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0000"/>
                </a:solidFill>
                <a:latin typeface="+mn-ea"/>
              </a:rPr>
              <a:t> 宇宙生命之谜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rcRect b="5808"/>
          <a:stretch>
            <a:fillRect/>
          </a:stretch>
        </p:blipFill>
        <p:spPr>
          <a:xfrm>
            <a:off x="558165" y="2180590"/>
            <a:ext cx="8027035" cy="3872230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485" y="1572895"/>
            <a:ext cx="9051290" cy="45237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38785" y="1086485"/>
            <a:ext cx="1910715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重点讲解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685800" y="2016760"/>
            <a:ext cx="7810500" cy="36360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为了揭开火星是否有生命存在的奥秘，作者先用了比较法证明。他把火星与地球进行比较，找到了两个相似点：</a:t>
            </a:r>
          </a:p>
          <a:p>
            <a:pPr>
              <a:lnSpc>
                <a:spcPct val="120000"/>
              </a:lnSpc>
            </a:pP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1.自转时间相似;</a:t>
            </a:r>
          </a:p>
          <a:p>
            <a:pPr>
              <a:lnSpc>
                <a:spcPct val="120000"/>
              </a:lnSpc>
            </a:pP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2.有昼夜，有四季，两极也都寒冷。由这两种比较出的相似点，又引出了科学家的两种猜测：</a:t>
            </a:r>
          </a:p>
          <a:p>
            <a:pPr>
              <a:lnSpc>
                <a:spcPct val="120000"/>
              </a:lnSpc>
            </a:pP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（1）火星表面的黑色线条是运河；</a:t>
            </a:r>
          </a:p>
          <a:p>
            <a:pPr>
              <a:lnSpc>
                <a:spcPct val="120000"/>
              </a:lnSpc>
            </a:pP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（2）火星表面颜色随季节变化，认为那是植物在变色。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54025" y="1101725"/>
            <a:ext cx="1910715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重点讲解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878840" y="1922780"/>
            <a:ext cx="764730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一环扣一环，作者就两种猜测进行了揭秘，并且过程很真实，</a:t>
            </a:r>
            <a:r>
              <a:rPr lang="zh-CN" sz="28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一是拍照，二是近距离观测。</a:t>
            </a:r>
            <a:r>
              <a:rPr 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这两种结果证实了</a:t>
            </a:r>
            <a:r>
              <a:rPr 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火星上</a:t>
            </a:r>
            <a:r>
              <a:rPr lang="zh-CN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生命物质</a:t>
            </a:r>
            <a:r>
              <a:rPr lang="zh-CN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火星上有植物</a:t>
            </a:r>
            <a:r>
              <a:rPr 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的两种说法是错误的。</a:t>
            </a:r>
          </a:p>
        </p:txBody>
      </p:sp>
      <p:pic>
        <p:nvPicPr>
          <p:cNvPr id="3" name="图片 2" descr="图片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35245" y="3728085"/>
            <a:ext cx="2915920" cy="2600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38785" y="1086485"/>
            <a:ext cx="1910715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重点讲解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168400" y="3355975"/>
            <a:ext cx="7030085" cy="2491337"/>
          </a:xfrm>
          <a:prstGeom prst="round2DiagRect">
            <a:avLst>
              <a:gd name="adj1" fmla="val 35336"/>
              <a:gd name="adj2" fmla="val 0"/>
            </a:avLst>
          </a:prstGeom>
          <a:solidFill>
            <a:srgbClr val="00B0F0"/>
          </a:solidFill>
          <a:ln w="9525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采用</a:t>
            </a:r>
            <a:r>
              <a:rPr lang="zh-CN" sz="28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摆实事、列数字</a:t>
            </a:r>
            <a:r>
              <a:rPr 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的方法，证明了火星上水分少、大气稀薄、温度低、无磁场，这说明“火星上生命难以生存”。</a:t>
            </a:r>
            <a:endParaRPr lang="zh-CN" altLang="en-US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7425" y="1874520"/>
            <a:ext cx="7392035" cy="1111993"/>
          </a:xfrm>
          <a:prstGeom prst="snip2DiagRect">
            <a:avLst/>
          </a:prstGeom>
          <a:noFill/>
          <a:ln w="3810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作者为进一步证实火星上没有生命，阐述了宇宙飞船的发现。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38785" y="1086485"/>
            <a:ext cx="1910715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重点讲解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49500" y="1347470"/>
            <a:ext cx="6113145" cy="1884667"/>
          </a:xfrm>
          <a:prstGeom prst="cloudCallou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作者为使读者更加心服口服，通过到火星进行实地考察，列举了两个结果：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2925" y="3655060"/>
            <a:ext cx="8214360" cy="1882146"/>
          </a:xfrm>
          <a:prstGeom prst="snip2Diag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33993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1.土壤无有机分子，没有有机分子植物就不可能生长;</a:t>
            </a:r>
          </a:p>
          <a:p>
            <a:pPr algn="l"/>
            <a:endParaRPr 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2.是未发现微生物存在，也就是火星连微小的生命都没有存在。这样又否定了火星上有生命的说法。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38785" y="1086485"/>
            <a:ext cx="1910715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重点讲解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438785" y="1959610"/>
            <a:ext cx="5331460" cy="4139951"/>
          </a:xfrm>
          <a:prstGeom prst="snip2DiagRect">
            <a:avLst/>
          </a:prstGeom>
          <a:noFill/>
          <a:ln w="38100">
            <a:solidFill>
              <a:srgbClr val="00B0F0"/>
            </a:solidFill>
            <a:prstDash val="dash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</a:rPr>
              <a:t>虽然火星上没有生命，但在太阳系之外，还有许多人类不可知的星系。人们确信：在不断的探索中，一定会解开这个“宇宙生命之谜”。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rcRect r="5380" b="7746"/>
          <a:stretch>
            <a:fillRect/>
          </a:stretch>
        </p:blipFill>
        <p:spPr>
          <a:xfrm>
            <a:off x="5322570" y="1328420"/>
            <a:ext cx="3618230" cy="3009900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8064" y="2564904"/>
            <a:ext cx="38100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9752" y="2253913"/>
            <a:ext cx="372409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3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8785" y="1086485"/>
            <a:ext cx="1910715" cy="64670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新课导入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76225" y="3827780"/>
            <a:ext cx="6964680" cy="2251059"/>
          </a:xfrm>
          <a:prstGeom prst="wedgeRoundRectCallout">
            <a:avLst>
              <a:gd name="adj1" fmla="val 54987"/>
              <a:gd name="adj2" fmla="val -57069"/>
              <a:gd name="adj3" fmla="val 16667"/>
            </a:avLst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茫茫宇宙除了地球之外，在不可计数的星球上，到底有没有生命存在呢？这就是我们今天要去了解的知识。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rcRect b="22549"/>
          <a:stretch>
            <a:fillRect/>
          </a:stretch>
        </p:blipFill>
        <p:spPr>
          <a:xfrm>
            <a:off x="4034155" y="1086485"/>
            <a:ext cx="4115435" cy="2490470"/>
          </a:xfrm>
          <a:prstGeom prst="round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38785" y="1086485"/>
            <a:ext cx="1910715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阅读提示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94055" y="2131695"/>
            <a:ext cx="6964680" cy="1111993"/>
          </a:xfrm>
          <a:prstGeom prst="snip2Diag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(1)作者围绕着“地球之外有没有生命存在”讲了些什么?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4055" y="3374390"/>
            <a:ext cx="4798696" cy="608966"/>
          </a:xfrm>
          <a:prstGeom prst="snip2Diag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(2)课文按照什么顺序介绍的?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4055" y="4364355"/>
            <a:ext cx="2665096" cy="608966"/>
          </a:xfrm>
          <a:prstGeom prst="snip2DiagRect">
            <a:avLst/>
          </a:prstGeom>
          <a:solidFill>
            <a:srgbClr val="FF99FF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(3)结论是什么?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4055" y="5296535"/>
            <a:ext cx="7472046" cy="608966"/>
          </a:xfrm>
          <a:prstGeom prst="snip2Diag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(4)提出不懂或者感兴趣的问题和大家说一说。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bldLvl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38785" y="1086485"/>
            <a:ext cx="1910715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梳理脉络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666365" y="1454150"/>
            <a:ext cx="5722603" cy="549893"/>
          </a:xfrm>
          <a:prstGeom prst="snip2Diag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 天体上生命存在具备的四个条件；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42365" y="2168525"/>
            <a:ext cx="7246603" cy="549893"/>
          </a:xfrm>
          <a:prstGeom prst="snip2Diag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 太阳系中唯一有可能存在生命的星球是火星；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75965" y="2931160"/>
            <a:ext cx="5113003" cy="549893"/>
          </a:xfrm>
          <a:prstGeom prst="snip2Diag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（3） 火星与地球有不少相似之处；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2310" y="3685540"/>
            <a:ext cx="7739380" cy="995807"/>
          </a:xfrm>
          <a:prstGeom prst="snip2Diag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（4） 科学家利用宇宙飞船对火星作了近距离的观测，揭开了火星神秘的面纱； 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11225" y="4885690"/>
            <a:ext cx="7478395" cy="995807"/>
          </a:xfrm>
          <a:prstGeom prst="snip2DiagRect">
            <a:avLst/>
          </a:prstGeom>
          <a:solidFill>
            <a:srgbClr val="FF6600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（5） 人们至今尚未能在地球以外的太空中找到生命，但科学家仍然相信那里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存在生命</a:t>
            </a:r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38785" y="1086485"/>
            <a:ext cx="1910715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字词讲解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957830" y="1177290"/>
            <a:ext cx="5295900" cy="995235"/>
          </a:xfrm>
          <a:prstGeom prst="snip2Diag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沧海一粟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：大</a:t>
            </a:r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海里的一粒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谷。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形容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非常</a:t>
            </a:r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渺小。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6770" y="2185670"/>
            <a:ext cx="7777480" cy="1398696"/>
          </a:xfrm>
          <a:prstGeom prst="snip2DiagRect">
            <a:avLst/>
          </a:prstGeom>
          <a:noFill/>
          <a:ln w="38100">
            <a:solidFill>
              <a:srgbClr val="FF660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厌氧菌：是一类在无氧条件下比在有氧环境中生长好的细菌，而不能在空气（18%氧气）和（或）10%二氧化碳浓度下的固体培养基表面生长的细菌。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8180" y="3584575"/>
            <a:ext cx="7787640" cy="550962"/>
          </a:xfrm>
          <a:prstGeom prst="snip2DiagRect">
            <a:avLst/>
          </a:prstGeom>
          <a:noFill/>
          <a:ln w="3810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陨石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含石质较多或全部是石质的陨星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083810" y="4563110"/>
            <a:ext cx="3612410" cy="537105"/>
          </a:xfrm>
          <a:prstGeom prst="snip2Diag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抵御：抵抗，防御外敌。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8180" y="4556125"/>
            <a:ext cx="4266724" cy="550962"/>
          </a:xfrm>
          <a:prstGeom prst="snip2DiagRect">
            <a:avLst/>
          </a:prstGeom>
          <a:noFill/>
          <a:ln w="38100">
            <a:solidFill>
              <a:srgbClr val="339933"/>
            </a:solidFill>
          </a:ln>
        </p:spPr>
        <p:txBody>
          <a:bodyPr wrap="none" rtlCol="0">
            <a:spAutoFit/>
          </a:bodyPr>
          <a:lstStyle/>
          <a:p>
            <a:pPr marL="609600" indent="-609600" algn="l"/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干燥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：没有</a:t>
            </a:r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水分或水分很少。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animBg="1"/>
      <p:bldP spid="13" grpId="0" animBg="1"/>
      <p:bldP spid="14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959100" y="1266825"/>
            <a:ext cx="341947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第二课时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rcRect r="5137" b="1745"/>
          <a:stretch>
            <a:fillRect/>
          </a:stretch>
        </p:blipFill>
        <p:spPr>
          <a:xfrm>
            <a:off x="1329690" y="2419350"/>
            <a:ext cx="6484620" cy="3719195"/>
          </a:xfrm>
          <a:prstGeom prst="ellipse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38785" y="1086485"/>
            <a:ext cx="1910715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重点讲解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168525" y="1232535"/>
            <a:ext cx="6724650" cy="2133600"/>
            <a:chOff x="3345" y="2294"/>
            <a:chExt cx="10590" cy="3360"/>
          </a:xfrm>
        </p:grpSpPr>
        <p:pic>
          <p:nvPicPr>
            <p:cNvPr id="9" name="图片 8" descr="26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345" y="2294"/>
              <a:ext cx="10590" cy="3360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4844" y="3180"/>
              <a:ext cx="7172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4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      </a:t>
              </a:r>
              <a:r>
                <a:rPr lang="zh-CN" sz="24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作者从</a:t>
              </a:r>
              <a:r>
                <a:rPr lang="zh-CN" sz="2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理论</a:t>
              </a:r>
              <a:r>
                <a:rPr lang="zh-CN" sz="24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和</a:t>
              </a:r>
              <a:r>
                <a:rPr lang="zh-CN" sz="2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分析</a:t>
              </a:r>
              <a:r>
                <a:rPr lang="zh-CN" sz="24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两个方面说明了“地球之外有生命存在”。</a:t>
              </a:r>
              <a:endPara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924560" y="4226560"/>
            <a:ext cx="7681595" cy="1741512"/>
          </a:xfrm>
          <a:prstGeom prst="roundRect">
            <a:avLst/>
          </a:prstGeom>
          <a:noFill/>
          <a:ln w="38100">
            <a:solidFill>
              <a:srgbClr val="C5E0B4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l"/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第一，宇宙无限；</a:t>
            </a:r>
          </a:p>
          <a:p>
            <a:pPr algn="l"/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第二，有许多类似太阳系的星球，“与地球类似的星球肯定存在”。由这两点证明了“地球绝不是有生命存在的唯一天体”，一定还会有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其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他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星球</a:t>
            </a:r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也有生命。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7860" y="3171825"/>
            <a:ext cx="2686050" cy="719298"/>
          </a:xfrm>
          <a:prstGeom prst="cloudCallout">
            <a:avLst>
              <a:gd name="adj1" fmla="val 20070"/>
              <a:gd name="adj2" fmla="val 66538"/>
            </a:avLst>
          </a:prstGeom>
          <a:solidFill>
            <a:srgbClr val="C5E0B4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从理论上讲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38785" y="1086485"/>
            <a:ext cx="1910715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探究学习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92480" y="2374900"/>
            <a:ext cx="7559040" cy="3831350"/>
          </a:xfrm>
          <a:prstGeom prst="snip2DiagRect">
            <a:avLst/>
          </a:prstGeom>
          <a:solidFill>
            <a:srgbClr val="FFFF00"/>
          </a:solidFill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一是保证一定的温度，</a:t>
            </a:r>
          </a:p>
          <a:p>
            <a:pPr algn="l">
              <a:lnSpc>
                <a:spcPct val="120000"/>
              </a:lnSpc>
            </a:pP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二是有水分及生命物质，</a:t>
            </a:r>
          </a:p>
          <a:p>
            <a:pPr algn="l">
              <a:lnSpc>
                <a:spcPct val="120000"/>
              </a:lnSpc>
            </a:pP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三是有适当的大气成分，</a:t>
            </a:r>
          </a:p>
          <a:p>
            <a:pPr algn="l">
              <a:lnSpc>
                <a:spcPct val="120000"/>
              </a:lnSpc>
            </a:pP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四是有足够的光和热。</a:t>
            </a:r>
          </a:p>
          <a:p>
            <a:pPr algn="l">
              <a:lnSpc>
                <a:spcPct val="120000"/>
              </a:lnSpc>
            </a:pP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因为这四点是人类和生命存在的必须条件，而宇宙之大，还有我们不可知的星球，所以一定会有保证这四个条件的星球。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479675" y="797560"/>
            <a:ext cx="6568440" cy="1577340"/>
            <a:chOff x="3905" y="1256"/>
            <a:chExt cx="10344" cy="2484"/>
          </a:xfrm>
        </p:grpSpPr>
        <p:pic>
          <p:nvPicPr>
            <p:cNvPr id="7" name="图片 6" descr="2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flipH="1">
              <a:off x="3905" y="1256"/>
              <a:ext cx="10345" cy="248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4095" y="2196"/>
              <a:ext cx="8523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sz="24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从分析天体存在生命的条件上说，肯定在茫茫的宇宙中有符合这四点的星球：</a:t>
              </a:r>
              <a:endPara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54025" y="998220"/>
            <a:ext cx="1910715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重点讲解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91490" y="1901825"/>
            <a:ext cx="8063230" cy="1398696"/>
          </a:xfrm>
          <a:prstGeom prst="snip2DiagRect">
            <a:avLst/>
          </a:prstGeom>
          <a:noFill/>
          <a:ln w="3810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根据四点生命存活的条件，科学家先用了排除法，把不符合条件的星球——水星、木星、土星、天王星、海王星、冥王星排除了出去。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8645" y="3558540"/>
            <a:ext cx="7966075" cy="968271"/>
          </a:xfrm>
          <a:prstGeom prst="snip2DiagRect">
            <a:avLst/>
          </a:prstGeom>
          <a:noFill/>
          <a:ln w="38100">
            <a:solidFill>
              <a:srgbClr val="339933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作者运用列举法，把这几个星球不符合的原因给我们一一进行了列举，使我们清楚地知道这六个星球的特点。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8645" y="4809490"/>
            <a:ext cx="7817485" cy="968271"/>
          </a:xfrm>
          <a:prstGeom prst="snip2DiagRect">
            <a:avLst/>
          </a:prstGeom>
          <a:noFill/>
          <a:ln w="38100">
            <a:solidFill>
              <a:srgbClr val="FF6600"/>
            </a:solidFill>
          </a:ln>
        </p:spPr>
        <p:txBody>
          <a:bodyPr wrap="square" rtlCol="0">
            <a:spAutoFit/>
          </a:bodyPr>
          <a:lstStyle/>
          <a:p>
            <a:pPr indent="304800" algn="l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作者根据四个条件证明，认为火星唯一符合这些条件，但却一直被科学家们所争论。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波形.thmx</Template>
  <TotalTime>23</TotalTime>
  <Words>1248</Words>
  <Application>Microsoft Office PowerPoint</Application>
  <PresentationFormat>On-screen Show (4:3)</PresentationFormat>
  <Paragraphs>56</Paragraphs>
  <Slides>15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主题​​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雨林木风</dc:creator>
  <cp:lastModifiedBy>xbany</cp:lastModifiedBy>
  <cp:revision>402</cp:revision>
  <dcterms:created xsi:type="dcterms:W3CDTF">2013-11-14T01:26:00Z</dcterms:created>
  <dcterms:modified xsi:type="dcterms:W3CDTF">2019-08-10T12:00:01Z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