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9F39D-96B0-48D4-A6AB-A16CB2794E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11552-39AF-495D-AADD-9EF9DD2565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11552-39AF-495D-AADD-9EF9DD2565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F811DF-3C67-4B42-B6A4-46AFB1D32007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7F9A6-D5D2-4F7C-B3B2-F8FC6D9DFDFB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F2DA08-8B20-4738-AC6D-002286F34A13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62DD3-53CE-4881-9455-01CC856CBAC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82449A-CED1-402C-BAB3-1C8F278DBCD0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6A341-E882-49AC-8BA9-98B84E8FED8F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A843D-4E2B-4EB9-9A02-BEA95F2C511F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1BD5C-D9BA-429A-8541-63EF140740F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087F2D-85FC-41B1-AEB6-9B1D15418C63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848FE-EF52-4956-93BF-392341618928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4B6588-038D-4ADB-8544-C3839EE7BF12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95F08-818B-4FAD-B304-220E476320C8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778EA1-B75D-4893-82BE-3658B920626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28B69-7022-48ED-BD80-7F6CB9E8074C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48BCCF-2A82-44BB-B0C4-E78061FF9307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1D949-0CA9-49E8-AE22-527610B96F27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9C874F-2876-49B7-BEF4-51982CD3C2CA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62ABB-E63A-45D2-8CAB-1930AF0C4E98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4E28C7-F183-4CDA-B3BC-48049BC5A088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C20A8-C7AA-43FA-A345-2020A65E91BA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C8F047-F27C-4FD1-B4F0-750A921CACC1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877F0-4C27-4108-A6BE-4406F5384FE4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852EBD-8E12-411B-B171-476893E4493C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C284DA-3E0A-4BB8-BCFE-AE7965C8A7F0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0" y="2348910"/>
            <a:ext cx="915399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sz="5400" b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600" noProof="1">
                <a:ln w="17780" cmpd="sng">
                  <a:noFill/>
                  <a:prstDash val="solid"/>
                  <a:miter lim="800000"/>
                </a:ln>
                <a:solidFill>
                  <a:srgbClr val="000000"/>
                </a:solidFill>
                <a:cs typeface="+mn-ea"/>
              </a:rPr>
              <a:t>我的植物朋友</a:t>
            </a:r>
            <a:endParaRPr lang="zh-CN" altLang="en-US" sz="6600" noProof="1">
              <a:ln w="17780" cmpd="sng">
                <a:noFill/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3796" y="764779"/>
            <a:ext cx="1604053" cy="115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107951"/>
            <a:ext cx="3060700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71776" y="3977218"/>
            <a:ext cx="1152525" cy="175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8314" y="1022352"/>
            <a:ext cx="7786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完成习作，多交流。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76250" y="2628900"/>
            <a:ext cx="2439988" cy="1128184"/>
          </a:xfrm>
          <a:prstGeom prst="wedgeRoundRectCallout">
            <a:avLst>
              <a:gd name="adj1" fmla="val 66272"/>
              <a:gd name="adj2" fmla="val 5863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noProof="1">
                <a:solidFill>
                  <a:srgbClr val="000000"/>
                </a:solidFill>
              </a:rPr>
              <a:t>写完习作，就算大功告成了吗？</a:t>
            </a:r>
            <a:endParaRPr lang="zh-CN" altLang="en-US" sz="2200" b="1" noProof="1">
              <a:solidFill>
                <a:srgbClr val="000000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435600" y="1604433"/>
            <a:ext cx="3092450" cy="2082800"/>
          </a:xfrm>
          <a:prstGeom prst="wedgeRoundRectCallout">
            <a:avLst>
              <a:gd name="adj1" fmla="val -61896"/>
              <a:gd name="adj2" fmla="val 4723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写完后把自己的习作读给同学听，不仅学会分享，特别是写同一种植物的交流，会发现自己习作的优点和不足。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  <p:pic>
        <p:nvPicPr>
          <p:cNvPr id="18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563939" y="2948518"/>
            <a:ext cx="2103437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7"/>
          <p:cNvSpPr>
            <a:spLocks noChangeArrowheads="1"/>
          </p:cNvSpPr>
          <p:nvPr/>
        </p:nvSpPr>
        <p:spPr bwMode="auto">
          <a:xfrm>
            <a:off x="601663" y="933451"/>
            <a:ext cx="1809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佳作在线：</a:t>
            </a:r>
            <a:endParaRPr lang="zh-CN" altLang="en-US" sz="2400" b="1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2555876" y="1881717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可爱的“肉肉”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692151" y="2493434"/>
            <a:ext cx="553561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95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在我的书桌上，有一盆爸爸送给我的多肉植物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虹之玉，我爱叫它“肉肉”，因为它的叶片非常厚，看上去肉肉的。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❶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站远一点看，“肉肉”像一把绿色的大伞，根部周围的土突出来，好像悠闲的人们围坐在大伞下乘凉。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❷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211888" y="855134"/>
            <a:ext cx="0" cy="557741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11889" y="2707218"/>
            <a:ext cx="25368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❶</a:t>
            </a:r>
            <a:r>
              <a: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开篇直接指出“我的植物朋友”是“肉肉”。</a:t>
            </a:r>
            <a:endParaRPr lang="zh-CN" altLang="en-US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❷</a:t>
            </a:r>
            <a:r>
              <a: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从远处整体观察，并且运用比喻，写出了“肉肉”的样子。</a:t>
            </a:r>
            <a:endParaRPr lang="zh-CN" altLang="en-US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10" name="矩形 19"/>
          <p:cNvSpPr>
            <a:spLocks noChangeArrowheads="1"/>
          </p:cNvSpPr>
          <p:nvPr/>
        </p:nvSpPr>
        <p:spPr bwMode="auto">
          <a:xfrm>
            <a:off x="6861175" y="933451"/>
            <a:ext cx="1416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写法品析</a:t>
            </a:r>
            <a:endParaRPr lang="zh-CN" altLang="en-US" sz="2400" b="1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68299"/>
            <a:ext cx="3060700" cy="125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49250"/>
            <a:ext cx="3060700" cy="112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矩形 2"/>
          <p:cNvSpPr>
            <a:spLocks noChangeArrowheads="1"/>
          </p:cNvSpPr>
          <p:nvPr/>
        </p:nvSpPr>
        <p:spPr bwMode="auto">
          <a:xfrm>
            <a:off x="467658" y="1371492"/>
            <a:ext cx="55356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95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近了看，“肉肉”像一朵绿色的盛开的莲花，正在慢慢生长。仔细观察，你会发现，它的叶子根部非常细，越往上越宽，到了最顶端又变尖了。每片叶子的最顶端都有一个褐色的小点点，像它们的小眼睛。这么多的叶子，多像一家人呀！在众多的叶子中，还有三片新长出来的小叶子，这三片小叶子挨在一起，说着一天的见闻。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❸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211888" y="855134"/>
            <a:ext cx="0" cy="557741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11888" y="1411818"/>
            <a:ext cx="23923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❸</a:t>
            </a:r>
            <a:r>
              <a: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作者的观察从远处到近处、从下往上、从整体到局部，很有层次感，“褐色的小点点”“三片新长出来的小叶子”，显出观察的细致。不仅用比喻，还用拟人，写出了“肉肉”的外形特点。</a:t>
            </a:r>
            <a:endParaRPr lang="zh-CN" altLang="en-US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49250"/>
            <a:ext cx="3060700" cy="112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692151" y="933451"/>
            <a:ext cx="5464175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95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肉肉”的每一片叶子都胖鼓鼓的，青翠欲滴，仿佛一掐就能掐出水来。如果你用手摸一摸“肉肉”的叶子，你就能感觉到它们非常光滑，要是用手指搓的话，还会发出一种奇怪的“嘎嘎”声。把身子俯下去，用鼻子嗅一嗅，会有一股淡淡的清香扑鼻而来，让人觉得神清气爽。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❹</a:t>
            </a:r>
            <a:endParaRPr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肉肉”，你真可爱呀，我要好好地照顾你！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❺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211888" y="855134"/>
            <a:ext cx="0" cy="557741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11888" y="1754717"/>
            <a:ext cx="23923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❹</a:t>
            </a:r>
            <a:r>
              <a: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调动多种感官参与观察，眼睛看到“胖鼓鼓” “青翠欲滴”，手摸到“光滑”，耳朵听到“嘎嘎”声，鼻子嗅到“清香”。这样写，植物真的是自己的朋友了。</a:t>
            </a:r>
            <a:endParaRPr lang="zh-CN" altLang="en-US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❺</a:t>
            </a:r>
            <a:r>
              <a: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总结全文，写出作者发自内心地“要好好地照顾”它。</a:t>
            </a:r>
            <a:endParaRPr lang="zh-CN" altLang="en-US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49250"/>
            <a:ext cx="3060700" cy="112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25500" y="3087354"/>
            <a:ext cx="7745413" cy="1754326"/>
          </a:xfrm>
          <a:prstGeom prst="rect">
            <a:avLst/>
          </a:prstGeom>
          <a:noFill/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61214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本文作者能从远到近、从下往上、从整体到局部多角度观察“肉肉”，并调动多种感觉器官，运用比喻、拟人等手法，将植物朋友“肉肉”介绍给大家。 </a:t>
            </a:r>
            <a:endParaRPr lang="zh-CN" altLang="en-US" sz="2400" b="1" noProof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8" descr="https://ss0.bdstatic.com/70cFvHSh_Q1YnxGkpoWK1HF6hhy/it/u=2420330119,3946864923&amp;fm=23&amp;gp=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4688" y="1316568"/>
            <a:ext cx="1287462" cy="138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960662" y="1761985"/>
            <a:ext cx="143500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50" noProof="1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总评：</a:t>
            </a:r>
            <a:endParaRPr lang="zh-CN" altLang="en-US" sz="2800" b="1" spc="50" noProof="1">
              <a:ln w="11430"/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627314" y="944602"/>
            <a:ext cx="38893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植物朋友</a:t>
            </a:r>
            <a:endParaRPr lang="zh-CN" altLang="en-US" sz="4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46" y="2381243"/>
            <a:ext cx="3357554" cy="3287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6097" y="2056946"/>
            <a:ext cx="2329295" cy="4156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57884" y="2381243"/>
            <a:ext cx="2786082" cy="33465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1619237"/>
            <a:ext cx="2377213" cy="43815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857496"/>
            <a:ext cx="3357554" cy="3374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2627314" y="944602"/>
            <a:ext cx="38893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植物朋友</a:t>
            </a:r>
            <a:endParaRPr lang="zh-CN" altLang="en-US" sz="4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684214" y="4838700"/>
            <a:ext cx="7858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657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为自己的植物朋友做个观察记录卡吧。借助记录卡，写一写你的植物朋友，让更多的人了解它。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3314" name="Picture 1" descr="C:\Users\Administrator\AppData\Roaming\Tencent\Users\541737432\QQ\WinTemp\RichOle\4B@LZQS]ZRI708{8$FKFP2E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35138" y="1123951"/>
            <a:ext cx="565785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1650" y="-368300"/>
            <a:ext cx="3060700" cy="172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17550" y="2419546"/>
            <a:ext cx="7742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“我的植物朋友”这是一篇观察习作，就是先观察植物做好观察记录卡，然后借助记录卡习作。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因而本次习作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重点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观察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，做好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观察记录卡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684213" y="1393451"/>
            <a:ext cx="8496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说说本次习作对我们提出了哪些要求？ </a:t>
            </a:r>
            <a:endParaRPr lang="zh-CN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1" cstate="email"/>
          <a:srcRect t="21632" b="20747"/>
          <a:stretch>
            <a:fillRect/>
          </a:stretch>
        </p:blipFill>
        <p:spPr bwMode="auto">
          <a:xfrm>
            <a:off x="3041650" y="0"/>
            <a:ext cx="3060700" cy="99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107951"/>
            <a:ext cx="3060700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71776" y="3784601"/>
            <a:ext cx="1152525" cy="175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12"/>
          <p:cNvSpPr>
            <a:spLocks noChangeArrowheads="1"/>
          </p:cNvSpPr>
          <p:nvPr/>
        </p:nvSpPr>
        <p:spPr bwMode="auto">
          <a:xfrm>
            <a:off x="468314" y="1022352"/>
            <a:ext cx="7786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走近观察，做记录。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611189" y="2381251"/>
            <a:ext cx="2016125" cy="1240367"/>
          </a:xfrm>
          <a:prstGeom prst="wedgeRoundRectCallout">
            <a:avLst>
              <a:gd name="adj1" fmla="val 66272"/>
              <a:gd name="adj2" fmla="val 5863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noProof="1">
                <a:solidFill>
                  <a:srgbClr val="000000"/>
                </a:solidFill>
              </a:rPr>
              <a:t>如何做到这一点呢？</a:t>
            </a:r>
            <a:endParaRPr lang="zh-CN" altLang="en-US" sz="2200" b="1" noProof="1">
              <a:solidFill>
                <a:srgbClr val="000000"/>
              </a:solidFill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5794376" y="2006600"/>
            <a:ext cx="2809875" cy="1422400"/>
          </a:xfrm>
          <a:prstGeom prst="wedgeRoundRectCallout">
            <a:avLst>
              <a:gd name="adj1" fmla="val -61896"/>
              <a:gd name="adj2" fmla="val 4723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我们选择一种植物观察时，要一边观察一边真实记录。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  <p:pic>
        <p:nvPicPr>
          <p:cNvPr id="32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563939" y="2755901"/>
            <a:ext cx="2103437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107951"/>
            <a:ext cx="3060700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71776" y="3784601"/>
            <a:ext cx="1152525" cy="175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8314" y="1022352"/>
            <a:ext cx="7786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补充观察，动笔写。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11189" y="2381251"/>
            <a:ext cx="2016125" cy="1240367"/>
          </a:xfrm>
          <a:prstGeom prst="wedgeRoundRectCallout">
            <a:avLst>
              <a:gd name="adj1" fmla="val 66272"/>
              <a:gd name="adj2" fmla="val 5863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noProof="1">
                <a:solidFill>
                  <a:srgbClr val="000000"/>
                </a:solidFill>
              </a:rPr>
              <a:t>动笔之前还要注意什么？</a:t>
            </a:r>
            <a:endParaRPr lang="zh-CN" altLang="en-US" sz="2200" b="1" noProof="1">
              <a:solidFill>
                <a:srgbClr val="000000"/>
              </a:solidFill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794376" y="1858433"/>
            <a:ext cx="2809875" cy="1720851"/>
          </a:xfrm>
          <a:prstGeom prst="wedgeRoundRectCallout">
            <a:avLst>
              <a:gd name="adj1" fmla="val -61896"/>
              <a:gd name="adj2" fmla="val 4723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动笔之前再去观察，以寻找新的发现，同时会将一些植物的前后变化写出来。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  <p:pic>
        <p:nvPicPr>
          <p:cNvPr id="22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563939" y="2755901"/>
            <a:ext cx="2103437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107951"/>
            <a:ext cx="3060700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 bwMode="auto">
          <a:xfrm>
            <a:off x="856796" y="1556844"/>
            <a:ext cx="7632700" cy="4110526"/>
            <a:chOff x="885078" y="543005"/>
            <a:chExt cx="7632848" cy="3082459"/>
          </a:xfrm>
        </p:grpSpPr>
        <p:sp>
          <p:nvSpPr>
            <p:cNvPr id="18435" name="矩形 2"/>
            <p:cNvSpPr>
              <a:spLocks noChangeArrowheads="1"/>
            </p:cNvSpPr>
            <p:nvPr/>
          </p:nvSpPr>
          <p:spPr bwMode="auto">
            <a:xfrm>
              <a:off x="885078" y="786626"/>
              <a:ext cx="7632848" cy="283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名称：</a:t>
              </a: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虹之玉</a:t>
              </a:r>
              <a:endParaRPr lang="zh-CN" altLang="en-US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样子：</a:t>
              </a: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叶片非常厚，胖鼓鼓的，像盛开的莲花</a:t>
              </a:r>
              <a:endParaRPr lang="en-US" altLang="zh-CN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正在慢慢生长。叶子根部非常细，越往上越宽，</a:t>
              </a:r>
              <a:endParaRPr lang="en-US" altLang="zh-CN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最顶端又变尖了。每片叶子的最顶端都有一个褐色的小点点。</a:t>
              </a:r>
              <a:endParaRPr lang="zh-CN" altLang="en-US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颜色：</a:t>
              </a: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绿色。 </a:t>
              </a:r>
              <a:endParaRPr lang="zh-CN" altLang="en-US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气味：</a:t>
              </a: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淡淡的清香。</a:t>
              </a:r>
              <a:endParaRPr lang="zh-CN" altLang="en-US" sz="2000" b="1" dirty="0">
                <a:solidFill>
                  <a:srgbClr val="211D1E"/>
                </a:solidFill>
                <a:latin typeface="方正书宋"/>
              </a:endParaRPr>
            </a:p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211D1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其他：</a:t>
              </a:r>
              <a:r>
                <a:rPr lang="zh-CN" altLang="en-US" sz="2000" b="1" dirty="0">
                  <a:solidFill>
                    <a:srgbClr val="211D1E"/>
                  </a:solidFill>
                  <a:latin typeface="方正书宋"/>
                </a:rPr>
                <a:t>摸一摸感觉非常光滑。它只是一味地不停长出新叶，没有看到它开花。</a:t>
              </a:r>
              <a:endParaRPr lang="zh-CN" altLang="en-US" sz="2000" b="1" dirty="0">
                <a:solidFill>
                  <a:srgbClr val="000000"/>
                </a:solidFill>
              </a:endParaRPr>
            </a:p>
          </p:txBody>
        </p:sp>
        <p:pic>
          <p:nvPicPr>
            <p:cNvPr id="1843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44554" y="543005"/>
              <a:ext cx="1836150" cy="122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107951"/>
            <a:ext cx="3060700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693739" y="1155701"/>
            <a:ext cx="2941637" cy="2080684"/>
          </a:xfrm>
          <a:prstGeom prst="wedgeRoundRectCallout">
            <a:avLst>
              <a:gd name="adj1" fmla="val 59930"/>
              <a:gd name="adj2" fmla="val 3793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按部位观察。即先从整体上看，再按一定的顺序，从根、茎、枝、叶、果等方面，依次对每个部位的观察。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  <p:pic>
        <p:nvPicPr>
          <p:cNvPr id="16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549650" y="2755901"/>
            <a:ext cx="2101850" cy="27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标注 16"/>
          <p:cNvSpPr/>
          <p:nvPr/>
        </p:nvSpPr>
        <p:spPr>
          <a:xfrm>
            <a:off x="5080000" y="933452"/>
            <a:ext cx="3740150" cy="2518833"/>
          </a:xfrm>
          <a:prstGeom prst="wedgeRoundRectCallout">
            <a:avLst>
              <a:gd name="adj1" fmla="val -37062"/>
              <a:gd name="adj2" fmla="val 6029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分期观察。我们要比较全面地了解一种植物，需要按植物生长的过程做长期的观察，因为植物在自然界中发育、成长、开发、结果直至衰亡，各个时期的形态是不相同的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754064" y="3748617"/>
            <a:ext cx="2809875" cy="2080683"/>
          </a:xfrm>
          <a:prstGeom prst="wedgeRoundRectCallout">
            <a:avLst>
              <a:gd name="adj1" fmla="val 62059"/>
              <a:gd name="adj2" fmla="val -3086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noProof="1">
                <a:solidFill>
                  <a:srgbClr val="000000"/>
                </a:solidFill>
              </a:rPr>
              <a:t>比较观察。自然界中的植物繁多，千资百态，有些形体相似的植物，只有通过比较，才能够辨别。</a:t>
            </a:r>
            <a:endParaRPr lang="zh-CN" altLang="en-US" sz="2000" b="1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</p:bldLst>
  </p:timing>
</p:sld>
</file>

<file path=ppt/theme/theme1.xml><?xml version="1.0" encoding="utf-8"?>
<a:theme xmlns:a="http://schemas.openxmlformats.org/drawingml/2006/main" name="5156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2136</Words>
  <Application>WPS 演示</Application>
  <PresentationFormat>全屏显示(4:3)</PresentationFormat>
  <Paragraphs>87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黑体</vt:lpstr>
      <vt:lpstr>方正书宋</vt:lpstr>
      <vt:lpstr>楷体</vt:lpstr>
      <vt:lpstr>仿宋</vt:lpstr>
      <vt:lpstr>Arial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2018-12-20T05:09:00Z</dcterms:created>
  <dcterms:modified xsi:type="dcterms:W3CDTF">2022-02-12T03:14:50Z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