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3"/>
    <p:sldId id="290" r:id="rId4"/>
    <p:sldId id="291" r:id="rId5"/>
    <p:sldId id="297" r:id="rId6"/>
    <p:sldId id="299" r:id="rId7"/>
    <p:sldId id="276" r:id="rId8"/>
    <p:sldId id="302" r:id="rId9"/>
    <p:sldId id="292" r:id="rId10"/>
    <p:sldId id="279" r:id="rId11"/>
    <p:sldId id="280" r:id="rId12"/>
    <p:sldId id="281" r:id="rId13"/>
    <p:sldId id="282" r:id="rId14"/>
    <p:sldId id="283" r:id="rId15"/>
    <p:sldId id="284" r:id="rId16"/>
    <p:sldId id="286" r:id="rId17"/>
    <p:sldId id="285" r:id="rId18"/>
    <p:sldId id="287" r:id="rId19"/>
    <p:sldId id="288" r:id="rId20"/>
    <p:sldId id="294" r:id="rId21"/>
    <p:sldId id="295" r:id="rId22"/>
    <p:sldId id="289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BB61"/>
    <a:srgbClr val="DB2232"/>
    <a:srgbClr val="FF2D2D"/>
    <a:srgbClr val="AA0000"/>
    <a:srgbClr val="000000"/>
    <a:srgbClr val="008651"/>
    <a:srgbClr val="00A78B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82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A708B-20CC-4FEA-95C3-DADF3DEC75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2EC7D-F10F-47A6-96B2-2DA0950333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788C20A-D5E4-4385-96BE-79E1376CBB0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566C3C2B-7D0E-4FD4-86C4-DACE18B8BC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AC085-E4E0-4770-B044-1AC78BD3E03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FF7D-A512-4C3E-AC1E-0D8DE2B1C0E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4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43317-94F2-46A6-98DC-6826A8E9DB2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F2164-F2EE-4091-8E58-2B68039E442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E73EC-6AC1-44F8-88AD-4C11ED6007A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3E03D-E971-4374-BE2D-1206B2609299}" type="slidenum">
              <a:rPr altLang="en-US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1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69D19-D8E0-4850-9FCD-1CDE23A6160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83644-A4D6-4DD8-8FD6-8DFC7384A623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DBE3C-E272-4017-9A35-9EC656D5083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3AB27-8D03-4F13-98A4-216EEAF9FF79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6AA7-8FB4-4131-9C7D-49B4757744C1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BA438-D1E8-4A66-827C-EE9DE5FE455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FF9CC-E002-4671-A994-03516C27DCC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9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9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900" noProof="1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0DA8D28-F731-4F02-9403-F15FAA94A205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0180" indent="-17018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0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9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8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780" indent="-17018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1975"/>
            <a:ext cx="9144000" cy="1412576"/>
          </a:xfrm>
          <a:prstGeom prst="rect">
            <a:avLst/>
          </a:prstGeom>
          <a:solidFill>
            <a:srgbClr val="2B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 txBox="1"/>
          <p:nvPr/>
        </p:nvSpPr>
        <p:spPr bwMode="auto">
          <a:xfrm>
            <a:off x="2959894" y="3236126"/>
            <a:ext cx="3224212" cy="472678"/>
          </a:xfrm>
          <a:prstGeom prst="rect">
            <a:avLst/>
          </a:prstGeom>
          <a:solidFill>
            <a:srgbClr val="2BBB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部编版语文   三年级上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2557626" y="1854319"/>
            <a:ext cx="402874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我的暑假生活</a:t>
            </a:r>
            <a:endParaRPr lang="zh-CN" altLang="en-US" sz="4000" b="1" dirty="0">
              <a:ln w="17780" cmpd="sng">
                <a:noFill/>
                <a:prstDash val="solid"/>
                <a:miter lim="800000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57626" y="347308"/>
            <a:ext cx="3778324" cy="117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2"/>
          <p:cNvSpPr>
            <a:spLocks noChangeArrowheads="1"/>
          </p:cNvSpPr>
          <p:nvPr/>
        </p:nvSpPr>
        <p:spPr bwMode="auto">
          <a:xfrm>
            <a:off x="874713" y="750095"/>
            <a:ext cx="80454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3105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本次口语交际中我们应该注意什么？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2437210"/>
            <a:ext cx="2533650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45"/>
          <p:cNvSpPr>
            <a:spLocks noChangeArrowheads="1"/>
          </p:cNvSpPr>
          <p:nvPr/>
        </p:nvSpPr>
        <p:spPr bwMode="auto">
          <a:xfrm>
            <a:off x="933453" y="1862138"/>
            <a:ext cx="2397125" cy="510779"/>
          </a:xfrm>
          <a:prstGeom prst="wedgeRoundRectCallout">
            <a:avLst>
              <a:gd name="adj1" fmla="val 59333"/>
              <a:gd name="adj2" fmla="val 42468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吐字要清楚。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46"/>
          <p:cNvSpPr>
            <a:spLocks noChangeArrowheads="1"/>
          </p:cNvSpPr>
          <p:nvPr/>
        </p:nvSpPr>
        <p:spPr bwMode="auto">
          <a:xfrm>
            <a:off x="5645150" y="1681162"/>
            <a:ext cx="2825750" cy="672704"/>
          </a:xfrm>
          <a:prstGeom prst="wedgeRoundRectCallout">
            <a:avLst>
              <a:gd name="adj1" fmla="val -42116"/>
              <a:gd name="adj2" fmla="val 79824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有不明白的地方，要有礼貌地提问。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矩形 6"/>
          <p:cNvSpPr>
            <a:spLocks noChangeArrowheads="1"/>
          </p:cNvSpPr>
          <p:nvPr/>
        </p:nvSpPr>
        <p:spPr bwMode="auto">
          <a:xfrm>
            <a:off x="579438" y="3382567"/>
            <a:ext cx="769620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注意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他人讲述时，要仔细聆听，听到精彩的地方可以和讲述者进行互动，讲述完毕后，提出自己的问题。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12"/>
          <p:cNvSpPr>
            <a:spLocks noChangeArrowheads="1"/>
          </p:cNvSpPr>
          <p:nvPr/>
        </p:nvSpPr>
        <p:spPr bwMode="auto">
          <a:xfrm>
            <a:off x="492125" y="1014413"/>
            <a:ext cx="81470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看图寻思路。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-27178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仔细看看插图，想一想：图上都画有哪些人？他们都在干什么？“我”又是怎样和同学们交流的？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2978" y="2569369"/>
            <a:ext cx="3209925" cy="12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/>
          <p:nvPr/>
        </p:nvGrpSpPr>
        <p:grpSpPr bwMode="auto">
          <a:xfrm>
            <a:off x="5141916" y="2330053"/>
            <a:ext cx="3184525" cy="1570060"/>
            <a:chOff x="5362313" y="1817332"/>
            <a:chExt cx="3185440" cy="2093927"/>
          </a:xfrm>
        </p:grpSpPr>
        <p:sp>
          <p:nvSpPr>
            <p:cNvPr id="10" name="云形标注 9"/>
            <p:cNvSpPr/>
            <p:nvPr/>
          </p:nvSpPr>
          <p:spPr>
            <a:xfrm>
              <a:off x="5362313" y="1817332"/>
              <a:ext cx="3185440" cy="2024559"/>
            </a:xfrm>
            <a:prstGeom prst="cloudCallout">
              <a:avLst>
                <a:gd name="adj1" fmla="val -79928"/>
                <a:gd name="adj2" fmla="val 3182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32" name="矩形 1"/>
            <p:cNvSpPr>
              <a:spLocks noChangeArrowheads="1"/>
            </p:cNvSpPr>
            <p:nvPr/>
          </p:nvSpPr>
          <p:spPr bwMode="auto">
            <a:xfrm>
              <a:off x="5538889" y="2146241"/>
              <a:ext cx="2722340" cy="1765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Times New Roman" panose="02020603050405020304" pitchFamily="18" charset="0"/>
                </a:rPr>
                <a:t>我跟爷爷奶奶学会了做简单的农活，现在我会给菜地锄草，还会收割水稻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2"/>
          <p:cNvSpPr/>
          <p:nvPr/>
        </p:nvSpPr>
        <p:spPr>
          <a:xfrm>
            <a:off x="642938" y="4008835"/>
            <a:ext cx="8394700" cy="55399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图中的小朋友是农村的孩子，和同学们交流的是跟爷爷奶奶学做农活。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8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12" name="圆角矩形 11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321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13322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3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5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8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9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0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19" name="文本框 85"/>
          <p:cNvSpPr txBox="1">
            <a:spLocks noChangeArrowheads="1"/>
          </p:cNvSpPr>
          <p:nvPr/>
        </p:nvSpPr>
        <p:spPr bwMode="auto">
          <a:xfrm>
            <a:off x="642938" y="47029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口语交际方法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2"/>
          <p:cNvSpPr>
            <a:spLocks noChangeArrowheads="1"/>
          </p:cNvSpPr>
          <p:nvPr/>
        </p:nvSpPr>
        <p:spPr bwMode="auto">
          <a:xfrm>
            <a:off x="561975" y="937023"/>
            <a:ext cx="81470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看图寻思路。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-27178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仔细看看插图，想一想图上都画有哪些人？他们都在干什么？“我”又是怎样和同学们交流的？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4822827" y="2330053"/>
            <a:ext cx="3649663" cy="1786946"/>
            <a:chOff x="5042733" y="1817332"/>
            <a:chExt cx="3651252" cy="2383179"/>
          </a:xfrm>
        </p:grpSpPr>
        <p:sp>
          <p:nvSpPr>
            <p:cNvPr id="10" name="云形标注 9"/>
            <p:cNvSpPr/>
            <p:nvPr/>
          </p:nvSpPr>
          <p:spPr>
            <a:xfrm>
              <a:off x="5042733" y="1817332"/>
              <a:ext cx="3651252" cy="2024559"/>
            </a:xfrm>
            <a:prstGeom prst="cloudCallout">
              <a:avLst>
                <a:gd name="adj1" fmla="val -79928"/>
                <a:gd name="adj2" fmla="val 3182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3" name="矩形 1"/>
            <p:cNvSpPr>
              <a:spLocks noChangeArrowheads="1"/>
            </p:cNvSpPr>
            <p:nvPr/>
          </p:nvSpPr>
          <p:spPr bwMode="auto">
            <a:xfrm>
              <a:off x="5362567" y="2025023"/>
              <a:ext cx="3155096" cy="2175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Times New Roman" panose="02020603050405020304" pitchFamily="18" charset="0"/>
                </a:rPr>
                <a:t>爸爸带我去了游乐园。这是我第一次坐摩天轮，从空中往下看，视野一下子开阔了，地上的人和车都变小了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2"/>
          <p:cNvSpPr/>
          <p:nvPr/>
        </p:nvSpPr>
        <p:spPr>
          <a:xfrm>
            <a:off x="2127250" y="3879056"/>
            <a:ext cx="5016500" cy="55399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小朋友讲了在游乐园玩摩天轮时的感受。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0416" y="2569370"/>
            <a:ext cx="3405187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6690" y="3409906"/>
            <a:ext cx="2399251" cy="1281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3855" y="3409943"/>
            <a:ext cx="2356625" cy="128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68393" y="3409906"/>
            <a:ext cx="2435481" cy="1281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479425" y="473869"/>
            <a:ext cx="83375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思考定主题。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-27178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想一想你暑假经历过哪些新鲜事？哪件事是你最感兴趣的？注意：选取的事情一定不能是生活中每天都能看到的，要有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“新鲜”</a:t>
            </a:r>
            <a:r>
              <a:rPr lang="zh-CN" altLang="en-US" sz="2400" b="1" dirty="0">
                <a:latin typeface="宋体" panose="02010600030101010101" pitchFamily="2" charset="-122"/>
              </a:rPr>
              <a:t>这一特点。如去天安门广场看升旗、去登长城、去海边看日出等。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8416" y="2687242"/>
            <a:ext cx="3533775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0" y="2687242"/>
            <a:ext cx="3392488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633416" y="464344"/>
            <a:ext cx="79263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交际表观点。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-27178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把你最感兴趣的一件事讲给同学们听听。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271780" indent="-27178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注意：选择别人感兴趣的内容重点讲述，要把“新鲜”这一特点表现出来。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/>
        </p:nvSpPr>
        <p:spPr bwMode="auto">
          <a:xfrm>
            <a:off x="692153" y="1600201"/>
            <a:ext cx="764381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评议谁最棒。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全班评议，看讲的同学内容是否符合要求、语言是否流畅、重点是否突出。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574678" y="1354933"/>
            <a:ext cx="7807325" cy="3323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小组合作交流。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marL="533400"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    交流要求：先想好了再说，注意叙述的顺序；态度自然大方，尽量把事情说清楚，说具体，说有趣；声音要洪亮。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组内推选代表，参加全班的口语交际活动。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7411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4" name="圆角矩形 3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14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17415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6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7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8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9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0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1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3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12" name="文本框 85"/>
          <p:cNvSpPr txBox="1">
            <a:spLocks noChangeArrowheads="1"/>
          </p:cNvSpPr>
          <p:nvPr/>
        </p:nvSpPr>
        <p:spPr bwMode="auto">
          <a:xfrm>
            <a:off x="611188" y="457200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口语交际展示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349253" y="552450"/>
            <a:ext cx="8543925" cy="3913071"/>
            <a:chOff x="349872" y="-120525"/>
            <a:chExt cx="8543080" cy="5216912"/>
          </a:xfrm>
        </p:grpSpPr>
        <p:sp>
          <p:nvSpPr>
            <p:cNvPr id="19472" name="矩形 14"/>
            <p:cNvSpPr>
              <a:spLocks noChangeArrowheads="1"/>
            </p:cNvSpPr>
            <p:nvPr/>
          </p:nvSpPr>
          <p:spPr bwMode="auto">
            <a:xfrm>
              <a:off x="349872" y="664843"/>
              <a:ext cx="8543080" cy="4431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暑假的一天，天气真好，瓦蓝的天空，雪白的云朵，暖暖的阳光，爸爸妈妈带我去动物园游玩，我高兴极了。 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在猴山上，我们看到一只只顽皮的猴子正在嬉戏玩耍呢！瞧它们有的津津有味地啃着苹果，有的把尾巴倒挂在树枝上荡秋千，有的懒洋洋地躺着晒太阳，还有的相互挠痒痒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我们把带来的糖果扔给猴子，猴子们乐得冲我们直扮鬼脸。猴山上的猴子真的太可爱了！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暑假已经过去了，猴山上那些顽皮的猴子们还时不时跳到我眼前。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3" name="矩形 1"/>
            <p:cNvSpPr>
              <a:spLocks noChangeArrowheads="1"/>
            </p:cNvSpPr>
            <p:nvPr/>
          </p:nvSpPr>
          <p:spPr bwMode="auto">
            <a:xfrm>
              <a:off x="3454902" y="-120525"/>
              <a:ext cx="2709128" cy="98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（一）猴山看猴</a:t>
              </a:r>
              <a:endPara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59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7" name="圆角矩形 6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462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19463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4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5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6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7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8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9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1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60" name="文本框 85"/>
          <p:cNvSpPr txBox="1">
            <a:spLocks noChangeArrowheads="1"/>
          </p:cNvSpPr>
          <p:nvPr/>
        </p:nvSpPr>
        <p:spPr bwMode="auto">
          <a:xfrm>
            <a:off x="730253" y="481013"/>
            <a:ext cx="2239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DB2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范例欣赏</a:t>
            </a:r>
            <a:endParaRPr lang="zh-CN" altLang="en-US" sz="2800" b="1" dirty="0">
              <a:solidFill>
                <a:srgbClr val="DB2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66800" y="1603773"/>
            <a:ext cx="7151688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评析：</a:t>
            </a:r>
            <a:r>
              <a:rPr lang="zh-CN" altLang="en-US" sz="2400" b="1" dirty="0">
                <a:latin typeface="+mj-ea"/>
                <a:ea typeface="+mj-ea"/>
              </a:rPr>
              <a:t>“猴山看猴”是大家喜欢的项目，所以从选材看，小作者选择了大家感兴趣的话题，把猴山看猴的情景描写的非常细致，让人仿佛看到了一群顽皮的猴子。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753" y="1619250"/>
            <a:ext cx="13811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1581153" y="511969"/>
            <a:ext cx="7356475" cy="2556272"/>
          </a:xfrm>
          <a:prstGeom prst="wedgeRoundRectCallout">
            <a:avLst>
              <a:gd name="adj1" fmla="val -57023"/>
              <a:gd name="adj2" fmla="val 28816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714501" y="367903"/>
            <a:ext cx="70866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>
                <a:latin typeface="宋体" panose="02010600030101010101" pitchFamily="2" charset="-122"/>
              </a:rPr>
              <a:t>暑假里，我和爸爸妈妈去了大连。大连是一座美丽的城市，那里空气清新，道路上很干净。我们在那里坐船出海喂了海鸥，还看到了各种各样的海洋动物，特别有趣，看，这是我看到的海豹。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pic>
        <p:nvPicPr>
          <p:cNvPr id="21509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1150" y="3068241"/>
            <a:ext cx="3282950" cy="1653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5" y="3051573"/>
            <a:ext cx="3378200" cy="167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1643066" y="1120379"/>
            <a:ext cx="5976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</a:rPr>
              <a:t>你的暑假生活是怎样度过的？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099" name="Picture 2" descr="https://timgsa.baidu.com/timg?image&amp;quality=80&amp;size=b9999_10000&amp;sec=1532408826037&amp;di=875c5ce0dd8cdb568dfc98ff61becba7&amp;imgtype=0&amp;src=http%3A%2F%2Fphotocdn.sohu.com%2F20160717%2FImg45963301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078" y="2078833"/>
            <a:ext cx="3960813" cy="160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timgsa.baidu.com/timg?image&amp;quality=80&amp;size=b9999_10000&amp;sec=1532408851901&amp;di=fd6e4c26c4d311fe18735afbc0116385&amp;imgtype=0&amp;src=http%3A%2F%2Fphotocdn.sohu.com%2F20130123%2FImg3643986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49800" y="1584724"/>
            <a:ext cx="3930650" cy="221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文本框 2"/>
          <p:cNvSpPr txBox="1">
            <a:spLocks noChangeArrowheads="1"/>
          </p:cNvSpPr>
          <p:nvPr/>
        </p:nvSpPr>
        <p:spPr bwMode="auto">
          <a:xfrm>
            <a:off x="3711578" y="4102894"/>
            <a:ext cx="2613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是这样的？</a:t>
            </a:r>
            <a:endParaRPr lang="zh-CN" altLang="en-US" sz="2800" b="1"/>
          </a:p>
        </p:txBody>
      </p:sp>
      <p:grpSp>
        <p:nvGrpSpPr>
          <p:cNvPr id="4102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7" name="圆角矩形 6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105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4106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7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03" name="文本框 85"/>
          <p:cNvSpPr txBox="1">
            <a:spLocks noChangeArrowheads="1"/>
          </p:cNvSpPr>
          <p:nvPr/>
        </p:nvSpPr>
        <p:spPr bwMode="auto">
          <a:xfrm>
            <a:off x="949327" y="47148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DB2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en-US" sz="2800" b="1" dirty="0">
              <a:solidFill>
                <a:srgbClr val="DB2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3276603" y="741760"/>
            <a:ext cx="5726113" cy="3759994"/>
          </a:xfrm>
          <a:prstGeom prst="wedgeRoundRectCallout">
            <a:avLst>
              <a:gd name="adj1" fmla="val -68238"/>
              <a:gd name="adj2" fmla="val -10562"/>
              <a:gd name="adj3" fmla="val 16667"/>
            </a:avLst>
          </a:prstGeom>
          <a:solidFill>
            <a:srgbClr val="CCE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529013" y="719137"/>
            <a:ext cx="54737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（三）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在暑假，和爸爸妈妈一起回了农村的老家。夏天的农村有很多有趣的事情，我向爷爷奶奶学习，学会了锄草，还见到了小麦收割的场景。这些事情对我来说特别新鲜，同时也让我知道了粮食来之不易，希望同学们都能和我一起，从现在做起，珍惜每一粒粮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250" y="2226470"/>
            <a:ext cx="1841500" cy="227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7414" y="2557641"/>
            <a:ext cx="757078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j-ea"/>
                <a:ea typeface="+mj-ea"/>
              </a:rPr>
              <a:t>    介绍暑假生活，可以先说说自己的暑假生活是什么，具体的经过如何，怎么有趣，再说说自己的心情、感受怎样，还可以讲讲给自己带来的快乐。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887416" y="1357313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同学们，大家的暑假生活确实丰富多彩，谁能说说，介绍暑假生活应该注意些什么？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6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6" name="圆角矩形 5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3559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23560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1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2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3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4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5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6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7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8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557" name="文本框 85"/>
          <p:cNvSpPr txBox="1">
            <a:spLocks noChangeArrowheads="1"/>
          </p:cNvSpPr>
          <p:nvPr/>
        </p:nvSpPr>
        <p:spPr bwMode="auto">
          <a:xfrm>
            <a:off x="949327" y="47148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DB2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solidFill>
                <a:srgbClr val="DB2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7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87400" y="3371851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在家避暑吃西瓜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1641" y="1218010"/>
            <a:ext cx="4181475" cy="2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9"/>
          <p:cNvSpPr txBox="1">
            <a:spLocks noChangeArrowheads="1"/>
          </p:cNvSpPr>
          <p:nvPr/>
        </p:nvSpPr>
        <p:spPr bwMode="auto">
          <a:xfrm>
            <a:off x="3863978" y="558404"/>
            <a:ext cx="2613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</a:rPr>
              <a:t>还是这样的？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91063" y="1203724"/>
            <a:ext cx="4159250" cy="215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954713" y="3371851"/>
            <a:ext cx="200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海边度假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/>
        </p:nvSpPr>
        <p:spPr bwMode="auto">
          <a:xfrm>
            <a:off x="790578" y="1457922"/>
            <a:ext cx="4022725" cy="44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 dirty="0"/>
              <a:t>暑假期间看一本好书</a:t>
            </a:r>
            <a:endParaRPr lang="zh-CN" altLang="en-US" sz="2800" b="1" dirty="0"/>
          </a:p>
        </p:txBody>
      </p:sp>
      <p:pic>
        <p:nvPicPr>
          <p:cNvPr id="614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1213" y="1913931"/>
            <a:ext cx="3128962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3"/>
          <p:cNvSpPr txBox="1">
            <a:spLocks noChangeArrowheads="1"/>
          </p:cNvSpPr>
          <p:nvPr/>
        </p:nvSpPr>
        <p:spPr bwMode="auto">
          <a:xfrm>
            <a:off x="3254375" y="676276"/>
            <a:ext cx="3397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</a:rPr>
              <a:t>或者是这样的？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149" name="Rectangle 3"/>
          <p:cNvSpPr txBox="1">
            <a:spLocks noChangeArrowheads="1"/>
          </p:cNvSpPr>
          <p:nvPr/>
        </p:nvSpPr>
        <p:spPr bwMode="auto">
          <a:xfrm>
            <a:off x="4524378" y="1472208"/>
            <a:ext cx="4321175" cy="31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/>
              <a:t>暑假里每天做一件家务事</a:t>
            </a:r>
            <a:endParaRPr lang="zh-CN" altLang="en-US" sz="2800" b="1" dirty="0"/>
          </a:p>
        </p:txBody>
      </p:sp>
      <p:pic>
        <p:nvPicPr>
          <p:cNvPr id="615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13300" y="1913931"/>
            <a:ext cx="3359150" cy="19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1" y="872730"/>
            <a:ext cx="3798888" cy="445294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 dirty="0" smtClean="0"/>
              <a:t>  </a:t>
            </a:r>
            <a:r>
              <a:rPr lang="en-US" altLang="zh-CN" sz="4400" dirty="0" smtClean="0"/>
              <a:t> </a:t>
            </a:r>
            <a:r>
              <a:rPr lang="zh-CN" altLang="en-US" sz="2400" b="1" dirty="0" smtClean="0">
                <a:ea typeface="楷体_GB2312"/>
                <a:cs typeface="楷体_GB2312"/>
              </a:rPr>
              <a:t>暑假里学会一种本领</a:t>
            </a:r>
            <a:endParaRPr lang="zh-CN" altLang="en-US" sz="4400" b="1" dirty="0" smtClean="0">
              <a:ea typeface="楷体_GB2312"/>
              <a:cs typeface="楷体_GB231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5516" y="1620442"/>
            <a:ext cx="3362325" cy="196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8960" y="1620060"/>
            <a:ext cx="3374571" cy="1899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008313" y="996554"/>
            <a:ext cx="3349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培养一种兴趣爱好</a:t>
            </a:r>
            <a:endParaRPr lang="zh-CN" altLang="en-US" sz="2800" b="1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475" y="1283153"/>
            <a:ext cx="2493637" cy="2493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1277" y="1521743"/>
            <a:ext cx="3590947" cy="20159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44517" y="1834859"/>
            <a:ext cx="2757355" cy="155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/>
        </p:nvSpPr>
        <p:spPr bwMode="auto">
          <a:xfrm>
            <a:off x="5118103" y="1964533"/>
            <a:ext cx="3590925" cy="69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楷体_GB2312"/>
                <a:cs typeface="楷体_GB2312"/>
              </a:rPr>
              <a:t>暑假期间，去想去的地方旅游。</a:t>
            </a:r>
            <a:endParaRPr lang="zh-CN" altLang="en-US" sz="2800" b="1">
              <a:latin typeface="Arial" panose="020B0604020202020204" pitchFamily="34" charset="0"/>
              <a:ea typeface="楷体_GB2312"/>
              <a:cs typeface="楷体_GB2312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2188" y="1481138"/>
            <a:ext cx="3700462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71541" y="1084660"/>
            <a:ext cx="75215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谈谈自己的暑假生活，说具体，说详细，选择对方感兴趣的内容重点描述。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92375" y="2139555"/>
            <a:ext cx="4279900" cy="214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800100" y="1738313"/>
            <a:ext cx="8148638" cy="34163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7131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是怎么度过的？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经历了哪些新鲜事？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到过什么地方？做了什么事？哪些是你最感兴趣的？有什么感受？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把自己的经历讲清楚，讲的时候可以借助图片或实物。帮助他人更好理解。</a:t>
            </a:r>
            <a:endParaRPr lang="en-US" altLang="zh-CN" sz="2400" b="1" dirty="0" smtClean="0">
              <a:latin typeface="+mn-ea"/>
              <a:ea typeface="+mn-ea"/>
            </a:endParaRPr>
          </a:p>
        </p:txBody>
      </p: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800100" y="1171576"/>
            <a:ext cx="84978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读教材，说说这次口语交际给我们提出了哪些要求？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grpSp>
        <p:nvGrpSpPr>
          <p:cNvPr id="11268" name="组合 84"/>
          <p:cNvGrpSpPr/>
          <p:nvPr/>
        </p:nvGrpSpPr>
        <p:grpSpPr bwMode="auto">
          <a:xfrm>
            <a:off x="103191" y="392907"/>
            <a:ext cx="2809875" cy="548879"/>
            <a:chOff x="4762500" y="1227873"/>
            <a:chExt cx="3152775" cy="820002"/>
          </a:xfrm>
        </p:grpSpPr>
        <p:sp>
          <p:nvSpPr>
            <p:cNvPr id="6" name="圆角矩形 5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271" name="组合 73"/>
            <p:cNvGrpSpPr/>
            <p:nvPr/>
          </p:nvGrpSpPr>
          <p:grpSpPr bwMode="auto">
            <a:xfrm>
              <a:off x="4897452" y="1300979"/>
              <a:ext cx="515325" cy="672163"/>
              <a:chOff x="10325100" y="303213"/>
              <a:chExt cx="912815" cy="1190625"/>
            </a:xfrm>
          </p:grpSpPr>
          <p:sp>
            <p:nvSpPr>
              <p:cNvPr id="11272" name="Freeform 43"/>
              <p:cNvSpPr/>
              <p:nvPr/>
            </p:nvSpPr>
            <p:spPr bwMode="auto">
              <a:xfrm>
                <a:off x="10382250" y="360363"/>
                <a:ext cx="855663" cy="455613"/>
              </a:xfrm>
              <a:custGeom>
                <a:avLst/>
                <a:gdLst>
                  <a:gd name="T0" fmla="*/ 2147483647 w 301"/>
                  <a:gd name="T1" fmla="*/ 2147483647 h 160"/>
                  <a:gd name="T2" fmla="*/ 2147483647 w 301"/>
                  <a:gd name="T3" fmla="*/ 0 h 160"/>
                  <a:gd name="T4" fmla="*/ 2147483647 w 301"/>
                  <a:gd name="T5" fmla="*/ 0 h 160"/>
                  <a:gd name="T6" fmla="*/ 2147483647 w 301"/>
                  <a:gd name="T7" fmla="*/ 0 h 160"/>
                  <a:gd name="T8" fmla="*/ 0 w 301"/>
                  <a:gd name="T9" fmla="*/ 2147483647 h 160"/>
                  <a:gd name="T10" fmla="*/ 0 w 301"/>
                  <a:gd name="T11" fmla="*/ 2147483647 h 160"/>
                  <a:gd name="T12" fmla="*/ 0 w 301"/>
                  <a:gd name="T13" fmla="*/ 2147483647 h 160"/>
                  <a:gd name="T14" fmla="*/ 0 w 301"/>
                  <a:gd name="T15" fmla="*/ 2147483647 h 160"/>
                  <a:gd name="T16" fmla="*/ 0 w 301"/>
                  <a:gd name="T17" fmla="*/ 2147483647 h 160"/>
                  <a:gd name="T18" fmla="*/ 2147483647 w 301"/>
                  <a:gd name="T19" fmla="*/ 2147483647 h 160"/>
                  <a:gd name="T20" fmla="*/ 2147483647 w 301"/>
                  <a:gd name="T21" fmla="*/ 2147483647 h 160"/>
                  <a:gd name="T22" fmla="*/ 2147483647 w 301"/>
                  <a:gd name="T23" fmla="*/ 2147483647 h 160"/>
                  <a:gd name="T24" fmla="*/ 2147483647 w 301"/>
                  <a:gd name="T25" fmla="*/ 2147483647 h 160"/>
                  <a:gd name="T26" fmla="*/ 2147483647 w 301"/>
                  <a:gd name="T27" fmla="*/ 2147483647 h 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1"/>
                  <a:gd name="T43" fmla="*/ 0 h 160"/>
                  <a:gd name="T44" fmla="*/ 301 w 301"/>
                  <a:gd name="T45" fmla="*/ 160 h 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1" h="160">
                    <a:moveTo>
                      <a:pt x="301" y="40"/>
                    </a:moveTo>
                    <a:cubicBezTo>
                      <a:pt x="300" y="18"/>
                      <a:pt x="282" y="0"/>
                      <a:pt x="26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69"/>
                      <a:pt x="19" y="87"/>
                      <a:pt x="41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89" y="160"/>
                      <a:pt x="89" y="160"/>
                      <a:pt x="89" y="160"/>
                    </a:cubicBezTo>
                    <a:cubicBezTo>
                      <a:pt x="301" y="160"/>
                      <a:pt x="301" y="160"/>
                      <a:pt x="301" y="160"/>
                    </a:cubicBezTo>
                    <a:cubicBezTo>
                      <a:pt x="301" y="40"/>
                      <a:pt x="301" y="40"/>
                      <a:pt x="301" y="40"/>
                    </a:cubicBezTo>
                  </a:path>
                </a:pathLst>
              </a:cu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3" name="Freeform 44"/>
              <p:cNvSpPr/>
              <p:nvPr/>
            </p:nvSpPr>
            <p:spPr bwMode="auto">
              <a:xfrm>
                <a:off x="10375900" y="396875"/>
                <a:ext cx="38100" cy="52388"/>
              </a:xfrm>
              <a:custGeom>
                <a:avLst/>
                <a:gdLst>
                  <a:gd name="T0" fmla="*/ 2147483647 w 13"/>
                  <a:gd name="T1" fmla="*/ 0 h 18"/>
                  <a:gd name="T2" fmla="*/ 0 w 13"/>
                  <a:gd name="T3" fmla="*/ 0 h 18"/>
                  <a:gd name="T4" fmla="*/ 0 w 13"/>
                  <a:gd name="T5" fmla="*/ 2147483647 h 18"/>
                  <a:gd name="T6" fmla="*/ 2147483647 w 13"/>
                  <a:gd name="T7" fmla="*/ 2147483647 h 18"/>
                  <a:gd name="T8" fmla="*/ 2147483647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8"/>
                  <a:gd name="T17" fmla="*/ 13 w 1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1"/>
                      <a:pt x="8" y="5"/>
                      <a:pt x="13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4" name="Freeform 45"/>
              <p:cNvSpPr/>
              <p:nvPr/>
            </p:nvSpPr>
            <p:spPr bwMode="auto">
              <a:xfrm>
                <a:off x="10385425" y="396875"/>
                <a:ext cx="852488" cy="168275"/>
              </a:xfrm>
              <a:custGeom>
                <a:avLst/>
                <a:gdLst>
                  <a:gd name="T0" fmla="*/ 2147483647 w 300"/>
                  <a:gd name="T1" fmla="*/ 0 h 59"/>
                  <a:gd name="T2" fmla="*/ 2147483647 w 300"/>
                  <a:gd name="T3" fmla="*/ 0 h 59"/>
                  <a:gd name="T4" fmla="*/ 2147483647 w 300"/>
                  <a:gd name="T5" fmla="*/ 0 h 59"/>
                  <a:gd name="T6" fmla="*/ 0 w 300"/>
                  <a:gd name="T7" fmla="*/ 2147483647 h 59"/>
                  <a:gd name="T8" fmla="*/ 2147483647 w 300"/>
                  <a:gd name="T9" fmla="*/ 2147483647 h 59"/>
                  <a:gd name="T10" fmla="*/ 2147483647 w 300"/>
                  <a:gd name="T11" fmla="*/ 2147483647 h 59"/>
                  <a:gd name="T12" fmla="*/ 2147483647 w 300"/>
                  <a:gd name="T13" fmla="*/ 2147483647 h 59"/>
                  <a:gd name="T14" fmla="*/ 2147483647 w 300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0"/>
                  <a:gd name="T25" fmla="*/ 0 h 59"/>
                  <a:gd name="T26" fmla="*/ 300 w 300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0" h="59">
                    <a:moveTo>
                      <a:pt x="241" y="0"/>
                    </a:moveTo>
                    <a:cubicBezTo>
                      <a:pt x="241" y="0"/>
                      <a:pt x="240" y="0"/>
                      <a:pt x="23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5"/>
                      <a:pt x="2" y="11"/>
                      <a:pt x="0" y="18"/>
                    </a:cubicBezTo>
                    <a:cubicBezTo>
                      <a:pt x="259" y="18"/>
                      <a:pt x="259" y="18"/>
                      <a:pt x="259" y="18"/>
                    </a:cubicBezTo>
                    <a:cubicBezTo>
                      <a:pt x="281" y="18"/>
                      <a:pt x="299" y="36"/>
                      <a:pt x="300" y="59"/>
                    </a:cubicBezTo>
                    <a:cubicBezTo>
                      <a:pt x="300" y="59"/>
                      <a:pt x="300" y="59"/>
                      <a:pt x="300" y="59"/>
                    </a:cubicBezTo>
                    <a:cubicBezTo>
                      <a:pt x="300" y="25"/>
                      <a:pt x="297" y="0"/>
                      <a:pt x="241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5" name="Freeform 46"/>
              <p:cNvSpPr/>
              <p:nvPr/>
            </p:nvSpPr>
            <p:spPr bwMode="auto">
              <a:xfrm>
                <a:off x="10375900" y="496888"/>
                <a:ext cx="23813" cy="53975"/>
              </a:xfrm>
              <a:custGeom>
                <a:avLst/>
                <a:gdLst>
                  <a:gd name="T0" fmla="*/ 2147483647 w 8"/>
                  <a:gd name="T1" fmla="*/ 0 h 19"/>
                  <a:gd name="T2" fmla="*/ 0 w 8"/>
                  <a:gd name="T3" fmla="*/ 0 h 19"/>
                  <a:gd name="T4" fmla="*/ 0 w 8"/>
                  <a:gd name="T5" fmla="*/ 2147483647 h 19"/>
                  <a:gd name="T6" fmla="*/ 2147483647 w 8"/>
                  <a:gd name="T7" fmla="*/ 2147483647 h 19"/>
                  <a:gd name="T8" fmla="*/ 2147483647 w 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9"/>
                  <a:gd name="T17" fmla="*/ 8 w 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4" y="13"/>
                      <a:pt x="2" y="7"/>
                      <a:pt x="2" y="0"/>
                    </a:cubicBezTo>
                  </a:path>
                </a:pathLst>
              </a:custGeom>
              <a:solidFill>
                <a:srgbClr val="F9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6" name="Freeform 47"/>
              <p:cNvSpPr/>
              <p:nvPr/>
            </p:nvSpPr>
            <p:spPr bwMode="auto">
              <a:xfrm>
                <a:off x="10382250" y="496888"/>
                <a:ext cx="855663" cy="168275"/>
              </a:xfrm>
              <a:custGeom>
                <a:avLst/>
                <a:gdLst>
                  <a:gd name="T0" fmla="*/ 2147483647 w 301"/>
                  <a:gd name="T1" fmla="*/ 0 h 59"/>
                  <a:gd name="T2" fmla="*/ 2147483647 w 301"/>
                  <a:gd name="T3" fmla="*/ 0 h 59"/>
                  <a:gd name="T4" fmla="*/ 0 w 301"/>
                  <a:gd name="T5" fmla="*/ 0 h 59"/>
                  <a:gd name="T6" fmla="*/ 2147483647 w 301"/>
                  <a:gd name="T7" fmla="*/ 2147483647 h 59"/>
                  <a:gd name="T8" fmla="*/ 2147483647 w 301"/>
                  <a:gd name="T9" fmla="*/ 2147483647 h 59"/>
                  <a:gd name="T10" fmla="*/ 2147483647 w 301"/>
                  <a:gd name="T11" fmla="*/ 2147483647 h 59"/>
                  <a:gd name="T12" fmla="*/ 2147483647 w 301"/>
                  <a:gd name="T13" fmla="*/ 2147483647 h 59"/>
                  <a:gd name="T14" fmla="*/ 2147483647 w 301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1"/>
                  <a:gd name="T25" fmla="*/ 0 h 59"/>
                  <a:gd name="T26" fmla="*/ 301 w 301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1" h="59">
                    <a:moveTo>
                      <a:pt x="242" y="0"/>
                    </a:moveTo>
                    <a:cubicBezTo>
                      <a:pt x="242" y="0"/>
                      <a:pt x="241" y="0"/>
                      <a:pt x="2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2" y="13"/>
                      <a:pt x="6" y="19"/>
                    </a:cubicBezTo>
                    <a:cubicBezTo>
                      <a:pt x="260" y="19"/>
                      <a:pt x="260" y="19"/>
                      <a:pt x="260" y="19"/>
                    </a:cubicBezTo>
                    <a:cubicBezTo>
                      <a:pt x="282" y="19"/>
                      <a:pt x="300" y="37"/>
                      <a:pt x="301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26"/>
                      <a:pt x="298" y="0"/>
                      <a:pt x="242" y="0"/>
                    </a:cubicBezTo>
                  </a:path>
                </a:pathLst>
              </a:cu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7" name="Freeform 48"/>
              <p:cNvSpPr/>
              <p:nvPr/>
            </p:nvSpPr>
            <p:spPr bwMode="auto">
              <a:xfrm>
                <a:off x="10325102" y="303213"/>
                <a:ext cx="912813" cy="1139824"/>
              </a:xfrm>
              <a:custGeom>
                <a:avLst/>
                <a:gdLst>
                  <a:gd name="T0" fmla="*/ 2147483647 w 321"/>
                  <a:gd name="T1" fmla="*/ 2147483647 h 400"/>
                  <a:gd name="T2" fmla="*/ 2147483647 w 321"/>
                  <a:gd name="T3" fmla="*/ 2147483647 h 400"/>
                  <a:gd name="T4" fmla="*/ 2147483647 w 321"/>
                  <a:gd name="T5" fmla="*/ 2147483647 h 400"/>
                  <a:gd name="T6" fmla="*/ 2147483647 w 321"/>
                  <a:gd name="T7" fmla="*/ 2147483647 h 400"/>
                  <a:gd name="T8" fmla="*/ 2147483647 w 321"/>
                  <a:gd name="T9" fmla="*/ 2147483647 h 400"/>
                  <a:gd name="T10" fmla="*/ 2147483647 w 321"/>
                  <a:gd name="T11" fmla="*/ 2147483647 h 400"/>
                  <a:gd name="T12" fmla="*/ 2147483647 w 321"/>
                  <a:gd name="T13" fmla="*/ 2147483647 h 400"/>
                  <a:gd name="T14" fmla="*/ 2147483647 w 321"/>
                  <a:gd name="T15" fmla="*/ 2147483647 h 400"/>
                  <a:gd name="T16" fmla="*/ 2147483647 w 321"/>
                  <a:gd name="T17" fmla="*/ 2147483647 h 400"/>
                  <a:gd name="T18" fmla="*/ 2147483647 w 321"/>
                  <a:gd name="T19" fmla="*/ 2147483647 h 400"/>
                  <a:gd name="T20" fmla="*/ 2147483647 w 321"/>
                  <a:gd name="T21" fmla="*/ 2147483647 h 400"/>
                  <a:gd name="T22" fmla="*/ 2147483647 w 321"/>
                  <a:gd name="T23" fmla="*/ 2147483647 h 400"/>
                  <a:gd name="T24" fmla="*/ 2147483647 w 321"/>
                  <a:gd name="T25" fmla="*/ 2147483647 h 400"/>
                  <a:gd name="T26" fmla="*/ 2147483647 w 321"/>
                  <a:gd name="T27" fmla="*/ 2147483647 h 400"/>
                  <a:gd name="T28" fmla="*/ 2147483647 w 321"/>
                  <a:gd name="T29" fmla="*/ 2147483647 h 400"/>
                  <a:gd name="T30" fmla="*/ 0 w 321"/>
                  <a:gd name="T31" fmla="*/ 2147483647 h 400"/>
                  <a:gd name="T32" fmla="*/ 0 w 321"/>
                  <a:gd name="T33" fmla="*/ 2147483647 h 400"/>
                  <a:gd name="T34" fmla="*/ 0 w 321"/>
                  <a:gd name="T35" fmla="*/ 2147483647 h 400"/>
                  <a:gd name="T36" fmla="*/ 0 w 321"/>
                  <a:gd name="T37" fmla="*/ 2147483647 h 400"/>
                  <a:gd name="T38" fmla="*/ 2147483647 w 321"/>
                  <a:gd name="T39" fmla="*/ 2147483647 h 400"/>
                  <a:gd name="T40" fmla="*/ 2147483647 w 321"/>
                  <a:gd name="T41" fmla="*/ 2147483647 h 400"/>
                  <a:gd name="T42" fmla="*/ 2147483647 w 321"/>
                  <a:gd name="T43" fmla="*/ 2147483647 h 400"/>
                  <a:gd name="T44" fmla="*/ 2147483647 w 321"/>
                  <a:gd name="T45" fmla="*/ 2147483647 h 400"/>
                  <a:gd name="T46" fmla="*/ 2147483647 w 321"/>
                  <a:gd name="T47" fmla="*/ 2147483647 h 4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1"/>
                  <a:gd name="T73" fmla="*/ 0 h 400"/>
                  <a:gd name="T74" fmla="*/ 321 w 321"/>
                  <a:gd name="T75" fmla="*/ 400 h 40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1" h="400">
                    <a:moveTo>
                      <a:pt x="260" y="107"/>
                    </a:moveTo>
                    <a:cubicBezTo>
                      <a:pt x="260" y="107"/>
                      <a:pt x="260" y="107"/>
                      <a:pt x="260" y="107"/>
                    </a:cubicBezTo>
                    <a:cubicBezTo>
                      <a:pt x="195" y="107"/>
                      <a:pt x="195" y="107"/>
                      <a:pt x="195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39" y="107"/>
                      <a:pt x="21" y="8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38"/>
                      <a:pt x="38" y="20"/>
                      <a:pt x="61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302" y="20"/>
                      <a:pt x="320" y="38"/>
                      <a:pt x="321" y="60"/>
                    </a:cubicBezTo>
                    <a:cubicBezTo>
                      <a:pt x="321" y="26"/>
                      <a:pt x="318" y="0"/>
                      <a:pt x="260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0" y="373"/>
                      <a:pt x="27" y="400"/>
                      <a:pt x="61" y="400"/>
                    </a:cubicBezTo>
                    <a:cubicBezTo>
                      <a:pt x="260" y="400"/>
                      <a:pt x="260" y="400"/>
                      <a:pt x="260" y="400"/>
                    </a:cubicBezTo>
                    <a:cubicBezTo>
                      <a:pt x="294" y="400"/>
                      <a:pt x="321" y="373"/>
                      <a:pt x="321" y="339"/>
                    </a:cubicBezTo>
                    <a:cubicBezTo>
                      <a:pt x="321" y="151"/>
                      <a:pt x="321" y="151"/>
                      <a:pt x="321" y="151"/>
                    </a:cubicBezTo>
                    <a:cubicBezTo>
                      <a:pt x="321" y="117"/>
                      <a:pt x="294" y="107"/>
                      <a:pt x="260" y="107"/>
                    </a:cubicBez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49"/>
              <p:cNvSpPr/>
              <p:nvPr/>
            </p:nvSpPr>
            <p:spPr bwMode="auto">
              <a:xfrm>
                <a:off x="10325100" y="508000"/>
                <a:ext cx="912813" cy="985838"/>
              </a:xfrm>
              <a:custGeom>
                <a:avLst/>
                <a:gdLst>
                  <a:gd name="T0" fmla="*/ 2147483647 w 321"/>
                  <a:gd name="T1" fmla="*/ 2147483647 h 346"/>
                  <a:gd name="T2" fmla="*/ 2147483647 w 321"/>
                  <a:gd name="T3" fmla="*/ 2147483647 h 346"/>
                  <a:gd name="T4" fmla="*/ 2147483647 w 321"/>
                  <a:gd name="T5" fmla="*/ 2147483647 h 346"/>
                  <a:gd name="T6" fmla="*/ 0 w 321"/>
                  <a:gd name="T7" fmla="*/ 2147483647 h 346"/>
                  <a:gd name="T8" fmla="*/ 0 w 321"/>
                  <a:gd name="T9" fmla="*/ 0 h 346"/>
                  <a:gd name="T10" fmla="*/ 2147483647 w 321"/>
                  <a:gd name="T11" fmla="*/ 2147483647 h 346"/>
                  <a:gd name="T12" fmla="*/ 2147483647 w 321"/>
                  <a:gd name="T13" fmla="*/ 2147483647 h 346"/>
                  <a:gd name="T14" fmla="*/ 2147483647 w 321"/>
                  <a:gd name="T15" fmla="*/ 2147483647 h 346"/>
                  <a:gd name="T16" fmla="*/ 2147483647 w 321"/>
                  <a:gd name="T17" fmla="*/ 2147483647 h 3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1"/>
                  <a:gd name="T28" fmla="*/ 0 h 346"/>
                  <a:gd name="T29" fmla="*/ 321 w 321"/>
                  <a:gd name="T30" fmla="*/ 346 h 3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1" h="346">
                    <a:moveTo>
                      <a:pt x="321" y="285"/>
                    </a:moveTo>
                    <a:cubicBezTo>
                      <a:pt x="321" y="319"/>
                      <a:pt x="293" y="346"/>
                      <a:pt x="260" y="346"/>
                    </a:cubicBezTo>
                    <a:cubicBezTo>
                      <a:pt x="61" y="346"/>
                      <a:pt x="61" y="346"/>
                      <a:pt x="61" y="346"/>
                    </a:cubicBezTo>
                    <a:cubicBezTo>
                      <a:pt x="27" y="346"/>
                      <a:pt x="0" y="319"/>
                      <a:pt x="0" y="2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52"/>
                      <a:pt x="61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93" y="53"/>
                      <a:pt x="321" y="66"/>
                      <a:pt x="321" y="99"/>
                    </a:cubicBezTo>
                    <a:lnTo>
                      <a:pt x="321" y="285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9" name="Freeform 53"/>
              <p:cNvSpPr/>
              <p:nvPr/>
            </p:nvSpPr>
            <p:spPr bwMode="auto">
              <a:xfrm>
                <a:off x="10507663" y="496888"/>
                <a:ext cx="133350" cy="111125"/>
              </a:xfrm>
              <a:custGeom>
                <a:avLst/>
                <a:gdLst>
                  <a:gd name="T0" fmla="*/ 2147483647 w 84"/>
                  <a:gd name="T1" fmla="*/ 2147483647 h 70"/>
                  <a:gd name="T2" fmla="*/ 2147483647 w 84"/>
                  <a:gd name="T3" fmla="*/ 0 h 70"/>
                  <a:gd name="T4" fmla="*/ 2147483647 w 84"/>
                  <a:gd name="T5" fmla="*/ 0 h 70"/>
                  <a:gd name="T6" fmla="*/ 0 w 84"/>
                  <a:gd name="T7" fmla="*/ 2147483647 h 70"/>
                  <a:gd name="T8" fmla="*/ 2147483647 w 84"/>
                  <a:gd name="T9" fmla="*/ 2147483647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70"/>
                  <a:gd name="T17" fmla="*/ 84 w 8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70">
                    <a:moveTo>
                      <a:pt x="84" y="70"/>
                    </a:moveTo>
                    <a:lnTo>
                      <a:pt x="80" y="0"/>
                    </a:lnTo>
                    <a:lnTo>
                      <a:pt x="7" y="0"/>
                    </a:lnTo>
                    <a:lnTo>
                      <a:pt x="0" y="70"/>
                    </a:lnTo>
                    <a:lnTo>
                      <a:pt x="84" y="70"/>
                    </a:lnTo>
                    <a:close/>
                  </a:path>
                </a:pathLst>
              </a:custGeom>
              <a:solidFill>
                <a:srgbClr val="B700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0" name="Freeform 54"/>
              <p:cNvSpPr/>
              <p:nvPr/>
            </p:nvSpPr>
            <p:spPr bwMode="auto">
              <a:xfrm>
                <a:off x="10507663" y="608013"/>
                <a:ext cx="133350" cy="304800"/>
              </a:xfrm>
              <a:custGeom>
                <a:avLst/>
                <a:gdLst>
                  <a:gd name="T0" fmla="*/ 0 w 84"/>
                  <a:gd name="T1" fmla="*/ 0 h 192"/>
                  <a:gd name="T2" fmla="*/ 0 w 84"/>
                  <a:gd name="T3" fmla="*/ 2147483647 h 192"/>
                  <a:gd name="T4" fmla="*/ 2147483647 w 84"/>
                  <a:gd name="T5" fmla="*/ 2147483647 h 192"/>
                  <a:gd name="T6" fmla="*/ 2147483647 w 84"/>
                  <a:gd name="T7" fmla="*/ 2147483647 h 192"/>
                  <a:gd name="T8" fmla="*/ 2147483647 w 84"/>
                  <a:gd name="T9" fmla="*/ 0 h 192"/>
                  <a:gd name="T10" fmla="*/ 0 w 84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192"/>
                  <a:gd name="T20" fmla="*/ 84 w 84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192">
                    <a:moveTo>
                      <a:pt x="0" y="0"/>
                    </a:moveTo>
                    <a:lnTo>
                      <a:pt x="0" y="192"/>
                    </a:lnTo>
                    <a:lnTo>
                      <a:pt x="41" y="163"/>
                    </a:lnTo>
                    <a:lnTo>
                      <a:pt x="84" y="192"/>
                    </a:lnTo>
                    <a:lnTo>
                      <a:pt x="8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269" name="文本框 85"/>
          <p:cNvSpPr txBox="1">
            <a:spLocks noChangeArrowheads="1"/>
          </p:cNvSpPr>
          <p:nvPr/>
        </p:nvSpPr>
        <p:spPr bwMode="auto">
          <a:xfrm>
            <a:off x="708025" y="436960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口语交际要求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1475</Words>
  <Application>WPS 演示</Application>
  <PresentationFormat>全屏显示(16:9)</PresentationFormat>
  <Paragraphs>102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楷体_GB2312</vt:lpstr>
      <vt:lpstr>新宋体</vt:lpstr>
      <vt:lpstr>黑体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75</cp:revision>
  <dcterms:created xsi:type="dcterms:W3CDTF">2017-11-13T08:28:00Z</dcterms:created>
  <dcterms:modified xsi:type="dcterms:W3CDTF">2021-09-15T02:18:13Z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