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9"/>
  </p:notesMasterIdLst>
  <p:sldIdLst>
    <p:sldId id="256" r:id="rId2"/>
    <p:sldId id="316" r:id="rId3"/>
    <p:sldId id="264" r:id="rId4"/>
    <p:sldId id="285" r:id="rId5"/>
    <p:sldId id="263" r:id="rId6"/>
    <p:sldId id="257" r:id="rId7"/>
    <p:sldId id="258" r:id="rId8"/>
    <p:sldId id="317" r:id="rId9"/>
    <p:sldId id="318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6" r:id="rId22"/>
    <p:sldId id="259" r:id="rId23"/>
    <p:sldId id="260" r:id="rId24"/>
    <p:sldId id="261" r:id="rId25"/>
    <p:sldId id="266" r:id="rId26"/>
    <p:sldId id="267" r:id="rId27"/>
    <p:sldId id="307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84"/>
        <p:guide pos="2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>
                <a:cs typeface="+mn-ea"/>
              </a:defRPr>
            </a:lvl1pPr>
          </a:lstStyle>
          <a:p>
            <a:pPr>
              <a:defRPr/>
            </a:pPr>
            <a:fld id="{9F92E82C-6F16-41E0-9427-E8C2DA2BFCC7}" type="datetime1">
              <a:rPr lang="zh-CN" altLang="en-US"/>
              <a:pPr>
                <a:defRPr/>
              </a:pPr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pPr>
              <a:defRPr/>
            </a:pPr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BDAFD2FD-32E4-4CFF-B166-1CD37C8091BB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5361"/>
          <p:cNvSpPr>
            <a:spLocks noGrp="1" noChangeArrowheads="1"/>
          </p:cNvSpPr>
          <p:nvPr>
            <p:ph type="ctrTitle"/>
          </p:nvPr>
        </p:nvSpPr>
        <p:spPr bwMode="auto">
          <a:xfrm>
            <a:off x="2268538" y="908050"/>
            <a:ext cx="4608512" cy="115252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sz="5400" b="1" smtClean="0"/>
              <a:t>乡村四月</a:t>
            </a:r>
          </a:p>
        </p:txBody>
      </p:sp>
      <p:sp>
        <p:nvSpPr>
          <p:cNvPr id="15363" name="副标题 15362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052638" y="3140075"/>
            <a:ext cx="5111750" cy="273685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4400" smtClean="0"/>
              <a:t> </a:t>
            </a:r>
            <a:r>
              <a:rPr lang="zh-CN" altLang="en-US" sz="4400" smtClean="0">
                <a:ea typeface="楷体_GB2312" pitchFamily="1" charset="-122"/>
              </a:rPr>
              <a:t>绿遍山原白满川，</a:t>
            </a:r>
          </a:p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sz="4400" smtClean="0">
                <a:ea typeface="楷体_GB2312" pitchFamily="1" charset="-122"/>
              </a:rPr>
              <a:t>子规声里雨如烟。</a:t>
            </a:r>
          </a:p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sz="4400" smtClean="0">
                <a:ea typeface="楷体_GB2312" pitchFamily="1" charset="-122"/>
              </a:rPr>
              <a:t>乡村四月闲人少，</a:t>
            </a:r>
          </a:p>
          <a:p>
            <a:pPr marL="342900" indent="-342900" algn="l"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sz="4400" smtClean="0">
                <a:ea typeface="楷体_GB2312" pitchFamily="1" charset="-122"/>
              </a:rPr>
              <a:t>才了蚕桑又插田。</a:t>
            </a:r>
          </a:p>
        </p:txBody>
      </p:sp>
      <p:sp>
        <p:nvSpPr>
          <p:cNvPr id="12292" name="文本框 15363"/>
          <p:cNvSpPr txBox="1">
            <a:spLocks noChangeArrowheads="1"/>
          </p:cNvSpPr>
          <p:nvPr/>
        </p:nvSpPr>
        <p:spPr bwMode="auto">
          <a:xfrm>
            <a:off x="3635375" y="2205038"/>
            <a:ext cx="1520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[</a:t>
            </a:r>
            <a:r>
              <a:rPr lang="zh-CN" altLang="en-US" sz="2400"/>
              <a:t>宋</a:t>
            </a:r>
            <a:r>
              <a:rPr lang="en-US" altLang="zh-CN" sz="2400"/>
              <a:t>]  </a:t>
            </a:r>
            <a:r>
              <a:rPr lang="zh-CN" altLang="en-US" sz="2400"/>
              <a:t>翁 卷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副标题 1638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044575" y="2133600"/>
            <a:ext cx="7467600" cy="3810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zh-CN" altLang="en-US" sz="2000" smtClean="0"/>
              <a:t>山原：</a:t>
            </a:r>
            <a:r>
              <a:rPr lang="zh-CN" altLang="en-US" sz="2000" smtClean="0">
                <a:solidFill>
                  <a:srgbClr val="0000FF"/>
                </a:solidFill>
              </a:rPr>
              <a:t>山陵和原野。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endParaRPr lang="zh-CN" altLang="en-US" sz="2000" smtClean="0"/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zh-CN" altLang="en-US" sz="2000" smtClean="0"/>
              <a:t>白满川：</a:t>
            </a:r>
            <a:r>
              <a:rPr lang="zh-CN" altLang="en-US" sz="2000" smtClean="0">
                <a:solidFill>
                  <a:srgbClr val="0000FF"/>
                </a:solidFill>
              </a:rPr>
              <a:t>指稻田里的水色映着天光。川：山原，平地。</a:t>
            </a:r>
            <a:r>
              <a:rPr lang="zh-CN" altLang="en-US" sz="2000" smtClean="0"/>
              <a:t/>
            </a:r>
            <a:br>
              <a:rPr lang="zh-CN" altLang="en-US" sz="2000" smtClean="0"/>
            </a:br>
            <a:endParaRPr lang="zh-CN" altLang="en-US" sz="2000" smtClean="0"/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zh-CN" altLang="en-US" sz="2000" smtClean="0"/>
              <a:t>子规：</a:t>
            </a:r>
            <a:r>
              <a:rPr lang="zh-CN" altLang="en-US" sz="2000" smtClean="0">
                <a:solidFill>
                  <a:srgbClr val="0000FF"/>
                </a:solidFill>
              </a:rPr>
              <a:t>杜鹃鸟。</a:t>
            </a:r>
            <a:r>
              <a:rPr lang="zh-CN" altLang="en-US" sz="2000" smtClean="0"/>
              <a:t> 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endParaRPr lang="zh-CN" altLang="en-US" sz="2000" smtClean="0"/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zh-CN" altLang="en-US" sz="2000" smtClean="0"/>
              <a:t>才了：</a:t>
            </a:r>
            <a:r>
              <a:rPr lang="zh-CN" altLang="en-US" sz="2000" smtClean="0">
                <a:solidFill>
                  <a:srgbClr val="0000FF"/>
                </a:solidFill>
              </a:rPr>
              <a:t>才料理完。</a:t>
            </a:r>
            <a:r>
              <a:rPr lang="zh-CN" altLang="en-US" sz="2000" smtClean="0"/>
              <a:t> 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endParaRPr lang="zh-CN" altLang="en-US" sz="2000" smtClean="0"/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zh-CN" altLang="en-US" sz="2000" smtClean="0"/>
              <a:t>蚕桑：</a:t>
            </a:r>
            <a:r>
              <a:rPr lang="zh-CN" altLang="en-US" sz="2000" smtClean="0">
                <a:solidFill>
                  <a:srgbClr val="0000FF"/>
                </a:solidFill>
              </a:rPr>
              <a:t>种桑养蚕。</a:t>
            </a:r>
            <a:r>
              <a:rPr lang="zh-CN" altLang="en-US" sz="2000" smtClean="0"/>
              <a:t/>
            </a:r>
            <a:br>
              <a:rPr lang="zh-CN" altLang="en-US" sz="2000" smtClean="0"/>
            </a:br>
            <a:endParaRPr lang="zh-CN" altLang="en-US" sz="2000" smtClean="0"/>
          </a:p>
        </p:txBody>
      </p:sp>
      <p:sp>
        <p:nvSpPr>
          <p:cNvPr id="13315" name="矩形 16386"/>
          <p:cNvSpPr>
            <a:spLocks noChangeArrowheads="1" noChangeShapeType="1" noTextEdit="1"/>
          </p:cNvSpPr>
          <p:nvPr/>
        </p:nvSpPr>
        <p:spPr bwMode="auto">
          <a:xfrm>
            <a:off x="612775" y="1052513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对象 17409"/>
          <p:cNvGraphicFramePr>
            <a:graphicFrameLocks/>
          </p:cNvGraphicFramePr>
          <p:nvPr/>
        </p:nvGraphicFramePr>
        <p:xfrm>
          <a:off x="395288" y="765175"/>
          <a:ext cx="8388350" cy="5470525"/>
        </p:xfrm>
        <a:graphic>
          <a:graphicData uri="http://schemas.openxmlformats.org/presentationml/2006/ole">
            <p:oleObj spid="_x0000_s14341" r:id="rId3" imgW="8952381" imgH="4428571" progId="PBrush">
              <p:embed/>
            </p:oleObj>
          </a:graphicData>
        </a:graphic>
      </p:graphicFrame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2197100" y="1557338"/>
            <a:ext cx="57245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绿遍山原白满川，</a:t>
            </a:r>
            <a:endParaRPr lang="zh-CN" altLang="en-US" sz="5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对象 18433"/>
          <p:cNvGraphicFramePr>
            <a:graphicFrameLocks/>
          </p:cNvGraphicFramePr>
          <p:nvPr/>
        </p:nvGraphicFramePr>
        <p:xfrm>
          <a:off x="396875" y="765175"/>
          <a:ext cx="8353425" cy="5557838"/>
        </p:xfrm>
        <a:graphic>
          <a:graphicData uri="http://schemas.openxmlformats.org/presentationml/2006/ole">
            <p:oleObj spid="_x0000_s39937" r:id="rId3" imgW="9580952" imgH="5409524" progId="PBrush">
              <p:embed/>
            </p:oleObj>
          </a:graphicData>
        </a:graphic>
      </p:graphicFrame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2051050" y="2205038"/>
            <a:ext cx="5724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绿遍山原白满川，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对象 19457"/>
          <p:cNvGraphicFramePr>
            <a:graphicFrameLocks/>
          </p:cNvGraphicFramePr>
          <p:nvPr/>
        </p:nvGraphicFramePr>
        <p:xfrm>
          <a:off x="468313" y="908050"/>
          <a:ext cx="8421687" cy="5111750"/>
        </p:xfrm>
        <a:graphic>
          <a:graphicData uri="http://schemas.openxmlformats.org/presentationml/2006/ole">
            <p:oleObj spid="_x0000_s40961" r:id="rId3" imgW="9716856" imgH="5020376" progId="PBrush">
              <p:embed/>
            </p:oleObj>
          </a:graphicData>
        </a:graphic>
      </p:graphicFrame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1547813" y="1341438"/>
            <a:ext cx="5894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子规声里雨如烟。 </a:t>
            </a:r>
            <a:endParaRPr lang="zh-CN" altLang="en-US" sz="5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对象 20481"/>
          <p:cNvGraphicFramePr>
            <a:graphicFrameLocks/>
          </p:cNvGraphicFramePr>
          <p:nvPr/>
        </p:nvGraphicFramePr>
        <p:xfrm>
          <a:off x="323850" y="836613"/>
          <a:ext cx="8567738" cy="5110162"/>
        </p:xfrm>
        <a:graphic>
          <a:graphicData uri="http://schemas.openxmlformats.org/presentationml/2006/ole">
            <p:oleObj spid="_x0000_s41985" r:id="rId3" imgW="7430537" imgH="4323810" progId="PBrush">
              <p:embed/>
            </p:oleObj>
          </a:graphicData>
        </a:graphic>
      </p:graphicFrame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1692275" y="2133600"/>
            <a:ext cx="58943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乡村四月闲人少， </a:t>
            </a:r>
            <a:endParaRPr lang="zh-CN" altLang="en-US" sz="54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2007715191655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908050"/>
            <a:ext cx="853281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5"/>
          <p:cNvSpPr>
            <a:spLocks noChangeArrowheads="1"/>
          </p:cNvSpPr>
          <p:nvPr/>
        </p:nvSpPr>
        <p:spPr bwMode="auto">
          <a:xfrm>
            <a:off x="1547813" y="1916113"/>
            <a:ext cx="5894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才了蚕桑又插田。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副标题 22529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19200" y="3200400"/>
            <a:ext cx="6553200" cy="17526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 algn="l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意思是：山坡原野间草木茂盛，一片葱茏，而稻田里的水色与天光相辉映，满目亮白，杜鹃声声蹄叫，天空中烟雨蒙蒙。</a:t>
            </a:r>
          </a:p>
        </p:txBody>
      </p:sp>
      <p:sp>
        <p:nvSpPr>
          <p:cNvPr id="19459" name="矩形 22530"/>
          <p:cNvSpPr>
            <a:spLocks noChangeArrowheads="1" noChangeShapeType="1" noTextEdit="1"/>
          </p:cNvSpPr>
          <p:nvPr/>
        </p:nvSpPr>
        <p:spPr bwMode="auto">
          <a:xfrm>
            <a:off x="7019925" y="981075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古诗大意</a:t>
            </a:r>
          </a:p>
        </p:txBody>
      </p:sp>
      <p:sp>
        <p:nvSpPr>
          <p:cNvPr id="19460" name="矩形 22531"/>
          <p:cNvSpPr>
            <a:spLocks noChangeArrowheads="1"/>
          </p:cNvSpPr>
          <p:nvPr/>
        </p:nvSpPr>
        <p:spPr bwMode="auto">
          <a:xfrm>
            <a:off x="1143000" y="1447800"/>
            <a:ext cx="6553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>
                <a:ea typeface="楷体_GB2312" pitchFamily="1" charset="-122"/>
                <a:sym typeface="Calibri" panose="020F0502020204030204" pitchFamily="34" charset="0"/>
              </a:rPr>
              <a:t>绿遍山原白满川，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>
                <a:ea typeface="楷体_GB2312" pitchFamily="1" charset="-122"/>
                <a:sym typeface="Calibri" panose="020F0502020204030204" pitchFamily="34" charset="0"/>
              </a:rPr>
              <a:t>子规声里雨如烟。</a:t>
            </a:r>
          </a:p>
        </p:txBody>
      </p:sp>
    </p:spTree>
  </p:cSld>
  <p:clrMapOvr>
    <a:masterClrMapping/>
  </p:clrMapOvr>
  <p:transition>
    <p:pull dir="ru"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副标题 2355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19200" y="3429000"/>
            <a:ext cx="6705600" cy="17526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zh-CN" altLang="en-US" sz="2800" smtClean="0">
                <a:solidFill>
                  <a:srgbClr val="0000FF"/>
                </a:solidFill>
              </a:rPr>
              <a:t>意思是：四月到了，农民都开始忙农活，没有人闲着，刚结束了蚕桑的事又要插秧了。</a:t>
            </a:r>
          </a:p>
        </p:txBody>
      </p:sp>
      <p:sp>
        <p:nvSpPr>
          <p:cNvPr id="20483" name="矩形 23554"/>
          <p:cNvSpPr>
            <a:spLocks noChangeArrowheads="1" noChangeShapeType="1" noTextEdit="1"/>
          </p:cNvSpPr>
          <p:nvPr/>
        </p:nvSpPr>
        <p:spPr bwMode="auto">
          <a:xfrm>
            <a:off x="7092950" y="981075"/>
            <a:ext cx="20574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古诗大意</a:t>
            </a:r>
          </a:p>
        </p:txBody>
      </p:sp>
      <p:sp>
        <p:nvSpPr>
          <p:cNvPr id="20484" name="矩形 23555"/>
          <p:cNvSpPr>
            <a:spLocks noChangeArrowheads="1"/>
          </p:cNvSpPr>
          <p:nvPr/>
        </p:nvSpPr>
        <p:spPr bwMode="auto">
          <a:xfrm>
            <a:off x="1143000" y="1447800"/>
            <a:ext cx="6553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>
                <a:ea typeface="楷体_GB2312" pitchFamily="1" charset="-122"/>
                <a:sym typeface="Calibri" panose="020F0502020204030204" pitchFamily="34" charset="0"/>
              </a:rPr>
              <a:t>乡村四月闲人少，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b="1">
                <a:ea typeface="楷体_GB2312" pitchFamily="1" charset="-122"/>
                <a:sym typeface="Calibri" panose="020F0502020204030204" pitchFamily="34" charset="0"/>
              </a:rPr>
              <a:t>才了蚕桑又插田。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4577"/>
          <p:cNvSpPr>
            <a:spLocks noChangeArrowheads="1"/>
          </p:cNvSpPr>
          <p:nvPr/>
        </p:nvSpPr>
        <p:spPr bwMode="auto">
          <a:xfrm>
            <a:off x="2700338" y="1196975"/>
            <a:ext cx="6400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4800"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zh-CN" altLang="en-US" sz="4800" b="1">
                <a:ea typeface="楷体_GB2312" pitchFamily="1" charset="-122"/>
                <a:sym typeface="Calibri" panose="020F0502020204030204" pitchFamily="34" charset="0"/>
              </a:rPr>
              <a:t>绿遍山原白满川，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800" b="1">
                <a:ea typeface="楷体_GB2312" pitchFamily="1" charset="-122"/>
                <a:sym typeface="Calibri" panose="020F0502020204030204" pitchFamily="34" charset="0"/>
              </a:rPr>
              <a:t>子规声里雨如烟。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4800" b="1">
              <a:ea typeface="楷体_GB2312" pitchFamily="1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800" b="1">
                <a:ea typeface="楷体_GB2312" pitchFamily="1" charset="-122"/>
                <a:sym typeface="Calibri" panose="020F0502020204030204" pitchFamily="34" charset="0"/>
              </a:rPr>
              <a:t>乡村四月闲人少，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800" b="1">
                <a:ea typeface="楷体_GB2312" pitchFamily="1" charset="-122"/>
                <a:sym typeface="Calibri" panose="020F0502020204030204" pitchFamily="34" charset="0"/>
              </a:rPr>
              <a:t>才了蚕桑又插田。</a:t>
            </a:r>
          </a:p>
        </p:txBody>
      </p:sp>
      <p:sp>
        <p:nvSpPr>
          <p:cNvPr id="24579" name="左大括号 24578"/>
          <p:cNvSpPr/>
          <p:nvPr/>
        </p:nvSpPr>
        <p:spPr bwMode="auto">
          <a:xfrm>
            <a:off x="2895600" y="3429000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80" name="左大括号 24579"/>
          <p:cNvSpPr/>
          <p:nvPr/>
        </p:nvSpPr>
        <p:spPr bwMode="auto">
          <a:xfrm>
            <a:off x="2895600" y="1219200"/>
            <a:ext cx="304800" cy="1447800"/>
          </a:xfrm>
          <a:prstGeom prst="leftBrace">
            <a:avLst>
              <a:gd name="adj1" fmla="val 3956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914400" y="1447800"/>
            <a:ext cx="18446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</a:rPr>
              <a:t>江南农村初夏美景</a:t>
            </a:r>
          </a:p>
        </p:txBody>
      </p:sp>
      <p:sp>
        <p:nvSpPr>
          <p:cNvPr id="24582" name="文本框 24581"/>
          <p:cNvSpPr txBox="1">
            <a:spLocks noChangeArrowheads="1"/>
          </p:cNvSpPr>
          <p:nvPr/>
        </p:nvSpPr>
        <p:spPr bwMode="auto">
          <a:xfrm>
            <a:off x="990600" y="3581400"/>
            <a:ext cx="18446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</a:rPr>
              <a:t>农民紧张繁忙的劳动景象</a:t>
            </a:r>
          </a:p>
        </p:txBody>
      </p:sp>
    </p:spTree>
  </p:cSld>
  <p:clrMapOvr>
    <a:masterClrMapping/>
  </p:clrMapOvr>
  <p:transition>
    <p:pull dir="ru"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4099" name="TextBox 1"/>
          <p:cNvSpPr>
            <a:spLocks noChangeArrowheads="1"/>
          </p:cNvSpPr>
          <p:nvPr/>
        </p:nvSpPr>
        <p:spPr bwMode="auto">
          <a:xfrm>
            <a:off x="2286000" y="1144588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5</a:t>
            </a:r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</a:t>
            </a:r>
            <a:r>
              <a:rPr lang="zh-CN" altLang="en-US" sz="4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古诗两首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2443163"/>
            <a:ext cx="516731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Box 1"/>
          <p:cNvSpPr>
            <a:spLocks noChangeArrowheads="1"/>
          </p:cNvSpPr>
          <p:nvPr/>
        </p:nvSpPr>
        <p:spPr bwMode="auto">
          <a:xfrm>
            <a:off x="4572000" y="2611438"/>
            <a:ext cx="26289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乡村四月</a:t>
            </a:r>
          </a:p>
        </p:txBody>
      </p:sp>
      <p:sp>
        <p:nvSpPr>
          <p:cNvPr id="4103" name="直线连接符 21"/>
          <p:cNvSpPr>
            <a:spLocks noChangeShapeType="1"/>
          </p:cNvSpPr>
          <p:nvPr/>
        </p:nvSpPr>
        <p:spPr bwMode="auto">
          <a:xfrm>
            <a:off x="4572000" y="3314700"/>
            <a:ext cx="2533650" cy="14288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323850" y="260350"/>
            <a:ext cx="806450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6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algn="ctr" eaLnBrk="1" hangingPunct="1"/>
            <a:r>
              <a:rPr lang="zh-CN" altLang="en-US" sz="6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en-US" altLang="zh-CN" sz="6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绿遍山原白满川，</a:t>
            </a:r>
            <a:endParaRPr lang="en-US" altLang="zh-CN" sz="6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子规声里雨如烟。 </a:t>
            </a:r>
            <a:endParaRPr lang="en-US" altLang="zh-CN" sz="6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乡村四月闲人少， </a:t>
            </a:r>
            <a:endParaRPr lang="en-US" altLang="zh-CN" sz="6000" b="1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才了蚕桑又插田。</a:t>
            </a:r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2051050" y="1484313"/>
            <a:ext cx="1296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山坡</a:t>
            </a:r>
          </a:p>
        </p:txBody>
      </p:sp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3708400" y="1700213"/>
            <a:ext cx="1008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原野</a:t>
            </a:r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6156325" y="1773238"/>
            <a:ext cx="1223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平地</a:t>
            </a:r>
          </a:p>
        </p:txBody>
      </p:sp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323850" y="3213100"/>
            <a:ext cx="1439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杜鹃鸟</a:t>
            </a:r>
          </a:p>
        </p:txBody>
      </p:sp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6948488" y="386080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C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不干活的人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8" name="TextBox 11"/>
          <p:cNvSpPr txBox="1">
            <a:spLocks noChangeArrowheads="1"/>
          </p:cNvSpPr>
          <p:nvPr/>
        </p:nvSpPr>
        <p:spPr bwMode="auto">
          <a:xfrm>
            <a:off x="1547813" y="5805488"/>
            <a:ext cx="1511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料理完</a:t>
            </a:r>
          </a:p>
        </p:txBody>
      </p:sp>
      <p:sp>
        <p:nvSpPr>
          <p:cNvPr id="25609" name="TextBox 12"/>
          <p:cNvSpPr txBox="1">
            <a:spLocks noChangeArrowheads="1"/>
          </p:cNvSpPr>
          <p:nvPr/>
        </p:nvSpPr>
        <p:spPr bwMode="auto">
          <a:xfrm>
            <a:off x="2987675" y="5805488"/>
            <a:ext cx="23050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种桑养蚕</a:t>
            </a:r>
          </a:p>
        </p:txBody>
      </p:sp>
      <p:sp>
        <p:nvSpPr>
          <p:cNvPr id="25610" name="TextBox 13"/>
          <p:cNvSpPr txBox="1">
            <a:spLocks noChangeArrowheads="1"/>
          </p:cNvSpPr>
          <p:nvPr/>
        </p:nvSpPr>
        <p:spPr bwMode="auto">
          <a:xfrm>
            <a:off x="539750" y="5084763"/>
            <a:ext cx="107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/>
      <p:bldP spid="25609" grpId="0"/>
      <p:bldP spid="256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36513" y="2797175"/>
            <a:ext cx="2352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FF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乡村四月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1698625" y="1557338"/>
            <a:ext cx="1763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景美：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3556" name="矩形 4"/>
          <p:cNvSpPr>
            <a:spLocks noChangeArrowheads="1"/>
          </p:cNvSpPr>
          <p:nvPr/>
        </p:nvSpPr>
        <p:spPr bwMode="auto">
          <a:xfrm>
            <a:off x="1760538" y="4592638"/>
            <a:ext cx="1214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黑体" panose="02010609060101010101" pitchFamily="49" charset="-122"/>
                <a:cs typeface="Times New Roman" panose="02020603050405020304" pitchFamily="18" charset="0"/>
              </a:rPr>
              <a:t>人勤</a:t>
            </a:r>
            <a:endParaRPr lang="zh-CN" altLang="en-US" sz="4000"/>
          </a:p>
        </p:txBody>
      </p:sp>
      <p:sp>
        <p:nvSpPr>
          <p:cNvPr id="31749" name="矩形 5"/>
          <p:cNvSpPr>
            <a:spLocks noChangeArrowheads="1"/>
          </p:cNvSpPr>
          <p:nvPr/>
        </p:nvSpPr>
        <p:spPr bwMode="auto">
          <a:xfrm>
            <a:off x="5548313" y="1557338"/>
            <a:ext cx="3271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山原（绿遍）</a:t>
            </a:r>
            <a:endParaRPr lang="zh-CN" altLang="en-US" sz="4000">
              <a:solidFill>
                <a:srgbClr val="00B050"/>
              </a:solidFill>
            </a:endParaRPr>
          </a:p>
        </p:txBody>
      </p:sp>
      <p:sp>
        <p:nvSpPr>
          <p:cNvPr id="31750" name="TextBox 6"/>
          <p:cNvSpPr txBox="1">
            <a:spLocks noChangeArrowheads="1"/>
          </p:cNvSpPr>
          <p:nvPr/>
        </p:nvSpPr>
        <p:spPr bwMode="auto">
          <a:xfrm>
            <a:off x="5548313" y="2339975"/>
            <a:ext cx="3455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2060"/>
                </a:solidFill>
              </a:rPr>
              <a:t>川   （白满）</a:t>
            </a:r>
          </a:p>
        </p:txBody>
      </p: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3616325" y="1557338"/>
            <a:ext cx="14398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视觉</a:t>
            </a:r>
          </a:p>
        </p:txBody>
      </p:sp>
      <p:sp>
        <p:nvSpPr>
          <p:cNvPr id="31752" name="TextBox 8"/>
          <p:cNvSpPr txBox="1">
            <a:spLocks noChangeArrowheads="1"/>
          </p:cNvSpPr>
          <p:nvPr/>
        </p:nvSpPr>
        <p:spPr bwMode="auto">
          <a:xfrm>
            <a:off x="5662613" y="3081338"/>
            <a:ext cx="2736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7030A0"/>
                </a:solidFill>
              </a:rPr>
              <a:t>雨   （如烟）</a:t>
            </a:r>
          </a:p>
        </p:txBody>
      </p:sp>
      <p:sp>
        <p:nvSpPr>
          <p:cNvPr id="23561" name="TextBox 9"/>
          <p:cNvSpPr txBox="1">
            <a:spLocks noChangeArrowheads="1"/>
          </p:cNvSpPr>
          <p:nvPr/>
        </p:nvSpPr>
        <p:spPr bwMode="auto">
          <a:xfrm>
            <a:off x="3759200" y="3789363"/>
            <a:ext cx="12969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听觉</a:t>
            </a:r>
          </a:p>
        </p:txBody>
      </p:sp>
      <p:sp>
        <p:nvSpPr>
          <p:cNvPr id="31754" name="TextBox 10"/>
          <p:cNvSpPr txBox="1">
            <a:spLocks noChangeArrowheads="1"/>
          </p:cNvSpPr>
          <p:nvPr/>
        </p:nvSpPr>
        <p:spPr bwMode="auto">
          <a:xfrm>
            <a:off x="5548313" y="3803650"/>
            <a:ext cx="3673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子规  （啼鸣）</a:t>
            </a:r>
          </a:p>
        </p:txBody>
      </p:sp>
      <p:sp>
        <p:nvSpPr>
          <p:cNvPr id="31755" name="矩形 11"/>
          <p:cNvSpPr>
            <a:spLocks noChangeArrowheads="1"/>
          </p:cNvSpPr>
          <p:nvPr/>
        </p:nvSpPr>
        <p:spPr bwMode="auto">
          <a:xfrm>
            <a:off x="4611688" y="4592638"/>
            <a:ext cx="4392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cs typeface="Times New Roman" panose="02020603050405020304" pitchFamily="18" charset="0"/>
              </a:rPr>
              <a:t>闲人少  （繁忙）　</a:t>
            </a:r>
            <a:endParaRPr lang="zh-CN" altLang="en-US" sz="4000">
              <a:solidFill>
                <a:srgbClr val="000000"/>
              </a:solidFill>
            </a:endParaRPr>
          </a:p>
        </p:txBody>
      </p:sp>
      <p:sp>
        <p:nvSpPr>
          <p:cNvPr id="23564" name="左箭头 1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956550" y="5876925"/>
            <a:ext cx="719138" cy="576263"/>
          </a:xfrm>
          <a:prstGeom prst="leftArrow">
            <a:avLst>
              <a:gd name="adj1" fmla="val 50000"/>
              <a:gd name="adj2" fmla="val 49992"/>
            </a:avLst>
          </a:prstGeom>
          <a:solidFill>
            <a:schemeClr val="accent1"/>
          </a:solidFill>
          <a:ln w="25400">
            <a:solidFill>
              <a:srgbClr val="95ADBC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757" name="TextBox 15"/>
          <p:cNvSpPr txBox="1">
            <a:spLocks noChangeArrowheads="1"/>
          </p:cNvSpPr>
          <p:nvPr/>
        </p:nvSpPr>
        <p:spPr bwMode="auto">
          <a:xfrm>
            <a:off x="4354513" y="5300663"/>
            <a:ext cx="4538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才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又 （勤劳）</a:t>
            </a:r>
          </a:p>
        </p:txBody>
      </p:sp>
      <p:sp>
        <p:nvSpPr>
          <p:cNvPr id="23566" name="笑脸 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372225" y="6165850"/>
            <a:ext cx="503238" cy="431800"/>
          </a:xfrm>
          <a:prstGeom prst="smileyFace">
            <a:avLst>
              <a:gd name="adj" fmla="val 1495"/>
            </a:avLst>
          </a:prstGeom>
          <a:solidFill>
            <a:schemeClr val="accent1"/>
          </a:solidFill>
          <a:ln w="25400">
            <a:solidFill>
              <a:srgbClr val="95ADBC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7" name="同侧圆角矩形 4"/>
          <p:cNvSpPr>
            <a:spLocks noChangeArrowheads="1"/>
          </p:cNvSpPr>
          <p:nvPr/>
        </p:nvSpPr>
        <p:spPr bwMode="auto">
          <a:xfrm>
            <a:off x="395288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3568" name="直线连接符 21"/>
          <p:cNvSpPr>
            <a:spLocks noChangeShapeType="1"/>
          </p:cNvSpPr>
          <p:nvPr/>
        </p:nvSpPr>
        <p:spPr bwMode="auto">
          <a:xfrm flipV="1">
            <a:off x="323850" y="1412875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  <p:bldP spid="31754" grpId="0"/>
      <p:bldP spid="31755" grpId="0"/>
      <p:bldP spid="317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4579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文本框 32773"/>
          <p:cNvSpPr txBox="1">
            <a:spLocks noChangeArrowheads="1"/>
          </p:cNvSpPr>
          <p:nvPr/>
        </p:nvSpPr>
        <p:spPr bwMode="auto">
          <a:xfrm>
            <a:off x="323850" y="2420938"/>
            <a:ext cx="8569325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      </a:t>
            </a:r>
            <a:r>
              <a:rPr lang="zh-CN" altLang="en-US" sz="2800" b="1">
                <a:solidFill>
                  <a:srgbClr val="FF0000"/>
                </a:solidFill>
              </a:rPr>
              <a:t>《乡村四月》是宋代诗人翁卷的诗作</a:t>
            </a:r>
            <a:r>
              <a:rPr lang="zh-CN" altLang="en-US" sz="2800">
                <a:solidFill>
                  <a:srgbClr val="FF0000"/>
                </a:solidFill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诗人描写了江南农村春末初夏时节的景象，表现了诗人对乡村风光的热爱与欣赏，也表现出对劳动生活、劳动人民的赞美。</a:t>
            </a:r>
            <a:endParaRPr lang="zh-CN" altLang="en-US" sz="280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eaLnBrk="1" hangingPunct="1"/>
            <a:endParaRPr lang="zh-CN" altLang="en-US" sz="280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5603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文本框 33797"/>
          <p:cNvSpPr txBox="1">
            <a:spLocks noChangeArrowheads="1"/>
          </p:cNvSpPr>
          <p:nvPr/>
        </p:nvSpPr>
        <p:spPr bwMode="auto">
          <a:xfrm>
            <a:off x="0" y="1917700"/>
            <a:ext cx="9185275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FF0000"/>
                </a:solidFill>
              </a:rPr>
              <a:t>       </a:t>
            </a:r>
            <a:r>
              <a:rPr lang="zh-CN" altLang="en-US" sz="3600">
                <a:solidFill>
                  <a:srgbClr val="FF0000"/>
                </a:solidFill>
              </a:rPr>
              <a:t>这首诗以白描手法写了江南农村初夏时节的景象，前两句着重写景：绿原、白川、子规、烟雨，寥寥几笔就把水乡初夏时特有的景色勾勒了出来。后两句写人，画面上主要突出在水田插秧的农民形象，从而衬托出“乡村四月”劳动的紧张、繁忙。前呼后应，交织成一幅色彩鲜明的图画。</a:t>
            </a:r>
          </a:p>
          <a:p>
            <a:pPr eaLnBrk="1" hangingPunct="1"/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6627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9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68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矩形 34821"/>
          <p:cNvSpPr>
            <a:spLocks noChangeArrowheads="1"/>
          </p:cNvSpPr>
          <p:nvPr/>
        </p:nvSpPr>
        <p:spPr bwMode="auto">
          <a:xfrm>
            <a:off x="179388" y="1989138"/>
            <a:ext cx="8856662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/>
              <a:t>四时田园杂兴</a:t>
            </a:r>
            <a:br>
              <a:rPr lang="zh-CN" altLang="en-US" sz="3600" b="1"/>
            </a:br>
            <a:r>
              <a:rPr lang="zh-CN" altLang="en-US" sz="3600"/>
              <a:t>范成大</a:t>
            </a:r>
          </a:p>
          <a:p>
            <a:pPr algn="ctr" eaLnBrk="1" hangingPunct="1"/>
            <a:endParaRPr lang="zh-CN" altLang="en-US" sz="3600"/>
          </a:p>
          <a:p>
            <a:pPr algn="ctr" eaLnBrk="1" hangingPunct="1"/>
            <a:r>
              <a:rPr lang="zh-CN" altLang="en-US" sz="3600">
                <a:ea typeface="楷体_GB2312" pitchFamily="1" charset="-122"/>
              </a:rPr>
              <a:t>昼出耘田夜绩麻，</a:t>
            </a:r>
          </a:p>
          <a:p>
            <a:pPr algn="ctr" eaLnBrk="1" hangingPunct="1"/>
            <a:r>
              <a:rPr lang="zh-CN" altLang="en-US" sz="3600">
                <a:ea typeface="楷体_GB2312" pitchFamily="1" charset="-122"/>
              </a:rPr>
              <a:t>村庄儿女各当家。</a:t>
            </a:r>
          </a:p>
          <a:p>
            <a:pPr algn="ctr" eaLnBrk="1" hangingPunct="1"/>
            <a:r>
              <a:rPr lang="zh-CN" altLang="en-US" sz="3600">
                <a:ea typeface="楷体_GB2312" pitchFamily="1" charset="-122"/>
              </a:rPr>
              <a:t>童孙未解供耕织，</a:t>
            </a:r>
          </a:p>
          <a:p>
            <a:pPr algn="ctr" eaLnBrk="1" hangingPunct="1"/>
            <a:r>
              <a:rPr lang="zh-CN" altLang="en-US" sz="3600">
                <a:ea typeface="楷体_GB2312" pitchFamily="1" charset="-122"/>
              </a:rPr>
              <a:t>也傍桑阴学种瓜。</a:t>
            </a:r>
            <a:r>
              <a:rPr lang="zh-CN" altLang="en-US" sz="3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7651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3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1913" y="4694238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文本框 35845"/>
          <p:cNvSpPr txBox="1">
            <a:spLocks noChangeArrowheads="1"/>
          </p:cNvSpPr>
          <p:nvPr/>
        </p:nvSpPr>
        <p:spPr bwMode="auto">
          <a:xfrm>
            <a:off x="179388" y="2205038"/>
            <a:ext cx="8856662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     《乡村四月》整首诗突出了乡村四月紧张、繁忙的劳动，就像一幅色彩鲜明的图画，不仅表现了诗人对乡村风光的热爱与赞美，也表现出对劳动人民、劳动生活的赞美之情。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8675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7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508500"/>
            <a:ext cx="2376487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文本框 36869"/>
          <p:cNvSpPr txBox="1">
            <a:spLocks noChangeArrowheads="1"/>
          </p:cNvSpPr>
          <p:nvPr/>
        </p:nvSpPr>
        <p:spPr bwMode="auto">
          <a:xfrm>
            <a:off x="468313" y="2205038"/>
            <a:ext cx="6227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1.默写古诗《乡村四月》。</a:t>
            </a:r>
          </a:p>
        </p:txBody>
      </p:sp>
      <p:sp>
        <p:nvSpPr>
          <p:cNvPr id="34822" name="文本框 36870"/>
          <p:cNvSpPr txBox="1">
            <a:spLocks noChangeArrowheads="1"/>
          </p:cNvSpPr>
          <p:nvPr/>
        </p:nvSpPr>
        <p:spPr bwMode="auto">
          <a:xfrm>
            <a:off x="541338" y="3213100"/>
            <a:ext cx="64436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2.根据古诗完成后面的练习题。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7889"/>
          <p:cNvSpPr txBox="1">
            <a:spLocks noChangeArrowheads="1"/>
          </p:cNvSpPr>
          <p:nvPr/>
        </p:nvSpPr>
        <p:spPr bwMode="auto">
          <a:xfrm>
            <a:off x="107950" y="908050"/>
            <a:ext cx="8963025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1．这首诗是____朝诗人______所作。本诗描绘出</a:t>
            </a:r>
            <a:r>
              <a:rPr lang="zh-CN" altLang="en-US" sz="4400" b="1" u="sng"/>
              <a:t>                </a:t>
            </a:r>
            <a:r>
              <a:rPr lang="zh-CN" altLang="en-US" sz="4400" b="1"/>
              <a:t>时节的景象。前两句着重写 </a:t>
            </a:r>
            <a:r>
              <a:rPr lang="zh-CN" altLang="en-US" sz="4400" b="1" u="sng"/>
              <a:t>                    </a:t>
            </a:r>
            <a:r>
              <a:rPr lang="zh-CN" altLang="en-US" sz="4400" b="1"/>
              <a:t>，后两句着重写 </a:t>
            </a:r>
            <a:r>
              <a:rPr lang="zh-CN" altLang="en-US" sz="4400" b="1" u="sng"/>
              <a:t>                         </a:t>
            </a:r>
            <a:r>
              <a:rPr lang="zh-CN" altLang="en-US" sz="4400" b="1"/>
              <a:t>。  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/>
              <a:t>2．这首诗不仅表现了诗人对</a:t>
            </a:r>
            <a:r>
              <a:rPr lang="zh-CN" altLang="en-US" sz="4400" b="1" u="sng"/>
              <a:t>       </a:t>
            </a:r>
            <a:r>
              <a:rPr lang="zh-CN" altLang="en-US" sz="4400" b="1"/>
              <a:t>的热爱与欣赏，也表现出对</a:t>
            </a:r>
            <a:r>
              <a:rPr lang="zh-CN" altLang="en-US" sz="4400" b="1" u="sng"/>
              <a:t>             </a:t>
            </a:r>
            <a:r>
              <a:rPr lang="zh-CN" altLang="en-US" sz="4400" b="1"/>
              <a:t>的赞美。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5123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512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512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5"/>
          <p:cNvSpPr>
            <a:spLocks noChangeArrowheads="1"/>
          </p:cNvSpPr>
          <p:nvPr/>
        </p:nvSpPr>
        <p:spPr bwMode="auto">
          <a:xfrm>
            <a:off x="1044575" y="2349500"/>
            <a:ext cx="1295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rgbClr val="FF0000"/>
              </a:buClr>
              <a:buSzPct val="100000"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 </a:t>
            </a:r>
            <a:endParaRPr lang="zh-CN" altLang="en-US"/>
          </a:p>
        </p:txBody>
      </p:sp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468313" y="1989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200" b="1">
                <a:sym typeface="Calibri" panose="020F0502020204030204" pitchFamily="34" charset="0"/>
              </a:rPr>
              <a:t>作者简介：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>
                <a:sym typeface="Calibri" panose="020F0502020204030204" pitchFamily="34" charset="0"/>
              </a:rPr>
              <a:t>　　</a:t>
            </a:r>
          </a:p>
          <a:p>
            <a:pPr eaLnBrk="1" hangingPunct="1">
              <a:spcBef>
                <a:spcPct val="20000"/>
              </a:spcBef>
            </a:pPr>
            <a:r>
              <a:rPr lang="zh-CN" altLang="en-US" sz="3200">
                <a:sym typeface="Calibri" panose="020F0502020204030204" pitchFamily="34" charset="0"/>
              </a:rPr>
              <a:t>        翁卷，南宋诗人（生卒年不详）。字读古，一字灵舒。浙江柳市人，布衣终身。在“永嘉四灵”中年纪最高，有着重要的诗篇。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7169"/>
          <p:cNvGrpSpPr/>
          <p:nvPr/>
        </p:nvGrpSpPr>
        <p:grpSpPr bwMode="auto">
          <a:xfrm>
            <a:off x="468313" y="1412875"/>
            <a:ext cx="7415212" cy="4321175"/>
            <a:chOff x="0" y="0"/>
            <a:chExt cx="3792" cy="1614"/>
          </a:xfrm>
        </p:grpSpPr>
        <p:pic>
          <p:nvPicPr>
            <p:cNvPr id="6147" name="图片 717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04" cy="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文本框 7171"/>
            <p:cNvSpPr txBox="1">
              <a:spLocks noChangeArrowheads="1"/>
            </p:cNvSpPr>
            <p:nvPr/>
          </p:nvSpPr>
          <p:spPr bwMode="auto">
            <a:xfrm>
              <a:off x="2544" y="126"/>
              <a:ext cx="1248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/>
                <a:t>永嘉四灵</a:t>
              </a:r>
              <a:r>
                <a:rPr lang="zh-CN" altLang="en-US" sz="2000">
                  <a:solidFill>
                    <a:srgbClr val="0000FF"/>
                  </a:solidFill>
                </a:rPr>
                <a:t>：徐照（字灵晖）、徐玑（号灵渊）、赵师秀（号灵秀）、翁卷（字灵舒）。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1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2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内容占位符 2"/>
          <p:cNvSpPr>
            <a:spLocks noGrp="1" noChangeArrowheads="1"/>
          </p:cNvSpPr>
          <p:nvPr/>
        </p:nvSpPr>
        <p:spPr bwMode="auto">
          <a:xfrm>
            <a:off x="539750" y="2781300"/>
            <a:ext cx="82296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>
                <a:latin typeface="宋体" panose="02010600030101010101" pitchFamily="2" charset="-122"/>
                <a:sym typeface="Calibri" panose="020F0502020204030204" pitchFamily="34" charset="0"/>
              </a:rPr>
              <a:t>古诗题目</a:t>
            </a:r>
            <a:r>
              <a:rPr lang="en-US" altLang="zh-CN" sz="3200">
                <a:latin typeface="宋体" panose="02010600030101010101" pitchFamily="2" charset="-122"/>
                <a:sym typeface="Calibri" panose="020F0502020204030204" pitchFamily="34" charset="0"/>
              </a:rPr>
              <a:t>“</a:t>
            </a:r>
            <a:r>
              <a:rPr lang="zh-CN" altLang="en-US" sz="3200">
                <a:latin typeface="宋体" panose="02010600030101010101" pitchFamily="2" charset="-122"/>
                <a:sym typeface="Calibri" panose="020F0502020204030204" pitchFamily="34" charset="0"/>
              </a:rPr>
              <a:t>乡村四月</a:t>
            </a:r>
            <a:r>
              <a:rPr lang="en-US" altLang="zh-CN" sz="3200">
                <a:latin typeface="宋体" panose="02010600030101010101" pitchFamily="2" charset="-122"/>
                <a:sym typeface="Calibri" panose="020F0502020204030204" pitchFamily="34" charset="0"/>
              </a:rPr>
              <a:t>”</a:t>
            </a:r>
            <a:r>
              <a:rPr lang="zh-CN" altLang="en-US" sz="3200">
                <a:latin typeface="宋体" panose="02010600030101010101" pitchFamily="2" charset="-122"/>
                <a:sym typeface="Calibri" panose="020F0502020204030204" pitchFamily="34" charset="0"/>
              </a:rPr>
              <a:t>写的是什么季节？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>
                <a:latin typeface="宋体" panose="02010600030101010101" pitchFamily="2" charset="-122"/>
                <a:sym typeface="Calibri" panose="020F0502020204030204" pitchFamily="34" charset="0"/>
              </a:rPr>
              <a:t>这首诗的作者是谁呀？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>
                <a:latin typeface="宋体" panose="02010600030101010101" pitchFamily="2" charset="-122"/>
                <a:sym typeface="Calibri" panose="020F0502020204030204" pitchFamily="34" charset="0"/>
              </a:rPr>
              <a:t>在诗中，你看到了哪里的美景？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8199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0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196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819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Rectangle 3"/>
          <p:cNvSpPr>
            <a:spLocks noGrp="1" noChangeArrowheads="1"/>
          </p:cNvSpPr>
          <p:nvPr/>
        </p:nvSpPr>
        <p:spPr bwMode="auto">
          <a:xfrm>
            <a:off x="1474788" y="3284538"/>
            <a:ext cx="5473700" cy="451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5000"/>
              </a:lnSpc>
              <a:spcBef>
                <a:spcPct val="20000"/>
              </a:spcBef>
              <a:defRPr/>
            </a:pPr>
            <a:endParaRPr lang="zh-CN" altLang="en-US" sz="4800" dirty="0" smtClean="0">
              <a:solidFill>
                <a:schemeClr val="bg1"/>
              </a:solidFill>
              <a:latin typeface="楷体_GB2312" pitchFamily="1" charset="-122"/>
              <a:ea typeface="楷体_GB2312" pitchFamily="1" charset="-122"/>
              <a:sym typeface="Calibri" panose="020F0502020204030204" pitchFamily="34" charset="0"/>
            </a:endParaRPr>
          </a:p>
          <a:p>
            <a:pPr marL="0" indent="0"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6000" b="1" dirty="0" smtClean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  <a:sym typeface="Calibri" panose="020F0502020204030204" pitchFamily="34" charset="0"/>
              </a:rPr>
              <a:t>识字加一加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zh-CN" altLang="en-US" sz="4800" dirty="0" smtClean="0">
              <a:solidFill>
                <a:srgbClr val="0000CC"/>
              </a:solidFill>
              <a:latin typeface="楷体_GB2312" pitchFamily="1" charset="-122"/>
              <a:ea typeface="楷体_GB2312" pitchFamily="1" charset="-122"/>
              <a:sym typeface="Calibri" panose="020F0502020204030204" pitchFamily="34" charset="0"/>
            </a:endParaRPr>
          </a:p>
          <a:p>
            <a:pPr>
              <a:lnSpc>
                <a:spcPct val="85000"/>
              </a:lnSpc>
              <a:spcBef>
                <a:spcPct val="20000"/>
              </a:spcBef>
              <a:defRPr/>
            </a:pPr>
            <a:endParaRPr lang="zh-CN" altLang="en-US" sz="4400" dirty="0" smtClean="0">
              <a:solidFill>
                <a:schemeClr val="bg1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9219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</a:p>
        </p:txBody>
      </p:sp>
      <p:sp>
        <p:nvSpPr>
          <p:cNvPr id="922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1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950" y="4076700"/>
            <a:ext cx="298608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282575" y="2997200"/>
            <a:ext cx="8753475" cy="6397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宋朝诗人翁卷是怎样来写乡村的四月的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1024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1024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1024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731963" y="4437063"/>
            <a:ext cx="69119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ea typeface="楷体_GB2312" pitchFamily="1" charset="-122"/>
                <a:sym typeface="Calibri" panose="020F0502020204030204" pitchFamily="34" charset="0"/>
              </a:rPr>
              <a:t>规         桑        插</a:t>
            </a:r>
            <a:endParaRPr lang="en-US" altLang="zh-CN" sz="4400" b="1">
              <a:ea typeface="楷体_GB2312" pitchFamily="1" charset="-122"/>
              <a:sym typeface="Calibri" panose="020F050202020403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1731963" y="3351213"/>
            <a:ext cx="52451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  <a:ea typeface="楷体_GB2312" pitchFamily="1" charset="-122"/>
                <a:sym typeface="Calibri" panose="020F0502020204030204" pitchFamily="34" charset="0"/>
              </a:rPr>
              <a:t>guī     sāng    chā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11267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112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11269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0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11285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6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7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1" name="Group 16"/>
          <p:cNvGrpSpPr/>
          <p:nvPr/>
        </p:nvGrpSpPr>
        <p:grpSpPr bwMode="auto">
          <a:xfrm>
            <a:off x="3348038" y="3660775"/>
            <a:ext cx="2378075" cy="2376488"/>
            <a:chOff x="0" y="0"/>
            <a:chExt cx="1497" cy="1497"/>
          </a:xfrm>
        </p:grpSpPr>
        <p:sp>
          <p:nvSpPr>
            <p:cNvPr id="11282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3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4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2" name="Group 16"/>
          <p:cNvGrpSpPr/>
          <p:nvPr/>
        </p:nvGrpSpPr>
        <p:grpSpPr bwMode="auto">
          <a:xfrm>
            <a:off x="6376988" y="3644900"/>
            <a:ext cx="2374900" cy="2376488"/>
            <a:chOff x="0" y="0"/>
            <a:chExt cx="1497" cy="1497"/>
          </a:xfrm>
        </p:grpSpPr>
        <p:sp>
          <p:nvSpPr>
            <p:cNvPr id="1127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8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9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>
                <a:solidFill>
                  <a:srgbClr val="FF0000"/>
                </a:solidFill>
                <a:ea typeface="楷体_GB2312" pitchFamily="1" charset="-122"/>
              </a:rPr>
              <a:t>遍</a:t>
            </a:r>
            <a:endParaRPr lang="zh-CN" altLang="zh-CN" sz="15600" b="1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8038" y="3486150"/>
            <a:ext cx="2398712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>
                <a:solidFill>
                  <a:srgbClr val="FF0000"/>
                </a:solidFill>
                <a:ea typeface="楷体_GB2312" pitchFamily="1" charset="-122"/>
              </a:rPr>
              <a:t>川</a:t>
            </a: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9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>
                <a:solidFill>
                  <a:srgbClr val="FF0000"/>
                </a:solidFill>
                <a:ea typeface="楷体_GB2312" pitchFamily="1" charset="-122"/>
              </a:rPr>
              <a:t>如</a:t>
            </a:r>
          </a:p>
        </p:txBody>
      </p:sp>
      <p:sp>
        <p:nvSpPr>
          <p:cNvPr id="26" name="文本框 9229"/>
          <p:cNvSpPr txBox="1">
            <a:spLocks noChangeArrowheads="1"/>
          </p:cNvSpPr>
          <p:nvPr/>
        </p:nvSpPr>
        <p:spPr bwMode="auto">
          <a:xfrm>
            <a:off x="900113" y="2589213"/>
            <a:ext cx="13192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400" b="1" dirty="0" err="1" smtClean="0">
                <a:latin typeface="+mn-ea"/>
                <a:ea typeface="+mn-ea"/>
              </a:rPr>
              <a:t>biàn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7" name="文本框 9233"/>
          <p:cNvSpPr txBox="1">
            <a:spLocks noChangeArrowheads="1"/>
          </p:cNvSpPr>
          <p:nvPr/>
        </p:nvSpPr>
        <p:spPr bwMode="auto">
          <a:xfrm>
            <a:off x="3708400" y="2557463"/>
            <a:ext cx="16033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400" b="1" dirty="0" err="1" smtClean="0">
                <a:latin typeface="+mn-ea"/>
                <a:ea typeface="+mn-ea"/>
              </a:rPr>
              <a:t>chuān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28" name="文本框 9234"/>
          <p:cNvSpPr txBox="1">
            <a:spLocks noChangeArrowheads="1"/>
          </p:cNvSpPr>
          <p:nvPr/>
        </p:nvSpPr>
        <p:spPr bwMode="auto">
          <a:xfrm>
            <a:off x="7204075" y="2589213"/>
            <a:ext cx="752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400" b="1" dirty="0" err="1" smtClean="0">
                <a:latin typeface="+mn-ea"/>
                <a:ea typeface="+mn-ea"/>
              </a:rPr>
              <a:t>rú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26" grpId="0"/>
      <p:bldP spid="27" grpId="0"/>
      <p:bldP spid="2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1011</Words>
  <Application>Microsoft Office PowerPoint</Application>
  <PresentationFormat>全屏显示(4:3)</PresentationFormat>
  <Paragraphs>120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乡村四月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98</cp:revision>
  <dcterms:created xsi:type="dcterms:W3CDTF">2015-10-08T13:06:00Z</dcterms:created>
  <dcterms:modified xsi:type="dcterms:W3CDTF">2018-03-12T10:17:43Z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