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s/slide254.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259.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slides/slide262.xml" ContentType="application/vnd.openxmlformats-officedocument.presentationml.slide+xml"/>
  <Override PartName="/ppt/slides/slide273.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notesSlides/notesSlide18.xml" ContentType="application/vnd.openxmlformats-officedocument.presentationml.notes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Override PartName="/ppt/slides/slide253.xml" ContentType="application/vnd.openxmlformats-officedocument.presentationml.slide+xml"/>
  <Override PartName="/ppt/slides/slide2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287.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67.xml" ContentType="application/vnd.openxmlformats-officedocument.presentationml.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2"/>
  </p:notesMasterIdLst>
  <p:sldIdLst>
    <p:sldId id="261" r:id="rId2"/>
    <p:sldId id="353" r:id="rId3"/>
    <p:sldId id="409" r:id="rId4"/>
    <p:sldId id="408" r:id="rId5"/>
    <p:sldId id="410" r:id="rId6"/>
    <p:sldId id="411" r:id="rId7"/>
    <p:sldId id="413" r:id="rId8"/>
    <p:sldId id="412" r:id="rId9"/>
    <p:sldId id="414" r:id="rId10"/>
    <p:sldId id="415" r:id="rId11"/>
    <p:sldId id="416" r:id="rId12"/>
    <p:sldId id="624" r:id="rId13"/>
    <p:sldId id="417" r:id="rId14"/>
    <p:sldId id="288" r:id="rId15"/>
    <p:sldId id="380" r:id="rId16"/>
    <p:sldId id="625" r:id="rId17"/>
    <p:sldId id="626" r:id="rId18"/>
    <p:sldId id="627" r:id="rId19"/>
    <p:sldId id="628" r:id="rId20"/>
    <p:sldId id="629" r:id="rId21"/>
    <p:sldId id="630" r:id="rId22"/>
    <p:sldId id="631" r:id="rId23"/>
    <p:sldId id="632" r:id="rId24"/>
    <p:sldId id="816" r:id="rId25"/>
    <p:sldId id="360" r:id="rId26"/>
    <p:sldId id="633" r:id="rId27"/>
    <p:sldId id="335" r:id="rId28"/>
    <p:sldId id="381" r:id="rId29"/>
    <p:sldId id="634" r:id="rId30"/>
    <p:sldId id="817" r:id="rId31"/>
    <p:sldId id="635" r:id="rId32"/>
    <p:sldId id="637" r:id="rId33"/>
    <p:sldId id="636" r:id="rId34"/>
    <p:sldId id="638" r:id="rId35"/>
    <p:sldId id="639" r:id="rId36"/>
    <p:sldId id="641" r:id="rId37"/>
    <p:sldId id="818" r:id="rId38"/>
    <p:sldId id="642" r:id="rId39"/>
    <p:sldId id="640" r:id="rId40"/>
    <p:sldId id="643" r:id="rId41"/>
    <p:sldId id="644" r:id="rId42"/>
    <p:sldId id="646" r:id="rId43"/>
    <p:sldId id="645" r:id="rId44"/>
    <p:sldId id="647" r:id="rId45"/>
    <p:sldId id="362" r:id="rId46"/>
    <p:sldId id="648" r:id="rId47"/>
    <p:sldId id="649" r:id="rId48"/>
    <p:sldId id="426" r:id="rId49"/>
    <p:sldId id="650" r:id="rId50"/>
    <p:sldId id="653" r:id="rId51"/>
    <p:sldId id="654" r:id="rId52"/>
    <p:sldId id="655" r:id="rId53"/>
    <p:sldId id="656" r:id="rId54"/>
    <p:sldId id="657" r:id="rId55"/>
    <p:sldId id="651" r:id="rId56"/>
    <p:sldId id="658" r:id="rId57"/>
    <p:sldId id="659" r:id="rId58"/>
    <p:sldId id="660" r:id="rId59"/>
    <p:sldId id="661" r:id="rId60"/>
    <p:sldId id="663" r:id="rId61"/>
    <p:sldId id="662" r:id="rId62"/>
    <p:sldId id="652" r:id="rId63"/>
    <p:sldId id="664" r:id="rId64"/>
    <p:sldId id="665" r:id="rId65"/>
    <p:sldId id="666" r:id="rId66"/>
    <p:sldId id="667" r:id="rId67"/>
    <p:sldId id="668" r:id="rId68"/>
    <p:sldId id="669" r:id="rId69"/>
    <p:sldId id="670" r:id="rId70"/>
    <p:sldId id="819" r:id="rId71"/>
    <p:sldId id="405" r:id="rId72"/>
    <p:sldId id="671" r:id="rId73"/>
    <p:sldId id="672" r:id="rId74"/>
    <p:sldId id="406" r:id="rId75"/>
    <p:sldId id="673" r:id="rId76"/>
    <p:sldId id="674" r:id="rId77"/>
    <p:sldId id="675" r:id="rId78"/>
    <p:sldId id="676" r:id="rId79"/>
    <p:sldId id="330" r:id="rId80"/>
    <p:sldId id="343" r:id="rId81"/>
    <p:sldId id="389" r:id="rId82"/>
    <p:sldId id="677" r:id="rId83"/>
    <p:sldId id="678" r:id="rId84"/>
    <p:sldId id="679" r:id="rId85"/>
    <p:sldId id="680" r:id="rId86"/>
    <p:sldId id="681" r:id="rId87"/>
    <p:sldId id="820" r:id="rId88"/>
    <p:sldId id="376" r:id="rId89"/>
    <p:sldId id="682" r:id="rId90"/>
    <p:sldId id="354" r:id="rId91"/>
    <p:sldId id="390" r:id="rId92"/>
    <p:sldId id="683" r:id="rId93"/>
    <p:sldId id="684" r:id="rId94"/>
    <p:sldId id="685" r:id="rId95"/>
    <p:sldId id="686" r:id="rId96"/>
    <p:sldId id="687" r:id="rId97"/>
    <p:sldId id="377" r:id="rId98"/>
    <p:sldId id="688" r:id="rId99"/>
    <p:sldId id="355" r:id="rId100"/>
    <p:sldId id="689" r:id="rId101"/>
    <p:sldId id="690" r:id="rId102"/>
    <p:sldId id="821" r:id="rId103"/>
    <p:sldId id="391" r:id="rId104"/>
    <p:sldId id="693" r:id="rId105"/>
    <p:sldId id="694" r:id="rId106"/>
    <p:sldId id="695" r:id="rId107"/>
    <p:sldId id="696" r:id="rId108"/>
    <p:sldId id="378" r:id="rId109"/>
    <p:sldId id="691" r:id="rId110"/>
    <p:sldId id="692" r:id="rId111"/>
    <p:sldId id="697" r:id="rId112"/>
    <p:sldId id="698" r:id="rId113"/>
    <p:sldId id="699" r:id="rId114"/>
    <p:sldId id="700" r:id="rId115"/>
    <p:sldId id="701" r:id="rId116"/>
    <p:sldId id="822" r:id="rId117"/>
    <p:sldId id="357" r:id="rId118"/>
    <p:sldId id="358" r:id="rId119"/>
    <p:sldId id="702" r:id="rId120"/>
    <p:sldId id="703" r:id="rId121"/>
    <p:sldId id="704" r:id="rId122"/>
    <p:sldId id="705" r:id="rId123"/>
    <p:sldId id="706" r:id="rId124"/>
    <p:sldId id="707" r:id="rId125"/>
    <p:sldId id="708" r:id="rId126"/>
    <p:sldId id="709" r:id="rId127"/>
    <p:sldId id="491" r:id="rId128"/>
    <p:sldId id="494" r:id="rId129"/>
    <p:sldId id="495" r:id="rId130"/>
    <p:sldId id="711" r:id="rId131"/>
    <p:sldId id="712" r:id="rId132"/>
    <p:sldId id="713" r:id="rId133"/>
    <p:sldId id="714" r:id="rId134"/>
    <p:sldId id="496" r:id="rId135"/>
    <p:sldId id="715" r:id="rId136"/>
    <p:sldId id="498" r:id="rId137"/>
    <p:sldId id="716" r:id="rId138"/>
    <p:sldId id="502" r:id="rId139"/>
    <p:sldId id="823" r:id="rId140"/>
    <p:sldId id="717" r:id="rId141"/>
    <p:sldId id="503" r:id="rId142"/>
    <p:sldId id="718" r:id="rId143"/>
    <p:sldId id="719" r:id="rId144"/>
    <p:sldId id="720" r:id="rId145"/>
    <p:sldId id="721" r:id="rId146"/>
    <p:sldId id="722" r:id="rId147"/>
    <p:sldId id="723" r:id="rId148"/>
    <p:sldId id="724" r:id="rId149"/>
    <p:sldId id="725" r:id="rId150"/>
    <p:sldId id="726" r:id="rId151"/>
    <p:sldId id="504" r:id="rId152"/>
    <p:sldId id="727" r:id="rId153"/>
    <p:sldId id="728" r:id="rId154"/>
    <p:sldId id="729" r:id="rId155"/>
    <p:sldId id="730" r:id="rId156"/>
    <p:sldId id="731" r:id="rId157"/>
    <p:sldId id="732" r:id="rId158"/>
    <p:sldId id="733" r:id="rId159"/>
    <p:sldId id="734" r:id="rId160"/>
    <p:sldId id="710" r:id="rId161"/>
    <p:sldId id="735" r:id="rId162"/>
    <p:sldId id="736" r:id="rId163"/>
    <p:sldId id="737" r:id="rId164"/>
    <p:sldId id="738" r:id="rId165"/>
    <p:sldId id="739" r:id="rId166"/>
    <p:sldId id="740" r:id="rId167"/>
    <p:sldId id="513" r:id="rId168"/>
    <p:sldId id="741" r:id="rId169"/>
    <p:sldId id="824" r:id="rId170"/>
    <p:sldId id="744" r:id="rId171"/>
    <p:sldId id="745" r:id="rId172"/>
    <p:sldId id="746" r:id="rId173"/>
    <p:sldId id="825" r:id="rId174"/>
    <p:sldId id="747" r:id="rId175"/>
    <p:sldId id="748" r:id="rId176"/>
    <p:sldId id="826" r:id="rId177"/>
    <p:sldId id="742" r:id="rId178"/>
    <p:sldId id="749" r:id="rId179"/>
    <p:sldId id="750" r:id="rId180"/>
    <p:sldId id="751" r:id="rId181"/>
    <p:sldId id="752" r:id="rId182"/>
    <p:sldId id="743" r:id="rId183"/>
    <p:sldId id="753" r:id="rId184"/>
    <p:sldId id="754" r:id="rId185"/>
    <p:sldId id="755" r:id="rId186"/>
    <p:sldId id="756" r:id="rId187"/>
    <p:sldId id="757" r:id="rId188"/>
    <p:sldId id="758" r:id="rId189"/>
    <p:sldId id="759" r:id="rId190"/>
    <p:sldId id="760" r:id="rId191"/>
    <p:sldId id="761" r:id="rId192"/>
    <p:sldId id="514" r:id="rId193"/>
    <p:sldId id="762" r:id="rId194"/>
    <p:sldId id="763" r:id="rId195"/>
    <p:sldId id="515" r:id="rId196"/>
    <p:sldId id="764" r:id="rId197"/>
    <p:sldId id="765" r:id="rId198"/>
    <p:sldId id="516" r:id="rId199"/>
    <p:sldId id="766" r:id="rId200"/>
    <p:sldId id="767" r:id="rId201"/>
    <p:sldId id="538" r:id="rId202"/>
    <p:sldId id="492" r:id="rId203"/>
    <p:sldId id="532" r:id="rId204"/>
    <p:sldId id="539" r:id="rId205"/>
    <p:sldId id="540" r:id="rId206"/>
    <p:sldId id="768" r:id="rId207"/>
    <p:sldId id="769" r:id="rId208"/>
    <p:sldId id="827" r:id="rId209"/>
    <p:sldId id="533" r:id="rId210"/>
    <p:sldId id="541" r:id="rId211"/>
    <p:sldId id="770" r:id="rId212"/>
    <p:sldId id="771" r:id="rId213"/>
    <p:sldId id="528" r:id="rId214"/>
    <p:sldId id="535" r:id="rId215"/>
    <p:sldId id="536" r:id="rId216"/>
    <p:sldId id="772" r:id="rId217"/>
    <p:sldId id="537" r:id="rId218"/>
    <p:sldId id="542" r:id="rId219"/>
    <p:sldId id="543" r:id="rId220"/>
    <p:sldId id="544" r:id="rId221"/>
    <p:sldId id="545" r:id="rId222"/>
    <p:sldId id="773" r:id="rId223"/>
    <p:sldId id="774" r:id="rId224"/>
    <p:sldId id="828" r:id="rId225"/>
    <p:sldId id="529" r:id="rId226"/>
    <p:sldId id="546" r:id="rId227"/>
    <p:sldId id="530" r:id="rId228"/>
    <p:sldId id="551" r:id="rId229"/>
    <p:sldId id="552" r:id="rId230"/>
    <p:sldId id="553" r:id="rId231"/>
    <p:sldId id="554" r:id="rId232"/>
    <p:sldId id="555" r:id="rId233"/>
    <p:sldId id="556" r:id="rId234"/>
    <p:sldId id="557" r:id="rId235"/>
    <p:sldId id="493" r:id="rId236"/>
    <p:sldId id="563" r:id="rId237"/>
    <p:sldId id="569" r:id="rId238"/>
    <p:sldId id="777" r:id="rId239"/>
    <p:sldId id="573" r:id="rId240"/>
    <p:sldId id="564" r:id="rId241"/>
    <p:sldId id="594" r:id="rId242"/>
    <p:sldId id="778" r:id="rId243"/>
    <p:sldId id="779" r:id="rId244"/>
    <p:sldId id="780" r:id="rId245"/>
    <p:sldId id="781" r:id="rId246"/>
    <p:sldId id="782" r:id="rId247"/>
    <p:sldId id="783" r:id="rId248"/>
    <p:sldId id="784" r:id="rId249"/>
    <p:sldId id="829" r:id="rId250"/>
    <p:sldId id="785" r:id="rId251"/>
    <p:sldId id="595" r:id="rId252"/>
    <p:sldId id="786" r:id="rId253"/>
    <p:sldId id="787" r:id="rId254"/>
    <p:sldId id="565" r:id="rId255"/>
    <p:sldId id="605" r:id="rId256"/>
    <p:sldId id="830" r:id="rId257"/>
    <p:sldId id="606" r:id="rId258"/>
    <p:sldId id="788" r:id="rId259"/>
    <p:sldId id="775" r:id="rId260"/>
    <p:sldId id="789" r:id="rId261"/>
    <p:sldId id="791" r:id="rId262"/>
    <p:sldId id="792" r:id="rId263"/>
    <p:sldId id="793" r:id="rId264"/>
    <p:sldId id="794" r:id="rId265"/>
    <p:sldId id="795" r:id="rId266"/>
    <p:sldId id="796" r:id="rId267"/>
    <p:sldId id="797" r:id="rId268"/>
    <p:sldId id="790" r:id="rId269"/>
    <p:sldId id="798" r:id="rId270"/>
    <p:sldId id="776" r:id="rId271"/>
    <p:sldId id="802" r:id="rId272"/>
    <p:sldId id="799" r:id="rId273"/>
    <p:sldId id="832" r:id="rId274"/>
    <p:sldId id="831" r:id="rId275"/>
    <p:sldId id="800" r:id="rId276"/>
    <p:sldId id="801" r:id="rId277"/>
    <p:sldId id="803" r:id="rId278"/>
    <p:sldId id="804" r:id="rId279"/>
    <p:sldId id="805" r:id="rId280"/>
    <p:sldId id="806" r:id="rId281"/>
    <p:sldId id="807" r:id="rId282"/>
    <p:sldId id="808" r:id="rId283"/>
    <p:sldId id="809" r:id="rId284"/>
    <p:sldId id="810" r:id="rId285"/>
    <p:sldId id="566" r:id="rId286"/>
    <p:sldId id="811" r:id="rId287"/>
    <p:sldId id="812" r:id="rId288"/>
    <p:sldId id="813" r:id="rId289"/>
    <p:sldId id="814" r:id="rId290"/>
    <p:sldId id="815" r:id="rId29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slide" Target="slides/slide270.xml"/><Relationship Id="rId276" Type="http://schemas.openxmlformats.org/officeDocument/2006/relationships/slide" Target="slides/slide275.xml"/><Relationship Id="rId292" Type="http://schemas.openxmlformats.org/officeDocument/2006/relationships/notesMaster" Target="notesMasters/notesMaster1.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tableStyles" Target="tableStyle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82248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848576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285218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036665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1655861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2211358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439043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659346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102868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765256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330637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715488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95893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74670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937993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805881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067497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609180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948305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85060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4219724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990307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139611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37652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48175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188542"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293772"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001268"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106498"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813904" y="538157"/>
            <a:ext cx="77215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考点五</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919134" y="874706"/>
            <a:ext cx="58120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549370" y="538157"/>
            <a:ext cx="77144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630744" y="874706"/>
            <a:ext cx="62591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21" Type="http://schemas.openxmlformats.org/officeDocument/2006/relationships/slide" Target="../slides/slide20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2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7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2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第二板块　从答题角度寻求突破方法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556719"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考点一</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369355" y="607236"/>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考点二</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182081"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考点三</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5994717" y="610414"/>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考点四</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9" name="同侧圆角矩形 18">
            <a:hlinkClick r:id="rId22" action="ppaction://hlinksldjump" tooltip="点击进入"/>
          </p:cNvPr>
          <p:cNvSpPr/>
          <p:nvPr userDrawn="1"/>
        </p:nvSpPr>
        <p:spPr>
          <a:xfrm>
            <a:off x="6797169" y="613592"/>
            <a:ext cx="768345"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考点五</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1.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2.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3.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4.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5.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6.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7.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10" Type="http://schemas.openxmlformats.org/officeDocument/2006/relationships/image" Target="../media/image20.jpeg"/><Relationship Id="rId4" Type="http://schemas.openxmlformats.org/officeDocument/2006/relationships/slide" Target="slide108.xml"/><Relationship Id="rId9" Type="http://schemas.openxmlformats.org/officeDocument/2006/relationships/slide" Target="slide118.xml"/></Relationships>
</file>

<file path=ppt/slides/_rels/slide108.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09.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1.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2.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3.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4.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5.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6.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_rels/slide117.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18.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19.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1.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2.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3.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4.xml.rels><?xml version="1.0" encoding="UTF-8" standalone="yes"?>
<Relationships xmlns="http://schemas.openxmlformats.org/package/2006/relationships"><Relationship Id="rId8" Type="http://schemas.openxmlformats.org/officeDocument/2006/relationships/package" Target="../embeddings/Microsoft_Word___33.docx"/><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Layout" Target="../slideLayouts/slideLayout10.xml"/><Relationship Id="rId1" Type="http://schemas.openxmlformats.org/officeDocument/2006/relationships/vmlDrawing" Target="../drawings/vmlDrawing3.v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12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6.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127.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28.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29.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48.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slide" Target="slide74.xml"/><Relationship Id="rId5" Type="http://schemas.openxmlformats.org/officeDocument/2006/relationships/slide" Target="slide71.xml"/><Relationship Id="rId4" Type="http://schemas.openxmlformats.org/officeDocument/2006/relationships/slide" Target="slide27.xml"/></Relationships>
</file>

<file path=ppt/slides/_rels/slide130.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1.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2.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3.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4.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4" Type="http://schemas.openxmlformats.org/officeDocument/2006/relationships/slide" Target="slide128.xml"/><Relationship Id="rId9" Type="http://schemas.openxmlformats.org/officeDocument/2006/relationships/slide" Target="slide167.xml"/></Relationships>
</file>

<file path=ppt/slides/_rels/slide135.xml.rels><?xml version="1.0" encoding="UTF-8" standalone="yes"?>
<Relationships xmlns="http://schemas.openxmlformats.org/package/2006/relationships"><Relationship Id="rId8" Type="http://schemas.openxmlformats.org/officeDocument/2006/relationships/slide" Target="slide198.xml"/><Relationship Id="rId3" Type="http://schemas.openxmlformats.org/officeDocument/2006/relationships/slide" Target="slide134.xml"/><Relationship Id="rId7" Type="http://schemas.openxmlformats.org/officeDocument/2006/relationships/slide" Target="slide195.xml"/><Relationship Id="rId2" Type="http://schemas.openxmlformats.org/officeDocument/2006/relationships/slide" Target="slide129.xml"/><Relationship Id="rId1" Type="http://schemas.openxmlformats.org/officeDocument/2006/relationships/slideLayout" Target="../slideLayouts/slideLayout11.xml"/><Relationship Id="rId6" Type="http://schemas.openxmlformats.org/officeDocument/2006/relationships/slide" Target="slide192.xml"/><Relationship Id="rId5" Type="http://schemas.openxmlformats.org/officeDocument/2006/relationships/slide" Target="slide136.xml"/><Relationship Id="rId10" Type="http://schemas.openxmlformats.org/officeDocument/2006/relationships/image" Target="../media/image22.jpeg"/><Relationship Id="rId4" Type="http://schemas.openxmlformats.org/officeDocument/2006/relationships/slide" Target="slide128.xml"/><Relationship Id="rId9" Type="http://schemas.openxmlformats.org/officeDocument/2006/relationships/slide" Target="slide167.xml"/></Relationships>
</file>

<file path=ppt/slides/_rels/slide136.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37.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38.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39.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40.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1.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2.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3.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4.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5.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6.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7.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8.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49.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50.xml.rels><?xml version="1.0" encoding="UTF-8" standalone="yes"?>
<Relationships xmlns="http://schemas.openxmlformats.org/package/2006/relationships"><Relationship Id="rId8" Type="http://schemas.openxmlformats.org/officeDocument/2006/relationships/slide" Target="slide136.xml"/><Relationship Id="rId3" Type="http://schemas.openxmlformats.org/officeDocument/2006/relationships/slide" Target="slide141.xml"/><Relationship Id="rId7" Type="http://schemas.openxmlformats.org/officeDocument/2006/relationships/slide" Target="slide128.xml"/><Relationship Id="rId12" Type="http://schemas.openxmlformats.org/officeDocument/2006/relationships/slide" Target="slide167.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image" Target="../media/image23.jpeg"/><Relationship Id="rId11" Type="http://schemas.openxmlformats.org/officeDocument/2006/relationships/slide" Target="slide198.xml"/><Relationship Id="rId5" Type="http://schemas.openxmlformats.org/officeDocument/2006/relationships/slide" Target="slide160.xml"/><Relationship Id="rId10" Type="http://schemas.openxmlformats.org/officeDocument/2006/relationships/slide" Target="slide195.xml"/><Relationship Id="rId4" Type="http://schemas.openxmlformats.org/officeDocument/2006/relationships/slide" Target="slide151.xml"/><Relationship Id="rId9" Type="http://schemas.openxmlformats.org/officeDocument/2006/relationships/slide" Target="slide192.xml"/></Relationships>
</file>

<file path=ppt/slides/_rels/slide151.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2.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3.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4.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5.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6.xml.rels><?xml version="1.0" encoding="UTF-8" standalone="yes"?>
<Relationships xmlns="http://schemas.openxmlformats.org/package/2006/relationships"><Relationship Id="rId8" Type="http://schemas.openxmlformats.org/officeDocument/2006/relationships/slide" Target="slide128.xml"/><Relationship Id="rId13" Type="http://schemas.openxmlformats.org/officeDocument/2006/relationships/slide" Target="slide167.xml"/><Relationship Id="rId3" Type="http://schemas.openxmlformats.org/officeDocument/2006/relationships/slide" Target="slide141.xml"/><Relationship Id="rId7" Type="http://schemas.openxmlformats.org/officeDocument/2006/relationships/image" Target="../media/image16.jpeg"/><Relationship Id="rId12" Type="http://schemas.openxmlformats.org/officeDocument/2006/relationships/slide" Target="slide198.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image" Target="../media/image15.jpeg"/><Relationship Id="rId11" Type="http://schemas.openxmlformats.org/officeDocument/2006/relationships/slide" Target="slide195.xml"/><Relationship Id="rId5" Type="http://schemas.openxmlformats.org/officeDocument/2006/relationships/slide" Target="slide160.xml"/><Relationship Id="rId10" Type="http://schemas.openxmlformats.org/officeDocument/2006/relationships/slide" Target="slide192.xml"/><Relationship Id="rId4" Type="http://schemas.openxmlformats.org/officeDocument/2006/relationships/slide" Target="slide151.xml"/><Relationship Id="rId9" Type="http://schemas.openxmlformats.org/officeDocument/2006/relationships/slide" Target="slide136.xml"/></Relationships>
</file>

<file path=ppt/slides/_rels/slide157.xml.rels><?xml version="1.0" encoding="UTF-8" standalone="yes"?>
<Relationships xmlns="http://schemas.openxmlformats.org/package/2006/relationships"><Relationship Id="rId8" Type="http://schemas.openxmlformats.org/officeDocument/2006/relationships/slide" Target="slide128.xml"/><Relationship Id="rId13" Type="http://schemas.openxmlformats.org/officeDocument/2006/relationships/slide" Target="slide167.xml"/><Relationship Id="rId3" Type="http://schemas.openxmlformats.org/officeDocument/2006/relationships/slide" Target="slide141.xml"/><Relationship Id="rId7" Type="http://schemas.openxmlformats.org/officeDocument/2006/relationships/image" Target="../media/image18.jpeg"/><Relationship Id="rId12" Type="http://schemas.openxmlformats.org/officeDocument/2006/relationships/slide" Target="slide198.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image" Target="../media/image17.jpeg"/><Relationship Id="rId11" Type="http://schemas.openxmlformats.org/officeDocument/2006/relationships/slide" Target="slide195.xml"/><Relationship Id="rId5" Type="http://schemas.openxmlformats.org/officeDocument/2006/relationships/slide" Target="slide160.xml"/><Relationship Id="rId10" Type="http://schemas.openxmlformats.org/officeDocument/2006/relationships/slide" Target="slide192.xml"/><Relationship Id="rId4" Type="http://schemas.openxmlformats.org/officeDocument/2006/relationships/slide" Target="slide151.xml"/><Relationship Id="rId9" Type="http://schemas.openxmlformats.org/officeDocument/2006/relationships/slide" Target="slide136.xml"/></Relationships>
</file>

<file path=ppt/slides/_rels/slide158.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59.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60.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1.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2.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3.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4.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5.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6.xml.rels><?xml version="1.0" encoding="UTF-8" standalone="yes"?>
<Relationships xmlns="http://schemas.openxmlformats.org/package/2006/relationships"><Relationship Id="rId8" Type="http://schemas.openxmlformats.org/officeDocument/2006/relationships/slide" Target="slide192.xml"/><Relationship Id="rId3" Type="http://schemas.openxmlformats.org/officeDocument/2006/relationships/slide" Target="slide141.xml"/><Relationship Id="rId7" Type="http://schemas.openxmlformats.org/officeDocument/2006/relationships/slide" Target="slide136.xml"/><Relationship Id="rId2" Type="http://schemas.openxmlformats.org/officeDocument/2006/relationships/slide" Target="slide138.xml"/><Relationship Id="rId1" Type="http://schemas.openxmlformats.org/officeDocument/2006/relationships/slideLayout" Target="../slideLayouts/slideLayout11.xml"/><Relationship Id="rId6" Type="http://schemas.openxmlformats.org/officeDocument/2006/relationships/slide" Target="slide128.xml"/><Relationship Id="rId11" Type="http://schemas.openxmlformats.org/officeDocument/2006/relationships/slide" Target="slide167.xml"/><Relationship Id="rId5" Type="http://schemas.openxmlformats.org/officeDocument/2006/relationships/slide" Target="slide160.xml"/><Relationship Id="rId10" Type="http://schemas.openxmlformats.org/officeDocument/2006/relationships/slide" Target="slide198.xml"/><Relationship Id="rId4" Type="http://schemas.openxmlformats.org/officeDocument/2006/relationships/slide" Target="slide151.xml"/><Relationship Id="rId9" Type="http://schemas.openxmlformats.org/officeDocument/2006/relationships/slide" Target="slide195.xml"/></Relationships>
</file>

<file path=ppt/slides/_rels/slide167.xml.rels><?xml version="1.0" encoding="UTF-8" standalone="yes"?>
<Relationships xmlns="http://schemas.openxmlformats.org/package/2006/relationships"><Relationship Id="rId8" Type="http://schemas.openxmlformats.org/officeDocument/2006/relationships/slide" Target="slide167.xml"/><Relationship Id="rId3" Type="http://schemas.openxmlformats.org/officeDocument/2006/relationships/slide" Target="slide128.xml"/><Relationship Id="rId7" Type="http://schemas.openxmlformats.org/officeDocument/2006/relationships/slide" Target="slide198.xml"/><Relationship Id="rId2" Type="http://schemas.openxmlformats.org/officeDocument/2006/relationships/slide" Target="slide168.xml"/><Relationship Id="rId1" Type="http://schemas.openxmlformats.org/officeDocument/2006/relationships/slideLayout" Target="../slideLayouts/slideLayout11.xml"/><Relationship Id="rId6" Type="http://schemas.openxmlformats.org/officeDocument/2006/relationships/slide" Target="slide195.xml"/><Relationship Id="rId5" Type="http://schemas.openxmlformats.org/officeDocument/2006/relationships/slide" Target="slide192.xml"/><Relationship Id="rId10" Type="http://schemas.openxmlformats.org/officeDocument/2006/relationships/slide" Target="slide182.xml"/><Relationship Id="rId4" Type="http://schemas.openxmlformats.org/officeDocument/2006/relationships/slide" Target="slide136.xml"/><Relationship Id="rId9" Type="http://schemas.openxmlformats.org/officeDocument/2006/relationships/slide" Target="slide177.xml"/></Relationships>
</file>

<file path=ppt/slides/_rels/slide168.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69.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70.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1.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2.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3.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4.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5.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6.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7.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8.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79.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80.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1.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11" Type="http://schemas.openxmlformats.org/officeDocument/2006/relationships/image" Target="../media/image24.jpeg"/><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2.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3.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4.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5.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6.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7.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8.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89.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9.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190.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91.xml.rels><?xml version="1.0" encoding="UTF-8" standalone="yes"?>
<Relationships xmlns="http://schemas.openxmlformats.org/package/2006/relationships"><Relationship Id="rId8" Type="http://schemas.openxmlformats.org/officeDocument/2006/relationships/slide" Target="slide168.xml"/><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10" Type="http://schemas.openxmlformats.org/officeDocument/2006/relationships/slide" Target="slide182.xml"/><Relationship Id="rId4" Type="http://schemas.openxmlformats.org/officeDocument/2006/relationships/slide" Target="slide192.xml"/><Relationship Id="rId9" Type="http://schemas.openxmlformats.org/officeDocument/2006/relationships/slide" Target="slide177.xml"/></Relationships>
</file>

<file path=ppt/slides/_rels/slide192.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3.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4.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5.xml.rels><?xml version="1.0" encoding="UTF-8" standalone="yes"?>
<Relationships xmlns="http://schemas.openxmlformats.org/package/2006/relationships"><Relationship Id="rId8" Type="http://schemas.openxmlformats.org/officeDocument/2006/relationships/slide" Target="slide167.xml"/><Relationship Id="rId3" Type="http://schemas.openxmlformats.org/officeDocument/2006/relationships/slide" Target="slide128.xml"/><Relationship Id="rId7" Type="http://schemas.openxmlformats.org/officeDocument/2006/relationships/slide" Target="slide198.xml"/><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slide" Target="slide195.xml"/><Relationship Id="rId5" Type="http://schemas.openxmlformats.org/officeDocument/2006/relationships/slide" Target="slide192.xml"/><Relationship Id="rId4" Type="http://schemas.openxmlformats.org/officeDocument/2006/relationships/slide" Target="slide136.xml"/><Relationship Id="rId9" Type="http://schemas.openxmlformats.org/officeDocument/2006/relationships/package" Target="../embeddings/Microsoft_Word___44.docx"/></Relationships>
</file>

<file path=ppt/slides/_rels/slide196.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7.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8.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199.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200.xml.rels><?xml version="1.0" encoding="UTF-8" standalone="yes"?>
<Relationships xmlns="http://schemas.openxmlformats.org/package/2006/relationships"><Relationship Id="rId3" Type="http://schemas.openxmlformats.org/officeDocument/2006/relationships/slide" Target="slide136.xml"/><Relationship Id="rId7" Type="http://schemas.openxmlformats.org/officeDocument/2006/relationships/slide" Target="slide167.xml"/><Relationship Id="rId2" Type="http://schemas.openxmlformats.org/officeDocument/2006/relationships/slide" Target="slide128.xml"/><Relationship Id="rId1" Type="http://schemas.openxmlformats.org/officeDocument/2006/relationships/slideLayout" Target="../slideLayouts/slideLayout11.xml"/><Relationship Id="rId6" Type="http://schemas.openxmlformats.org/officeDocument/2006/relationships/slide" Target="slide198.xml"/><Relationship Id="rId5" Type="http://schemas.openxmlformats.org/officeDocument/2006/relationships/slide" Target="slide195.xml"/><Relationship Id="rId4" Type="http://schemas.openxmlformats.org/officeDocument/2006/relationships/slide" Target="slide192.xml"/></Relationships>
</file>

<file path=ppt/slides/_rels/slide201.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02.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3.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4.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5.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6.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7.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8.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09.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1.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210.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11.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12.xml.rels><?xml version="1.0" encoding="UTF-8" standalone="yes"?>
<Relationships xmlns="http://schemas.openxmlformats.org/package/2006/relationships"><Relationship Id="rId3" Type="http://schemas.openxmlformats.org/officeDocument/2006/relationships/slide" Target="slide213.xml"/><Relationship Id="rId7" Type="http://schemas.openxmlformats.org/officeDocument/2006/relationships/slide" Target="slide209.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03.xml"/><Relationship Id="rId5" Type="http://schemas.openxmlformats.org/officeDocument/2006/relationships/slide" Target="slide227.xml"/><Relationship Id="rId4" Type="http://schemas.openxmlformats.org/officeDocument/2006/relationships/slide" Target="slide225.xml"/></Relationships>
</file>

<file path=ppt/slides/_rels/slide213.xml.rels><?xml version="1.0" encoding="UTF-8" standalone="yes"?>
<Relationships xmlns="http://schemas.openxmlformats.org/package/2006/relationships"><Relationship Id="rId8" Type="http://schemas.openxmlformats.org/officeDocument/2006/relationships/slide" Target="slide227.xml"/><Relationship Id="rId3" Type="http://schemas.openxmlformats.org/officeDocument/2006/relationships/slide" Target="slide215.xml"/><Relationship Id="rId7" Type="http://schemas.openxmlformats.org/officeDocument/2006/relationships/slide" Target="slide225.xml"/><Relationship Id="rId2" Type="http://schemas.openxmlformats.org/officeDocument/2006/relationships/slide" Target="slide214.xml"/><Relationship Id="rId1" Type="http://schemas.openxmlformats.org/officeDocument/2006/relationships/slideLayout" Target="../slideLayouts/slideLayout12.xml"/><Relationship Id="rId6" Type="http://schemas.openxmlformats.org/officeDocument/2006/relationships/slide" Target="slide213.xml"/><Relationship Id="rId5" Type="http://schemas.openxmlformats.org/officeDocument/2006/relationships/slide" Target="slide202.xml"/><Relationship Id="rId4" Type="http://schemas.openxmlformats.org/officeDocument/2006/relationships/slide" Target="slide217.xml"/></Relationships>
</file>

<file path=ppt/slides/_rels/slide214.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15.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16.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17.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18.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19.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220.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1.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2.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3.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4.xml.rels><?xml version="1.0" encoding="UTF-8" standalone="yes"?>
<Relationships xmlns="http://schemas.openxmlformats.org/package/2006/relationships"><Relationship Id="rId8" Type="http://schemas.openxmlformats.org/officeDocument/2006/relationships/slide" Target="slide217.xml"/><Relationship Id="rId3" Type="http://schemas.openxmlformats.org/officeDocument/2006/relationships/slide" Target="slide213.xml"/><Relationship Id="rId7" Type="http://schemas.openxmlformats.org/officeDocument/2006/relationships/slide" Target="slide215.xml"/><Relationship Id="rId2" Type="http://schemas.openxmlformats.org/officeDocument/2006/relationships/slide" Target="slide202.xml"/><Relationship Id="rId1" Type="http://schemas.openxmlformats.org/officeDocument/2006/relationships/slideLayout" Target="../slideLayouts/slideLayout12.xml"/><Relationship Id="rId6" Type="http://schemas.openxmlformats.org/officeDocument/2006/relationships/slide" Target="slide214.xml"/><Relationship Id="rId5" Type="http://schemas.openxmlformats.org/officeDocument/2006/relationships/slide" Target="slide227.xml"/><Relationship Id="rId4" Type="http://schemas.openxmlformats.org/officeDocument/2006/relationships/slide" Target="slide225.xml"/></Relationships>
</file>

<file path=ppt/slides/_rels/slide225.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26.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27.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28.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29.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3.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230.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31.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32.xml.rels><?xml version="1.0" encoding="UTF-8" standalone="yes"?>
<Relationships xmlns="http://schemas.openxmlformats.org/package/2006/relationships"><Relationship Id="rId3" Type="http://schemas.openxmlformats.org/officeDocument/2006/relationships/package" Target="../embeddings/Microsoft_Word___55.docx"/><Relationship Id="rId7" Type="http://schemas.openxmlformats.org/officeDocument/2006/relationships/slide" Target="slide227.xml"/><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slide" Target="slide225.xml"/><Relationship Id="rId5" Type="http://schemas.openxmlformats.org/officeDocument/2006/relationships/slide" Target="slide213.xml"/><Relationship Id="rId4" Type="http://schemas.openxmlformats.org/officeDocument/2006/relationships/slide" Target="slide202.xml"/></Relationships>
</file>

<file path=ppt/slides/_rels/slide233.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34.xml.rels><?xml version="1.0" encoding="UTF-8" standalone="yes"?>
<Relationships xmlns="http://schemas.openxmlformats.org/package/2006/relationships"><Relationship Id="rId3" Type="http://schemas.openxmlformats.org/officeDocument/2006/relationships/slide" Target="slide213.xml"/><Relationship Id="rId2" Type="http://schemas.openxmlformats.org/officeDocument/2006/relationships/slide" Target="slide202.xml"/><Relationship Id="rId1" Type="http://schemas.openxmlformats.org/officeDocument/2006/relationships/slideLayout" Target="../slideLayouts/slideLayout12.xml"/><Relationship Id="rId5" Type="http://schemas.openxmlformats.org/officeDocument/2006/relationships/slide" Target="slide227.xml"/><Relationship Id="rId4" Type="http://schemas.openxmlformats.org/officeDocument/2006/relationships/slide" Target="slide225.xml"/></Relationships>
</file>

<file path=ppt/slides/_rels/slide235.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36.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39.xml"/><Relationship Id="rId7" Type="http://schemas.openxmlformats.org/officeDocument/2006/relationships/slide" Target="slide254.xml"/><Relationship Id="rId2" Type="http://schemas.openxmlformats.org/officeDocument/2006/relationships/slide" Target="slide237.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37.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39.xml"/><Relationship Id="rId7" Type="http://schemas.openxmlformats.org/officeDocument/2006/relationships/slide" Target="slide254.xml"/><Relationship Id="rId2" Type="http://schemas.openxmlformats.org/officeDocument/2006/relationships/slide" Target="slide237.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38.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39.xml"/><Relationship Id="rId7" Type="http://schemas.openxmlformats.org/officeDocument/2006/relationships/slide" Target="slide254.xml"/><Relationship Id="rId2" Type="http://schemas.openxmlformats.org/officeDocument/2006/relationships/slide" Target="slide237.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39.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39.xml"/><Relationship Id="rId7" Type="http://schemas.openxmlformats.org/officeDocument/2006/relationships/slide" Target="slide254.xml"/><Relationship Id="rId2" Type="http://schemas.openxmlformats.org/officeDocument/2006/relationships/slide" Target="slide237.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15.xml"/><Relationship Id="rId7" Type="http://schemas.openxmlformats.org/officeDocument/2006/relationships/slide" Target="slide71.xml"/><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25.xml"/><Relationship Id="rId9" Type="http://schemas.openxmlformats.org/officeDocument/2006/relationships/slide" Target="slide48.xml"/></Relationships>
</file>

<file path=ppt/slides/_rels/slide240.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1.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2.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3.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4.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5.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6.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7.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8.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49.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5.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25.xml"/><Relationship Id="rId7" Type="http://schemas.openxmlformats.org/officeDocument/2006/relationships/slide" Target="slide71.xm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15.xml"/><Relationship Id="rId9" Type="http://schemas.openxmlformats.org/officeDocument/2006/relationships/slide" Target="slide48.xml"/></Relationships>
</file>

<file path=ppt/slides/_rels/slide250.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51.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52.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53.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1.xml"/><Relationship Id="rId7" Type="http://schemas.openxmlformats.org/officeDocument/2006/relationships/slide" Target="slide254.xml"/><Relationship Id="rId2" Type="http://schemas.openxmlformats.org/officeDocument/2006/relationships/slide" Target="slide241.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10" Type="http://schemas.openxmlformats.org/officeDocument/2006/relationships/image" Target="../media/image27.jpeg"/><Relationship Id="rId4" Type="http://schemas.openxmlformats.org/officeDocument/2006/relationships/slide" Target="slide236.xml"/><Relationship Id="rId9" Type="http://schemas.openxmlformats.org/officeDocument/2006/relationships/slide" Target="slide270.xml"/></Relationships>
</file>

<file path=ppt/slides/_rels/slide254.xml.rels><?xml version="1.0" encoding="UTF-8" standalone="yes"?>
<Relationships xmlns="http://schemas.openxmlformats.org/package/2006/relationships"><Relationship Id="rId8" Type="http://schemas.openxmlformats.org/officeDocument/2006/relationships/slide" Target="slide259.xml"/><Relationship Id="rId3" Type="http://schemas.openxmlformats.org/officeDocument/2006/relationships/slide" Target="slide257.xml"/><Relationship Id="rId7" Type="http://schemas.openxmlformats.org/officeDocument/2006/relationships/slide" Target="slide254.xml"/><Relationship Id="rId2" Type="http://schemas.openxmlformats.org/officeDocument/2006/relationships/slide" Target="slide255.xml"/><Relationship Id="rId1" Type="http://schemas.openxmlformats.org/officeDocument/2006/relationships/slideLayout" Target="../slideLayouts/slideLayout13.xml"/><Relationship Id="rId6" Type="http://schemas.openxmlformats.org/officeDocument/2006/relationships/slide" Target="slide285.xml"/><Relationship Id="rId5" Type="http://schemas.openxmlformats.org/officeDocument/2006/relationships/slide" Target="slide240.xml"/><Relationship Id="rId4" Type="http://schemas.openxmlformats.org/officeDocument/2006/relationships/slide" Target="slide236.xml"/><Relationship Id="rId9" Type="http://schemas.openxmlformats.org/officeDocument/2006/relationships/slide" Target="slide270.xml"/></Relationships>
</file>

<file path=ppt/slides/_rels/slide255.xml.rels><?xml version="1.0" encoding="UTF-8" standalone="yes"?>
<Relationships xmlns="http://schemas.openxmlformats.org/package/2006/relationships"><Relationship Id="rId8" Type="http://schemas.openxmlformats.org/officeDocument/2006/relationships/slide" Target="slide255.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57.xml"/></Relationships>
</file>

<file path=ppt/slides/_rels/slide256.xml.rels><?xml version="1.0" encoding="UTF-8" standalone="yes"?>
<Relationships xmlns="http://schemas.openxmlformats.org/package/2006/relationships"><Relationship Id="rId8" Type="http://schemas.openxmlformats.org/officeDocument/2006/relationships/slide" Target="slide255.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image" Target="../media/image28.jpeg"/><Relationship Id="rId4" Type="http://schemas.openxmlformats.org/officeDocument/2006/relationships/slide" Target="slide285.xml"/><Relationship Id="rId9" Type="http://schemas.openxmlformats.org/officeDocument/2006/relationships/slide" Target="slide257.xml"/></Relationships>
</file>

<file path=ppt/slides/_rels/slide257.xml.rels><?xml version="1.0" encoding="UTF-8" standalone="yes"?>
<Relationships xmlns="http://schemas.openxmlformats.org/package/2006/relationships"><Relationship Id="rId8" Type="http://schemas.openxmlformats.org/officeDocument/2006/relationships/slide" Target="slide255.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57.xml"/></Relationships>
</file>

<file path=ppt/slides/_rels/slide25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57.xml"/><Relationship Id="rId4" Type="http://schemas.openxmlformats.org/officeDocument/2006/relationships/slide" Target="slide285.xml"/><Relationship Id="rId9" Type="http://schemas.openxmlformats.org/officeDocument/2006/relationships/slide" Target="slide255.xml"/></Relationships>
</file>

<file path=ppt/slides/_rels/slide259.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25.xml"/><Relationship Id="rId7" Type="http://schemas.openxmlformats.org/officeDocument/2006/relationships/slide" Target="slide71.xml"/><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10" Type="http://schemas.openxmlformats.org/officeDocument/2006/relationships/image" Target="../media/image10.jpeg"/><Relationship Id="rId4" Type="http://schemas.openxmlformats.org/officeDocument/2006/relationships/slide" Target="slide15.xml"/><Relationship Id="rId9" Type="http://schemas.openxmlformats.org/officeDocument/2006/relationships/slide" Target="slide48.xml"/></Relationships>
</file>

<file path=ppt/slides/_rels/slide260.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1.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2.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3.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4.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5.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6.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7.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8.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 Id="rId9" Type="http://schemas.openxmlformats.org/officeDocument/2006/relationships/slide" Target="slide268.xml"/></Relationships>
</file>

<file path=ppt/slides/_rels/slide269.xml.rels><?xml version="1.0" encoding="UTF-8" standalone="yes"?>
<Relationships xmlns="http://schemas.openxmlformats.org/package/2006/relationships"><Relationship Id="rId8" Type="http://schemas.openxmlformats.org/officeDocument/2006/relationships/slide" Target="slide260.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image" Target="../media/image30.jpeg"/><Relationship Id="rId4" Type="http://schemas.openxmlformats.org/officeDocument/2006/relationships/slide" Target="slide285.xml"/><Relationship Id="rId9" Type="http://schemas.openxmlformats.org/officeDocument/2006/relationships/slide" Target="slide268.xml"/></Relationships>
</file>

<file path=ppt/slides/_rels/slide2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270.xml.rels><?xml version="1.0" encoding="UTF-8" standalone="yes"?>
<Relationships xmlns="http://schemas.openxmlformats.org/package/2006/relationships"><Relationship Id="rId8" Type="http://schemas.openxmlformats.org/officeDocument/2006/relationships/slide" Target="slide254.xml"/><Relationship Id="rId3" Type="http://schemas.openxmlformats.org/officeDocument/2006/relationships/slide" Target="slide275.xml"/><Relationship Id="rId7" Type="http://schemas.openxmlformats.org/officeDocument/2006/relationships/slide" Target="slide285.xml"/><Relationship Id="rId2" Type="http://schemas.openxmlformats.org/officeDocument/2006/relationships/slide" Target="slide272.xml"/><Relationship Id="rId1" Type="http://schemas.openxmlformats.org/officeDocument/2006/relationships/slideLayout" Target="../slideLayouts/slideLayout13.xml"/><Relationship Id="rId6" Type="http://schemas.openxmlformats.org/officeDocument/2006/relationships/slide" Target="slide240.xml"/><Relationship Id="rId5" Type="http://schemas.openxmlformats.org/officeDocument/2006/relationships/slide" Target="slide236.xml"/><Relationship Id="rId10" Type="http://schemas.openxmlformats.org/officeDocument/2006/relationships/slide" Target="slide270.xml"/><Relationship Id="rId4" Type="http://schemas.openxmlformats.org/officeDocument/2006/relationships/slide" Target="slide276.xml"/><Relationship Id="rId9" Type="http://schemas.openxmlformats.org/officeDocument/2006/relationships/slide" Target="slide259.xml"/></Relationships>
</file>

<file path=ppt/slides/_rels/slide271.xml.rels><?xml version="1.0" encoding="UTF-8" standalone="yes"?>
<Relationships xmlns="http://schemas.openxmlformats.org/package/2006/relationships"><Relationship Id="rId8" Type="http://schemas.openxmlformats.org/officeDocument/2006/relationships/slide" Target="slide254.xml"/><Relationship Id="rId3" Type="http://schemas.openxmlformats.org/officeDocument/2006/relationships/slide" Target="slide275.xml"/><Relationship Id="rId7" Type="http://schemas.openxmlformats.org/officeDocument/2006/relationships/slide" Target="slide285.xml"/><Relationship Id="rId2" Type="http://schemas.openxmlformats.org/officeDocument/2006/relationships/slide" Target="slide272.xml"/><Relationship Id="rId1" Type="http://schemas.openxmlformats.org/officeDocument/2006/relationships/slideLayout" Target="../slideLayouts/slideLayout13.xml"/><Relationship Id="rId6" Type="http://schemas.openxmlformats.org/officeDocument/2006/relationships/slide" Target="slide240.xml"/><Relationship Id="rId5" Type="http://schemas.openxmlformats.org/officeDocument/2006/relationships/slide" Target="slide236.xml"/><Relationship Id="rId10" Type="http://schemas.openxmlformats.org/officeDocument/2006/relationships/slide" Target="slide270.xml"/><Relationship Id="rId4" Type="http://schemas.openxmlformats.org/officeDocument/2006/relationships/slide" Target="slide276.xml"/><Relationship Id="rId9" Type="http://schemas.openxmlformats.org/officeDocument/2006/relationships/slide" Target="slide259.xml"/></Relationships>
</file>

<file path=ppt/slides/_rels/slide272.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3.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4.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5.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6.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7.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8.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79.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280.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1.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2.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3.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4.xml.rels><?xml version="1.0" encoding="UTF-8" standalone="yes"?>
<Relationships xmlns="http://schemas.openxmlformats.org/package/2006/relationships"><Relationship Id="rId8" Type="http://schemas.openxmlformats.org/officeDocument/2006/relationships/slide" Target="slide272.xml"/><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10" Type="http://schemas.openxmlformats.org/officeDocument/2006/relationships/slide" Target="slide276.xml"/><Relationship Id="rId4" Type="http://schemas.openxmlformats.org/officeDocument/2006/relationships/slide" Target="slide285.xml"/><Relationship Id="rId9" Type="http://schemas.openxmlformats.org/officeDocument/2006/relationships/slide" Target="slide275.xml"/></Relationships>
</file>

<file path=ppt/slides/_rels/slide285.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86.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87.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88.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89.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29.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290.xml.rels><?xml version="1.0" encoding="UTF-8" standalone="yes"?>
<Relationships xmlns="http://schemas.openxmlformats.org/package/2006/relationships"><Relationship Id="rId3" Type="http://schemas.openxmlformats.org/officeDocument/2006/relationships/slide" Target="slide240.xml"/><Relationship Id="rId7" Type="http://schemas.openxmlformats.org/officeDocument/2006/relationships/slide" Target="slide270.xml"/><Relationship Id="rId2" Type="http://schemas.openxmlformats.org/officeDocument/2006/relationships/slide" Target="slide236.xml"/><Relationship Id="rId1" Type="http://schemas.openxmlformats.org/officeDocument/2006/relationships/slideLayout" Target="../slideLayouts/slideLayout13.xml"/><Relationship Id="rId6" Type="http://schemas.openxmlformats.org/officeDocument/2006/relationships/slide" Target="slide259.xml"/><Relationship Id="rId5" Type="http://schemas.openxmlformats.org/officeDocument/2006/relationships/slide" Target="slide254.xml"/><Relationship Id="rId4" Type="http://schemas.openxmlformats.org/officeDocument/2006/relationships/slide" Target="slide28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3.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4.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5.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6.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8.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39.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1.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2.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3.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4.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45.xml"/><Relationship Id="rId7" Type="http://schemas.openxmlformats.org/officeDocument/2006/relationships/slide" Target="slide74.xml"/><Relationship Id="rId2" Type="http://schemas.openxmlformats.org/officeDocument/2006/relationships/slide" Target="slide28.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5.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28.xml"/><Relationship Id="rId7" Type="http://schemas.openxmlformats.org/officeDocument/2006/relationships/slide" Target="slide74.xml"/><Relationship Id="rId2" Type="http://schemas.openxmlformats.org/officeDocument/2006/relationships/slide" Target="slide45.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6.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28.xml"/><Relationship Id="rId7" Type="http://schemas.openxmlformats.org/officeDocument/2006/relationships/slide" Target="slide74.xml"/><Relationship Id="rId2" Type="http://schemas.openxmlformats.org/officeDocument/2006/relationships/slide" Target="slide45.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7.xml.rels><?xml version="1.0" encoding="UTF-8" standalone="yes"?>
<Relationships xmlns="http://schemas.openxmlformats.org/package/2006/relationships"><Relationship Id="rId8" Type="http://schemas.openxmlformats.org/officeDocument/2006/relationships/slide" Target="slide48.xml"/><Relationship Id="rId3" Type="http://schemas.openxmlformats.org/officeDocument/2006/relationships/slide" Target="slide28.xml"/><Relationship Id="rId7" Type="http://schemas.openxmlformats.org/officeDocument/2006/relationships/slide" Target="slide74.xml"/><Relationship Id="rId2" Type="http://schemas.openxmlformats.org/officeDocument/2006/relationships/slide" Target="slide45.xml"/><Relationship Id="rId1" Type="http://schemas.openxmlformats.org/officeDocument/2006/relationships/slideLayout" Target="../slideLayouts/slideLayout9.xml"/><Relationship Id="rId6" Type="http://schemas.openxmlformats.org/officeDocument/2006/relationships/slide" Target="slide71.xml"/><Relationship Id="rId5" Type="http://schemas.openxmlformats.org/officeDocument/2006/relationships/slide" Target="slide27.xml"/><Relationship Id="rId4" Type="http://schemas.openxmlformats.org/officeDocument/2006/relationships/slide" Target="slide14.xml"/></Relationships>
</file>

<file path=ppt/slides/_rels/slide48.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slide" Target="slide62.xml"/><Relationship Id="rId7" Type="http://schemas.openxmlformats.org/officeDocument/2006/relationships/slide" Target="slide71.xml"/><Relationship Id="rId2" Type="http://schemas.openxmlformats.org/officeDocument/2006/relationships/slide" Target="slide55.xml"/><Relationship Id="rId1" Type="http://schemas.openxmlformats.org/officeDocument/2006/relationships/slideLayout" Target="../slideLayouts/slideLayout9.xml"/><Relationship Id="rId6" Type="http://schemas.openxmlformats.org/officeDocument/2006/relationships/slide" Target="slide27.xml"/><Relationship Id="rId5" Type="http://schemas.openxmlformats.org/officeDocument/2006/relationships/slide" Target="slide14.xml"/><Relationship Id="rId4" Type="http://schemas.openxmlformats.org/officeDocument/2006/relationships/slide" Target="slide49.xml"/><Relationship Id="rId9" Type="http://schemas.openxmlformats.org/officeDocument/2006/relationships/slide" Target="slide48.xml"/></Relationships>
</file>

<file path=ppt/slides/_rels/slide49.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1.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2.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3.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4.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5.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6.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7.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8.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59.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1.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10" Type="http://schemas.openxmlformats.org/officeDocument/2006/relationships/image" Target="../media/image11.jpeg"/><Relationship Id="rId4" Type="http://schemas.openxmlformats.org/officeDocument/2006/relationships/slide" Target="slide71.xml"/><Relationship Id="rId9" Type="http://schemas.openxmlformats.org/officeDocument/2006/relationships/slide" Target="slide49.xml"/></Relationships>
</file>

<file path=ppt/slides/_rels/slide62.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3.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4.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5.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6.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7.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8.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69.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slide" Target="slide62.xml"/><Relationship Id="rId3" Type="http://schemas.openxmlformats.org/officeDocument/2006/relationships/slide" Target="slide27.xml"/><Relationship Id="rId7" Type="http://schemas.openxmlformats.org/officeDocument/2006/relationships/slide" Target="slide55.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 Id="rId9" Type="http://schemas.openxmlformats.org/officeDocument/2006/relationships/slide" Target="slide49.xml"/></Relationships>
</file>

<file path=ppt/slides/_rels/slide7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5.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4.xml"/><Relationship Id="rId7" Type="http://schemas.openxmlformats.org/officeDocument/2006/relationships/slide" Target="slide48.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74.xml"/><Relationship Id="rId5" Type="http://schemas.openxmlformats.org/officeDocument/2006/relationships/slide" Target="slide71.xml"/><Relationship Id="rId4" Type="http://schemas.openxmlformats.org/officeDocument/2006/relationships/slide" Target="slide27.xml"/></Relationships>
</file>

<file path=ppt/slides/_rels/slide76.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14.xml"/><Relationship Id="rId7" Type="http://schemas.openxmlformats.org/officeDocument/2006/relationships/slide" Target="slide48.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74.xml"/><Relationship Id="rId5" Type="http://schemas.openxmlformats.org/officeDocument/2006/relationships/slide" Target="slide71.xml"/><Relationship Id="rId4" Type="http://schemas.openxmlformats.org/officeDocument/2006/relationships/slide" Target="slide27.xml"/></Relationships>
</file>

<file path=ppt/slides/_rels/slide7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4.xml"/><Relationship Id="rId1" Type="http://schemas.openxmlformats.org/officeDocument/2006/relationships/slideLayout" Target="../slideLayouts/slideLayout9.xml"/><Relationship Id="rId6" Type="http://schemas.openxmlformats.org/officeDocument/2006/relationships/slide" Target="slide48.xml"/><Relationship Id="rId5" Type="http://schemas.openxmlformats.org/officeDocument/2006/relationships/slide" Target="slide74.xml"/><Relationship Id="rId4" Type="http://schemas.openxmlformats.org/officeDocument/2006/relationships/slide" Target="slide71.xml"/></Relationships>
</file>

<file path=ppt/slides/_rels/slide79.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0.xml"/><Relationship Id="rId1" Type="http://schemas.openxmlformats.org/officeDocument/2006/relationships/slideLayout" Target="../slideLayouts/slideLayout10.xml"/><Relationship Id="rId6" Type="http://schemas.openxmlformats.org/officeDocument/2006/relationships/slide" Target="slide118.xml"/><Relationship Id="rId5" Type="http://schemas.openxmlformats.org/officeDocument/2006/relationships/slide" Target="slide117.xml"/><Relationship Id="rId4" Type="http://schemas.openxmlformats.org/officeDocument/2006/relationships/slide" Target="slide9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1.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2.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3.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4.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5.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6.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7.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8.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s>
</file>

<file path=ppt/slides/_rels/slide89.xml.rels><?xml version="1.0" encoding="UTF-8" standalone="yes"?>
<Relationships xmlns="http://schemas.openxmlformats.org/package/2006/relationships"><Relationship Id="rId8" Type="http://schemas.openxmlformats.org/officeDocument/2006/relationships/slide" Target="slide88.xml"/><Relationship Id="rId3" Type="http://schemas.openxmlformats.org/officeDocument/2006/relationships/slide" Target="slide80.xml"/><Relationship Id="rId7" Type="http://schemas.openxmlformats.org/officeDocument/2006/relationships/slide" Target="slide118.xml"/><Relationship Id="rId2" Type="http://schemas.openxmlformats.org/officeDocument/2006/relationships/slide" Target="slide81.xml"/><Relationship Id="rId1" Type="http://schemas.openxmlformats.org/officeDocument/2006/relationships/slideLayout" Target="../slideLayouts/slideLayout10.xml"/><Relationship Id="rId6" Type="http://schemas.openxmlformats.org/officeDocument/2006/relationships/slide" Target="slide117.xml"/><Relationship Id="rId5" Type="http://schemas.openxmlformats.org/officeDocument/2006/relationships/slide" Target="slide99.xml"/><Relationship Id="rId4" Type="http://schemas.openxmlformats.org/officeDocument/2006/relationships/slide" Target="slide90.xml"/><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1.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2.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3.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4.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 Id="rId9" Type="http://schemas.openxmlformats.org/officeDocument/2006/relationships/image" Target="../media/image15.jpeg"/></Relationships>
</file>

<file path=ppt/slides/_rels/slide95.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11" Type="http://schemas.openxmlformats.org/officeDocument/2006/relationships/image" Target="../media/image18.jpeg"/><Relationship Id="rId5" Type="http://schemas.openxmlformats.org/officeDocument/2006/relationships/slide" Target="slide90.xml"/><Relationship Id="rId10" Type="http://schemas.openxmlformats.org/officeDocument/2006/relationships/image" Target="../media/image17.jpeg"/><Relationship Id="rId4" Type="http://schemas.openxmlformats.org/officeDocument/2006/relationships/slide" Target="slide80.xml"/><Relationship Id="rId9" Type="http://schemas.openxmlformats.org/officeDocument/2006/relationships/image" Target="../media/image16.jpeg"/></Relationships>
</file>

<file path=ppt/slides/_rels/slide96.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7.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s>
</file>

<file path=ppt/slides/_rels/slide98.xml.rels><?xml version="1.0" encoding="UTF-8" standalone="yes"?>
<Relationships xmlns="http://schemas.openxmlformats.org/package/2006/relationships"><Relationship Id="rId8" Type="http://schemas.openxmlformats.org/officeDocument/2006/relationships/slide" Target="slide118.xml"/><Relationship Id="rId3" Type="http://schemas.openxmlformats.org/officeDocument/2006/relationships/slide" Target="slide97.xml"/><Relationship Id="rId7" Type="http://schemas.openxmlformats.org/officeDocument/2006/relationships/slide" Target="slide117.xml"/><Relationship Id="rId2" Type="http://schemas.openxmlformats.org/officeDocument/2006/relationships/slide" Target="slide91.xml"/><Relationship Id="rId1" Type="http://schemas.openxmlformats.org/officeDocument/2006/relationships/slideLayout" Target="../slideLayouts/slideLayout10.xml"/><Relationship Id="rId6" Type="http://schemas.openxmlformats.org/officeDocument/2006/relationships/slide" Target="slide99.xml"/><Relationship Id="rId5" Type="http://schemas.openxmlformats.org/officeDocument/2006/relationships/slide" Target="slide90.xml"/><Relationship Id="rId4" Type="http://schemas.openxmlformats.org/officeDocument/2006/relationships/slide" Target="slide80.xml"/><Relationship Id="rId9" Type="http://schemas.openxmlformats.org/officeDocument/2006/relationships/image" Target="../media/image19.jpeg"/></Relationships>
</file>

<file path=ppt/slides/_rels/slide99.xml.rels><?xml version="1.0" encoding="UTF-8" standalone="yes"?>
<Relationships xmlns="http://schemas.openxmlformats.org/package/2006/relationships"><Relationship Id="rId8" Type="http://schemas.openxmlformats.org/officeDocument/2006/relationships/slide" Target="slide117.xml"/><Relationship Id="rId3" Type="http://schemas.openxmlformats.org/officeDocument/2006/relationships/slide" Target="slide103.xml"/><Relationship Id="rId7" Type="http://schemas.openxmlformats.org/officeDocument/2006/relationships/slide" Target="slide99.xml"/><Relationship Id="rId2" Type="http://schemas.openxmlformats.org/officeDocument/2006/relationships/slide" Target="slide100.xml"/><Relationship Id="rId1" Type="http://schemas.openxmlformats.org/officeDocument/2006/relationships/slideLayout" Target="../slideLayouts/slideLayout10.xml"/><Relationship Id="rId6" Type="http://schemas.openxmlformats.org/officeDocument/2006/relationships/slide" Target="slide90.xml"/><Relationship Id="rId5" Type="http://schemas.openxmlformats.org/officeDocument/2006/relationships/slide" Target="slide80.xml"/><Relationship Id="rId4" Type="http://schemas.openxmlformats.org/officeDocument/2006/relationships/slide" Target="slide108.xml"/><Relationship Id="rId9" Type="http://schemas.openxmlformats.org/officeDocument/2006/relationships/slide" Target="slide1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第二板块　从答题角度寻求突破方法</a:t>
            </a:r>
            <a:br>
              <a:rPr lang="zh-CN" altLang="zh-CN" sz="3200" dirty="0"/>
            </a:b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多元观照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要读懂小说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关键是把握小说的主题。在小说中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作者不能直接告诉读者写作意图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至多可以借侧面告诉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其主题只能靠读者自己借助情节、人物等感悟出来。从这个角度来说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把握小说主题的具体方法有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从题材内容看主题。小说的作者选取怎样的题材来反映怎样的生活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来传达怎样的感情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来表现怎样的思想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是在小说创作之前就拟定好的。所以从小说的题材着眼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可以把握其主题方向。具体需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一是抓标题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有的小说的标题除了表面意思外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还有比喻象征义或双关义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隐含着小说的主题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二是抓主要事件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小说叙述的主要事件把人物、环境、作者的看法等都包括其中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把握故事的主要事件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也就确定了小说的主题方向。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67144"/>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文本框 19">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9" name="圆角矩形 28">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1295"/>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《童心随之而去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他走的是另一条小径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两手空空地奔近来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我感到不祥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或是打破了。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他憨笑着伸手入怀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从斜搭而系腰带的棉袄里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掏出那只盌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棉纸湿了破了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他脸上倒没有汗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我双手接过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谢了他。捧着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走过跳板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一阵摇晃</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渐闻橹声欸乃</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碧波像大匹软缎</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荡漾舒展</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船头的水声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船梢摇橹者的断续语声</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显得异样地宁适。我不愿进舱去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独自靠前舷而坐。夜间是下过大雨</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还听到雷声。两岸山色苍翠</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水里的倒影鲜活闪袅</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迎面的风又暖又凉</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母亲为什么不来。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12888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文本框 19">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9" name="圆角矩形 28">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20983"/>
            <a:ext cx="8128000" cy="45443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河面渐宽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山也平下来了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我想把碗洗一洗。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人多船身吃水深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俯舷即就水面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用碗舀了河水顺手泼去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阳光照得水沫晶亮如珠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可以泼得远些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一脱手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碗飞掉了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那碗在急旋中平平着水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像一片断梗的小荷叶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向船后渐远渐远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分析文中画波浪线段落景物描写手法。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碧波像大匹软缎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橹声、水声、语声反衬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异样地宁适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等手法描写景物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动静相宜。</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橹声、水声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、触觉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又暖又凉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碧波、山色苍翠、水中倒影鲜活闪袅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描写景物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有声有色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使人如身临其境。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317312" y="4457894"/>
            <a:ext cx="8575168" cy="17074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859658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文本框 19">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9" name="圆角矩形 28">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此题考查景物描写手法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涉及修辞手法、表现手法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感官角度、选材角度等。答题时需要从这几个角度回答。不仅要确认手法是什么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还要回答手法的作用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即运用了怎样的手法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5244787"/>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21" name="文本框 20">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2" name="文本框 21">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3" name="文本框 22">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5522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分析环境描写的手法须三步走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找出文中描写的具体内容。看小说描写的是自然环境还是社会环境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要明确考查的是描写手法还是写景的修辞手法。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联系常见的环境描写手法。环境描写的手法大致可以从两个角度考虑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描写技巧角度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细节描写、场面描写、白描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粗笔勾勒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与细描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精雕细刻、浓墨重彩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正侧结合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色彩的渲染、衬托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借助比喻、拟人等修辞手法来描写。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写景角度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视觉、听觉、味觉、嗅觉等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定点观察、移步换景等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写景顺序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远近结合、高低结合、内外结合等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进行形、声、色方面的描写。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判定方法并运用模板作答。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0" name="圆角矩形 29">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2" name="圆角矩形 3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3" name="圆角矩形 32">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4" name="圆角矩形 33">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004164248"/>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21" name="文本框 20">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2" name="文本框 21">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3" name="文本框 22">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2" name="圆角矩形 3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3" name="圆角矩形 32">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4" name="圆角矩形 33">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环境描写的常见手法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化平淡为生动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使描写的事物形象丰满、感人。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给物赋予人的形态情感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使所表现的事物特征更鲜明、更突出。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461775"/>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21" name="文本框 20">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2" name="文本框 21">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3" name="文本框 22">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2" name="圆角矩形 3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3" name="圆角矩形 32">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4" name="圆角矩形 33">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为了使事物的特色突出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把另一些事物放在一起来陪衬或对照。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描写景物时注重景物动态与静态的相互映衬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动静的结合往往和衬托相关。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在景物描写中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虚是联想、想象之景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实指当前视听之景。要注意虚是为实服务的。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渲染是对环境、景物等作多方面的挥洒铺陈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对某种事物有意重彩泼墨式的描写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烘托指写作时先从侧面描写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然后再引出主题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使要表现的事物鲜明突出。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2076234"/>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21" name="文本框 20">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2" name="文本框 21">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3" name="文本框 22">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2" name="圆角矩形 3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3" name="圆角矩形 32">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4" name="圆角矩形 33">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白描细描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白描是用最简练的笔墨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不加烘托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描画出鲜明生动的形象。白描要求运用极简省的语言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描摹景物的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反映作者的感情。细描即细节描写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使用大量生动、贴切的比喻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绚丽的文字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斑斓的色彩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进行浓笔涂沫。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绘形绘声绘色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把自然界的物体的形状、声音与色彩等具体地描写出来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使人有身临其境的感受。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多个感觉角度相结合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可以从视、听、嗅、味、触等多种感觉去描写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将景物真切再现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富有立体感。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5302404"/>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21" name="文本框 20">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2" name="文本框 21">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3" name="文本框 22">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0" name="圆角矩形 29">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2" name="圆角矩形 3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3" name="圆角矩形 32">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4" name="圆角矩形 33">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1994"/>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指明手法。要注意描写的角度、修辞手法和表现手法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景物描写的手法一般不是单一的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要注意全面、准确。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分析特点。要注意将描写的手法和描写的景物特点结合起来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分析这种手法是如何突出这一特点的。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答出作用。要注意区分描写手法的作用和环境描写的作用的不同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描写手法的作用是使环境更典型、更真实、更富有立体感。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H06.eps" descr="id:2147490159;FounderCES"/>
          <p:cNvPicPr/>
          <p:nvPr/>
        </p:nvPicPr>
        <p:blipFill>
          <a:blip r:embed="rId10" cstate="print"/>
          <a:stretch>
            <a:fillRect/>
          </a:stretch>
        </p:blipFill>
        <p:spPr>
          <a:xfrm>
            <a:off x="2019264" y="4680523"/>
            <a:ext cx="4352936" cy="1938051"/>
          </a:xfrm>
          <a:prstGeom prst="rect">
            <a:avLst/>
          </a:prstGeom>
        </p:spPr>
      </p:pic>
    </p:spTree>
    <p:extLst>
      <p:ext uri="{BB962C8B-B14F-4D97-AF65-F5344CB8AC3E}">
        <p14:creationId xmlns:p14="http://schemas.microsoft.com/office/powerpoint/2010/main" xmlns="" val="4289203653"/>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781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河里有条大鱼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张建忠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河里有条大鱼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二狗绘声绘色说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他用力伸展双臂比画着。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听众吐出舌头半天没缩回来。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大家还是有点信的。因为他常年在河里电鱼。</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岁的李老汉呸口痰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我打了一辈子鱼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还没见过米把长的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他二狗子电了几年鱼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就敢说看到大的了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李老汉望着挂在墙上的破破烂烂的渔网愤愤不平。这话传到了二狗的耳朵里。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等哪一天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我电上一条大鱼来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让那老家伙看看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二狗胸有成竹。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李老汉也知道了。他吧嗒吧嗒旱烟袋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蹲在墙跟前盯着那些破网出了半天神。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4564590"/>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李老汉悄悄地把油漆好的破船和修补好的渔网拉到了河里。他分别在两岸对称式地下了网。他暗想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只要二狗说的那条大鱼从这儿过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保准它跑不掉。于是他天天划着小船在两岸来回巡视。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二狗仍像往常一样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每天让妻子划着小船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他自己两手拿着网兜立在船头。他打开电门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两个网兜在水里移动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强大的电流使水花翻滚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大大小小的鱼儿瞬间漂浮到水面。他用网兜一舀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便把鱼儿兜进了网兜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关上电门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把鱼往船舱一倒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鱼儿躺在船舱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小点儿的僵硬着身子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翕动着嘴巴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奄奄一息。他每天都能电三四十斤鱼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收入十分可观。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李老汉每每看到二狗就说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你这叫赶尽杀绝啊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以后你还电啥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二狗撇撇嘴说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你打了一辈子鱼不还没打完吗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现在不又下河打鱼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李老汉只好讪讪地笑。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4849958"/>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从人物塑造看主题。在小说中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由于作者浓墨重彩皆泼洒在人物身上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主要人物也就是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。主要人物的际遇遭逢、命运归宿常常反映着社会生活的本质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显示着作品的主题。主要人物是某种典型性格的代表与化身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这种典型性格及其生成发展的历史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是作品主题所要展现的内容。如林冲的性格转变就暗示了主题。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从情节发展看主题。小说的某些典型情节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常常有揭示主题的作用。情节的发展变化是矛盾冲突发展的体现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分析小说的情节时必须抓住主要的矛盾冲突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通过分析典型情节的阶段性意义、所涉及的人物关系、人物的心理状况等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可以领悟情节的主题内涵。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165993"/>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我昨晚又看到那条大鱼了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二狗把船划到李老汉的船边坏坏地笑着说。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在哪个地方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李老汉小心地问。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二狗似乎挺严肃的样子。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二狗说的附近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就是李老汉下网的地方。李老汉暗喜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看来我的经验还是可靠的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大鱼出没就应该在这狭窄的河段。不过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大鱼来去无踪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我这样死守也不是好办法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跟踪或许能捕到。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二狗非常赞同。在捕大鱼这点上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他们的想法是一致的。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八月十五晚上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一轮明月悬挂天上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大地如同白昼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河面浮光跃银。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李老汉望望月亮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看看水面。他决定在船上过夜。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二狗望望水面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今晚天气有大鱼出来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我们能电到大鱼。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2281945"/>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107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月亮的脚步款款地移动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寂静的河面似乎能听到月光把碎银子撒向河面的叮叮当当的声音。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李老汉不时地划动小船在两岸网口观察。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你把船划慢点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别把大鱼赶到老家伙那儿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让他白捡了便宜。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二狗往上游去电大鱼了。他站在船头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两个网兜不停地在水里搅动。很多鱼儿漂浮在水面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二狗不管那些鱼儿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他今晚一门心思要电大鱼。带电的网兜在水里电击的面积达四五平方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只要周围有大鱼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二狗满有把握电到它。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小船惊起了一对水鸟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它们拍打着翅膀飞上岸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吓得二狗手一哆嗦。突然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一股巨浪涌起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白色的尾鳍在水面上一甩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水花像珍珠一样撒向四周。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二狗抑制不住激动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压着嗓子。他妻子用力划动小船去追。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47835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一朵浮云遮住了月亮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河面顿时朦胧起来。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二狗看到前面一个扁担一样长的黑影在水面一闪又消失了。二狗索性把电门一直开着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随时做好电击大鱼的准备。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浮云游走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皓月千里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水面波光粼粼。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当二狗再次把网兜在水里搅动时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一股巨浪向河中间涌去。二狗想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鱼一旦到深水区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电击就没有效果了。于是二狗让妻子把船划向河心。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他再次把网兜往深水里搅动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一串串泡泡从水里冒出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接着一条大大的尾鳍在水面上搅动。二狗试着用网兜去舀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网兜小了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舀了几次都没有成功。眼看大鱼就要挣脱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情急之下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二狗跳下船就去抱那条大鱼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二狗惨叫。二狗老婆赶紧关了电门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大喊救命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2381271"/>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听到救命声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李老汉赶紧把船划去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他没忘记看看二狗的船舱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空空的。等他和二狗的老婆把二狗拖上岸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二狗已经不行了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二狗的老婆在寂静的岸边号啕大哭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李老汉悄悄地把船和网拖回了家。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别人询问他有没有看到二狗说的那条大鱼时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他用力伸展双臂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比画着严肃地说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摘自中国作家网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931659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28800"/>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多处写到八月十五晚上的月亮和云彩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请作具体分析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8010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此题考查小说中自然环境描写的作用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要先从文中找出描写月亮和云彩的具体内容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再结合这些语句在文中出现的具体位置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从渲染气氛、推动情节发展等角度作具体分析。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00180"/>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明月悬挂天上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大地如同白昼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渲染了宁静和美的意境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使二狗和李老汉决定今夜捕鱼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月亮的脚步款款地移动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月光把碎银子撒向河面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写时间的推移和月夜河面的宁静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侧面写两人对河水观察的仔细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浮云遮住了月亮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推进情节发展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二狗看到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扁担一样长的黑影在水面一闪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浮云游走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皓月千里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再次渲染宁静和美的意境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反衬悲剧结局。</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65937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4482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这篇小说反映了怎样的社会现实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结合小说的内容和当前的社会生活实际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06976"/>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答案示列</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小说的创作背景是人们对环境、对自然资源过度掠夺的当下。小说中二狗用电网捕鱼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采用赶尽杀绝的手段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不计后果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最终不但没有捕到大鱼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还丢掉了性命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李老汉虽然坚守用传统的方式打鱼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但也抵制不住利益的诱惑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虽然慑于自然的威力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最后放弃了捕获大鱼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河里有条大鱼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。现在我们有很多人认为资源是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取之无禁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用之不竭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然而事实证明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过度地攫取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最后会危及我们自身。小说反映的正是这样一种社会现实。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253519"/>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14" name="文本框 13">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5" name="文本框 14">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6" name="文本框 15">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2" name="圆角矩形 31">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5" name="圆角矩形 34">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6" name="圆角矩形 35">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72816"/>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小说告诫人们不要贪婪。这是一篇寓意深刻的小说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河里有条大鱼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是一句深含寓意的句子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可指任何一个行业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任何一种经营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指利益、好处。如果贪欲无限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像小说中的二狗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务求大小不漏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一网打尽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并且越贪越大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拖下水。操守传统理念的李老汉面对更大利益的诱惑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也难以按捺住内心的波动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直到看清二狗的下场才悄悄地收敛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但心里还念念不忘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河里有条大鱼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反映了当前人们追逐利益最大化的浮躁心态。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655902"/>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此题考查小说中反映的社会环境。可以从打鱼故事本身及其象征、暗示的当前人们的心态分析。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063537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22" name="圆角矩形 21">
            <a:hlinkClick r:id="rId6"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鉴赏环境描写作用的审题答题规范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环境描写是小说的重要组成部分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恰当的环境描写有助于人物的刻画和主题的表达。环境是为人物而设置的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人物的性格通过环境得以凸显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小说中的人物是生活在特定的历史背景和特定的生活环境之中的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人物的思想感情总要打上时代的烙印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留下社会环境的痕迹。对小说环境作用的分析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我们一般从六方面进行思考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交代人物活动的背景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写明事件发生的时间和地点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揭示社会本质特征或展示世态风情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揭示人物心境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烘托人物的情感和思想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cs typeface="Times New Roman" panose="02020603050405020304" pitchFamily="18" charset="0"/>
              </a:rPr>
              <a:t>奠定情感基调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cs typeface="Times New Roman" panose="02020603050405020304" pitchFamily="18" charset="0"/>
              </a:rPr>
              <a:t>推动故事情节发展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为刻画人物作铺垫、打基础等。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针对上述六种作用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不少考生不分是自然环境还是社会环境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不论环境描写出现在什么位置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与小说情节有怎样的联系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往往一律答上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造成不伦不类的毛病。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3463324"/>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一盆兰花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老安是一个憨厚朴实的山民。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老安住在大山里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几间石墙、瓦顶的小屋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屋后是绿浪翻滚的千顷竹海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屋前是一池水波荡漾的山间湖泊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竹海的绿浪叠印在湖泊里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把清可见底的湖水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染成一池温润的碧玉。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老安非常爱这峰青水秀的大山。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老安也爱花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每当上山采药时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看见喜欢的花草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就挖回来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栽在自家那用竹篱笆圈成的小院里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有杜鹃、茶花、迎春、野玫瑰、山百合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最多的是兰花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老安栽了二十多盆兰花。因此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老安院子里的花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就开得姹紫嫣红、芳香四溢。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2951805"/>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省城一位画家到山里写生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路过老安的家时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眼睛倏地被满院五彩缤纷的花点亮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背着画夹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推开篱笆门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走了进去。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画家陶醉在花香扑鼻的世界里。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你也喜欢花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正在侍弄花草的老安问。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是啊。尤其喜爱兰花呢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画家在那二十多盆兰花前蹲下来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很夸张地吸吸鼻子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仿佛要把花香全都吸进腹中。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兰花有的已经开了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有的长满嫩绿的花箭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正含苞待放。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画家忽然问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你这花卖不卖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老安憨憨地一笑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卖啥卖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这些花儿不金贵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都是俺在山里挖的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你要是喜欢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尽管拿去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画家掏出钱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一定得给你钱。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9947054"/>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从环境看对主题的暗示。环境描写最终是为表现主题服务的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环境描写可能主要是为展示人物活动和命运及刻画人物性格创造必要的条件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提供生动的衬景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但同时也是以间接的形式表现主题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有时可能带有象征或隐喻性质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可以从中揣摩主题。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cs typeface="Times New Roman" panose="02020603050405020304" pitchFamily="18" charset="0"/>
              </a:rPr>
              <a:t>从文中重要语句挖掘主题。小说主题虽然不能像散文那样靠议论、抒情句直接表现出来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但借助文中重要语句还是能或多或少地表现出来。如一些感情强烈的句子、描写人物心理活动的句子等。因此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阅读时要善于抓标题、开头、结尾及意蕴深刻处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同时圈点勾画出自己认为重要的段落和语句。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6891321"/>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老安急忙用手挡住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啥钱不钱的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你也太小看俺山里人了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俩人拉扯了半天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画家被老安的朴实所感动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从画夹里取出刚画好的画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我用这幅画换你一盆花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老安接过画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画的正是他们山乡的风景。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我叫李致宁。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画家选了一盆兰花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欢喜地走了。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老安不知道这李致宁是何方神圣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把那幅画翻来覆去地看了半天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也看不懂它究竟好在哪里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便随手扔在桌上。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画家从老安那儿抱走一盆兰花的事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传遍了小山村。这天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几个外出打工刚回乡的年轻人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急匆匆地来找老安。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你被骗啦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那盆兰花肯定非常值钱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老安不解地问。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3977757"/>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48582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我打工的那个城市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一盆兰花最贵卖到五千多块钱呢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五千多块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老安的手开始抖动起来。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五千多块算啥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在花卉超市里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竟然卖了三万块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那是啥兰花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老安就是卖好些年的草药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也挣不到这么多钱呢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老安的手快速抖动起来。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那人来到院子里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指着其中的一盆说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好像就是这样的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画家抱走的正是这种兰花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老安的手剧烈地抖动起来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7911439"/>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5" name="矩形 4"/>
          <p:cNvSpPr>
            <a:spLocks noChangeAspect="1"/>
          </p:cNvSpPr>
          <p:nvPr/>
        </p:nvSpPr>
        <p:spPr>
          <a:xfrm>
            <a:off x="508000" y="138639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几个年轻人说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一幅破画就骗了你三万块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打水漂啦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响都不响呢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老安的手飞快地抖啊抖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蹲在地上。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老安从牙缝里挤出一句话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这个狗日的画家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冲进屋里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找到那幅画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咬牙切齿地撕了个粉碎。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一个来山里游玩的城里人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走进老安的院子。这个人也非常喜爱兰花。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城里人指着其中的一盆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这盆兰花卖不卖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老安斜着眼睛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你给啥价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老安重重地哼了声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你骗不了俺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这盆少了三万块钱不卖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那人惊叫一声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这不过是普普通通的一盆兰花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顶多值一百块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卖三万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你脑子有病啊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435080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3903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老安的眼里冒出火星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别以为俺啥都不懂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一个画家就用一幅画骗走了俺的一盆兰花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值三万块哩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叫啥名字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那人疑惑地问。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老安想了想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他叫李致宁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那人睁大了眼睛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李致宁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那幅画呢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老安愕然地看着他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那人急急地说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如果真是李致宁的画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我给你五万块钱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买下它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李致宁是位著名画家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市场上他的一幅画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最少也值十万块钱。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老安惊叫一声。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老安的手又剧烈地抖动起来。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老安的双手剧烈地抖啊抖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狠狠地抽了自己几个响亮的耳光。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5589628"/>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18" name="圆角矩形 17">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177281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文中对老安生活环境和生活喜好的描写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241047103"/>
              </p:ext>
            </p:extLst>
          </p:nvPr>
        </p:nvGraphicFramePr>
        <p:xfrm>
          <a:off x="508000" y="2682567"/>
          <a:ext cx="8128000" cy="3194705"/>
        </p:xfrm>
        <a:graphic>
          <a:graphicData uri="http://schemas.openxmlformats.org/presentationml/2006/ole">
            <p:oleObj spid="_x0000_s69665" name="文档" r:id="rId8" imgW="3837032" imgH="1508707" progId="">
              <p:embed/>
            </p:oleObj>
          </a:graphicData>
        </a:graphic>
      </p:graphicFrame>
    </p:spTree>
    <p:extLst>
      <p:ext uri="{BB962C8B-B14F-4D97-AF65-F5344CB8AC3E}">
        <p14:creationId xmlns:p14="http://schemas.microsoft.com/office/powerpoint/2010/main" xmlns="" val="3212477452"/>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在这个</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分的环境鉴赏题上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我严重失分的原因有两点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一是审题不准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老安的生活环境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我认为包括自然环境和社会环境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而小说中没有描写社会环境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主要是自然环境。因此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封闭的山村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世态风情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这样的说法明显不当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这是分析社会环境的用语。二是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烘托人物的思想情感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不是这篇小说中环境描写的作用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不切合小说的内容和情节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是架空分析。因此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对小说环境的作用的分析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首先要分清是自然环境描写的作用还是社会环境描写的作用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然后再仔细分析具体有哪些作用。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986440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3018267"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审题。环境描写题提问角度、方向较为明确。因为这类题切口较小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只是选择一小段文字分析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审题重在审准它所处的文中位置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是哪类环境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答题。虽然自然环境和社会环境在作用上有相同之处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但也有明显的不同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要具体问题具体分析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不能用套话、空话作答。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8131414"/>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18" name="圆角矩形 17">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0" name="圆角矩形 19">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9" name="圆角矩形 8">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鉴赏小说形象的三个考查角度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小说的核心任务是通过刻画人物、塑造典型人物形象来揭示社会生活。因此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命题人自然会从分析人物形象这一角度设置试题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大致可能涉及分析小说对人物进行描写的具体方法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概括人物的性格特征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对文中人物的作用进行分析等。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23" name="文本框 22">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1590"/>
            <a:ext cx="8128000" cy="494052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一、概括人物形象的特点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对小说人物形象的概括分析是课标卷小说阅读的必考题型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年课标卷两套试题均有考查。这类题目有两种命题角度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一种是指定语段分析人物的心理、性格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一种是从小说的整体出发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概括小说的形象特点或人物的性格特征。命题有的仅要求概括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有的要求先概括再分析。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小说在刻画某人物时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的哪些性格特征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从某段文字可以看出人物怎样的心态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某某人是一个怎样的人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请结合全文简要分析概括。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概括文中某某人物的形象特点。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4" name="圆角矩形 23">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面</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铁良是满族人。问他祖上是哪个旗的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管它哪个旗的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还不都是要干活儿吃饭。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铁良在北京是个小有名气的人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因为抻得一手好面。面是随时有客要吃就得煮的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铁良专在一家做。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铁良原来有几股钱在店里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后来店叫政府公私合了营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铁良有些不太愿意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在一个公家人面前说了几句。公家人也是以前常来店里吃铁良抻的面的主儿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劝了铁良几句。几年以后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铁良知道害怕了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心里感激着那个公家人。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7" name="圆角矩形 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小说情节结构的三种考法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就是小说中因人物之间的相互关系和人与环境间的矛盾冲突而产生的一系列生活事件发生、发展直至解决的过程。它通常由一组或若干组具体的生活事件组成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在一条基本情节线索的统领下包括许许多多的细节。一般分为开端、发展、高潮、结局等部分。高考对小说情节的考查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主要有梳理概括情节、分析情节作用、鉴赏结构技巧三个角度。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4" name="圆角矩形 23">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抻面最讲究的是和面。和面先和个大概齐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之后放在案子上苫块湿布醒着。</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后来运动多了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铁良说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反省</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就是咱们的醒面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醒好了面</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愿意怎么揉掐捏拉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随您便。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醒好了的面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内里没有疙瘩。面粉一掺了水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放不多时就会发酸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所以要下碱。下了碱的面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有人用舌头试碱放多了还是少了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舔舔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有一股苦甜香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就是合适了。铁良试碱不用舌头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一半儿的原因是抻面是个露脸的活儿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当面的。铁良用鼻子闻闻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就再放放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跑堂的得了客人要的数儿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拉长声儿喊给铁良。客人出到街上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好像是买了一张看戏的站票。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5532565"/>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4" name="圆角矩形 23">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铁良不含糊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一手揪出一拳头面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搓成粗条儿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掐着两头儿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就一个人长了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人伸开胳膊的长度等于这个人的身高。铁良两手往当中一合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就是两股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就是四股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三十二股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六十四股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一百二十八股。之后掐去两头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朝脑后一甩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好像是大闺女的辫子飞落到灶上的锅里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转身回到店里的座位上。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锅边儿的伙计用一双长筷子搅两下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大笊篱把面捞出盛到海碗里。海碗里有牛骨高汤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入好面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撒几片芫荽、葱丝儿、带红根儿的嫩菠菜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浇上满天星辣椒油花儿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红、绿、白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放在了客人面前。客人挑起一筷子面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撑开嘴吃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热气蒸得额头有点儿亮。铁良呢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和街上的熟人聊了有一会儿了。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6069618"/>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4" name="圆角矩形 23">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犯人被押去刑场的时候还允许点路边的馆子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吃最后一口人间食。有个老头子被押在车上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路过铁良的店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说是去阴间的路上得吃口抻面。于是押进去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老头子张口要龙须面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铁良也不说话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铁良几下就抻好了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亲自放面下锅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瞬时捞起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入在汤里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双手捧了碗放在老头儿面前。老头儿挑起面迎光看了看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手上的铐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是这个意思。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就招呼上路了。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铁良后来跟人说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这就是当初借钱给我学手艺的恩人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他就是要我抻头发丝儿面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我也得抻出来。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选自《阿城精选集》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用手把面团抻成面条。抻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概括文中铁良这一人物形象的特点。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2711239"/>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11" name="文本框 10">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圆角矩形 16">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0" name="圆角矩形 19">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2" name="圆角矩形 21">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4" name="圆角矩形 23">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6832"/>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抻面手艺高超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本分敬业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知恩报恩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有生存智慧。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答对其中三点即可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84698"/>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对于文学作品中人物形象特点的概括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要结合作品中对于该人物身份、为人的介绍和相关的情节描写来逐点概括。第二段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铁良在北京是个小有名气的人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因为抻得一手好面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一句总说了铁良抻面手艺高超。接下来几段介绍铁良经历和抻面手艺则看出他为人本分敬业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富于生存智慧。而结尾铁良给犯人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抻面后说的那番话则可见他为人知恩报恩。本题只要求考生概括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分点列举即可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无须具体分析。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228401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概括人物形象三法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摘要法。即直接从相关文段中摘录关键词。这里所说的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主要指作品中直接揭示人物品质、性格的形容词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一是作者对人物品质、性格评价的形容词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二是作品中其他人物对试题要求分析概括的人物的品质、性格进行评价的形容词。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归纳法。即对分散的答案要点进行整理、合并。对分散在文章中的作者的评价、其他人物的评价等不同类型的关键词句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以人物品质、性格的不同侧面为序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进行重新组合。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提炼法。即从作品的故事叙述和人物描写中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提炼出人物的品质、性格特点等。一是从作品的情节、所叙事件里提炼人物的性格特点与品质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二是从人物语言、动作描写以及细节描写里提炼人物的性格特点与品质。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5" name="圆角矩形 14">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9"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5725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综合表述式。用一个判断句表述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身份地位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分点列举式。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H07.eps" descr="id:2147490217;FounderCES"/>
          <p:cNvPicPr/>
          <p:nvPr/>
        </p:nvPicPr>
        <p:blipFill>
          <a:blip r:embed="rId10" cstate="print"/>
          <a:stretch>
            <a:fillRect/>
          </a:stretch>
        </p:blipFill>
        <p:spPr>
          <a:xfrm>
            <a:off x="1547664" y="3900725"/>
            <a:ext cx="5780971" cy="1760523"/>
          </a:xfrm>
          <a:prstGeom prst="rect">
            <a:avLst/>
          </a:prstGeom>
        </p:spPr>
      </p:pic>
    </p:spTree>
    <p:extLst>
      <p:ext uri="{BB962C8B-B14F-4D97-AF65-F5344CB8AC3E}">
        <p14:creationId xmlns:p14="http://schemas.microsoft.com/office/powerpoint/2010/main" xmlns="" val="1309044359"/>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5" name="矩形 4"/>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二、分析形象描写的作用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小说中的人物形象又可分为主要人物形象和次要人物形象、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的形象和物象。分析小说人物形象的作用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要挖掘其典型性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把握人物性格特征所折射出来的社会历史的内涵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明确其对小说主题的作用。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5" name="文本框 24">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6" name="文本框 25">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7" name="文本框 26">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8" name="文本框 27">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9" name="圆角矩形 28">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1" name="圆角矩形 30">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32" name="圆角矩形 31">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3" name="圆角矩形 32">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4" name="圆角矩形 33">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矩形 2"/>
          <p:cNvSpPr>
            <a:spLocks noChangeAspect="1"/>
          </p:cNvSpPr>
          <p:nvPr/>
        </p:nvSpPr>
        <p:spPr>
          <a:xfrm>
            <a:off x="508000" y="1690417"/>
            <a:ext cx="8128000" cy="41279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小说中塑造某某人物对小说主题有何作用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你认为作者塑造的人物形象具有怎样的社会意义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请结合文章内容分析。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本文的主人公为某某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那么另一人物在小说中有什么作用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小说中的次要人物和主要人物是什么关系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对塑造主要人物有什么作用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小说多次写到某某物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有什么艺术效果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请结合小说内容分析某某事物在文中的作用。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文本框 13">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15" name="文本框 14">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16" name="文本框 15">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18" name="文本框 17">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19" name="圆角矩形 18">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389380858"/>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2168378"/>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主要人物形象的作用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原文《捡烂纸的老头》见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鉴赏小说的结构艺术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你认为作者刻画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捡烂纸的老头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这一人物有什么用意</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456726"/>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作者刻画这个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意在揭示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即使是看似微贱、遭人轻视的小人物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也有丰富、复杂的内心世界和自己的尊严。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作者以深切的人文关怀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呼唤人们关注那些处于生活底层和社会边缘的小人物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给予他们深深的同情、理解和尊重。</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1992877"/>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此题考查分析主要人物形象的作用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探究作品的创作意图的能力。可考虑人物对情节、主题的作用思考。小说中的老头是一个又老又丑、邋遢且遭人鄙夷的人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然而他却能在别人说自己坏话时捍卫自己的尊严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即使整个过程显得有些滑稽可笑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但这种行为是令人尊敬的。文章最后写老人攒了不少钱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这件事说明老人对自己的生活还是有想法的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其内心世界是很复杂和丰富的。同时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文章最后也告诫我们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要对底层人士多一些关怀、尊重和理解。这正是小说的主题和作者的情感所在。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2146093"/>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圆角矩形 14">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4530"/>
            <a:ext cx="8128000" cy="534678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一、梳理概括情节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梳理概括情节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就是要求考生能够按照一定的顺序梳理情节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并用简要的语言加以概括表述。高考考查这一考点的试题一般有两种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概括小说的部分情节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如概括开端、发展、高潮和结局中某一部分的情节。</a:t>
            </a:r>
            <a:r>
              <a:rPr lang="en-US"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概括全文的故事情节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这种试题有时候要求考生用一句话概括故事情节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有时候要求考生就某一角度对小说情节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用一句话或简明的语句概括故事情节。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文中共写了哪几件事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请依次加以概括。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用简洁的文字写出小说某一部分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开端、发展、高潮和结局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人物心理的变化过程。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小说情节一波三折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请概括出情节发展的跌宕之处。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1</a:t>
            </a:r>
            <a:endParaRPr lang="zh-CN" altLang="en-US" sz="1200" dirty="0">
              <a:solidFill>
                <a:srgbClr val="E75E22"/>
              </a:solidFill>
            </a:endParaRPr>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从三个方面分析主要人物形象的作用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对情节的作用。分析主要人物在小说中的作用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应首先与小说的情节关联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因为人物形象的塑造和性格的完成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都与情节密切相关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人物的一言一行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都对情节产生推进作用。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对主题的作用。分析主要人物形象的作用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必须考虑小说的主题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因为小说的目的就是通过塑造人物形象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尤其是主要人物形象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这是作者塑造人物的最根本用意。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对社会的作用。也就是分析人物形象的社会意义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结合社会现实深切理解作品中的人物对当代社会的思想产生的影响或作用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体会人物形象的艺术价值给人们带来的某种启示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这是作品的真正写作意图。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圆角矩形 16">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5688167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5" name="矩形 4"/>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次要人物形象的作用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未婚妻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度过了几天假期之后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我要回巴黎了。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当我走进车站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火车已挤满了旅客。我发现靠近车门坐着的旅客旁边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有一个空座位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但上面放着两个大篮子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里面的鸡和鸭把头伸在篮子外面。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我犹豫了好一会之后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决定走进车厢。我说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很对不起了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让我来把篮子移开。可是一位穿着工作服的农民对我说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请等一等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我就把它们从这里拿开。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当我把放在农民膝上的水果篮子提在手中时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他轻轻地把两篮家禽塞在凳子下面。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50605667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我坐下以后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坐在对面的旅客问农民是不是把家禽带到市场上去卖。农民回答说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不是的。后天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我的儿子就要结婚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我把鸡鸭带来送给儿子。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他脸上显出幸福愉快的神情。他看了看周围的人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仿佛要向所有的人表达自己的快乐。另外的旅客都留心倾听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他们听了之后都感到很高兴。只有一个老媪是例外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她占了两个人的座位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枕着三个枕头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正在叱骂拥塞在车厢中的农民。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火车开动了。刚才说话的旅客开始阅读报纸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这时农民对他说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我的儿子在巴黎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他是一家商店的职员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将和一位小姐结婚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她也是一家商店的职员。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这个旅客把已经打开的报纸放在膝上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未婚妻美丽吗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我还没有见过她。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578171478"/>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5" name="矩形 4"/>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这个旅客有些惊讶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假如她长得丑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使你不喜欢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这种事情可能发生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她会使我们喜欢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因为我们的儿子很爱我们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他不会娶一个难看的妻子。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农民的妻子又补上一句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既然她使我们的儿子腓力普喜欢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她也会使我们喜欢的。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农民的妻子转过身来向着我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我看到她一双柔和的眼睛中充满着微笑。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她想知道我是否也去巴黎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当我回答说也是去巴黎时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这个旅客就开玩笑了。他说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这位小姐就是未婚妻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她是来迎接她的公公婆婆而没有介绍自己使他们认识。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所有的眼睛都向我注视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我羞得面红耳赤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这时农民夫妇同声说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我们将非常高兴。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圆角矩形 17">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33178873"/>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我向他们说明这完全是误会。可是这个旅客提醒他们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说我曾沿着火车走过两次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好像我是尽力找认什么人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又说我在登上车厢前是多么犹豫迟疑。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所有的人都笑起来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我在困窘中解释说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这个座位是我能够找到的唯一的座位。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农民的妻子说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这没有什么关系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你非常使我喜欢。假如我们的媳妇能像你那样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我将多么高兴。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农民接着说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我们的媳妇最好能像你。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这个旅客对于他自己的这番笑话感到得意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他带着开玩笑的样子看了我一眼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对农民夫妇说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你们相信我没有弄错。当你们到达巴黎时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你们的儿子会对你们说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这位就是我的未婚妻。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放声大笑一阵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便开始专心读他的报纸了。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98487467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过了一会儿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农民的妻子完全转身向着我</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她在她带来的篮子底层找寻一会儿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拿出了一块煎饼。她一面请我吃煎饼</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一面对我说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这煎饼是她今天早晨亲手做的。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我辞谢了她的好意。接着</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她又请我吃一串葡萄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我不得不接受了。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当火车在一个站停下时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我很难阻止农民下车为我购买一杯热的饮料。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我看到这一对好人一心爱着他们儿子所选中的未婚妻时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自己因不是他们的媳妇而感到遗憾。他们的爱情使自己觉得多么温暖。我是孤女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从未见过父母的慈容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而和我一起生活的人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谁都对我漠不关心。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我惊异地看到他们的眼光时时注视在我身上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好像他们是在爱抚我那样。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644231364"/>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38639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到达巴黎时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我帮助他们把篮子从车上搬下来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并领他们向出口处走去。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我看到一个身材高高的青年向他们扑过来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用双臂抱着他们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我就稍稍离开他们远一些。他热情地吻着他父亲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又吻着他母亲。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他们在前面走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我在后面跟着。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他像他父亲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一双眼睛鲜明快乐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笑声爽快而响亮。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天几乎全黑了。我撑起大衣的领子。我落在他们后面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稍离开他们几步路。这时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他们的儿子去雇一辆车子。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农民爱抚着一只美丽的花母鸡的头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对他妻子说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假如我早知道她不是我们的媳妇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那么我早就把这只花母鸡送给她了。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假如我早知道</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农民的妻子向着已走出车站的长长人群做手势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眼睛望着远处说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她已随人群走了。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5867551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他们的儿子已雇到一辆车子回来了。他看起来长得身强力壮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我想他的未婚妻一定是很幸福的。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他们的车子消失在黑暗中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于是我沿着每一条街道慢吞吞地走去。孤零零的我不由自主地回到了自己的房间。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我已二十岁了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还没有一个人来向我谈过爱情。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选自《世界名人散文精选》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百花洲文艺出版社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年版。有删改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看报纸的旅客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在文中起什么作用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752387265"/>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772816"/>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从情节发展的角度看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引起农民夫妇对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身份的误会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从而推动情节发展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从人物关系的角度看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他是一个穿针引线式的人物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与农民夫妇、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未婚妻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联系起来。</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02150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此题考查的是对小说中次要人物形象作用的分析。次要人物形象的作用一般指向主要人物、情节或主题。指向主要人物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次要人物为主要人物服务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有的对主要人物起衬托的作用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有的形成对比的作用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有的还能串联起各类人物之间的关系。指向情节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次要人物往往是小说的线索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或推动情节的发展。指向主题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次要人物有时能揭示或凸显主旨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使小说主题更突出。该类题目是套路化的题目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解答的关键是能够结合小说的具体内容作具体分析。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7291820"/>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58597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三个角度分析次要人物形象的作用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牵线搭桥。在一些小说中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主要人物的一举一动、一颦一笑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往往从次要人物的眼睛里看出来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对人物的感受、评论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往往从次要人物的嘴里说出来。通过次要人物的见闻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把故事相关的情节自然地融合在一起。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侧面衬托。通过次要人物的活动来衬托主人公的活动和形象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从而达到塑造人物形象的效果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使主要人物更加鲜明清晰。如果次要人物是群像型的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还有渲染气氛、奠定感情基调的作用。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揭示主题。小说对次要人物的刻画貌似平淡轻松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实则蕴含着厚重的力量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既揭示了小说的主题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又增强了小说的艺术感染力。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011384641"/>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刚刚收获过的土地湿润、疏松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可爱极了。稼禾的秸秆都拉走了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香气却遗留在田埂上。杂生在玉米和豆棵里的草叶儿显露出来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又绿又嫩。蚂蚱在草棵间蹦跳、起飞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很欢快的样子。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人们都忙着整理自己的土地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准备又一次播种。小格细心地揪掉青青的草叶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整齐地堆放在一块儿。她觉得这么嫩的草叶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扔掉怪可惜的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留着回家喂小兔子吧。那些蚂蚱碰到她手上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她就把它们逮住了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很肥大的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用一根草棒串了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别在衣襟上。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邻地里的达子走过来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搓着手上的草汁和泥巴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站在那儿笑。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0533629"/>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2</a:t>
            </a:r>
            <a:endParaRPr lang="zh-CN" altLang="en-US" sz="1200" dirty="0">
              <a:solidFill>
                <a:srgbClr val="E75E22"/>
              </a:solidFill>
            </a:endParaRPr>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39199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找出文中有关次要形象的描写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体会该人物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在小说中的特点。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从陪衬角度、映照角度、线索角度体会该人物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在关联情节、塑造人物形象、表现小说主题上的作用。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用规范的作答方式回答。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等方面起到了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H08.eps" descr="id:2147490259;FounderCES"/>
          <p:cNvPicPr/>
          <p:nvPr/>
        </p:nvPicPr>
        <p:blipFill>
          <a:blip r:embed="rId6" cstate="print"/>
          <a:stretch>
            <a:fillRect/>
          </a:stretch>
        </p:blipFill>
        <p:spPr>
          <a:xfrm>
            <a:off x="1691680" y="4714693"/>
            <a:ext cx="5054142" cy="1918286"/>
          </a:xfrm>
          <a:prstGeom prst="rect">
            <a:avLst/>
          </a:prstGeom>
        </p:spPr>
      </p:pic>
      <p:sp>
        <p:nvSpPr>
          <p:cNvPr id="18" name="圆角矩形 17">
            <a:hlinkClick r:id="rId7"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9"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1"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2"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034078487"/>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5" name="矩形 4"/>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每当早晨醒来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我便打开房间的窗户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倾听着从山上透过果园中茂密的绿荫向我传来的心事重重的歌声。无论我醒得多早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这歌声都已经回荡在充满着盛开的桃花和无花果的香甜气息的晨空里了。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6" name="圆角矩形 25">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06040793"/>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清风从阿伊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佩特里山巍峨的峰顶簌簌吹来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微微地拂动着我窗前浓密的树叶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树叶的簌簌声给歌声增添了许多令人心旷神怡的美感。歌曲本身并不优美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而且有些单调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整个曲调很不和谐。在看来本应停顿的地方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听到的却是悲伤而激动的呼号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随后这一惊心动魄的喊叫又同样出人意外地变作了柔肠百转的怨诉。这歌是一个苍老而颤抖的嗓音唱出来的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从早到晚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什么时候都能听到这支像山溪一般流下来的唱不尽的歌子。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村民们对我说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这心事重重的歌声他们已经听了七个年头。我问他们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这是谁在唱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这是一个叫乌米的疯老婆子唱的。六年前她的丈夫和两个孩子出海捕鱼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至今没有回来。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23394452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从那时起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乌米便每天坐在自家土房的门槛上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望着大海歌唱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等待着自己的亲人。一次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我去看她。我沿着蜿蜒的小道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经过几个伫立在山坡上的土屋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穿过一个个果园和葡萄园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爬上了高山。在山石背后翠绿的树丛中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我看到了乌米老太婆的那所半坍塌的土屋。在从亚伊拉山顶滚下的巨石中间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长着几株法国梧桐、无花果树和桃树。溪水潺潺地流着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在它流过的地方形成许多小小的瀑布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土屋顶上长着青草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墙上爬着曲曲弯弯的藤蔓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屋门正对着大海。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67259877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乌米坐在门旁的石头上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她的身材匀称颀长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白发苍苍。她那布满细小皱纹的脸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已被太阳晒成了棕褐色。层层叠叠的石堆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年久失修的半塌的土屋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在炎热的蓝天衬托下的阿伊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佩特里山的灰色峰顶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以及在太阳照耀下寒光熠熠的大海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所有这一切在老人周围形成了一种肃穆静谧的气氛。在乌米脚下的山坡上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有一些零零落落的村舍。透过果园的绿树丛看去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它们那五颜六色的屋顶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酷似一个被打翻了的颜料箱。从山下不时传来马具的叮当声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还有潮水拍击海岸的沙沙声。偶尔还可以听到聚集在集市上咖啡馆附近的人们的喧嚷声。在这儿的山顶上是一片宁静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只有淙淙的溪水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伴随着还在六年前已经开始了的乌米的幽思漫漫的歌声。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26608452"/>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乌米一面唱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一面用笑脸迎着我。她的脸在微笑时皱得越发厉害了。她的眼睛年轻而明亮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眼里燃烧着专心致志的期待之火。她温存地打量了我一眼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重又凝视着一片荒漠似的大海。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在她身旁坐下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听着她歌唱。歌子是那样奇特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满怀信心的曲调不时为忧思所代替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其中含有焦灼不安和疲倦的调子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它时而中断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寂然无声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时而又响起来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充满了喜悦和希望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但是不论这歌曲表现什么样的情绪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乌米老太太的脸上却只有一种表情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那是一种坚信不疑的期待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一种满怀信心的、安详而喜悦的期待。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你的丈夫叫什么名字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她粲然一笑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阿布德拉伊姆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大儿子叫阿赫乔姆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还有一个叫尤努斯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他们很快就会回来的。他们正在路上。我马上就会看到船了。你也会看见的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62258896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你也会看见的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似乎深信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见到他们父子对我说来也将是莫大的幸福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似乎当她丈夫的渔船出现在海天之际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出现在她那被南方的烈日晒干了的、木乃伊般的棕色手指所指的那一道深蓝色的细线上时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我会感到莫大的快乐。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随后她又唱起了那支期待和希望之歌。我看着她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就这样怀着希望该有多好啊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心里充满了对未来的巨大欢乐的期待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这样活着该有多好啊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乌米一直在唱着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她微微地摇晃着身躯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目不转睛地凝视着在日光下闪烁着耀眼光辉的茫茫大海。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6" name="图片 25"/>
          <p:cNvPicPr/>
          <p:nvPr/>
        </p:nvPicPr>
        <p:blipFill>
          <a:blip r:embed="rId6" cstate="print"/>
          <a:stretch>
            <a:fillRect/>
          </a:stretch>
        </p:blipFill>
        <p:spPr>
          <a:xfrm>
            <a:off x="774846" y="3406161"/>
            <a:ext cx="339287" cy="339287"/>
          </a:xfrm>
          <a:prstGeom prst="rect">
            <a:avLst/>
          </a:prstGeom>
        </p:spPr>
      </p:pic>
      <p:pic>
        <p:nvPicPr>
          <p:cNvPr id="27" name="图片 26"/>
          <p:cNvPicPr/>
          <p:nvPr/>
        </p:nvPicPr>
        <p:blipFill>
          <a:blip r:embed="rId7" cstate="print"/>
          <a:stretch>
            <a:fillRect/>
          </a:stretch>
        </p:blipFill>
        <p:spPr>
          <a:xfrm>
            <a:off x="791565" y="4594132"/>
            <a:ext cx="339287" cy="339287"/>
          </a:xfrm>
          <a:prstGeom prst="rect">
            <a:avLst/>
          </a:prstGeom>
        </p:spPr>
      </p:pic>
      <p:sp>
        <p:nvSpPr>
          <p:cNvPr id="28" name="圆角矩形 27">
            <a:hlinkClick r:id="rId8"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0" name="圆角矩形 29">
            <a:hlinkClick r:id="rId10"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31" name="圆角矩形 30">
            <a:hlinkClick r:id="rId11"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圆角矩形 31">
            <a:hlinkClick r:id="rId12"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3" name="圆角矩形 32">
            <a:hlinkClick r:id="rId13"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360177481"/>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473453"/>
            <a:ext cx="8128000" cy="4928657"/>
          </a:xfrm>
          <a:prstGeom prst="rect">
            <a:avLst/>
          </a:prstGeom>
        </p:spPr>
        <p:txBody>
          <a:bodyPr>
            <a:spAutoFit/>
          </a:bodyPr>
          <a:lstStyle/>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她完全沉湎在一种思念里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不理会任何别的东西了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坐在她身旁的我对她说来已不复存在。我对她这种全神贯注的神态满怀敬意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她这种只怀着一种希望的生活很值得羡慕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我沉默着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情愿让她把我忘却。这一天海上风平浪静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它像一面明镜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映射出明亮的天色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但并未使我产生什么希望。随后我便满怀着惆怅悄然离去。身后传来了歌声和溪水响亮的淙淙声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海鸥在海上翱翔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一大群海豚在离岸不远的地方尽情嬉戏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远方是苍茫的大海。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年迈的乌米永远等不到什么了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但她将怀着希望活着和死去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鲁迅《祝福》中的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既是不可或缺的人物形象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又是主人公祥林嫂命运的见证者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其重要性与本篇中的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相似。请赏析《乌米》中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的形象与作用。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8" name="图片 27"/>
          <p:cNvPicPr/>
          <p:nvPr/>
        </p:nvPicPr>
        <p:blipFill>
          <a:blip r:embed="rId6" cstate="print"/>
          <a:stretch>
            <a:fillRect/>
          </a:stretch>
        </p:blipFill>
        <p:spPr>
          <a:xfrm>
            <a:off x="777860" y="1560734"/>
            <a:ext cx="339287" cy="339287"/>
          </a:xfrm>
          <a:prstGeom prst="rect">
            <a:avLst/>
          </a:prstGeom>
        </p:spPr>
      </p:pic>
      <p:pic>
        <p:nvPicPr>
          <p:cNvPr id="29" name="图片 28"/>
          <p:cNvPicPr/>
          <p:nvPr/>
        </p:nvPicPr>
        <p:blipFill>
          <a:blip r:embed="rId7" cstate="print"/>
          <a:stretch>
            <a:fillRect/>
          </a:stretch>
        </p:blipFill>
        <p:spPr>
          <a:xfrm>
            <a:off x="770783" y="4354713"/>
            <a:ext cx="339287" cy="339287"/>
          </a:xfrm>
          <a:prstGeom prst="rect">
            <a:avLst/>
          </a:prstGeom>
        </p:spPr>
      </p:pic>
      <p:sp>
        <p:nvSpPr>
          <p:cNvPr id="30" name="圆角矩形 29">
            <a:hlinkClick r:id="rId8"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1" name="圆角矩形 30">
            <a:hlinkClick r:id="rId9"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2" name="圆角矩形 31">
            <a:hlinkClick r:id="rId10"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33" name="圆角矩形 32">
            <a:hlinkClick r:id="rId11"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4" name="圆角矩形 33">
            <a:hlinkClick r:id="rId12"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5" name="圆角矩形 34">
            <a:hlinkClick r:id="rId13"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62956021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3" name="矩形 2"/>
          <p:cNvSpPr>
            <a:spLocks noChangeAspect="1"/>
          </p:cNvSpPr>
          <p:nvPr/>
        </p:nvSpPr>
        <p:spPr>
          <a:xfrm>
            <a:off x="508000" y="1898333"/>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对不幸者富有同情心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对人性之美满怀敬意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对现实有清醒的认识。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使文中的人和事更具真实感</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是贯串全文的线索</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的感触提示全文主旨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对乌米的情感态度突出乌米的形象。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圆角矩形 17">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0" name="圆角矩形 29">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31" name="圆角矩形 30">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956929"/>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在小说中虽然是一个次要人物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但主人公的形象、情感都是用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的眼睛观察的、用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的心灵感受的。而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又有线索和陪衬作用。据此分析即可。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369947"/>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22" name="文本框 21">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3" name="文本框 22">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4" name="文本框 23">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3</a:t>
            </a:r>
            <a:endParaRPr lang="zh-CN" altLang="en-US" sz="1200" dirty="0">
              <a:solidFill>
                <a:srgbClr val="E75E22"/>
              </a:solidFill>
            </a:endParaRPr>
          </a:p>
        </p:txBody>
      </p:sp>
      <p:sp>
        <p:nvSpPr>
          <p:cNvPr id="25" name="文本框 24">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t>典例</a:t>
            </a:r>
            <a:r>
              <a:rPr lang="en-US" altLang="zh-CN" sz="1200" dirty="0" smtClean="0"/>
              <a:t>4</a:t>
            </a:r>
            <a:endParaRPr lang="zh-CN" altLang="en-US" sz="1200" dirty="0"/>
          </a:p>
        </p:txBody>
      </p:sp>
      <p:sp>
        <p:nvSpPr>
          <p:cNvPr id="4" name="矩形 3"/>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从情节结构看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是一个线索式的人物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串联起了小说的所有情节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增强了小说的真实性。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从人物塑造看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是整个事件的亲历者、陈述者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见证了人物活动的过程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对人物有关切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是为了更好地塑造主人公的形象。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从主题表达看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的所见所闻所思所感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引领读者去思考、探索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有助于揭示作品的主题。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9" name="圆角矩形 18">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524463751"/>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小格往一边看了看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达子的脚上穿了一双又结实又漂亮的胶鞋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鞋帮上好像还印了一只鹰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她瞥了一眼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禁不住又瞥了一眼。这个达子和她在小学一块读过书的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现在正用一辆轻骑贩卖葡萄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听人说去年一年就挣了五千元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一个大灰蚂蚱用生了刺的双腿猛劲儿蹬了她一下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她的手背上立刻渗出了小血珠。她使劲摔了它一下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一变肥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达子蹲下来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歇歇吧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又逮植物又逮动物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这个活儿太累。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小格干脆仰起了脸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看着笑吟吟的达子。她已经不歇气地在地里忙了三天。父亲病了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这么多的活儿全是她一个人做的。她不光有些累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还有些烦呢。她觉得达子在看她的笑话。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443361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小说中物象的作用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山被直着劈开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于是当中有七八里谷地。大约是那刀有些弯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结果谷地中央高出如许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愈近峡口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便愈低。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森森冷气漫出峡口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收掉一身黏汗。峡口处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倒一棵大树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连根拔起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似谷里出了什么不测之事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把大树唬得跑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一跤仰翻在那里。峡顶一线蓝天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深得令人不敢久看。一只鹰在空中移来移去。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峭壁上草木不甚生长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石头生铁般锈着。一块巨石和百十块斗大石头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昏死在峡壁根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一动不动。巨石上伏着两只四脚蛇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眼睛眨也不眨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只偶尔吐一下舌芯子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与石头们赛呆。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圆角矩形 2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7" name="圆角矩形 26">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8" name="圆角矩形 27">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9" name="圆角矩形 28">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1106400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因有人在峡中走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壁上时时落下些许小石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声音左右荡着升上去。那鹰却忽地不见去向。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顺路上去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有三五人家在高处。临路立一幢石屋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却像睡觉的人。门口一幅布旗静静垂着。靠近人家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便有稀松的石板垫路。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中午的阳光慢慢挤进峡谷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阴气浮开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地气熏上来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石板有些颤。似乎有了噪音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细听却什么也不响。忍不住干咳一两声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总是自讨没趣。一世界都静着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不要谁来多舌。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方才辨出布旗上有个藏文字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布色已经晒退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字色也相去不远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随旗沉甸甸地垂着。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忽然峡谷中有一点异响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却不辨来源。往身后寻去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只见来路的峡口有一匹马负一条汉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直腿走来。那马腿移得极密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蹄子踏在土路上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闷闷响成一团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骑手侧着身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并不上下颠。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367311498"/>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愈来愈近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一到上坡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马慢下来。骑手轻轻一夹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马上了石板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蹄铁连珠般脆响。马一耸一耸向上走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骑手就一坐一坐随它。蹄声在峡谷中回转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又响又高。那只鹰又出现了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慢慢移来移去。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骑手走过眼前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结结实实一脸黑肉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直鼻紧嘴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细眼高颧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眉睫似漆。皮袍裹在身上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胸微敞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露出油灰布衣。手隐在袖中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并不拽缰。藏靴上一层细土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脚尖直翘着。眼睛遇着了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脸一短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肉横着默默一笑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随即复原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似乎咔嚓一响。马直走上去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屁股锦缎一样闪着。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到了布旗下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骑手俯身移下马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将缰绳缚在门前木桩上。马平了脖子立着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甩一甩尾巴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曲一曲前蹄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倒换一下后腿。骑手望望门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那门不算大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骑手似乎比门宽着许多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可拐着腿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左右一晃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竟进去了。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764119851"/>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屋里极暗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不辨大小。慢慢就看出两张粗木桌子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三四把长凳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墙里一条木柜。木柜后面一个肥脸汉子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两眼陷进肉里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渗不出光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双肘支在柜上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似在瞌睡。骑手走近柜台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捉出几张纸币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撒在柜上。肥汉也不瞧那钱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转身进了里屋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少顷拿出一大木碗干肉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放在骑手面前的木桌上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又回去舀来一碗酒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顺手把钱划在柜里。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骑手喝一口酒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用袖擦一下嘴。又摸出刀割肉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将肉丢进嘴里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脸上凸起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腮紧紧一缩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又紧紧一缩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就咽了。把帽摘了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一头鬈发沉甸甸慢慢松开。手掌在桌上划一划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就有嚓嚓的声音。手指扇一样地散着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一般长短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并不拢。肥汉又端出一碗汤来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放在桌上冒气。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一刻工夫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一碗肉已不见。骑手将嘴啃进酒碗里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一仰头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喉结猛一缩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又缓缓移下来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并不出长气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就喝汤。一时满屋都是喉咙响。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14179510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骑手立起身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把帽捏在手里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脸上蒸出一团热气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向肥汉微微一咧嘴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晃出门外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肥汉梦一样呆着。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阳光又移出峡谷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风又窜来窜去。布旗上下扭着动。马鬃飘起来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马打了一串响鼻。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骑手戴上帽子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正一正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解下缰绳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马就踏起四蹄。骑手翻上去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紧一紧皮袍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用腿一夹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峡谷里响起一片脆响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不多时又闷闷响成一团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耳朵一直支着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不信蹄声竟没有了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许久才辨出风声和布旗的响动。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小说中三次写到鹰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分别表现了什么意图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684174767"/>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4" name="矩形 3"/>
          <p:cNvSpPr>
            <a:spLocks noChangeAspect="1"/>
          </p:cNvSpPr>
          <p:nvPr/>
        </p:nvSpPr>
        <p:spPr>
          <a:xfrm>
            <a:off x="508000" y="2348880"/>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一只鹰在空中移来移去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强化了峡谷的荒凉僻静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为骑手的出现提供了独特的背景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那鹰却忽地不见去向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暗示骑手来了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那只鹰又出现了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空中自由飞翔的鹰与独来独往的骑手相互比照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丰富了骑手的形象内涵。</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4000886"/>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解答本题应注意三次写到鹰的内容在文中的位置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并联系这些内容对表现骑手所起的作用来回答。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8334988"/>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20" name="文本框 19">
            <a:hlinkClick r:id="rId2" action="ppaction://hlinksldjump"/>
          </p:cNvPr>
          <p:cNvSpPr txBox="1"/>
          <p:nvPr/>
        </p:nvSpPr>
        <p:spPr>
          <a:xfrm>
            <a:off x="5436096" y="1063243"/>
            <a:ext cx="569387" cy="276999"/>
          </a:xfrm>
          <a:prstGeom prst="rect">
            <a:avLst/>
          </a:prstGeom>
          <a:noFill/>
        </p:spPr>
        <p:txBody>
          <a:bodyPr wrap="none" rtlCol="0">
            <a:spAutoFit/>
          </a:bodyPr>
          <a:lstStyle/>
          <a:p>
            <a:r>
              <a:rPr lang="zh-CN" altLang="en-US" sz="1200" dirty="0" smtClean="0"/>
              <a:t>典例</a:t>
            </a:r>
            <a:r>
              <a:rPr lang="en-US" altLang="zh-CN" sz="1200" dirty="0" smtClean="0"/>
              <a:t>1</a:t>
            </a:r>
            <a:endParaRPr lang="zh-CN" altLang="en-US" sz="1200" dirty="0"/>
          </a:p>
        </p:txBody>
      </p:sp>
      <p:sp>
        <p:nvSpPr>
          <p:cNvPr id="21" name="文本框 20">
            <a:hlinkClick r:id="rId3" action="ppaction://hlinksldjump"/>
          </p:cNvPr>
          <p:cNvSpPr txBox="1"/>
          <p:nvPr/>
        </p:nvSpPr>
        <p:spPr>
          <a:xfrm>
            <a:off x="6012160" y="1063127"/>
            <a:ext cx="569387" cy="276999"/>
          </a:xfrm>
          <a:prstGeom prst="rect">
            <a:avLst/>
          </a:prstGeom>
          <a:noFill/>
        </p:spPr>
        <p:txBody>
          <a:bodyPr wrap="none" rtlCol="0">
            <a:spAutoFit/>
          </a:bodyPr>
          <a:lstStyle/>
          <a:p>
            <a:r>
              <a:rPr lang="zh-CN" altLang="en-US" sz="1200" dirty="0" smtClean="0"/>
              <a:t>典例</a:t>
            </a:r>
            <a:r>
              <a:rPr lang="en-US" altLang="zh-CN" sz="1200" dirty="0" smtClean="0"/>
              <a:t>2</a:t>
            </a:r>
            <a:endParaRPr lang="zh-CN" altLang="en-US" sz="1200" dirty="0"/>
          </a:p>
        </p:txBody>
      </p:sp>
      <p:sp>
        <p:nvSpPr>
          <p:cNvPr id="22" name="文本框 21">
            <a:hlinkClick r:id="rId4" action="ppaction://hlinksldjump"/>
          </p:cNvPr>
          <p:cNvSpPr txBox="1"/>
          <p:nvPr/>
        </p:nvSpPr>
        <p:spPr>
          <a:xfrm>
            <a:off x="6588224" y="1063011"/>
            <a:ext cx="569387" cy="276999"/>
          </a:xfrm>
          <a:prstGeom prst="rect">
            <a:avLst/>
          </a:prstGeom>
          <a:noFill/>
        </p:spPr>
        <p:txBody>
          <a:bodyPr wrap="none" rtlCol="0">
            <a:spAutoFit/>
          </a:bodyPr>
          <a:lstStyle/>
          <a:p>
            <a:r>
              <a:rPr lang="zh-CN" altLang="en-US" sz="1200" dirty="0" smtClean="0"/>
              <a:t>典例</a:t>
            </a:r>
            <a:r>
              <a:rPr lang="en-US" altLang="zh-CN" sz="1200" dirty="0" smtClean="0"/>
              <a:t>3</a:t>
            </a:r>
            <a:endParaRPr lang="zh-CN" altLang="en-US" sz="1200" dirty="0"/>
          </a:p>
        </p:txBody>
      </p:sp>
      <p:sp>
        <p:nvSpPr>
          <p:cNvPr id="23" name="文本框 22">
            <a:hlinkClick r:id="rId5" action="ppaction://hlinksldjump"/>
          </p:cNvPr>
          <p:cNvSpPr txBox="1"/>
          <p:nvPr/>
        </p:nvSpPr>
        <p:spPr>
          <a:xfrm>
            <a:off x="7181356" y="1063127"/>
            <a:ext cx="569387" cy="276999"/>
          </a:xfrm>
          <a:prstGeom prst="rect">
            <a:avLst/>
          </a:prstGeom>
          <a:noFill/>
        </p:spPr>
        <p:txBody>
          <a:bodyPr wrap="none" rtlCol="0">
            <a:spAutoFit/>
          </a:bodyPr>
          <a:lstStyle/>
          <a:p>
            <a:r>
              <a:rPr lang="zh-CN" altLang="en-US" sz="1200" dirty="0" smtClean="0">
                <a:solidFill>
                  <a:srgbClr val="E75E22"/>
                </a:solidFill>
              </a:rPr>
              <a:t>典例</a:t>
            </a:r>
            <a:r>
              <a:rPr lang="en-US" altLang="zh-CN" sz="1200" dirty="0" smtClean="0">
                <a:solidFill>
                  <a:srgbClr val="E75E22"/>
                </a:solidFill>
              </a:rPr>
              <a:t>4</a:t>
            </a:r>
            <a:endParaRPr lang="zh-CN" altLang="en-US" sz="1200" dirty="0">
              <a:solidFill>
                <a:srgbClr val="E75E22"/>
              </a:solidFill>
            </a:endParaRPr>
          </a:p>
        </p:txBody>
      </p:sp>
      <p:sp>
        <p:nvSpPr>
          <p:cNvPr id="3" name="矩形 2"/>
          <p:cNvSpPr>
            <a:spLocks noChangeAspect="1"/>
          </p:cNvSpPr>
          <p:nvPr/>
        </p:nvSpPr>
        <p:spPr>
          <a:xfrm>
            <a:off x="508000" y="1894446"/>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三个角度分析物象的作用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从人物塑造方面。物象衬托了人物品格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突出了人物形象。应格外注意物象本身的特点对主要人物品格的映衬。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从情节安排方面。物象往往是组织和推动情节发展的线索物件。物象反复出现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串起相关情节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从而成为全文的线索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兼有使结构更加严谨的作用。如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年课标卷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小说《鞋》一文的情节始终没有离开鞋子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成了小说的线索。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从表现主旨方面。物象或点明社会环境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或者具有象征意义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进而深化文章主旨。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圆角矩形 13">
            <a:hlinkClick r:id="rId6"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4" name="圆角矩形 23">
            <a:hlinkClick r:id="rId7"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5" name="圆角矩形 24">
            <a:hlinkClick r:id="rId8"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6" name="圆角矩形 25">
            <a:hlinkClick r:id="rId9"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7" name="圆角矩形 26">
            <a:hlinkClick r:id="rId10"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8" name="圆角矩形 27">
            <a:hlinkClick r:id="rId11"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388128863"/>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文本框 28">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12" name="圆角矩形 11">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6"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8"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605266"/>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三、鉴赏小说塑造形象的手法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从描写方法上来看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有如下几种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肖像描写、心理描写、行动描写、语言描写、细节描写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。从表现手法上来看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有对比衬托等。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小说在某段落是如何描写某某人物的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请进行简要分析。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文章哪些地方运用了间接描写的手法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请就文中画线的文字在人物描写方面的特点与作用作简要分析。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某人的某一动作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或心理、语言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具有怎样的意义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0" name="文本框 2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1" name="文本框 3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Tree>
    <p:extLst>
      <p:ext uri="{BB962C8B-B14F-4D97-AF65-F5344CB8AC3E}">
        <p14:creationId xmlns:p14="http://schemas.microsoft.com/office/powerpoint/2010/main" xmlns="" val="1244780807"/>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467356"/>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神态、动作、语言描写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原文《捡烂纸的老头》见前面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鉴赏小说的结构艺术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赏析文中画线部分。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原文画线部分如下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没人理他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他悻悻地回到座位上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把没吃完的烧饼很费劲地啃完了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情绪已经平复下来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本来也没有多大情绪。</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跟他们寻口汤去。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喝了两口面汤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回见</a:t>
            </a:r>
            <a:r>
              <a:rPr lang="en-US" altLang="zh-CN" sz="22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3943447"/>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运用神态、动作和语言等多种描写手法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从愠怒失意到自我宽慰的情绪变化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描写细腻生动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富有戏剧效果。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事件的结局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的行为、情绪、言谈恢复故态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与之前的叫阵形成对照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也与前文的惯常言行呼应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强化了人物的性格特征。</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6867216"/>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这道题是对描写方式及其效果的考查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描写的目的是刻画人物。通过神态、动作和语言的描写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既写出了戏剧效果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又凸显了人物性格。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8132454"/>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达子和她对看着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一瞬间神情严肃起来。他看到她那双从来都很美丽的眉毛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这时候微微皱着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她好像有些恼怒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他眨了眨眼睛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把目光移开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仰脸看天了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天快下雨了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快下雨了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他咕哝着。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她的眼睛盯着他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赌气似的说道。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活动了一下穿着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你的地也快整好了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我明天雇来一辆小拖拉机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咱们一块儿耕地吧。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小格的心里一热。但她还是垂下眼睫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有些执拗地说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不。还是我自己用铁锹翻吧</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天真的下雨了。田野里的人们都跑回去拿雨具了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小格踌躇了一会儿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也跑回家了。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599059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心理描写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原文《安娜之死》节选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突然间她回忆起和渥伦斯基初次相逢那一天被火车轧死的那个人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她醒悟到她该怎么办了。她迈着迅速而轻盈的步伐走下从水塔通到铁轨的台阶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直到匆匆开过来的火车那儿才停下来。她凝视着车厢下面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凝视着螺旋推进器、锁链和缓缓开来的第一节车的大铁轮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试着衡量前轮和后轮的中心点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估计中心点对着她的时间。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望着投到布满砂土和煤灰的枕木上的车辆的阴影。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投到正中间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我要惩罚他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摆脱所有的人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摆脱我自己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7853552"/>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她想倒在开到她身边的第一节车厢的车轮中间。但是她因为从臂上往下取小红皮包而耽搁了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已经太晚了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车厢中心开过去了。她不得不等待下一节车厢。一种仿佛她准备入浴时所体会到的心情袭上了她的心头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于是她画了个十字。这种熟悉的画十字的姿势在她心中唤起了一系列少女时代和童年时代的回忆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笼罩着一切的黑暗突然破裂了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转瞬间生命以它过去的全部辉煌的欢乐呈现在她面前。但是她目不转睛地盯着开过来的第二节车厢的车轮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车轮与车轮之间的中心点刚一和她对正了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她就抛掉红皮包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缩着脖子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两手着地投到车厢下面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她微微地动了一动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好像准备马上又站起来一样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但又扑通跪了下去。就在这一刹那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一想到自己在做什么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她吓得毛骨悚然。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0565815"/>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69757"/>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我这是在哪里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我这是在做什么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为了什么呀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但是什么巨大的无情的东西撞在她的头上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从她的背上碾过去了。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饶恕我的一切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觉得无力挣扎。一个正在铁轨上干活的矮小的农民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咕噜了句什么。</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一支蜡烛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她曾借着它的烛光浏览过充满了苦难、虚伪、悲哀和罪恶的书籍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比以往更加明亮地闪烁起来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为她照亮了以前笼罩在黑暗中的一切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哔剥响起来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开始昏暗下去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永远熄灭了。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选自《安娜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卡列尼娜》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周扬、谢素台译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安娜投到铁轨上之后有什么样的内心活动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这样写有什么意义</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215752"/>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恐惧、迷惑、悔恨。意义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表现了安娜之死的偶然性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增强了悲剧意味。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1486817"/>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此题考查鉴赏人物的心理描写及作用。要认真捕捉安娜的心理描写语句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她吓得毛骨悚然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我这是在哪里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我这是在做什么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为了什么呀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她想站起来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闪开身子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从这些语句中可以体会出她的内心活动。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2525757"/>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侧面描写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原文《抻面》见前面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概括人物形象的特点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文章哪些地方运用了间接描写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的方法表现铁良的抻面手艺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0399070"/>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739216"/>
            <a:ext cx="8128000" cy="41380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客人出到街上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好像是买了一张看戏的站票。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客人就笑了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转身回到店里的座位上。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客人挑起一筷子面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撑开嘴吃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热气蒸得额头有点儿亮。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运用比喻、心理描写、行动描写等手法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写出客人不同阶段的反应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衬托铁良抻面手艺的高超。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老头儿挑起面迎光看了看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手上的铐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哗啦啦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吃了一口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是这个意思。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运用行动描写、语言描写等手法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对铁良抻面手艺的肯定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衬托铁良抻面手艺的高超。</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1387046"/>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3" name="文本框 12">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4" name="文本框 13">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5" name="文本框 14">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本题要求分析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文章哪些地方运用了间接描写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侧面烘托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的方法表现铁良的抻面手艺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。作品主要通过两个场景描写来间接表现铁良的抻面手艺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第一个场景写客人看铁良抻面和自己吃面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第二个场景写犯人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吃龙须面。其中第一个场景主要通过客人的行动描写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通过他在不同阶段的反应来衬托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第二个场景主要通过老头儿的行动和语言描写来衬托。解答本题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应先在文中找到相关的句子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然后揭示表现手法和作用。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6819377"/>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鉴赏小说塑造形象的手法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三步走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抓取描写的内容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体会何种技巧。比如</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浙江卷中对老头的这段描写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悻悻地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写其神态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写其动作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写其语言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这些形象的描写表现了老头没有应战对手后的情绪缓释过程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逼真、生动。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熟悉描写类型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明确表达作用。人物描写的技巧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可以粗略地分为直接和间接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正面和侧面。正面直接描写有肖像、语言、神态、心理、动作等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间接描写则是通过他人他物或环境来映衬、烘托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其作用各不相同。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分析使用效果。各种表达技巧在塑造人物形象时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作用不尽相同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但都是为塑造形象服务的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分析描写技巧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要围绕形象进行。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9458959"/>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小说塑造人物形象的方法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正面描写人物的方法及其作用。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包括描写人物的容貌、身材、表情、衣着、姿态等。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表现人物的精神面貌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透露人物的内心活动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揭示人物的身份境遇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显示人物的性格变化等。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或思想变化进行具体刻画。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可以直接揭示人物的内心世界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交代人物的思想基础、行动的内在依据。心理描写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有时可直接由作者来进行描绘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或由人物的独白、梦幻来进行披露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有时也可间接地通过景物及人物动作、所处环境及遭遇来进行折射。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9111589"/>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包括对话描写、独白描写等。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同时也能反映人物的内心活动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显示人物的身份、地位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间接地表现其他人物和景物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交代事情原委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预示或推动故事情节的发展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展示作品的时代背景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揭示作品的主题思想等。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行动描写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对人物在典型环境中的典型动作的描写。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推动情节发展等。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cs typeface="Times New Roman" panose="02020603050405020304" pitchFamily="18" charset="0"/>
              </a:rPr>
              <a:t>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更细腻地展示人物某一特征。如场景细节描写、服饰细节描写、动作细节描写、心理细节描写、语言细节描写等。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渲染时代气氛、地方特色等。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220541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1941"/>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她回到田里来时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披了一件蓑衣。这件蓑衣很旧了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可是还能遮雨。别人都穿了塑料雨衣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戴了斗笠。那雨衣有蓝的、红的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还有淡黄的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迷茫的雨雾里望去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多么好看啊。邻地的达子穿得更高级一点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军用雨衣。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小格有些不好意思了。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她蹲在田埂上做活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一低头就能看见蓑衣襟上粗粗的草绳儿结。她在心里恨起自己来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怎么就穿了它来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可是她心里明明知道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家里没有雨衣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只有一把塑料雨伞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达子向这边望着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好长时间也没动一下。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他看到千万条雨丝洒向她的蓑衣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蓑衣的毛儿拄着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在雨丝中轻轻弹动着。有时候小格站起来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那球成一团的蓑衣立刻放展开来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似一件草做的漂亮的披风。蓑衣毛儿又多又规整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都朝一个方向斜着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她在田埂上走着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像个穿着斗篷的将军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挺拔而洒脱。他禁不住喊了一声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55168170"/>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侧面描写人物的方法及其作用。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次要人物描写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描写小说中主要人物以外的人物形象。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对比反衬以突出主要人物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穿针引线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描写人物所身处的社会和自然的环境。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对人物性格的体现起强化作用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为了表现人物丰富复杂的性格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往往为人物设置各种不同的环境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以记录其种种行为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从而显露其性格。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52518"/>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0" name="文本框 9">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3" name="文本框 12">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484784"/>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指明小说运用了哪一种描写手法。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结合具体情节分析这种描写手法在文句中是如何体现的。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明确有何效果或作用。要点明此手法突出了人物的什么形象特点。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H09.eps" descr="id:2147490329;FounderCES"/>
          <p:cNvPicPr/>
          <p:nvPr/>
        </p:nvPicPr>
        <p:blipFill>
          <a:blip r:embed="rId11" cstate="print"/>
          <a:stretch>
            <a:fillRect/>
          </a:stretch>
        </p:blipFill>
        <p:spPr>
          <a:xfrm>
            <a:off x="1547664" y="3592355"/>
            <a:ext cx="5256584" cy="2572949"/>
          </a:xfrm>
          <a:prstGeom prst="rect">
            <a:avLst/>
          </a:prstGeom>
        </p:spPr>
      </p:pic>
    </p:spTree>
    <p:extLst>
      <p:ext uri="{BB962C8B-B14F-4D97-AF65-F5344CB8AC3E}">
        <p14:creationId xmlns:p14="http://schemas.microsoft.com/office/powerpoint/2010/main" xmlns="" val="2893161134"/>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墨中白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泗州人喜食鱼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善捕鱼。人常下水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会受风寒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腿脚胳膊会酸痛。有病就要治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汴河桥头的许三楼就能医。许三楼治病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很少开药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他常告诫人说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是药三分毒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是身体中了邪气。有人就医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问清病因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许三楼便拿来细银针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找准穴位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扎进去。一般扎针七天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9261414"/>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许三楼每天太阳偏西准时关门。如来晚了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不管是平民乞丐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还是达官贵人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明天再医。也有破例时候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钱家当铺少爷上树掏鸟窝摔下后昏迷不醒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钱家人急抱孩子找许三楼。听见哭声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许三楼快步出屋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钱家人一见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扑通跪下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求他救人。许三楼猛一转身说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拿针来。说着话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一二三四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银针瞬间扎下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孩子嘴角开始抖动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许三楼脸上露出笑意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五六七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又飞快扎下三根银针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孩子睁开眼睛。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钱家送来白银百两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可许三楼只收十文钱。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还有一次破例。新来知府白一品腿酸疼不能站立。师爷上门请许三楼。许三楼认真对师爷说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家中病人多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实不敢离开半步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还请知府上门才好。师爷回去告诉知府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白一品没有生气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坐轿去见许三楼。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9539816"/>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白一品亲自登门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许三楼握针出门迎接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并示意知府不要下轿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就坐在里面扎针。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一二三四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十二根银针扎上腿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白一品顿时感觉疼痛减轻许多。半个时辰过后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许三楼将白一品腿上银针起了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告诉他明天还来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要接连针七天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透过轿窗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白一品看到前来找许三楼看病的人排着长队。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白一品到许三楼家门外和百姓一起排队。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看见等候在外的白一品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都说新知府清正廉明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看来是真的。自己昨天破例针腿没错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知府离开腿哪行哟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许三楼走到知府面前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要为他扎针。白一品摇头说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等吧。白一品坚持排队。许三楼很感动。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606203"/>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第三天再针腿时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白一品发现自己是第一个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等腿针好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看病的人才陆续赶来。几天都这样。七天后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知府腿好了。白一品开心地说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这下不用坐轿啦。说着话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他从怀中掏出七十文钱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许三楼也不拒绝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伸手接下。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许三楼收拾好银针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正准备关门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忽然从汴河桥飞奔一匹马来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从马上跳下一个红脸大汉。来者双手抱起许三楼准备将他送上马背。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许三楼也不惊慌。随俺上山治病。不带针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红脸大汉一听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放开他。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许三楼进屋拿把银针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顺从地坐到他身后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双手紧紧抱着红脸大汉后腰。白马急驰。半袋烟工夫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马已跑到重岗山。进了山门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红脸大汉下马一看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身后坐的人不是许三楼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是个十岁男童。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6320787"/>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男孩告诉他说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自己是许三楼的五公子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父亲坐上马后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准备亲自前来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可想到明天还有许多病人来扎针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无奈临时改变主意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还请谅解。你也会针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红脸大汉满脸疑问。男童点头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一脸认真。红脸大汉半信半疑将他领到母亲身边。问清病情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男童拿过银针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一二三四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瞬间针已扎好。感觉如何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红脸大汉抱着母双肩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不放心地问。舒服。见母亲闭上双眼很享受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红脸大汉悬着的心才放下来。连针七天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母亲腰不疼了。红脸大汉拿出金银珠宝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男童谢了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只取七十文钱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知府得知消息后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去找许三楼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让他帮助劝说山匪孙飞虎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把劫去的救济粮归还给府衙。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许三楼点头说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试试看吧。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重岗山寨。红脸大汉热情款待五公子。那可是救命粮。山上的弟兄也等米下锅呀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1870877"/>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五公子告辞。孙飞虎一直送到山下。临别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孙飞虎左脸上停落一只苍蝇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他刚想伸手拍。只听五公子说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去。话音刚落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孙飞虎就看到眼前立着根细银针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针尖上的苍蝇正挣扎拍打着翅膀。有的钱该拿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有的米不能吃呀。丢下这句话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五公子飞身上马。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瞅着一路扬起的尘土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孙飞虎禁不住摸了摸左脸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感觉脸有点木。孙飞虎发现嘴歪时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满山正飘着细雨。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汴河桥头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一个蒙面人找到许三楼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求见五公子。五公子出远门了。何时回来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你的脸不是受一般风寒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要马上针。许三楼答非所问。半个时辰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取针。许三楼交代说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嘴歪最怕风寒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如你用心医治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也不必前来扎针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每天此时只须面向阳光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双手抚心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我便在家为你下针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10395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歪嘴人将信将疑骑马回山。想到一路上遇到那么多讨饭灾民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再摸下自己的歪脸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他叫人把救济米全部送还给府衙后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这才安心下来。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中午十二时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孙飞虎面南朝泗州城许三楼家方向坐好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他刚把双手放在心口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就觉得左脸上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仿佛真有银针一根接着一根扎下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半个时辰后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孙飞虎感觉左脸上针又被一根根拧下。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隔水隔山又隔城的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许三楼真能在他脸上扎针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孙飞虎不信。不过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许三楼没有骗他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他的歪嘴真的恢复了原形。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选自《小说月刊》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463029"/>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9517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27223"/>
            <a:ext cx="8128000" cy="33255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医术精湛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许三楼问清病因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找准穴位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用细银针扎进去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一般七天准好。医治钱家当铺少爷和白一品均淋漓尽致地体现。</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医治好钱家当铺少爷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钱家送来白银百两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许三楼不为利益所诱惑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只收十文钱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七天后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知府腿好了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当白一品从怀中掏出七十文钱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许三楼也不拒绝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许三楼没有因为白一品知府的身份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去巴结和讨好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而是伸手接下。</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关心民众疾苦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当知府找许三楼劝说孙飞虎归还救济粮时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许三楼并没有推辞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设法让孙飞虎把救济米归还府衙。</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5201847"/>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此题考查概括人物的性格特点。从文中可以看出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许三楼有精湛的技艺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关心百姓疾苦。答题时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先指出其性格特点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然后结合有关内容分析即可。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249349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52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小格重新蹲下去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像是逮一个蚂蚱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身子向前一伏一伏的。达子好像看到她那被蓑衣遮住一边的脸庞变得通红通红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就像石榴花的颜色。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天暗下来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雨也变得小多了。田野里的人们开始收工了。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小格将草叶捆到一起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提起来往回走去。田头小路上的人很多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各种雨衣摩擦着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发出声音。人们高声地谈笑着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议论庄稼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也议论人。小格默默地往前走去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一次也没有回头。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可是有几个老头子谈论起她的蓑衣了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蓑衣这东西好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我过去夜里看秋、雨天排涝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都穿蓑衣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蓑衣比塑料雨衣可好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它又能遮雨又能当草荐子铺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穿到身上人也暖和。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一时一兴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自从兴了塑料雨衣这洋玩意儿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蓑衣你贵贱也买不着了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小格很早就来到了自己的田里。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665764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8478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这一形象在小说中有什么作用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937614"/>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推动情节发展。以五公子医治红脸大汉母亲的腰疼串起小说后半部分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让孙飞虎把救济米全部送还给府衙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使故事情节的发展更趋自然。</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映衬主要人物。通过对五公子的描写映衬许三楼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使其形象更加鲜明、更加生动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从而使其在读者的脑中留下更加深刻的印象。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深化作品主题。作为许三楼幼子的五公子不但继承了父亲的精湛医术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而且传承了父亲的高尚人品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既增添了小说的思想深度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又起到画龙点睛的作用。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79558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本题考查小说中次要人物的作用。首先要明确次要人物的特点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然后再考虑其和主要人物、情节、主旨的关系。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是次要人物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自然是为了衬托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许三楼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82503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12" name="圆角矩形 1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0" name="圆角矩形 19">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圆角矩形 20">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22" name="圆角矩形 21">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9" name="文本框 8">
            <a:hlinkClick r:id="rId8"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1277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小说在刻画许三楼形象时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采用了多种表现手法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请指出使用了哪些手法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37931"/>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行为描写。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许三楼猛一转身说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拿针来。说着话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接过银针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一二三四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银针瞬间扎下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表现了许三楼治病救人的担当意识。</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许三楼认真对师爷说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家中病人多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实不敢离开半步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还请知府上门才好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表现了许三楼不趋炎附势的高尚人格。</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许三楼心想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都说新知府清正廉明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关心百姓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看来是真的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可见许三楼的爱民情怀。</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侧面烘托。写五公子、白一品、红脸大汉等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都是为了从侧面塑造许三楼的形象。</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5085184"/>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此题考查小说塑造人物形象的手法。在这篇小说中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有对许三楼的直接描写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在直接描写中有行动描写、语言描写、心理描写等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间接描写有次要人物的衬托等。能指出具体的描写内容和手法即可。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8462492"/>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7" name="圆角矩形 16">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9" name="圆角矩形 18">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如何鉴赏小说中的细节描写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一、什么是细节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细节是文学作品中细腻描绘的最小环节。作品中的人物性格、故事情节、社会环境和自然景物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是由许多细节组成的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如场景细节描写、服饰细节描写、动作细节描写、心理细节描写、语言细节描写等。成功的细节描写可以增强艺术感染力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是文学创作不可忽视的技巧。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3075529"/>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7" name="圆角矩形 16">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9" name="圆角矩形 18">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二、细节描写有哪些作用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典型的细节可以刻画人物性格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表现人物性情。如鲁迅《孔乙己》中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孔乙己会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字的四种写法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典型地表现了这个人物的迂腐和呆气。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典型的细节可以深化主题。如鲁迅《药》中描写丁字街头破匾上的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古口亭口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其实是影射秋瑾就义地点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古轩亭口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暗示小说中的夏瑜就是秋瑾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深化了小说的主题。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典型的细节可以推动情节的发展。如《林教头风雪山神庙》中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那雪正下得紧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这一自然景物的细节描写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致使林冲到山神庙躲避风雪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才有杀死仇敌的故事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这样细节描写就推动了情节的发展。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典型的细节可以渲染气氛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凸显地方特色。如鲁迅《风波》中钉了十六个铜钉的瓷碗和七斤一家晚餐吃的蒸干菜和松花黄的米饭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就显示了时代特征和地方特色。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954380"/>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7" name="圆角矩形 16">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9" name="圆角矩形 18">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典型的细节可以营造典型的环境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渲染人物心情。如《水浒传》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回头看这日色时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渐渐地坠下去了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营造渲染了一种紧张而恐怖的气氛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为老虎的出现作铺垫。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5424124"/>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7"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4" name="圆角矩形 13">
            <a:hlinkClick r:id="rId8"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5" name="矩形 14"/>
          <p:cNvSpPr>
            <a:spLocks noChangeAspect="1"/>
          </p:cNvSpPr>
          <p:nvPr/>
        </p:nvSpPr>
        <p:spPr>
          <a:xfrm>
            <a:off x="508000" y="148478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活动了一下穿着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你的地也快整好了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我明天雇来一辆小拖拉机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咱们一块儿耕地吧。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小格的心里一热。但她还是垂下眼睫</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有些执拗地说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不。还是我自己用铁锹翻吧</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请依据画线处的文字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简要分析小格的心理活动。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2704686335"/>
              </p:ext>
            </p:extLst>
          </p:nvPr>
        </p:nvGraphicFramePr>
        <p:xfrm>
          <a:off x="508000" y="4437112"/>
          <a:ext cx="8128000" cy="2058062"/>
        </p:xfrm>
        <a:graphic>
          <a:graphicData uri="http://schemas.openxmlformats.org/presentationml/2006/ole">
            <p:oleObj spid="_x0000_s70681" name="文档" r:id="rId9" imgW="3837032" imgH="971606" progId="">
              <p:embed/>
            </p:oleObj>
          </a:graphicData>
        </a:graphic>
      </p:graphicFrame>
    </p:spTree>
    <p:extLst>
      <p:ext uri="{BB962C8B-B14F-4D97-AF65-F5344CB8AC3E}">
        <p14:creationId xmlns:p14="http://schemas.microsoft.com/office/powerpoint/2010/main" xmlns="" val="2470826814"/>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4" name="圆角矩形 13">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比较参考答案可以看出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我的答案过于概括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没有答出小格心理活动的过程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尤其没有紧扣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垂下眼睫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有些执拗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这三个短语描述的人物心理的变化分析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倔强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过于绝对。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396515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4252795"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rPr>
              <a:t>巩固训练</a:t>
            </a:r>
            <a:endParaRPr lang="zh-CN" altLang="en-US" sz="1200" dirty="0">
              <a:solidFill>
                <a:schemeClr val="bg1">
                  <a:lumMod val="85000"/>
                </a:schemeClr>
              </a:solidFill>
              <a:latin typeface="+mj-ea"/>
            </a:endParaRPr>
          </a:p>
        </p:txBody>
      </p:sp>
      <p:sp>
        <p:nvSpPr>
          <p:cNvPr id="14" name="圆角矩形 13">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明确细节描写题的两种题型。一种是侧重分析细节描写的内涵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此类题目实际上就是从局部文字分析人物形象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如上面的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分析小格的心理活动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一类是侧重分析细节描写的作用。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按照细节的分类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由近及远思考细节的作用。如果是人物描写的细节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首先应该从刻画的人物形象角度分析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然后再看与情节或主题有无关联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如果是环境描写的相关细节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则首先要从渲染气氛、推动情节发展的角度分析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然后再看与人物和主题有无关联。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要客观分析细节与主题的关系。分析细节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不一定要面面俱到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有的细节与主题有关联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有的未必有关联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不要生拉硬扯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牵强附会。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8521041"/>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4252795"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巩固训练</a:t>
            </a:r>
          </a:p>
        </p:txBody>
      </p:sp>
      <p:sp>
        <p:nvSpPr>
          <p:cNvPr id="14" name="圆角矩形 13">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6" name="矩形 15"/>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晨光微曦的初冬寒气已渐渐刺骨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天际在五六点钟才亮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到七八点钟晕出了一片红彤彤的霞。那颜色不是温暖的色调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却好像冰在冰箱冷藏室当中的草莓果冻。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466350"/>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4252795"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巩固训练</a:t>
            </a:r>
          </a:p>
        </p:txBody>
      </p:sp>
      <p:sp>
        <p:nvSpPr>
          <p:cNvPr id="14" name="圆角矩形 13">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一位胖乎乎的老年妇女在他到来前就已经站到站牌底下等着。比她还早的是穿军绿衣服的大叔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这个曾经新鲜新式的站牌随着时光的推移早已变得藏污纳垢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尽管每一次换广告每一次换客车路程表它都会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但它总会那么旧的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就像这位大叔身上的衣裳一样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浸渍了各种油污、泥土和喷漆的印记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只有他才能若无其事地坐在那里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从胸前的衣服兜里掏出一盒烟。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烟盒早已皱皱巴巴了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我扫了一眼他没有多少皱纹的脸</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那张脸是发黑的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有一种灰败似的惨淡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我的目光又去了别处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直到闻到一股子烟味才又将目光去悄悄瞅着他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那烟很呛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但他消瘦的身体却似在灵魂及神经猛然愉悦的瞬间消弭了叹息。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节选自《站牌之下》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简要分析文中画线文字使用的手法和表达效果。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0639630"/>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整体阅读方略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小说整体阅读的技巧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一、了解小说的基本知识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小说是以刻画人物形象为中心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通过完整的故事情节和具体的环境描写来反映社会生活的叙事性文学体裁。塑造人物形象、具有完整的故事情节和具体的环境描写是小说的基本特征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被称为小说的三要素。高考中小说阅读的命题直指五个关键词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情节、环境、人物、手法、主题。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8345999"/>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这片土地变得漂亮了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耕过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耙过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就像蓬乱的头发被耐心地梳理过一样</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达子的头发倒变得蓬乱了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正在他的地上忙着。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小格知道这是达子的小拖拉机耕的。她问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你一夜都守在这地里吗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一夜刚好耕完。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这土地要让我一个人用锹翻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不知要多少天呢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她心里感激达子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可又不知道说些什么才好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雇拖拉机的钱两家一起拿吧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但她就是说不出口。她怕达子笑话她小气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达子有钱呢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雇拖拉机这点钱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在他看来算不了一回事。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她在靠近他的地边上做着活儿。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982065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4252795"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巩固训练</a:t>
            </a:r>
          </a:p>
        </p:txBody>
      </p:sp>
      <p:sp>
        <p:nvSpPr>
          <p:cNvPr id="14" name="圆角矩形 13">
            <a:hlinkClick r:id="rId7"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43247"/>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主要借脸部细节描写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写出了一个相貌与年龄不相称的打工者的疲惫和艰辛。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皱皱巴巴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的烟盒、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发黑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灰败似的惨淡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显示了这个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没有多少皱纹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生活的艰辛和困窘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与早早等车的行为相符相衬。</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827980"/>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画线的文字是细节描写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主要描写了人物的肖像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写出了人物的精神状态。分析时要抓住细节描写的具体内容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分析人物在车站等车时的心理。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1410139"/>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概括分析小说的主题与标题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小说的主题就是小说通过对现实生活的描绘和艺术形象的塑造所表现出来的中心思想。小说的主题是小说的灵魂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是作者的写作目的之所在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也是作品的价值意义之所在。主题的深浅往往决定着作品价值的高低。因此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对小说的鉴赏分析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往往通过考查对小说主题的把握、对标题含义的理解实现。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993668"/>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矩形 9"/>
          <p:cNvSpPr>
            <a:spLocks noChangeAspect="1"/>
          </p:cNvSpPr>
          <p:nvPr/>
        </p:nvSpPr>
        <p:spPr>
          <a:xfrm>
            <a:off x="508000" y="1451199"/>
            <a:ext cx="8128000" cy="494052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一、概括主题内涵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《考试说明》要求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概括作品主题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。就小说而言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概括主题就是通过对小说故事情节的把握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对人物、环境的分析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透过小说主要人物的性格特点、道德风貌、品格等揭示人性中的真善美和假恶丑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把握小说反映的人物生存状态和心理状态。概括小说主题在试题中主要以直接概括或考查对作者创作意图的理解形式呈现。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用自己的话概括作者的写作意图。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这篇小说的主旨是什么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结合文本内容简要分析。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读了这篇小说后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你明白了什么道理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或本文对你有何启迪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谈谈你的一点体会。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用简明的语言概括这篇小说的主题。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1" name="文本框 10">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8" name="矩形 7"/>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王伟锋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一溜儿开有十多家古玩店。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的门店在老街的最里面。老板姓赵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做这一行已经有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多年了。赵老板内行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眼力好。据说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好东西只要打他眼前一过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没有看走眼的。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老街有家店收了一件钧瓷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吃不准货色。半条街的人都看过了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但谁也不敢拍板下结论。店主亲自出马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恭恭敬敬地请赵老板赏脸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过去给看一眼。赵老板热心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反复把玩了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淡淡地说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店主心中一喜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禁不住颤声问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赵老板朗声道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那件钧瓷出手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价钱竟然翻了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倍。自此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赵老板声名日隆。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6548783"/>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文本框 1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1" name="文本框 2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新近开张的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的李老板却偏不信这个邪。李老板的店原本开在省城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不知怎么一时兴起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在小镇开了一家分店。他初来乍到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想干一件露脸的事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好在老街尽快站稳脚跟。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来了个外乡人。看打扮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像是落难之人。一进店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那人便掏出一个精巧的盒子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说盘缠儿不够了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身上有块玉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想换俩钱花。伙计打开盒子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赶忙一溜小跑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把正在后院竹椅上闭目养神的赵老板请了过来。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赵老板拿过那盒子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看了一下玉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又盖上盒子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端详良久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想淘换多少钱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少说也得这个数。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伸出五根手指。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踱了几步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对着卖家伸出了三根手指。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固执地伸出五根手指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神色凝重地说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这可是家传的宝贝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低于这个数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086823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文本框 1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1" name="文本框 2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收了。给客人添茶。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赵老板微微皱了皱眉头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不动声色地吩咐道。客人走后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赵老板拿了盒子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低声嘱咐了伙计几句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然后不紧不慢地踱着方步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回后院品茶去了。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卖家出了古玩街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在镇上拐了几个弯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又勾回头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一闪身进了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的后院。伙计远远地看得仔细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回来向赵老板汇报。赵老板低头沉思良久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这个李老板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不怎么地道啊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李老板和街上的几个店主来到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进门便嚷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听说贵店新近收了件好东西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让大家开开眼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赵老板拱手道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小玩意儿而已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不值一提。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见赵老板不肯拿出玉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李老板暗自得意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忍不住大声嚷嚷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您不让我们开眼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莫非您这一次走了眼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收了个扔货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赵老板干咳一下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默不作声。李老板愈发得意起来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老街赫赫有名的赵老板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也有看走眼的时候。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6893360"/>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文本框 1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1" name="文本框 2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这可关系到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连伙计都急了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赵老板依旧笑而不答。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李老板恣意取笑一番之后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领着一群人得意扬扬而去。伙计实在忍不住了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您怎么一句话也不说啊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莫非咱们真的着了人家的道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收了个赝品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赵老板粲然一笑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玉的确不怎么样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但盒子实实在在是个好东西。上等的古檀香木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名家雕刻的纹饰。你说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究竟是谁走眼了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伙计明白过来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心里那块石头终于落了地。他不解地问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您为何不说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羞辱李老板一番呢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还治其人之身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赵老板长叹一声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都在这个圈子里混饭吃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得饶人处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且饶人吧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8973045"/>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文本框 1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1" name="文本框 2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78544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做成了一笔买卖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一个雕工精良的古檀香木盒子卖了个好价钱。整条老街都轰动了。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老街的人发现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的牌子在夜里悄悄摘掉了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店面转给了一个本地人。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结合赵老板这一人物形象分析作品主旨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293096"/>
            <a:ext cx="8128000" cy="1294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小说塑造了一个阅历丰富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洞悉人心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为人仗义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精通业务的商人形象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揭示了经商与做人一样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都应该诚信、宽厚、与人为善的主旨。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4489426"/>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文本框 19">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1" name="文本框 20">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5" name="矩形 4"/>
          <p:cNvSpPr>
            <a:spLocks noChangeAspect="1"/>
          </p:cNvSpPr>
          <p:nvPr/>
        </p:nvSpPr>
        <p:spPr>
          <a:xfrm>
            <a:off x="508000" y="150556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此题考查对小说主题的概括。看清题干后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可得出两点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一是要求概括出赵老板的性格特征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二是要分析主旨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其中前者是后者的前提。文章的故事情节可分为两大块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一是赵老板与老街一个店主之间的故事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二是赵老板与李老板之间的故事。仔细分析这两个故事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就可发现赵老板丰富的性格特征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比如从开头的时间信息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可以得出他阅历丰富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从他对古董价值的鉴定那么准确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可以看出他对业务的精通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他在周围人产生怀疑时表现出的神态以及他在李老板面前的不动声色及事后对伙计做出的解说等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反映了他善于洞察人心的特点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他忍气吞声地面对李老板的表现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说明他是个宽厚、与人为善的好人。这些特点体现在赵老板的具体言行之中。在分析文章主旨的时候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切勿将其与概括人物特征等同起来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应该从人物性格的把握中提炼出一种为人处世的道理来。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931124"/>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2" name="矩形 11"/>
          <p:cNvSpPr>
            <a:spLocks noChangeAspect="1"/>
          </p:cNvSpPr>
          <p:nvPr/>
        </p:nvSpPr>
        <p:spPr>
          <a:xfrm>
            <a:off x="508000" y="1822438"/>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多角度概括主题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从人物形象角度看主题。分析小说的人物形象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这是理解小说主题的重要方法。弄清楚小说描写了什么样的人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人的际遇遭逢、命运归宿常常体现着社会生活的本质。上述题目正是基于这一角度命题的。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从情节发展角度看主题。作品的主题思想需要在情节的发展过程中展现出来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要准确地理解作品的主题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必须理清作品的情节。如对《走眼》这篇小说主题的概括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我们就应抓住赵老板与李老板之间的故事分析。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5430850"/>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达子忙了一会儿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伸着懒腰走过来。她注意地瞥了瞥他的鞋子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老鹰上沾了稀泥。他说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趁着土湿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今天就把种播上吧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明天地里就没活儿了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没活了再做什么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驾上我的轻骑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小格不作声了。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小格轻轻咳了一声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你编蓑衣吧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小格恼恨地看了他一眼。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达子的脸有些红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微皱着眉头说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我可不是跟你开玩笑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你没听老人们说到处买不到蓑衣吗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会赚钱的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芦青河湾那儿一片一片蓑衣草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854260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矩形 9"/>
          <p:cNvSpPr>
            <a:spLocks noChangeAspect="1"/>
          </p:cNvSpPr>
          <p:nvPr/>
        </p:nvSpPr>
        <p:spPr>
          <a:xfrm>
            <a:off x="508000" y="199761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从环境描写角度看主题。环境描写可能主要是为了展示人物行动、命运及人物的性格创造必要的条件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提供生动的背景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但同时也是以间接的形式表现主题。我们可以从小说中人物生存的自然环境方面、从社会大背景方面去寻找到环境对人物、对情节的作用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也可以借助注释等。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从小说题目角度看主题。分析小说题目的修辞手法、命制意图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阐释小说题目的表层含义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进而揭示其深层含义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可以帮助我们发现小说标题与主题的内在关联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进而分析归纳出小说的主题。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8806593"/>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1" name="矩形 10"/>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从小说构思角度看主题。小说作品独特而精巧的构思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与作者的创作意图有着必然的关联。通过分析小说的构思手法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诸如对比、反差、反讽、抑扬、象征、虚实、悬念、意外、巧合等手法运用及其意图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可以归纳出小说的主题。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从小说叙述者角度看主题。小说叙述者的语调、视角和情感倾向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与作者的创作意图也有密切的内在联系。通过分析小说的叙述人称的选择、小说中的议论性语句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我们也可以捕捉到作者的创作意图。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98798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7" name="矩形 6"/>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抓住小说的主要情节。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抓住小说的人物性格品质。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用下面的语言规范表述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颂扬了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。其中第一个省略号处为文章主要情节内容的一句话概括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做了什么事情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第二个省略号处为小说所塑造的典型人物形象的特点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第三个省略号部分为作者借助典型人物的典型事例所表达出的对社会生活本质性的思考和感悟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人们普遍应对什么现象持有什么态度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表现出什么样的情感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370348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8" name="文本框 7">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1" name="圆角矩形 10">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7"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8"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二、分析标题内涵与作用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文学类作品阅读要求能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落实到小说阅读中的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是指对营造典型环境、展示故事情节、塑造人物形象和表现中心思想等起重要作用的语句。而对小说标题内涵与作用的解读就是其中之一。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小说为什么用某某某为标题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怎样理解标题的含义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小说还有一个标题是某某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与现在这个标题相比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你认为哪一个更好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6" name="文本框 15">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8" name="文本框 17">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83443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原文《走眼》见上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这篇小说为什么要用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做题目</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08920"/>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是贯串全文的线索。</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是全文的主要事件。</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在文中具有正话反说的效果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较好地突出了主题。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3591514"/>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此题考查分析小说标题的内涵与作用。小说题目的作用一般可以从对人物塑造、情节设计、环境暗示的意义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以及作为文章的线索、揭示小说主旨等方面进行思考。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其实又是反语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要读出题目与文章的内在联系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它与核心事件的关系、与人物性格展示的关系、与文章思想内涵的关系。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000603"/>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4" name="矩形 3"/>
          <p:cNvSpPr>
            <a:spLocks noChangeAspect="1"/>
          </p:cNvSpPr>
          <p:nvPr/>
        </p:nvSpPr>
        <p:spPr>
          <a:xfrm>
            <a:off x="508000" y="138566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从表里两个方面来分析标题含义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表层含义即标题的字面含义、文中内容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深层含义即引申义、比喻义、象征义。标题如果是比喻句的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文中往往不是围绕标题的字面含义来展开叙述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那么我们就应该联系文章的具体内容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弄清比喻义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这样我们就可以领悟标题的深刻含义。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抓住标题特点分析标题的作用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如果以时间、地点、环境为题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则标题可能具有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创设故事背景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渲染环境氛围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如果以物件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则标题可能具有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作为结构线索贯串全文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寄托作者情感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揭示文章主题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隐含比喻象征意义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如果以形象特征为题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则标题可能具有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4381807"/>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明确答题方向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挖掘含义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注意表里虚实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指代、双关、比喻、象征。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注重多个角度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人物、情节、环境、手法、主旨。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228273"/>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龚宝珠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金秋水暖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正是垂钓的好季节。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青苇丛生的湖边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父子俩坐在小凳上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戴着遮阳帽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手持钓竿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静静地盯着水面上的浮标。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半个时辰过去了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水面上的浮标纹丝不动。儿子耐不住性子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看了看父亲。父亲还是静静地盯着浮标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一动不动。虽然没钓到鱼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父亲却很平静。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一个小时过去了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浮标像钉子一样钉在水面上。儿子有点沉不住气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轻轻地唤了声爸。父亲微笑着摆摆手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示意儿子别出声。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9005998"/>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儿子赌气地扭过头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不说话了。回家好几天了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儿子本想找机会和父亲谈谈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可父亲却执意拉着他来湖边钓鱼。父亲已有多年不钓鱼了。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可能是父亲打的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窝子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起了作用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儿子这边的水面有了动静。浮标先是轻轻地点了几下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接着又加重了许多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突然一沉向水里扎去。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儿子猛地扯动钓竿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一条斤把重的草鱼上岸了。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今晚有鱼吃了。儿子很兴奋。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父亲笑了笑说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有酒香和美食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鱼儿挡不住诱惑啊。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不到半个时辰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儿子又钓了一条草鱼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两条大鲫鱼。父亲还没开张。父亲并不着急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悠闲地看着青山绿水。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一阵手机铃声打破了沉寂。父亲看了看号码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冲儿子摆摆手说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钓鱼的伙伴来了。儿子放下钓竿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疑惑地看着父亲。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228865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郑总你好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我是劳资处的老齐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听说大侄毕业在家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我想把他安排在劳资处工作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大侄学的是农业也不要紧嘛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一定能安排好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齐处长的电话刚挂线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手机又响了。父亲打开一看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新山矿的王矿长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老同学。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大侄毕业回来了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怎么也不打电话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是不是嫌新山矿没用武之地啊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你可得给我这个薄面啊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让大侄来矿上挂职锻炼吧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你还顾虑啥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王矿长的电话刚挂线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手机又闹腾开了。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父亲刚摁下接听键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那边传来了甜甜的女中音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你的电话真难打哟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晓峰工作的事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我已经提前安排好了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明天就来我这上班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我的好领导哟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连我的声音也没听出来呀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我是刚调任董事长助理的艳玲呀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就这样定哟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32930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小格将身子转向一边。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达子失望地看了她一眼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接着嘴角挂上了一丝笑容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明年我准备好好研究一下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小格笑了。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月亮很早就升起来了。小格在里屋坐了一会儿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听到院子里有露水滴落的声音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就走了出来。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大地朦朦胧胧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一片白色。她觉得心上不知怎么热乎乎的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很想往远处走一走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她的脚步急了起来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再后来她听到河水的声音了。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她来到芦青河湾了。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4223816"/>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不等父亲有所表示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对方挂了电话。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这几天的电话一直很频繁。父亲叹了口气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索性关了手机。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父亲从小包里取出拌酒的小米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抓了一把酒米向湖面撒去。父亲说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爸一个人呆一会。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儿子咬着嘴唇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默默地走开了。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时近中午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湖面没有一丝风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静。儿子又钓上几条鲫鱼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父亲还是没开张。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儿子从包里取出糕点、饮料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轻轻地唤了声爸。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咱爷俩谈谈。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其实爸说过很多次了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可爸还想说。父亲点燃一根香烟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目光暖暖的。孩子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还记得那年的淹井事故吗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记得。你都说十几遍了。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0047724"/>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53474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那年我上初中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爸带领技术人员在井下与洪水搏斗了三天三夜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涌水越来越大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工友全身都湿透了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你果断地要求大家撤离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最后眼睁睁地看着部分矿用物资无法抢运出井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工友们都哭了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复产后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由于工作面的水还没抽净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顶棚低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工友们都是佝偻着腰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踩着腿肚深的水拼命撅煤。他们的心里急啊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父亲的眼睛湿润了。爸只是普通矿工的一员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你能理解吗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儿子点了点头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明白他们电话里的意思吗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他们早就安排好了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儿子看着父亲鬓前的银丝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嘴边的话又咽了下去。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0973555"/>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222</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你不明白的。爸现在是集团公司的总经理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煤城的掌门人。在他们眼里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爸就是一条大鱼啊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鱼一旦咬钩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早晚就是自取灭亡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你的意思是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他们把你当成最好的鱼饵。孩子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爸不能留你在身边啊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当初爸没有征求你的意见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固执地让你选择报考非矿业类大学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如今你能理解吗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我早该想到的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爸。其实我一直没敢告诉你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怕你和妈伤心。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儿子挺直了身子。爸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我和几个同学已经报名参加市里组织的村官竞选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我想我更适合在农村发展。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父亲绽开了笑容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狠劲地拍了拍儿子的肩膀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好小子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863162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2339237"/>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夕阳的余晖暖暖地映着儿子的脸庞。一阵微风拂过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湖面上漾起一片涟漪。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儿子准备收拾渔具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扯起父亲的鱼竿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长长的鱼线缓缓地滑出了水面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鱼线上挂的竟是一个空钩。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摘自《中国小小说欣赏》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为标题的作用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1475971"/>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224</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3" name="圆角矩形 12">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8" name="文本框 7">
            <a:hlinkClick r:id="rId6"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9" name="文本框 8">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0" name="文本框 9">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038171"/>
            <a:ext cx="8128000" cy="210673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从结构上看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是文章的标题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统领全文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又是全文的线索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全文围绕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使文章的结构严谨。</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从内容上看文章的人物活动围绕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塑造了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这一典型的形象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实际上暗示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官场、生意场的诱惑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通过钓鱼突出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处世之道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这一主题。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26403"/>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此题考查分析标题作用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要注意表里两层含义。小说的内容明写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钓人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围绕这一中心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从情节结构、内容、人物、主旨等角度挖掘其意蕴即可。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0935656"/>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2" name="圆角矩形 11">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正确区分小说主题和创作意图之间的关系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小说的主题是小说的灵魂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一般是通过人物形象或故事揭示人生哲理、社会问题、价值观念等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是作者写作目的之所在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也是作品价值意义之所在。小说的主题隐含在小说的因果情节和人物描写里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作家的思想认识和创作意图也深刻地影响着小说主题的形成。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创作意图又称创作意向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是指作家在对社会生活观察、体验、研究、分析的基础上所形成的某种意念或动机。它是策励作家进入创作过程的内在力量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也是引发创作冲动、创作灵感、艺术构思的主观因素。创作意图是内隐的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也有外在表现。它可以指向主题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可以指向人物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也可以指向情节材料安排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还可以指向题目安排等。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754741"/>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475656"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误区规避</a:t>
            </a:r>
          </a:p>
        </p:txBody>
      </p:sp>
      <p:sp>
        <p:nvSpPr>
          <p:cNvPr id="12" name="圆角矩形 11">
            <a:hlinkClick r:id="rId5" action="ppaction://hlinksldjump"/>
          </p:cNvPr>
          <p:cNvSpPr/>
          <p:nvPr/>
        </p:nvSpPr>
        <p:spPr>
          <a:xfrm>
            <a:off x="2473376"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813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小说的主题和小说的创作意图有着既相互联系又相互区别的复杂关系。有时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小说的主题艺术地传达了作者的主观意图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则二者基本相同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小说主题并没有艺术地或者说是完全地传达作者的主观意图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小说主题小于主观意图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小说作品因写活了人物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写透了事件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小说的人物和事件按照自己的生活逻辑发展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它们具有自己的艺术生命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显示出连作家自己都没有意识到的内涵底蕴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小说主题大于主观意图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对小说创作意图的理解应在了解作者生活的年代和社会背景、文化背景的基础上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切忌单纯以读者所处的时代和文化背景去分析小说。而对小说主题的分析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应通过细读文本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深入领会作者在小说人物形象和故事情节里寄寓的主观意图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而且还要努力挖掘那些作家尚未意识到的、形象本身获得艺术生命时滋生的客观内涵。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2190122"/>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227</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8" name="矩形 7"/>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活着的手艺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他是一个木匠。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是木匠里的天才。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他便对木工活儿感兴趣。曾经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他用一把小小的凿子把一段丑陋不堪的木头掏成一个精致的木碗。他就用这木碗吃饭。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他会对着一棵树说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这棵树能打一张衣柜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桌面多大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腿多高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他都说了尺寸。过了一年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树的主人真的用这棵树了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说要打一张衣柜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一张桌子。他站起来说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那是我去年说的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今年这棵树打了衣柜桌子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还够打两把椅子。结果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这棵树真的打了一张衣柜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还有两把椅子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木料不多不少。他的眼睛就这样厉害。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1412923"/>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228</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9" name="矩形 8"/>
          <p:cNvSpPr>
            <a:spLocks noChangeAspect="1"/>
          </p:cNvSpPr>
          <p:nvPr/>
        </p:nvSpPr>
        <p:spPr>
          <a:xfrm>
            <a:off x="508000" y="138617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他学了木匠。他的手艺很快超过了师傅。他锯木头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从来不用弹线。木工必用的墨斗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他没有。他加的榫子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就是不用油漆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你也看不出痕迹。他的雕刻才显出他木匠的天才。他雕的蝴蝶、鲤鱼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让那要出嫁的女孩看得目不转睛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真害怕那蝴蝶飞了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那鲤鱼游走了。他的雕刻能将木料上的瑕疵变为点睛之笔。一道裂纹让他修饰为鲤鱼的眼睛。树死了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木匠又让它以另一种形式活了。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做家具的人家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以请到他为荣。主人看着他背着工具朝着自家走来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就会对着木料说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死去的树木就活了。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我在老家的时候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常爱看他做木工活。他疾速起落的斧子砍掉那些无用的枝杈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直击那厚实坚硬的树皮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他的锯子有力而不屈地穿梭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木屑纷落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他的刻刀细致而委婉地游弋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他给爱好写作的我以启示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我的语言要像他的斧子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越过浮华和滞涩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直击那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这个木匠在我们村里的人缘并不好。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0490490"/>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229</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8" name="矩形 7"/>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村里人叫他懒木匠。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除了花钱请他做家具他二话不说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请他做一些小活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他不干。比如打个小凳子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打扇猪圈门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装个铁锹柄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没空儿。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村里的木匠很多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别的木匠好说话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叫做什么就做什么。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我从郑州回去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恰逄大雨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家里的厕所满了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我要把粪水浇到菜地去。找粪舀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粪舀的柄子坏了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我刚好看见了他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递上一支烟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你忙不忙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他说不忙。我说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帮我安个粪舀柄子。他说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我还有事儿。他烟没点上就走了。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我有些生气。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1107933"/>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27543"/>
            <a:ext cx="8128000" cy="291926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河湾的浅水处一片油绿。那柔软细长的草叶儿像人工整出的一般齐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茂盛极了。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蓑衣草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多么好的蓑衣草啊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她在心里说。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选自《张炜中短篇小说年编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采树鳔》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请用简洁的文字写出小说中小格对达子的态度的变化过程。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抵触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欣赏。</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84416" y="4581128"/>
            <a:ext cx="857516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93869782"/>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230</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9" name="矩形 8"/>
          <p:cNvSpPr>
            <a:spLocks noChangeAspect="1"/>
          </p:cNvSpPr>
          <p:nvPr/>
        </p:nvSpPr>
        <p:spPr>
          <a:xfrm>
            <a:off x="508000" y="141277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村里另一个木匠过来了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你请他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请不动的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没听人说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他是懒木匠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我来帮你安上。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这个木匠边给我安着粪舀子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边说走了的木匠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活该受穷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这些年打工没挣到什么钱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现在工地上的支架、模具都是铁的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窗子是铝合金的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木匠做的都是这些事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动斧头锯子的少了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他转了几家工地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我又不是铁匠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我干不了。他去路边等活干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等人家找他做木匠活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有时一两天也没人找的。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我很少回老家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竟想起这个木匠来了。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我躺在床上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想着自己的事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一些声音在耳边聒噪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你给我们写纪实吧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千字千元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找个新闻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编点故事就行。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我们杂志才办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你编个读者来信吧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说几句好话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抛砖引玉嘛。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你给我写本书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就讲女大学生网上发要做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844366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231</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8" name="矩形 7"/>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我什么也没写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一个也没答应。我知道得罪了人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也亏待了自己的钱包。我想着这些烦人的事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就想到了木匠。他那样一个天赋极高的木匠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怎么愿意给人打猪圈门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安粪舀柄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职业要有职业的尊严。他不懒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他只是孤独。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去年春节我回去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听人说木匠挣大钱了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两年间就把小瓦房变成了两层小楼。我想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他可能改行了。我碰见他时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他正盯着一棵大槐树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目光痴迷。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我恭敬地递给他一支烟。我问他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你在哪儿打工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一家仿古家具店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老板对我不错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一个月开</a:t>
            </a:r>
            <a:r>
              <a:rPr lang="en-US" altLang="zh-CN" sz="2200" dirty="0">
                <a:solidFill>
                  <a:srgbClr val="000000"/>
                </a:solidFill>
                <a:latin typeface="Times New Roman" panose="02020603050405020304" pitchFamily="18" charset="0"/>
                <a:cs typeface="Times New Roman" panose="02020603050405020304" pitchFamily="18" charset="0"/>
              </a:rPr>
              <a:t>5 000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这个适合你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别的不想做。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928640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232</a:t>
            </a:fld>
            <a:r>
              <a:rPr lang="en-US" altLang="zh-CN" smtClean="0"/>
              <a:t>-</a:t>
            </a:r>
            <a:endParaRPr lang="zh-CN" altLang="en-US" dirty="0"/>
          </a:p>
        </p:txBody>
      </p:sp>
      <p:sp>
        <p:nvSpPr>
          <p:cNvPr id="8" name="矩形 7"/>
          <p:cNvSpPr>
            <a:spLocks noChangeAspect="1"/>
          </p:cNvSpPr>
          <p:nvPr/>
        </p:nvSpPr>
        <p:spPr>
          <a:xfrm>
            <a:off x="508000" y="1289542"/>
            <a:ext cx="8128000" cy="836126"/>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请结合小说内容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谈谈你对这篇小说主题的理解。</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732972980"/>
              </p:ext>
            </p:extLst>
          </p:nvPr>
        </p:nvGraphicFramePr>
        <p:xfrm>
          <a:off x="508000" y="2030840"/>
          <a:ext cx="8128000" cy="5091350"/>
        </p:xfrm>
        <a:graphic>
          <a:graphicData uri="http://schemas.openxmlformats.org/presentationml/2006/ole">
            <p:oleObj spid="_x0000_s71705" name="文档" r:id="rId3" imgW="3836312" imgH="2403995" progId="">
              <p:embed/>
            </p:oleObj>
          </a:graphicData>
        </a:graphic>
      </p:graphicFrame>
      <p:sp>
        <p:nvSpPr>
          <p:cNvPr id="16" name="圆角矩形 1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6"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Tree>
    <p:extLst>
      <p:ext uri="{BB962C8B-B14F-4D97-AF65-F5344CB8AC3E}">
        <p14:creationId xmlns:p14="http://schemas.microsoft.com/office/powerpoint/2010/main" xmlns="" val="1395195431"/>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233</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这是一个阐释小说主题而不是探究小说的创作意图的题目。解答此题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应先结合文中懒木匠的形象及在艺术创造中坚持职业操守等品质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与此类似的艺术创作追求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揭示当今人们为经济利益而丧失了职业操守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扭曲了审美价值观等现象。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偏重于创作意图的探究分析。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0241246"/>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234</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1475656"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误区规避</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2473376"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8" name="矩形 7"/>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审准题目要求。看清是对主题的概括分析还是对创作意图的理解把握。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区别答题侧重。如果是对主题的概括分析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侧重于对文本内容的挖掘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如果是对创作意图的理解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侧重于社会背景和文化背景的理解把握。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准确规范作答。对主题的概括分析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小说通过描写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。对创作意图的分析理解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要从小说的主题、创作的背景、作者的情感体验等角度分点作答。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757248"/>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235</a:t>
            </a:fld>
            <a:r>
              <a:rPr lang="en-US" altLang="zh-CN" smtClean="0"/>
              <a:t>-</a:t>
            </a:r>
            <a:endParaRPr lang="zh-CN" altLang="en-US" dirty="0"/>
          </a:p>
        </p:txBody>
      </p:sp>
      <p:sp>
        <p:nvSpPr>
          <p:cNvPr id="3" name="圆角矩形 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5" name="矩形 14"/>
          <p:cNvSpPr>
            <a:spLocks noChangeAspect="1"/>
          </p:cNvSpPr>
          <p:nvPr/>
        </p:nvSpPr>
        <p:spPr>
          <a:xfrm>
            <a:off x="508000" y="2114868"/>
            <a:ext cx="8128000" cy="2882264"/>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综合性选择与文本意蕴探究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综合性选择和文本意蕴探究都属于对文本的整体阅读。这类题目建立在对文本内容全面把握的基础上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对小说的人物、主题、情节、技巧等作深度与广度的考查。综合性选择属于对文本广度的考查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意蕴探究属于对文本深度的考查。探究题涉及的方面较多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如对作品主题意蕴、标题意蕴、情节安排、形象塑造和艺术特色的探究等。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978907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236</a:t>
            </a:fld>
            <a:r>
              <a:rPr lang="en-US" altLang="zh-CN" smtClean="0"/>
              <a:t>-</a:t>
            </a:r>
            <a:endParaRPr lang="zh-CN" altLang="en-US" dirty="0"/>
          </a:p>
        </p:txBody>
      </p:sp>
      <p:sp>
        <p:nvSpPr>
          <p:cNvPr id="23" name="文本框 22">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4" name="文本框 23">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6" name="圆角矩形 25">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7" name="圆角矩形 26">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1" name="圆角矩形 30">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一、综合性选择题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综合性选择题采用五选二的考查形式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选项往往涉及对作品的内容理解、思路分析、文章主旨、艺术表现等多方面的考查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具有一定的综合性。从近几年课标卷的命题情况看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属于优选题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即五个备选项中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有两个最恰当的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根据不同选项组合赋分。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下列对作品有关内容的分析和概括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最恰当的两项是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下列对本文相关内容和艺术特色的分析和鉴赏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最恰当的两项是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18049443"/>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237</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39747"/>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原文见考点一典例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马兰花刚从市场接菜回来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三孬就急忙告诉她麻婶生病住院的事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还鼓动她到医院向麻婶女儿要钱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说明三孬好嚼舌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是个搬弄是非的人。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马兰花的丈夫因为六百元钱就耿耿于怀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收到一千元的汇款单后又主动为妻子做饭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这些细节惟妙惟肖地写出了这个人物的世故圆滑、反复无常。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小说以麻婶女儿来信作为结局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既在意料之外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不仅呼应了故事留下的悬念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还巧妙地造成了情节的逆转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颇具艺术匠心。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99734619"/>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238</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小说注重于细微处写人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从上海来信中可以看出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麻婶的女儿是一个通情达理的人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又是一个精明的人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她内心深处很不愿意欠别人的情。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发生在马兰花与麻婶两家之间的故事温馨动人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其中也蕴含着作者对当下社会伦理道德和人际关系的忧虑与反思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这是小说的深刻之处。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3" name="五边形 1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251520" y="3151359"/>
            <a:ext cx="8640960" cy="3518001"/>
            <a:chOff x="251520" y="948086"/>
            <a:chExt cx="8640960" cy="3518001"/>
          </a:xfrm>
        </p:grpSpPr>
        <p:grpSp>
          <p:nvGrpSpPr>
            <p:cNvPr id="15" name="组合 14"/>
            <p:cNvGrpSpPr/>
            <p:nvPr/>
          </p:nvGrpSpPr>
          <p:grpSpPr>
            <a:xfrm>
              <a:off x="251520" y="948086"/>
              <a:ext cx="8640960" cy="3518001"/>
              <a:chOff x="251520" y="-1097113"/>
              <a:chExt cx="8640960" cy="3518001"/>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097113"/>
                <a:ext cx="8640960" cy="3200995"/>
                <a:chOff x="251520" y="-1097113"/>
                <a:chExt cx="8640960" cy="3200995"/>
              </a:xfrm>
            </p:grpSpPr>
            <p:sp>
              <p:nvSpPr>
                <p:cNvPr id="24" name="矩形 23"/>
                <p:cNvSpPr/>
                <p:nvPr/>
              </p:nvSpPr>
              <p:spPr>
                <a:xfrm>
                  <a:off x="251520" y="-1097113"/>
                  <a:ext cx="8640960" cy="320099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71094" y="-10971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1266562"/>
              <a:ext cx="8128000" cy="2862322"/>
            </a:xfrm>
            <a:prstGeom prst="rect">
              <a:avLst/>
            </a:prstGeom>
          </p:spPr>
          <p:txBody>
            <a:bodyPr>
              <a:spAutoFit/>
            </a:bodyPr>
            <a:lstStyle/>
            <a:p>
              <a:pPr>
                <a:lnSpc>
                  <a:spcPct val="150000"/>
                </a:lnSpc>
              </a:pPr>
              <a:r>
                <a:rPr lang="zh-CN" altLang="zh-CN" sz="2000" dirty="0"/>
                <a:t>本题考查对小说文本内容分析与概括的能力。</a:t>
              </a:r>
              <a:r>
                <a:rPr lang="en-US" altLang="zh-CN" sz="2000" dirty="0"/>
                <a:t>A</a:t>
              </a:r>
              <a:r>
                <a:rPr lang="zh-CN" altLang="zh-CN" sz="2000" dirty="0"/>
                <a:t>项</a:t>
              </a:r>
              <a:r>
                <a:rPr lang="en-US" altLang="zh-CN" sz="2000" dirty="0"/>
                <a:t>,“</a:t>
              </a:r>
              <a:r>
                <a:rPr lang="zh-CN" altLang="zh-CN" sz="2000" dirty="0"/>
                <a:t>说明三孬好嚼舌</a:t>
              </a:r>
              <a:r>
                <a:rPr lang="en-US" altLang="zh-CN" sz="2000" dirty="0"/>
                <a:t>,</a:t>
              </a:r>
              <a:r>
                <a:rPr lang="zh-CN" altLang="zh-CN" sz="2000" dirty="0"/>
                <a:t>是个搬弄是非的人</a:t>
              </a:r>
              <a:r>
                <a:rPr lang="en-US" altLang="zh-CN" sz="2000" dirty="0"/>
                <a:t>”</a:t>
              </a:r>
              <a:r>
                <a:rPr lang="zh-CN" altLang="zh-CN" sz="2000" dirty="0"/>
                <a:t>错</a:t>
              </a:r>
              <a:r>
                <a:rPr lang="en-US" altLang="zh-CN" sz="2000" dirty="0"/>
                <a:t>,</a:t>
              </a:r>
              <a:r>
                <a:rPr lang="zh-CN" altLang="zh-CN" sz="2000" dirty="0"/>
                <a:t>三孬告诉马兰花麻婶的事情</a:t>
              </a:r>
              <a:r>
                <a:rPr lang="en-US" altLang="zh-CN" sz="2000" dirty="0"/>
                <a:t>,</a:t>
              </a:r>
              <a:r>
                <a:rPr lang="zh-CN" altLang="zh-CN" sz="2000" dirty="0"/>
                <a:t>只是作为旁观者转述事情</a:t>
              </a:r>
              <a:r>
                <a:rPr lang="en-US" altLang="zh-CN" sz="2000" dirty="0"/>
                <a:t>,</a:t>
              </a:r>
              <a:r>
                <a:rPr lang="zh-CN" altLang="zh-CN" sz="2000" dirty="0"/>
                <a:t>并不能表明这一特点。</a:t>
              </a:r>
              <a:r>
                <a:rPr lang="en-US" altLang="zh-CN" sz="2000" dirty="0"/>
                <a:t>B</a:t>
              </a:r>
              <a:r>
                <a:rPr lang="zh-CN" altLang="zh-CN" sz="2000" dirty="0"/>
                <a:t>项</a:t>
              </a:r>
              <a:r>
                <a:rPr lang="en-US" altLang="zh-CN" sz="2000" dirty="0"/>
                <a:t>,“</a:t>
              </a:r>
              <a:r>
                <a:rPr lang="zh-CN" altLang="zh-CN" sz="2000" dirty="0"/>
                <a:t>这些细节惟妙惟肖地写出了这个人物的世故圆滑、反复无常</a:t>
              </a:r>
              <a:r>
                <a:rPr lang="en-US" altLang="zh-CN" sz="2000" dirty="0"/>
                <a:t>”</a:t>
              </a:r>
              <a:r>
                <a:rPr lang="zh-CN" altLang="zh-CN" sz="2000" dirty="0"/>
                <a:t>错</a:t>
              </a:r>
              <a:r>
                <a:rPr lang="en-US" altLang="zh-CN" sz="2000" dirty="0"/>
                <a:t>,</a:t>
              </a:r>
              <a:r>
                <a:rPr lang="zh-CN" altLang="zh-CN" sz="2000" dirty="0"/>
                <a:t>这表现的应是马兰花丈夫的重利思想。</a:t>
              </a:r>
              <a:r>
                <a:rPr lang="en-US" altLang="zh-CN" sz="2000" dirty="0"/>
                <a:t>D</a:t>
              </a:r>
              <a:r>
                <a:rPr lang="zh-CN" altLang="zh-CN" sz="2000" dirty="0"/>
                <a:t>项</a:t>
              </a:r>
              <a:r>
                <a:rPr lang="en-US" altLang="zh-CN" sz="2000" dirty="0"/>
                <a:t>,“</a:t>
              </a:r>
              <a:r>
                <a:rPr lang="zh-CN" altLang="zh-CN" sz="2000" dirty="0"/>
                <a:t>又是一个精明的人</a:t>
              </a:r>
              <a:r>
                <a:rPr lang="en-US" altLang="zh-CN" sz="2000" dirty="0"/>
                <a:t>,</a:t>
              </a:r>
              <a:r>
                <a:rPr lang="zh-CN" altLang="zh-CN" sz="2000" dirty="0"/>
                <a:t>她内心深处很不愿意欠别人的情</a:t>
              </a:r>
              <a:r>
                <a:rPr lang="en-US" altLang="zh-CN" sz="2000" dirty="0"/>
                <a:t>”</a:t>
              </a:r>
              <a:r>
                <a:rPr lang="zh-CN" altLang="zh-CN" sz="2000" dirty="0"/>
                <a:t>错</a:t>
              </a:r>
              <a:r>
                <a:rPr lang="en-US" altLang="zh-CN" sz="2000" dirty="0"/>
                <a:t>,</a:t>
              </a:r>
              <a:r>
                <a:rPr lang="zh-CN" altLang="zh-CN" sz="2000" dirty="0"/>
                <a:t>这更多的是表明麻婶的女儿知恩图报的品质。</a:t>
              </a:r>
            </a:p>
          </p:txBody>
        </p:sp>
      </p:grpSp>
      <p:grpSp>
        <p:nvGrpSpPr>
          <p:cNvPr id="26" name="组合 25"/>
          <p:cNvGrpSpPr/>
          <p:nvPr/>
        </p:nvGrpSpPr>
        <p:grpSpPr>
          <a:xfrm>
            <a:off x="251520" y="5633844"/>
            <a:ext cx="8640960" cy="1035516"/>
            <a:chOff x="251520" y="4869160"/>
            <a:chExt cx="8640960" cy="1035516"/>
          </a:xfrm>
        </p:grpSpPr>
        <p:grpSp>
          <p:nvGrpSpPr>
            <p:cNvPr id="31" name="组合 30"/>
            <p:cNvGrpSpPr/>
            <p:nvPr/>
          </p:nvGrpSpPr>
          <p:grpSpPr>
            <a:xfrm>
              <a:off x="251520" y="4869160"/>
              <a:ext cx="8640960" cy="1035516"/>
              <a:chOff x="251520" y="3872081"/>
              <a:chExt cx="8640960" cy="1035516"/>
            </a:xfrm>
          </p:grpSpPr>
          <p:sp>
            <p:nvSpPr>
              <p:cNvPr id="33" name="五边形 3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4" name="五边形 3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矩形 3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2" name="矩形 31"/>
            <p:cNvSpPr>
              <a:spLocks noChangeAspect="1"/>
            </p:cNvSpPr>
            <p:nvPr/>
          </p:nvSpPr>
          <p:spPr>
            <a:xfrm>
              <a:off x="539552" y="5117735"/>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B</a:t>
              </a:r>
              <a:r>
                <a:rPr lang="zh-CN" altLang="zh-CN" sz="2000" dirty="0"/>
                <a:t>不给分。</a:t>
              </a:r>
            </a:p>
          </p:txBody>
        </p:sp>
      </p:grpSp>
    </p:spTree>
    <p:extLst>
      <p:ext uri="{BB962C8B-B14F-4D97-AF65-F5344CB8AC3E}">
        <p14:creationId xmlns:p14="http://schemas.microsoft.com/office/powerpoint/2010/main" xmlns="" val="4178714135"/>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239</a:t>
            </a:fld>
            <a:r>
              <a:rPr lang="en-US" altLang="zh-CN" smtClean="0"/>
              <a:t>-</a:t>
            </a:r>
            <a:endParaRPr lang="zh-CN" altLang="en-US" dirty="0"/>
          </a:p>
        </p:txBody>
      </p:sp>
      <p:sp>
        <p:nvSpPr>
          <p:cNvPr id="18" name="文本框 17">
            <a:hlinkClick r:id="rId2" action="ppaction://hlinksldjump"/>
          </p:cNvPr>
          <p:cNvSpPr txBox="1"/>
          <p:nvPr/>
        </p:nvSpPr>
        <p:spPr>
          <a:xfrm>
            <a:off x="649769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9" name="文本框 18">
            <a:hlinkClick r:id="rId3" action="ppaction://hlinksldjump"/>
          </p:cNvPr>
          <p:cNvSpPr txBox="1"/>
          <p:nvPr/>
        </p:nvSpPr>
        <p:spPr>
          <a:xfrm>
            <a:off x="7073758"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1" name="圆角矩形 20">
            <a:hlinkClick r:id="rId4"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2" name="圆角矩形 21">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快速浏览各个选项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将选项大致分成筛选信息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和评价赏析两类。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圈画出评价赏析选项中有关思路、主题判断、作者情感、艺术手法等方面内容的名称术语。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根据选项内容回归原文寻找对应内容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筛选信息类的选项注意是否改变原文判断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评价赏析类的选项特别关注圈画的名称术语是否有原文依据。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7754509"/>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18" name="文本框 17">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9" name="文本框 18">
            <a:hlinkClick r:id="rId4"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2" name="圆角矩形 11">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21" name="圆角矩形 20">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2" name="圆角矩形 21">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小说中人物情感的变化是随着情节的变化而变化的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因此要梳理情节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把握人物情感的变化。此外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还要抓住描写人物的言行、肖像、心理的句子进行分析。由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她不光有些累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还有些烦呢。她觉得达子在看她的笑话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可以概括出小格的态度是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反感、抵触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小格的心里一热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她心里感激达子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可以概括出小格的态度是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感动、感激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她觉得心上不知怎么热乎乎的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很想往远处走一走</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蓑衣草</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多么好的蓑衣草啊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可以概括出小格的态度是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欣赏、赏识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5581008"/>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240</a:t>
            </a:fld>
            <a:r>
              <a:rPr lang="en-US" altLang="zh-CN" smtClean="0"/>
              <a:t>-</a:t>
            </a:r>
            <a:endParaRPr lang="zh-CN" altLang="en-US" dirty="0"/>
          </a:p>
        </p:txBody>
      </p:sp>
      <p:sp>
        <p:nvSpPr>
          <p:cNvPr id="10" name="文本框 9">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1" name="文本框 10">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圆角矩形 19">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1" name="圆角矩形 20">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2" name="圆角矩形 21">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3" name="圆角矩形 2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4" name="圆角矩形 23">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5" name="圆角矩形 24">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6" name="矩形 25"/>
          <p:cNvSpPr>
            <a:spLocks noChangeAspect="1"/>
          </p:cNvSpPr>
          <p:nvPr/>
        </p:nvSpPr>
        <p:spPr>
          <a:xfrm>
            <a:off x="508000" y="1513964"/>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二、标题意蕴探究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标题是文章的眼睛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或是情节的高度概括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或是人物性格的突出体现等。常见的探究题有三种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一是侧重内容的意蕴探究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二是不同标题的比较探究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三是拟标题的意图或作用。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某某作为小说的标题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意蕴丰富。请结合全文谈谈你的理解。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某某作为这篇小说的标题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有主题思想、人物塑造、情节结构等多方面的考虑。请选择一个方面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陈述你的观点并作分析。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你认为是否合适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谈谈你的观点和理由。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9572467"/>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241</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血的故事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林海音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南腔北调的夏夜乘凉会上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一直聊到月上中天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还没有散去的意思。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大家被彭先生的故事迷住了。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彭先生是张医师的朋友。张医师最近常鼓励大家去验血型。大家都没有动过大手术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对于血的一切不够亲切。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今晚又谈到了血型。这位彭先生说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作为现代的国民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而且它或许还有意想不到的妙用呢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钱太太开腔了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干脆说罢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我就怕验出是</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钱太太所以这么说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实在也怪张医师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他曾说</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型是不祥之兆。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53115"/>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242</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我丈母娘就是</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彭先生忽然冒出来这么一句话。钱太太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还管丈母娘的血型呢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张医师紧接着说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提到彭先生的丈母娘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你们别笑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这里还有段恋爱悲喜剧呢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倒是可以请彭先生讲给你们听。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是五年前的事了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彭先生躺在藤椅上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喷着烟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他倒真是在做甜蜜的回忆呢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那时秀鸾在秘书室做打字员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天天从我办公桌的窗前经过。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你就拿眼盯着看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有人插嘴。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我盯着她那会说话的眼睛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淘气的鼻子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甜蜜的小嘴儿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结果认识了没有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我们当然有机会认识啦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我们就坠入情网了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互订终身。热带的小姐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实在另有她们可爱之处。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0050157"/>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243</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到这时大家才知道是位台湾小姐。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糟糕的就在秀鸾是台湾小姐。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彭先生接着说。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一定是聘金的问题。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彭先生悠然地吸着烟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是我那位老丈人的问题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我那老丈人真是铁打的心肠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任凭秀鸾怎么哀求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就是不许她嫁给我。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外省郎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没好的。秀鸾跟她爸说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她宁可去死。老头子也说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你要嫁给那小子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我只当你死了。结果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秀鸾还是投进了我的怀抱。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但是关于你丈母娘的</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这时钱太太又想起了这件事。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大家笑起来了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彭先生接着讲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665669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244</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我是很乐观的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我总以为我们结婚以后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一定会把我们翁婿之间的关系慢慢调整过来。可是一年下来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我的愿望始终就没实现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有时看着秀鸾挺着大肚子进去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就让我风里雨里站在门口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我真想冲进去。可是我心疼秀鸾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到底还是忍住了。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林太太不胜唏嘘。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倒是我那丈母娘会偷偷出来塞给我点心什么的。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有一天我独个儿上了老丈人家的门儿喽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好大胆子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有位先生插嘴。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你以为我上门找打架哪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我是报告秀鸾入院待产的消息去了。大胖儿子生下了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算是又见了一代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可是我们的情形并未见好转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老丈人在他女儿面前连半个字都没问过我。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迭格</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老泰山凶得来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62047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245</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硬是要不得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这段回忆大概很有趣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彭先生自己也未语先笑了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秀鸾匆匆忙忙回来了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慌慌张张地说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什么病呀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肠子要剪断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我那铁石心肠的老丈人呀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也有一天要柔肠寸断了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大家听到这里哄然大笑。林太太说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你解恨了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彭先生虽然这么说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可是仍然可以看出他的轻松。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秀鸾说爸爸需要输血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但秀鸾是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小舅子是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丈母娘是</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他们都不能给病人输血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买血要五百块钱</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共需</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毫升一千五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秀鸾母女在着急。我对秀鸾说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爸爸是</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血型的喽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秀鸾点点头。我说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你何必着急呢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现成的大血人在这儿哪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型的呀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90163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246</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40808"/>
            <a:ext cx="8128000" cy="49405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我那干巴巴的老丈人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一把拉住我的手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是日本话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还是骂人的话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你金家伙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我们爷儿俩的手紧紧地握着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两股热流交会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一切嫌隙都被血般的事实给溶化了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彭先生说到这里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向张医师挤了一下眼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我要奉劝诸位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它实在有意想不到的妙用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大家觉得非常有趣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林先生首先说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明天就去验。张医师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先给我挂个号。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血型不可不验。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大家同声地说。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迭格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吴方言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912833"/>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247</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但主要内容是围绕血型而展开的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你认为是否合适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请谈谈你的观点和具体理由。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1506032"/>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248</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48975"/>
            <a:ext cx="8128000" cy="45443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为题不合适。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这个词可让人联想到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等多种含义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题意就显得单一了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外省人和台湾人血脉同源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血般的事实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彭先生的恋爱故事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实质上折射了外省人与台湾人之间的冲突与融合问题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小说表达了中华民族血浓于水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为题合适。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有类型之别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而语言有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南腔北调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可彰显作者的巧思</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小说的主要内容是围绕血型而展开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可与内容更吻合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验血型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在文中的重要性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也与中华民族血浓于水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的主题不相冲突。</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9761098"/>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249</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此题考查对小说题目的分析鉴赏。小说的题目从内容上看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可以是小说的人物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也可以是小说的环境、中心情节的概括等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从手法上看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可以是线索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也可以设置悬念等。这篇小说的题目从内容上是中心情节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可结合小说的主旨思考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血型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的不同处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也可以从情节和主题角度思考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血的故事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为标题好处在于突出主题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血型的故事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为标题在于彰显情节线索。拟写答案时一要明确观点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二要结合文本指出依据。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0021791"/>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5" name="圆角矩形 14">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抓住线索与冲突概括情节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理清文脉。线索是贯串小说情节发展的脉络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一篇小说可以以物或人为线索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也可以以时间、空间为线索。找出了小说的线索就把握了小说故事发展的关键。如《蓑衣》一文是以小格对达子的情感变化安排情节结构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对小格情感变化的概括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其实是变相考查对情节的概括。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把握矛盾。小说情节的发展是矛盾冲突激化的体现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因此概括小说的情节要抓住小说的矛盾冲突。如《蓑衣》中小格与达子性格的冲突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一开始是抵触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最后是欣赏。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全面概括。概括情节要言简意赅。一般采用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的形式概括情节。概括时不要遗漏要点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一定要概括全面。由于事件的复杂性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概括时要避免前后情节的相互交错。注意题干要求涉及的对象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做到前后一脉贯通。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755233"/>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250</a:t>
            </a:fld>
            <a:r>
              <a:rPr lang="en-US" altLang="zh-CN" smtClean="0"/>
              <a:t>-</a:t>
            </a:r>
            <a:endParaRPr lang="zh-CN" altLang="en-US" dirty="0"/>
          </a:p>
        </p:txBody>
      </p:sp>
      <p:sp>
        <p:nvSpPr>
          <p:cNvPr id="22" name="文本框 21">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4" name="圆角矩形 23">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5" name="圆角矩形 24">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6" name="圆角矩形 25">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7" name="圆角矩形 26">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9" name="圆角矩形 28">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原文《活着》见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分析自然环境描写的特点及作用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谈谈本文以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为题目有什么好处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242981"/>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概括了老人、老牛的生存状态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让读者体味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产生如何对待生命的思考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言简意丰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耐人回味。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答出其中三点即可。其他答案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只要言之成理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即可酌情给分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508000" y="3962269"/>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本题考查对小说标题拟题意图或作用的探究。注意从题目与小说人物形象、故事情节、主题及艺术效果等方面分析。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恰恰是小说中两个主要形象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老人和老牛的生存状态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其中蕴含的对生命的思考正是本文的主题所在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它引导读者去体味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产生如何对待生命的思考。从艺术效果来看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这个题目形象生动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言简意赅而又耐人回味。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581325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251</a:t>
            </a:fld>
            <a:r>
              <a:rPr lang="en-US" altLang="zh-CN" smtClean="0"/>
              <a:t>-</a:t>
            </a:r>
            <a:endParaRPr lang="zh-CN" altLang="en-US" dirty="0"/>
          </a:p>
        </p:txBody>
      </p:sp>
      <p:sp>
        <p:nvSpPr>
          <p:cNvPr id="16" name="文本框 15">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圆角矩形 17">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探究小说标题意蕴需要四个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关注题目与人物的关系。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恰恰是小说中两个主要形象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老人和老牛的生存状态。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关注题目与情节的关系。小说写了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人福贵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牛福贵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相依为命的生活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蕴含着对生命本质的思考。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关注题目与主题的关系。小说的主题是引导读者去体味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产生如何对待生命的思考。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关注题目与效果的关系。从艺术效果来看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这个题目形象生动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言简意赅而又耐人回味。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9920673"/>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252</a:t>
            </a:fld>
            <a:r>
              <a:rPr lang="en-US" altLang="zh-CN" smtClean="0"/>
              <a:t>-</a:t>
            </a:r>
            <a:endParaRPr lang="zh-CN" altLang="en-US" dirty="0"/>
          </a:p>
        </p:txBody>
      </p:sp>
      <p:sp>
        <p:nvSpPr>
          <p:cNvPr id="16" name="文本框 15">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圆角矩形 17">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抓住小说标题本身的内容、艺术特点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如标题的表层义、深层义、象征义或比喻义等。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抓住标题与文本的联系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如标题与情节、人物、主旨、环境等的关系。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从多个角度分点作答。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906248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253</a:t>
            </a:fld>
            <a:r>
              <a:rPr lang="en-US" altLang="zh-CN" smtClean="0"/>
              <a:t>-</a:t>
            </a:r>
            <a:endParaRPr lang="zh-CN" altLang="en-US" dirty="0"/>
          </a:p>
        </p:txBody>
      </p:sp>
      <p:sp>
        <p:nvSpPr>
          <p:cNvPr id="16" name="文本框 15">
            <a:hlinkClick r:id="rId2" action="ppaction://hlinksldjump"/>
          </p:cNvPr>
          <p:cNvSpPr txBox="1"/>
          <p:nvPr/>
        </p:nvSpPr>
        <p:spPr>
          <a:xfrm>
            <a:off x="6497694"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7" name="文本框 16">
            <a:hlinkClick r:id="rId3" action="ppaction://hlinksldjump"/>
          </p:cNvPr>
          <p:cNvSpPr txBox="1"/>
          <p:nvPr/>
        </p:nvSpPr>
        <p:spPr>
          <a:xfrm>
            <a:off x="7073758" y="1063011"/>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8" name="圆角矩形 17">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0" name="圆角矩形 19">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2" name="圆角矩形 21">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pic>
        <p:nvPicPr>
          <p:cNvPr id="12" name="H10.eps" descr="id:2147490487;FounderCES"/>
          <p:cNvPicPr/>
          <p:nvPr/>
        </p:nvPicPr>
        <p:blipFill>
          <a:blip r:embed="rId10" cstate="print"/>
          <a:stretch>
            <a:fillRect/>
          </a:stretch>
        </p:blipFill>
        <p:spPr>
          <a:xfrm>
            <a:off x="1176227" y="1556792"/>
            <a:ext cx="5962629" cy="4925055"/>
          </a:xfrm>
          <a:prstGeom prst="rect">
            <a:avLst/>
          </a:prstGeom>
        </p:spPr>
      </p:pic>
    </p:spTree>
    <p:extLst>
      <p:ext uri="{BB962C8B-B14F-4D97-AF65-F5344CB8AC3E}">
        <p14:creationId xmlns:p14="http://schemas.microsoft.com/office/powerpoint/2010/main" xmlns="" val="96827777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254</a:t>
            </a:fld>
            <a:r>
              <a:rPr lang="en-US" altLang="zh-CN" smtClean="0"/>
              <a:t>-</a:t>
            </a:r>
            <a:endParaRPr lang="zh-CN" altLang="en-US" dirty="0"/>
          </a:p>
        </p:txBody>
      </p:sp>
      <p:sp>
        <p:nvSpPr>
          <p:cNvPr id="9" name="文本框 8">
            <a:hlinkClick r:id="rId2"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3"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6"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7" name="圆角矩形 16">
            <a:hlinkClick r:id="rId8"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8" name="圆角矩形 17">
            <a:hlinkClick r:id="rId9"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9" name="矩形 18"/>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三、主题意蕴探究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所谓主题意蕴指作品表现出来的思想意义或价值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以及作者创作的意图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包括思想与情感两个方面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思想意蕴重在把握小说的主题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探究小说的思想性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情感意蕴指作者的情感意义或取向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即作者的情感态度、喜怒褒贬。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小说意蕴丰富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你认为它表达了怎样的主题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请结合文本谈谈你的看法和理由。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这篇小说让你明白了什么道理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请联系现实谈谈你的看法。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请结合文本简要探析作品蕴含的情感。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读完这篇小说后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你得到了什么样的启示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结合实际谈谈你的感受。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7171337"/>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255</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665030"/>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原文《东坛井的陈皮匠》有关文段见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分析社会环境的特点与作用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文中写了陈皮匠和其他古城人面对无限商机的不同态度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请予评价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作者这样写的意图是什么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请予探讨</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2" name="文本框 21">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3305766"/>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作品表现了陈皮匠面对商机冲击时恬静淡泊的人生态度和对传统文化的守护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他在商业化大潮冲击下的无奈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显示了守护者的孤独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其他古城人更多关注的是开发历史文化资源带来的商业价值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这种对待古文化遗产的态度有失偏颇。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肯定守护传统文化的行为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批判将传统文化遗产过度商品化的社会现象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表达对时下强烈功利化的社会现象的忧虑。</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0483918"/>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256</a:t>
            </a:fld>
            <a:r>
              <a:rPr lang="en-US" altLang="zh-CN" smtClean="0"/>
              <a:t>-</a:t>
            </a:r>
            <a:endParaRPr lang="zh-CN" altLang="en-US" dirty="0"/>
          </a:p>
        </p:txBody>
      </p:sp>
      <p:sp>
        <p:nvSpPr>
          <p:cNvPr id="15" name="圆角矩形 14">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0" name="圆角矩形 19">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21" name="圆角矩形 20">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22" name="文本框 21">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3" name="文本框 22">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6" name="矩形 5"/>
          <p:cNvSpPr>
            <a:spLocks noChangeAspect="1"/>
          </p:cNvSpPr>
          <p:nvPr/>
        </p:nvSpPr>
        <p:spPr>
          <a:xfrm>
            <a:off x="508000" y="1894446"/>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此题考查探究作者的创作意图。由文章第</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段可以看出陈皮匠和其他古城人面对无限商机的不同态度。陈皮匠面对商机时恬静淡泊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一心守护传统文化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但也有无奈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而以其他古城人为代表的功利派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更多关注的是开发历史文化资源带来的商业价值。答案要由两部分组成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他们的态度各是什么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如何评价他们的态度。探讨作者的写作意图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要结合全文思考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通过塑造人物、记述事件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反映或揭露什么社会问题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批评或抨击什么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赞扬或歌颂什么。作者重点塑造了陈皮匠这个人物形象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肯定了他守护传统文化的行为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同时批判了当下传统文化遗产过度商品化的现象。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Picture 66"/>
          <p:cNvPicPr/>
          <p:nvPr/>
        </p:nvPicPr>
        <p:blipFill>
          <a:blip r:embed="rId10" cstate="print"/>
          <a:stretch>
            <a:fillRect/>
          </a:stretch>
        </p:blipFill>
        <p:spPr>
          <a:xfrm>
            <a:off x="6319059" y="1953851"/>
            <a:ext cx="352749" cy="352749"/>
          </a:xfrm>
          <a:prstGeom prst="rect">
            <a:avLst/>
          </a:prstGeom>
        </p:spPr>
      </p:pic>
    </p:spTree>
    <p:extLst>
      <p:ext uri="{BB962C8B-B14F-4D97-AF65-F5344CB8AC3E}">
        <p14:creationId xmlns:p14="http://schemas.microsoft.com/office/powerpoint/2010/main" xmlns="" val="2346309632"/>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257</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8" name="圆角矩形 17">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探究创作意图要注意三点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要了解作者写作的社会背景、文化背景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切忌单纯以读者所处的时代和文化背景去分析作者的创作意图。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要结合小说的内容、塑造的形象以及作者在形象上寄寓的情感态度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内容是最重要的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要把握作品的每一个情节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细节是作者的匠心独运之处。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主题是作者创作意图的最集中体现。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0" name="文本框 19">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1" name="文本框 20">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Tree>
    <p:extLst>
      <p:ext uri="{BB962C8B-B14F-4D97-AF65-F5344CB8AC3E}">
        <p14:creationId xmlns:p14="http://schemas.microsoft.com/office/powerpoint/2010/main" xmlns="" val="4283703131"/>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258</a:t>
            </a:fld>
            <a:r>
              <a:rPr lang="en-US" altLang="zh-CN" smtClean="0"/>
              <a:t>-</a:t>
            </a:r>
            <a:endParaRPr lang="zh-CN" altLang="en-US" dirty="0"/>
          </a:p>
        </p:txBody>
      </p:sp>
      <p:sp>
        <p:nvSpPr>
          <p:cNvPr id="14" name="圆角矩形 13">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5" name="圆角矩形 14">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6" name="圆角矩形 15">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7" name="圆角矩形 16">
            <a:hlinkClick r:id="rId5"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8" name="圆角矩形 17">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97805"/>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明确问题的具体指向。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从小说的情节、人物、主题入手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回读原文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概括出作者的态度。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从创作背景入手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把握作者的思想倾向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思考作者的创作目的。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H11.eps" descr="id:2147490515;FounderCES"/>
          <p:cNvPicPr/>
          <p:nvPr/>
        </p:nvPicPr>
        <p:blipFill>
          <a:blip r:embed="rId8" cstate="print"/>
          <a:stretch>
            <a:fillRect/>
          </a:stretch>
        </p:blipFill>
        <p:spPr>
          <a:xfrm>
            <a:off x="1500512" y="4145589"/>
            <a:ext cx="6239839" cy="1875699"/>
          </a:xfrm>
          <a:prstGeom prst="rect">
            <a:avLst/>
          </a:prstGeom>
        </p:spPr>
      </p:pic>
      <p:sp>
        <p:nvSpPr>
          <p:cNvPr id="20" name="文本框 19">
            <a:hlinkClick r:id="rId9"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1" name="文本框 20">
            <a:hlinkClick r:id="rId10"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Tree>
    <p:extLst>
      <p:ext uri="{BB962C8B-B14F-4D97-AF65-F5344CB8AC3E}">
        <p14:creationId xmlns:p14="http://schemas.microsoft.com/office/powerpoint/2010/main" xmlns="" val="436313179"/>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5" name="文本框 14">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文本框 15">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605266"/>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四、情节类探究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小说情节的设置是为了更好地表达主题、塑造人物形象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它的安排是否合理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直接影响到一篇小说能否很好地表达主题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体现其社会价值。探究小说情节的合理性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探究情节结构技巧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尤其是探究结尾安排的合理性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是小说阅读情节类探究题最常见的题型。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你认为小说中某某情节的安排合理吗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请结合全文简要说说你的看法和理由。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小说中哪个情节最吸引你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请说说你的看法和理由。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探究小说这样安排某某情节的理由。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169250"/>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4" name="文本框 23">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7" name="文本框 16">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5" name="圆角矩形 14">
            <a:hlinkClick r:id="rId5"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9"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9039"/>
            <a:ext cx="8128000" cy="20966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主人公在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小说先写了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模板三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小说的主要情节有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H02.eps" descr="id:2147489974;FounderCES"/>
          <p:cNvPicPr/>
          <p:nvPr/>
        </p:nvPicPr>
        <p:blipFill>
          <a:blip r:embed="rId10" cstate="print"/>
          <a:stretch>
            <a:fillRect/>
          </a:stretch>
        </p:blipFill>
        <p:spPr>
          <a:xfrm>
            <a:off x="861228" y="3810177"/>
            <a:ext cx="6899760" cy="1871853"/>
          </a:xfrm>
          <a:prstGeom prst="rect">
            <a:avLst/>
          </a:prstGeom>
        </p:spPr>
      </p:pic>
    </p:spTree>
    <p:extLst>
      <p:ext uri="{BB962C8B-B14F-4D97-AF65-F5344CB8AC3E}">
        <p14:creationId xmlns:p14="http://schemas.microsoft.com/office/powerpoint/2010/main" xmlns="" val="1784509070"/>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古渡头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太阳渐渐地隐没到树林中去了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晚霞散射着一片凌乱的光辉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映到茫无际涯的淡绿的湖上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现出各种各样的色彩来。微风波动着皱纹似的浪头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轻轻地吻着沙岸。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破烂不堪的老渡船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横在枯杨的下面。渡夫戴着一顶尖头的斗笠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弯着腰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在那里洗刷一叶断片的船篷。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我轻轻地踏到他的船上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带血色的昏花的眼睛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望着我大声说道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我放下包袱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762547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要等到明天啰。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他又弯腰做事去了。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我茫然地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我多给你些钱不能吗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你有多少钱呢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他的声音来得更加响亮了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教训似的。他重新站起来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抛掉破篷子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把斗笠脱在手中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立时现出了白雪般的头发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有钱就命都不要了吗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我不由得暗自吃了一惊。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他从舱里拿出一根烟管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饱饱地吸足了一口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看你的样子也不是一个老出门的。哪里来的呀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从军队里回来。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他又停了一停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是当兵的吧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为什么又跑开来呢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我是请长假的。我妈病了。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6274108"/>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两个人都沉默了一会儿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他把烟管在船头上磕了两磕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接着又燃第二口。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夜色苍茫地侵袭着我们的周围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浪头荡出了微微的合拍的呼啸。我的心里偷偷地发急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不知道这老头子到底要玩什么花头。于是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既然不开船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就让我回到岸上去找店家吧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老头子用鼻子哼着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年轻人到底不知事。回到岸上去还不同过湖一样的危险吗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到连头镇去还要退回七里路。唉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就在我这船中过一宵吧。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他擦着一根火柴把我引到船艘后头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给了我一个两尺多宽的地方。好在天气和暖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还不至于十分受冻。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356416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当他再擦火柴吸上了第三口烟的时候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他的声音已经和缓多了。我躺着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一面细细地听着孤雁唳过寂静的长空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一面又留心他和我谈的一些江湖上的情形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和出门人的秘诀。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就算你有钱吧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你也不应当说出来的。这湖上有多少歹人啊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我欢喜你这样的孝顺孩子。是的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你的妈妈一定比我还欢喜你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要是在病中看见你这样远跑回去。只是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我有一个桂儿。你知道吗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他比你大得多呀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你怕不认识他吧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我们爷儿俩同驾着这条船。我给他收了个媳妇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北佬打了败仗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从我们这里过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我的桂儿给北佬兵拉着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要他做伕子。桂儿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脸上一拳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你做过这些个丧天良的事情吗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6709497"/>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我等了一年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我又等了两年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我的儿媳妇改嫁给卖肉的朱胡子了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我的孙子长大了。可是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我看不见我的桂儿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我的孙子他们不肯给我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等你有了钱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我们一定将孙子给你送回来。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我得有钱呀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我得过湖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湖里的匪多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过湖的人少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我得找钱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你是有爹妈的人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你将来也得做爹妈的。我欢喜你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要是你真的有孝心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你是有好处的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我一定得死在这湖中。我没有钱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我寻不到我的桂儿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我的孙子不认识我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没有人替我做坟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没有人给我烧纸钱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我没有丧过天良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可是天老爷他不向我睁开眼睛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08065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他逐渐地说得悲哀起来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不住地把船篷弄得呱啦呱啦地响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他的脚在船舱边下力地蹬着。可是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我寻不出来一句能够劝慰他的话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心头像给什么东西塞得紧紧的。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外面风浪渐渐地大了起来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我翻来覆去地睡不着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他也翻来覆去地睡不着。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又是一般的微风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细雨。太阳还没有出来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他就把我叫起了。他的脸上丝毫看不出一点异样的表情来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好像昨夜间的事情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全都忘记了。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我目不转睛地瞧着他。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有什么好瞧呢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你还要赶你的路程呀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5170032"/>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因为是走顺风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他就搭上橹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扯起破碎风篷来。他独自坐在船艘上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毫无表情地捋着雪白的胡子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任情地高声朗唱着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我住在这古渡前头六十年。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我凭良心吃饭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我靠气力赚钱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有钱的人我不爱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无钱的人我不怜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作品为什么以渡夫的任情高歌为结尾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04023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1" name="文本框 10">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7" name="文本框 16">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556792"/>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艺术结构上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通过突转产生戏剧性效果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最后以歌声结尾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余韵悠长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情感表现上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以渡夫的无表情代替哭泣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以任情高歌代替诉苦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强化了表现苦难的力度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人物形象上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既表现了渡夫的洒脱豪放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也反衬他的现实痛苦之深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使渡夫的形象更加丰满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思想内容上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从批判社会现实的黑暗到表现渡夫追求自由生活的信念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深化了作品的主题。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059721"/>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本题考查探究小说结构安排的能力。小说以渡夫任情高歌为结尾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主要从小说的情节结构、人物形象、小说主题等角度进行分析。以歌声作结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在结构上引发了读者的无限想象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使得小说人物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渡夫的形象更加丰满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充分体现了他洒脱的一面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从小说主题来看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表达了渡夫对自由美好生活的追求与向往。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7739659"/>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文本框 8">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从三个角度解答情节类探究题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明确探究的情节在文中的地位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是什么情节。这是探究的前提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也是准确回答问题的关键。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亮明自己的观点。在观点的选择上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除要依据文本外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还要考虑到自己的认识深度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反弹琵琶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有时带有一定的风险性。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阐释理由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要注意多个角度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思考情节自身的关联性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思考情节安排是否符合人物性格特征和发展变化的轨迹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思考情节安排是否有利于表现主题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思考情节安排是否符合生活逻辑和艺术规律。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9517246"/>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四</a:t>
            </a:r>
          </a:p>
        </p:txBody>
      </p:sp>
      <p:sp>
        <p:nvSpPr>
          <p:cNvPr id="14" name="圆角矩形 13">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9" name="文本框 8">
            <a:hlinkClick r:id="rId8" action="ppaction://hlinksldjump"/>
          </p:cNvPr>
          <p:cNvSpPr txBox="1"/>
          <p:nvPr/>
        </p:nvSpPr>
        <p:spPr>
          <a:xfrm>
            <a:off x="6495434"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7081889"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4" name="矩形 3"/>
          <p:cNvSpPr>
            <a:spLocks noChangeAspect="1"/>
          </p:cNvSpPr>
          <p:nvPr/>
        </p:nvSpPr>
        <p:spPr>
          <a:xfrm>
            <a:off x="508000" y="1675161"/>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亮出明确的观点。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分点列出事实依据。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结合文本或文本的具体事例作合理分析。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语言通顺流畅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表述规范。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H12.eps" descr="id:2147490543;FounderCES"/>
          <p:cNvPicPr/>
          <p:nvPr/>
        </p:nvPicPr>
        <p:blipFill>
          <a:blip r:embed="rId10" cstate="print"/>
          <a:stretch>
            <a:fillRect/>
          </a:stretch>
        </p:blipFill>
        <p:spPr>
          <a:xfrm>
            <a:off x="1412026" y="3818385"/>
            <a:ext cx="5896277" cy="1626839"/>
          </a:xfrm>
          <a:prstGeom prst="rect">
            <a:avLst/>
          </a:prstGeom>
        </p:spPr>
      </p:pic>
    </p:spTree>
    <p:extLst>
      <p:ext uri="{BB962C8B-B14F-4D97-AF65-F5344CB8AC3E}">
        <p14:creationId xmlns:p14="http://schemas.microsoft.com/office/powerpoint/2010/main" xmlns="" val="587352093"/>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7274"/>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二、分析情节作用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鉴于小说的情节是作者刻画人物、表现主题的主要依托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命题者往往围绕情节构思及其作用命题。其命题角度可以着眼于全篇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也可以着眼于某一情节或细节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也可以着眼于某一段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即分析某段文字在小说中具有怎样的作用。赏析小说情节的作用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要注意小说结构安排上的技巧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如线索、过渡、照应、伏笔等。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文中写的某种情景在小说中起到什么作用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某种事物、某某人物的某种行为在小说中有什么作用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文章为什么在开头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交代某一情节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blinds/>
  </p:transition>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270</a:t>
            </a:fld>
            <a:r>
              <a:rPr lang="en-US" altLang="zh-CN" smtClean="0"/>
              <a:t>-</a:t>
            </a:r>
            <a:endParaRPr lang="zh-CN" altLang="en-US" dirty="0"/>
          </a:p>
        </p:txBody>
      </p:sp>
      <p:sp>
        <p:nvSpPr>
          <p:cNvPr id="9" name="文本框 8">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圆角矩形 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10"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五、艺术手法类探究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艺术手法类探究往往从文本的某一艺术特色切入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要求探究其使用意图或表达效果。如探究情节构思或艺术手法对刻画人物的作用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探究叙事风格对小说内容的表达作用。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这类试题的探究点不是局限在艺术的某一方面上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如情节艺术、人物形象塑造艺术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而是在小说艺术的整体构思和布局上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它涉及了小说艺术的方方面面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如情节线索、表现手法、人物间的相互关系、主题及其象征意蕴等。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3544437"/>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271</a:t>
            </a:fld>
            <a:r>
              <a:rPr lang="en-US" altLang="zh-CN" smtClean="0"/>
              <a:t>-</a:t>
            </a:r>
            <a:endParaRPr lang="zh-CN" altLang="en-US" dirty="0"/>
          </a:p>
        </p:txBody>
      </p:sp>
      <p:sp>
        <p:nvSpPr>
          <p:cNvPr id="9" name="文本框 8">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4"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6" name="圆角矩形 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9"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10"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这篇小说具有某某特点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作者为什么要采用这种写法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有人认为本文运用了某某手法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你的看法呢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小说主要写了几件事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没有太多的曲折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对小说内容的表现是否打折扣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请作探究。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本文在整体构思上别具一格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请就线索和叙述方式谈谈你的认识。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2374206"/>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504370"/>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原文《蓑衣》见考点一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一、梳理概括情节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小说最后两个自然段颇耐人寻味。请结合全文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从两个不同角度谈谈你的看法。</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776625"/>
            <a:ext cx="8128000" cy="37487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审美意蕴上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使小说充满诗情画意。油绿、柔软、茂盛的蓑衣草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生机勃勃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使小说更具画面感和意境美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给人留下审美的空间与回味的余地。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艺术手法上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所描绘的蓑衣草具有丰富的象征意义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油绿、柔软、茂盛的蓑衣草象征了新时期农民美好的新生活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象征了小格与达子之间萌发的美好情感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象征了小格和达子身上具有的人性美</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a:t>
            </a:r>
            <a:endParaRPr lang="en-US" altLang="zh-CN" sz="2200" dirty="0" smtClean="0">
              <a:solidFill>
                <a:srgbClr val="000000"/>
              </a:solidFill>
              <a:latin typeface="NEU-BZ-S92"/>
              <a:ea typeface="方正启体简体" panose="03000509000000000000" pitchFamily="65" charset="-122"/>
              <a:cs typeface="Times New Roman" panose="02020603050405020304" pitchFamily="18" charset="0"/>
            </a:endParaRPr>
          </a:p>
          <a:p>
            <a:pPr indent="304800">
              <a:lnSpc>
                <a:spcPct val="120000"/>
              </a:lnSpc>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思想内容</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所</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使小说主题得到深化。通过对蓑衣草的赞美，体现出人们对传统食物的重新认识，表现了当时农村青年对美好生活的渴望与追求</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a:t>
            </a:r>
            <a:endParaRPr lang="en-US" altLang="zh-CN" sz="2200" dirty="0">
              <a:solidFill>
                <a:srgbClr val="000000"/>
              </a:solidFill>
              <a:latin typeface="NEU-BZ-S92"/>
              <a:ea typeface="方正启体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634348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9" name="矩形 8"/>
          <p:cNvSpPr>
            <a:spLocks noChangeAspect="1"/>
          </p:cNvSpPr>
          <p:nvPr/>
        </p:nvSpPr>
        <p:spPr>
          <a:xfrm>
            <a:off x="508000" y="2030763"/>
            <a:ext cx="8128000" cy="334245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情感表现</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上</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将小格的情感表现的更为充分，通过对蓑衣草的赞美，含蓄地表达了小格对达子的佩服、信赖与朦胧的爱意</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(5)</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人物形象</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上</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使小格的形象更加丰满，小格纯朴勤劳而又自尊敏感，结尾隐含着她对未来美好生活的憧憬，显示出她乐观自信的一面</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a:t>
            </a:r>
            <a:endParaRPr lang="en-US" altLang="zh-CN" sz="2200" dirty="0" smtClean="0">
              <a:solidFill>
                <a:srgbClr val="000000"/>
              </a:solidFill>
              <a:latin typeface="NEU-BZ-S92"/>
              <a:ea typeface="方正启体简体" panose="03000509000000000000" pitchFamily="65" charset="-122"/>
              <a:cs typeface="Times New Roman" panose="02020603050405020304" pitchFamily="18" charset="0"/>
            </a:endParaRPr>
          </a:p>
          <a:p>
            <a:pPr indent="304800">
              <a:lnSpc>
                <a:spcPct val="120000"/>
              </a:lnSpc>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(6)</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艺术结构</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上</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NEU-BZ-S92"/>
                <a:ea typeface="方正启体简体" panose="03000509000000000000" pitchFamily="65" charset="-122"/>
                <a:cs typeface="Times New Roman" panose="02020603050405020304" pitchFamily="18" charset="0"/>
              </a:rPr>
              <a:t>呼应前文且为读者留下想象的空间。结尾照应小说标题，并与前文对蓑衣的多处描写和达子编蓑衣的建议形成呼应，同时使读者心中对小格的未来充满想象</a:t>
            </a:r>
            <a:r>
              <a:rPr lang="zh-CN" altLang="zh-CN" sz="2200" dirty="0" smtClean="0">
                <a:solidFill>
                  <a:srgbClr val="000000"/>
                </a:solidFill>
                <a:latin typeface="NEU-BZ-S92"/>
                <a:ea typeface="方正启体简体" panose="03000509000000000000" pitchFamily="65" charset="-122"/>
                <a:cs typeface="Times New Roman" panose="02020603050405020304" pitchFamily="18" charset="0"/>
              </a:rPr>
              <a:t>。</a:t>
            </a:r>
            <a:endParaRPr lang="en-US" altLang="zh-CN" sz="2200" dirty="0">
              <a:solidFill>
                <a:srgbClr val="000000"/>
              </a:solidFill>
              <a:latin typeface="NEU-BZ-S92"/>
              <a:ea typeface="方正启体简体"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137112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15" name="文本框 14">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16" name="文本框 15">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7" name="文本框 16">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5" name="矩形 4"/>
          <p:cNvSpPr>
            <a:spLocks noChangeAspect="1"/>
          </p:cNvSpPr>
          <p:nvPr/>
        </p:nvSpPr>
        <p:spPr>
          <a:xfrm>
            <a:off x="508000" y="1676063"/>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a:t>
            </a:r>
            <a:r>
              <a:rPr lang="zh-CN" altLang="en-US"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作用分析类题目，关键是角度的选择，即明了从哪个角度切入。作为小说，首先要判断最后两段的具体内容，然后分别从其他小说要素的关系的角度来分析其表达作用，最后两段属于自然环境描写，也含有任务心理描写。首先指向环境描写本身，即意境的创造，既使小说充满诗情画意，也给人以美好的想象。再指向任务形象塑造，美好的景色衬托了小格对没好未来的向往，表现了她的自尊自信，也按时了她对达子美好的情感。再从主体表达的角度看，蓑衣草富有象征的意味，按时了农村青年对美好爱情和幸福生活的追求等。最后从情节结构分析，蓑衣草的描写与题目及前文对蓑衣的描写遥相呼应。还可以从艺术手法的运用角度分析</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1829737"/>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275</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3" name="矩形 2"/>
          <p:cNvSpPr>
            <a:spLocks noChangeAspect="1"/>
          </p:cNvSpPr>
          <p:nvPr/>
        </p:nvSpPr>
        <p:spPr>
          <a:xfrm>
            <a:off x="508000" y="1376002"/>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明确手法的类型。在小说中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艺术手法包括的内容较多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如表达方式、表现手法、修辞手法、结构方式等。首先要明确探究的是哪一种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具体到这些大类中的某一种或几种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比如表达方式中的细节描写、修辞手法中的比喻等。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分析使用的目的。小说使用手法的目的无非是生动地叙述故事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更加准确地表现小说的主题。所以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要紧扣小说的情节、人物、环境、主题分析。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了解艺术手法类探究题目的常见类型。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审题干关键词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找到探究方向。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把艺术技巧与人物、情节、环境、主旨等结合起来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两方面组织答案。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5011846"/>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276</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梅镇的夏天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伍中正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天气越来越热。从梅镇那棵粗大榆树上越来越绿的叶子就可以断定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夏天要来了。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镇上就来了一个跛腿年轻人。他看了看高高的梅镇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再看了看高高的榆树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就不再往前走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一屁股坐在了粗大的榆树下。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老榆树不认识他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梅镇人也不认识他。年轻人刚出现在梅镇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就是一副可怜兮兮的样子。脸上脏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腿上更脏。露在外面的右小腿像烧糊的米饭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样子很难看。跟着他一起来的还有一个提包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提包是牛皮做的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不新不旧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只要拉链哗啦一拉开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提包的口就张得大大的。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989973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5" name="矩形 4"/>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梅镇人不知道他从哪里来。老榆树开始同情他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给他遮阳又给他遮雨。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梅镇人开始同情他。有人给了他衣服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你那件衣服太旧了太脏了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换换吧。年轻人顺手就接了衣服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。他把衣服放在身边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眼睛盯着小腿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小腿在一点点溃烂。他觉得离自己数钱的日子不远了。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有人给了他凉粥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一天到晚在太阳底下坐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口里肯定干得厉害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喝了吧。年轻人顺手接了凉粥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一口灌下。灌完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他眼睛盯着小腿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很艰难地移动了一下。给他凉粥的人看了很难过。年轻人觉得数钱的日子就在眼前。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5533338"/>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有人给他饭菜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一天没吃饭了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肯定饿坏了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赶快吃了吧。年轻人顺手接了饭碗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筷子在一个劲儿地往嘴里扒饭扒菜。吃完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他的眼睛又盯向他的腿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默不作声。他觉得再过一天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就到了数钱的日子。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梅镇很多人都在同情他。梅镇的夏天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就有了一个话题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很多人说来镇里的那个年轻人可怜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太可怜了。年轻人也听到了他们的议论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低下头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暗暗地流泪。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从梅镇那棵粗大榆树上传来的长长短短的蝉声就知道夏天将要过去。但年轻人没有要离开的意思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听着那蝉声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就小睡一会儿。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有人再给他衣服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给我点儿钱吧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我还等着钱上医院治腿呢。给衣服的人就在自己的口袋里掏出了钱。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7743496"/>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有人再给他凉粥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给我点儿钱吧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我还等着上医院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再不上医院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我这腿就废了。给他凉粥的人回到家里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拿来钱给了他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赶紧上医院吧。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有人给他饭菜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给我点儿钱吧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我还等着钱上医院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再不上医院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我这腿真的就要废了。给他饭菜的人从口袋里掏出了钱。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年轻人没有离开梅镇。他每天在梅镇人同情的目光里获得了上医院的钱。夜幕降临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他就开始数钱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数那些轻易得来的钱。数完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他自如地拉开提包的拉链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把钱放进去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然后很狡猾地一笑。抬起头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透过那些繁密的枝叶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他看到的是梅镇天空上的星星。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大榆树上微弱的蝉声让梅镇人感到夏天很快就要过去。很多人都在担心年轻人。一个夏天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他应该有了不少的钱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应该拿着很多钱离开梅镇到医院去。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7849615"/>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开头情节的作用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《报复》节选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写字台上的台灯只照亮书房的一角。彭恩刚从剧场回来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他坐到写字台前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伸手拿起电话要通了编辑部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我又考虑了一下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关于《蛙女》的剧评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最好还是发下午版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因为我想把它展开一些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别提啦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太不像话了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所以我才打算写一篇详细的剧评。上午版你只要留出个小方块刊登一则简讯就行了。你记下来吧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奥林匹亚剧院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《蛙女》上演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一锅可笑的大杂烩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一堆无聊的废话和歇斯底里的无病呻吟。看了简直要让你发疯。详情请见本报下午版。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你是不是觉得我的措词还不够激烈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952471"/>
      </p:ext>
    </p:extLst>
  </p:cSld>
  <p:clrMapOvr>
    <a:masterClrMapping/>
  </p:clrMapOvr>
  <p:transition spd="slow">
    <p:cover dir="r"/>
  </p:transition>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又有人站在了他的面前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上医院的钱差不多了吧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昨夜里让一伙人抢了去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真的回不去了。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很多人听说了他的遭遇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在他的面前丢下一张张的钱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很多人又来了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在他的面前丢下一张张钱。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年轻人看看梅镇的天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一张一张地叠起了那些钱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快速地放进了包里。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蝉不在那棵榆树上叫了。年轻人用手擦了擦他那跟焦煳米饭一样的小腿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然后站起身。起身那刻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那块焦煳的东西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很快地脱落。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梅镇有人看到了那一幕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然后看见年轻人很快地跑出了梅镇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跑出了夏天。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年轻人就是我的亲兄弟。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575366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281</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我知道梅镇离我的村庄一百多里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他是哭着跑回来的。他的女人得了癌症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死在了医院的病床上。人没了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他欠医院一屁股债。医院的院长说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要是还不上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就不用还了。我兄弟死活不依。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我的亲兄弟从那以后满镇子乱跑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还在自己的腿上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贴上一种很浓很黏的猪血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样子很难看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不知情的人便认为他腿受重伤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所以博得了很多人的同情。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我的亲兄弟从梅镇回来就把那些钱还到了医院。医院院长说我的亲兄弟很讲信用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差了医院的医药费还记得还。医院院长还留他在医院里吃了一顿饭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饭吃到一半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他把一些没有动筷的菜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用一个白色的饭盒装了满满一盒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带到了他女人的坟前。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5858407"/>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282</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从女人的坟前回来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我的亲兄弟对我说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我再不用那块伤疤骗人了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等我以后有了出息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我就到梅镇去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找到那些给我衣服给我凉粥给我饭菜给我钱的人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好好报答他们。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我一把抱住我的亲兄弟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只听他一字一顿地说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我以后再不骗梅镇的人了。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选自《小小说选刊》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4683520"/>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283</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4" name="矩形 3"/>
          <p:cNvSpPr>
            <a:spLocks noChangeAspect="1"/>
          </p:cNvSpPr>
          <p:nvPr/>
        </p:nvSpPr>
        <p:spPr>
          <a:xfrm>
            <a:off x="508000" y="166774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这篇小说在构思上的主要艺术特色是什么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71796"/>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小说构思上主要的艺术特色是运用了悬念法。作品一开始就设置了很多疑问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如跛腿年轻人是什么身份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他从何处来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他为什么一副可怜兮兮的样子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他腿上的伤是怎么回事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当梅镇人同情他关心他时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他却一直想着钱的问题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这又是怎么回事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一连串的疑问让读者百思不得其解。接着作者抽丝剥茧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逐步解疑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终使真相大白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让读者恍然大悟。</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692076"/>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分析小说的表现手法要结合具体的内容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从故事情节看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小说采用了悬念法结构故事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一再设置悬念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才让读者看清人物的真面目。据此分析即可。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6031339"/>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284</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3114601"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2557788"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五</a:t>
            </a:r>
          </a:p>
        </p:txBody>
      </p:sp>
      <p:sp>
        <p:nvSpPr>
          <p:cNvPr id="9" name="文本框 8">
            <a:hlinkClick r:id="rId8"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0" name="文本框 9">
            <a:hlinkClick r:id="rId9"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1" name="文本框 10">
            <a:hlinkClick r:id="rId10"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3" name="矩形 2"/>
          <p:cNvSpPr>
            <a:spLocks noChangeAspect="1"/>
          </p:cNvSpPr>
          <p:nvPr/>
        </p:nvSpPr>
        <p:spPr>
          <a:xfrm>
            <a:off x="508000" y="1661867"/>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这篇小说的内容引发了你哪些思考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请结合全文简要阐述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32856"/>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人性是双面的甚至多面的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要认识到人性的复杂性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认识到人的多重人格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人不能用坏的方式或手段来实现好的愿望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人不能为达到自己的目的而不择手段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善良的人要学会识别真假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不要轻易相信别人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善良和同情心不要被骗子所利用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人不怕犯错误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犯了错误要能正视并改正错误。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意思对即可。如有其他思考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言之成理亦可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460500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此题考查对小说创作意图的理解。可以从小说所写的人或事中体会。小说中的年轻人既有骗人骗钱的一面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也有守信重情的一面。可以启示我们如何看待人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如何全面地评价一个人。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6286978"/>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285</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16" name="矩形 15"/>
          <p:cNvSpPr>
            <a:spLocks noChangeAspect="1"/>
          </p:cNvSpPr>
          <p:nvPr/>
        </p:nvSpPr>
        <p:spPr>
          <a:xfrm>
            <a:off x="508000" y="142222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探究题的审题答题规范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探究题往往要求考生从不同的角度和层面发掘作品的丰富意蕴、民族心理和人文精神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或者探讨作者的创作背景和创作意图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甚至对作品进行个性化阅读和有创意的解读。探究题往往不设置唯一性答案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旨在鼓励考生积极思考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养考生的探索和思辨的能力。同时要求考生综合运用语文知识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调动生活经验和各种理论知识进行探索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对作品进行深入探讨和分析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能合理发表自己的独到见解。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探究题具有开放性、综合性、拓展性的特点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所以在小说鉴赏中它是一个重点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也是一个难点。事实上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万变不离其宗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应当在了解探究题的类型的基础上做到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241968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286</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明确探究任务。即审明题目的要求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瞄准探究的指向。探究题题干表述不同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探究的形式也不相同。有的题干直接说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请你探究一下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这一类多是主观性较低的探究题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一般不宜拓展引申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有的则相对灵活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说说你的理解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明确观点态度。要做到观点明确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具有探究意味。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对作品进行个性化阅读和有创意的解读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要求考生立足自我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感悟和体验文本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提出自己的见解。在答题的开始就要亮出自己的观点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直接入题。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明确答题结构。解答探究题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就像写一个短篇的论文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一般是先提出观点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再结合文本或文本的具体事例作合理分析。一般采用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相结合的形式。必要时采用分点陈述理由的方式。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535464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287</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明确文本意识。即贴近文本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尊重文本。强调个性阅读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并不是脱离文本而天马行空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一味地陈述自己独特的见解。而应该紧扣文本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从文本中引述论据进行阐述。任何个性阅读都不能够脱离文本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观点来自文本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论据同样不能离开文本。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7391596"/>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288</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【尖子生听课本】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要有文本意识。探究题的解答应立足于这样一个基本点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试题虽然是开放性的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但始终离不开文本。从文本入手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从文本中引述论据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围绕已定观点作分析论述。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要有整体意识。正确解答探究试题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应具有着眼于全篇的眼光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整体把握的意识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领悟全文中心主旨的能力。要不离句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不离段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不离篇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要注意由阅读的文本联想到与文本密切相关的背景及社会生活知识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进行知识的拓展迁移。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主旨意识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要有关键词句意识。文学作品所体现的思想情感、人文精神往往蕴含在一些关键的词句中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答题时应凸显关键词句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分析答题区间上下文的结构关系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以揭示其丰富的意蕴。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181939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289</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要有多角度意识。多角度呈现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对小说而言可以从人物、情节、主题等不同角度考虑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另外还可以考虑手法运用的效果。答题时要分点作答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一点一个角度分析。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3028019"/>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67208"/>
            <a:ext cx="8128000" cy="413805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从他放下话筒的动作可以看出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彭恩的情绪越来越愤慨。可就在这时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他猛然一惊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附近有人轻轻地咳嗽了一声。在光线最暗的角落里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他模模糊糊地看见有个人坐在皮沙发里。</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陌生人蓄着白胡须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身披风衣</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头上歪戴一顶礼帽</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闪亮的眼睛逼视着评论家。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彭恩心里发虚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陌生人慢慢站起来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从衣兜里伸出右手。彭恩看见一支闪闪发亮的手枪。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把手举起来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那人命令道。彭恩两手发抖。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小说开头彭恩打电话的情节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交代故事发生的时间、地点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点明彭恩的身份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表现彭恩的性格特征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为下文作铺垫。</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84416" y="4941168"/>
            <a:ext cx="8575168"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23345226"/>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290</a:t>
            </a:fld>
            <a:r>
              <a:rPr lang="en-US" altLang="zh-CN" smtClean="0"/>
              <a:t>-</a:t>
            </a:r>
            <a:endParaRPr lang="zh-CN" altLang="en-US" dirty="0"/>
          </a:p>
        </p:txBody>
      </p:sp>
      <p:sp>
        <p:nvSpPr>
          <p:cNvPr id="10" name="圆角矩形 9">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3114601"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审答规范</a:t>
            </a:r>
          </a:p>
        </p:txBody>
      </p:sp>
      <p:sp>
        <p:nvSpPr>
          <p:cNvPr id="13" name="圆角矩形 12">
            <a:hlinkClick r:id="rId5"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圆角矩形 13">
            <a:hlinkClick r:id="rId6" action="ppaction://hlinksldjump"/>
          </p:cNvPr>
          <p:cNvSpPr/>
          <p:nvPr/>
        </p:nvSpPr>
        <p:spPr>
          <a:xfrm>
            <a:off x="2022559"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四</a:t>
            </a:r>
            <a:endParaRPr lang="zh-CN" altLang="en-US" sz="1200" dirty="0">
              <a:solidFill>
                <a:schemeClr val="bg1">
                  <a:lumMod val="85000"/>
                </a:schemeClr>
              </a:solidFill>
              <a:latin typeface="+mj-ea"/>
              <a:ea typeface="+mj-ea"/>
            </a:endParaRPr>
          </a:p>
        </p:txBody>
      </p:sp>
      <p:sp>
        <p:nvSpPr>
          <p:cNvPr id="15" name="圆角矩形 14">
            <a:hlinkClick r:id="rId7" action="ppaction://hlinksldjump"/>
          </p:cNvPr>
          <p:cNvSpPr/>
          <p:nvPr/>
        </p:nvSpPr>
        <p:spPr>
          <a:xfrm>
            <a:off x="2557788"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五</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探究题一般的答题流程是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亮出自己的见解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从文本中引述论据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围绕观点进行分解式的分析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亮出自己的见解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从文本中引述论据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围绕观点进行分解式的分析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强化论述的观点。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4747670"/>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1106551"/>
            <a:ext cx="8128000" cy="534678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小说的人物。塑造人物形象是小说反映社会生活的主要手段。小说的人物多为虚构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往往是杂取种种人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合成一个。小说的人物具有典型性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因为从生活中许多同类原型中撷取典型因素创造出来的角色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必然比生活中的人更鲜明突出。小说塑造人物的手段多种多样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外貌、心理、行动、语言描写是作者刻画人物的重要手段。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阅读一篇小说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一般可从四方面揣摩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重视小说中人物的身份、地位、经历、教养、气质等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因为它们直接决定着人物的言行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影响着人物的性格。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通过人物的外貌、语言、行动、心理描写揭示人物的思想感情和性格特征。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小说里的人物都是在一定的历史背景下活动的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所以分析人物就应把他们放在一定的社会历史背景下去理解。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注意作者对人物的介绍和评价。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954264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彭恩打电话的情节是在文章的开头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首先要考虑小说首段的一般作用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比如交代时间、地点、人物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埋下伏笔等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其次要考虑情节对塑造人物性格的作用。彭恩打电话时语气严厉、措词犀利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从中可看出他是一位言辞尖锐的剧评人。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1848920"/>
      </p:ext>
    </p:extLst>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结尾情节的作用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数学家的爱情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李伶伶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数学家是朋友送他的绰号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因为他对数字特别敏感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数学运算得特别快。朋友都说他是数学天才。可是数学天才的爱情之路却一直不顺。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9817953"/>
      </p:ext>
    </p:extLst>
  </p:cSld>
  <p:clrMapOvr>
    <a:masterClrMapping/>
  </p:clrMapOvr>
  <p:transition spd="slow">
    <p:split orient="vert"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405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他跟一个交往不久的女友去饭店吃饭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结账时却跟服务员吵了起来。那天饭钱应该是</a:t>
            </a:r>
            <a:r>
              <a:rPr lang="en-US" altLang="zh-CN" sz="2200" dirty="0">
                <a:solidFill>
                  <a:srgbClr val="000000"/>
                </a:solidFill>
                <a:latin typeface="Times New Roman" panose="02020603050405020304" pitchFamily="18" charset="0"/>
                <a:cs typeface="Times New Roman" panose="02020603050405020304" pitchFamily="18" charset="0"/>
              </a:rPr>
              <a:t>79.8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如果服务员报出准确的数值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他也不会生气。可是服务员向他要</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不对吧。服务员说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账单上这么写的。说着把手写的账单递给他。他看账单上真写着</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你们算错账了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79.80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元。服务员说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我们这里都是按四舍五入收费的。他说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你们怎么收费我不管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但是你们这账确实算错了。服务员说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差两角钱还算差呀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怎么不算差</a:t>
            </a:r>
            <a:r>
              <a:rPr lang="en-US" altLang="zh-CN" sz="2200" dirty="0">
                <a:solidFill>
                  <a:srgbClr val="000000"/>
                </a:solidFill>
                <a:latin typeface="Times New Roman" panose="02020603050405020304" pitchFamily="18" charset="0"/>
                <a:cs typeface="Times New Roman" panose="02020603050405020304" pitchFamily="18" charset="0"/>
              </a:rPr>
              <a:t>?79.80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元和</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元能画等号吗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服务员说他小气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数学家就跟她吵了起来。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女友很尴尬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劝了半天劝不住他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索性走了。当晚就跟他分手了。女友觉得他为两角钱就能跟人吵一架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以后她可过不了。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数学家很苦恼。朋友劝他别上火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说总能遇到理解他的人。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9100275"/>
      </p:ext>
    </p:extLst>
  </p:cSld>
  <p:clrMapOvr>
    <a:masterClrMapping/>
  </p:clrMapOvr>
  <p:transition spd="slow">
    <p:spli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后来他真遇到了一个这样的人。她是个会计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也是看到一组数字就把它们加起来算出结果。两个人在一起时总比赛谁算得快。跟她在一起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数学家很开心。数学家想跟她结婚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却因为一件小事又黄了。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那天是情人节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数学家陪女友去逛街。看到一家新开业的咖啡厅搞打折优惠活动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就进去了。要了两杯咖啡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又要了五样小点心。吃完去结账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看到结账的队伍排得很长。原来那天收银员有事没来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女老板临时顶替。她不太会算账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借助计算器也算得很慢。要结账的人在旁边催她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越催她越着急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越着急越算不好。数学家见状走过去说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你要是信得过我们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我们帮你算。女老板抬头看看数学家和他的女友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觉得他们不像坏人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就同意了。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8710771"/>
      </p:ext>
    </p:extLst>
  </p:cSld>
  <p:clrMapOvr>
    <a:masterClrMapping/>
  </p:clrMapOvr>
  <p:transition spd="slow">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数学家帮女老板算账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女友帮核实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女老板在旁边收钱。不一会儿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结账的队伍就消失了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剩下最后一位客人。就是这最后一个人的账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让数学家和女友出现了分歧。数学家算出客人应付</a:t>
            </a:r>
            <a:r>
              <a:rPr lang="en-US" altLang="zh-CN" sz="2200" dirty="0">
                <a:solidFill>
                  <a:srgbClr val="000000"/>
                </a:solidFill>
                <a:latin typeface="Times New Roman" panose="02020603050405020304" pitchFamily="18" charset="0"/>
                <a:cs typeface="Times New Roman" panose="02020603050405020304" pitchFamily="18" charset="0"/>
              </a:rPr>
              <a:t>182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女友说是</a:t>
            </a:r>
            <a:r>
              <a:rPr lang="en-US" altLang="zh-CN" sz="2200" dirty="0">
                <a:solidFill>
                  <a:srgbClr val="000000"/>
                </a:solidFill>
                <a:latin typeface="Times New Roman" panose="02020603050405020304" pitchFamily="18" charset="0"/>
                <a:cs typeface="Times New Roman" panose="02020603050405020304" pitchFamily="18" charset="0"/>
              </a:rPr>
              <a:t>188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元。让客人自己算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结果跟数学家一样。</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最后让女老板算</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女老板算完后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看看数学家又看看他女友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这位先生算得对。</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数学家女友说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我为什么要说谎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我们三个算的结果都一样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说明你确实算错了。数学家女友说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不信我重新给你算一遍。客人有点儿不高兴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你这人怎么这样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算错了还不承认。女老板说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您别生气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我按您算的结果收钱。客人递过来</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女老板找给他</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元。客人拿着找回的零钱走了。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数学家女友气愤不已</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她看看女老板</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又看看数学家</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一句话没说就走了。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数学家跑出去追女友。女友说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除非你承认自己算错了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否则别再来找我。数学家觉得女友不讲道理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就没再找她。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2260055"/>
      </p:ext>
    </p:extLst>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女老板很感激数学家那天帮她算账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他再去喝咖啡时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说啥也不要钱。一来二去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两个人成了朋友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后来又成了恋人。女老板是个年轻的单身女人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厌倦了职场的尔虞我诈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辞职开了这家咖啡厅。数学家经常来帮女老板算账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女老板对他的计算能力崇拜得五体投地。一年后的情人节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他们结婚了。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结婚那天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咖啡厅全部商品打八折。服务员问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开心果也打折吗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开心怎么能打折呢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数学家觉得这话耳熟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开心果不打折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那去年怎么打了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女老板看着数学家笑了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去年也没打。最后那位客人买了一碟开心果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你算账时一并打了折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所以那天的账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你当时的女友算的是对的。数学家很意外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那你为什么说她算错了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因为我看上你了呗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数学家很生气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你怎么能这样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9336834"/>
      </p:ext>
    </p:extLst>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93237"/>
            <a:ext cx="8128000" cy="332552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数学家不能原谅女老板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执意跟她离了婚。女老板不理解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数学家为什么这么对她。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选自《小说选刊》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小说最后才交代一年前数学家算错了账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结合作品加以分析。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使故事情节平中见奇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形成高潮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使女老板和数学家的形象更加丰满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进一步揭示人际交往中情商重要性的主题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增添作品的情趣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让人回味。</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317312" y="3933055"/>
            <a:ext cx="8575168" cy="12857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84348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本题主要考查对作品中的某一情节作用的分析。答作用题主要从内容和形式两个方面入手。从内容上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概括情节内容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把握对塑造人物形象的作用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突出作品主题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从形式方面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看情节结构的组成和前后的照应、铺垫和设置悬念等。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8610129"/>
      </p:ext>
    </p:extLst>
  </p:cSld>
  <p:clrMapOvr>
    <a:masterClrMapping/>
  </p:clrMapOvr>
  <p:transition spd="slow">
    <p:strips/>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线索的作用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李德霞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马兰花从蔬菜批发市场接了满满一车菜回来。车子还没扎稳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邻摊卖水果的三孬就凑过来说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卖咸菜的麻婶出事了。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出啥事啦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麻婶收摊回家后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突发脑溢血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幸亏被邻居发现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送到医院里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听说现在还在抢救呢。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马兰花想起来了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难怪昨天就没看见麻婶摆摊卖咸菜。三孬又说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前天上午麻婶接咸菜钱不够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不是借了你六百块钱吗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听说麻婶的女儿从上海赶过来了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你最好还是抽空跟她说说去。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8663979"/>
      </p:ext>
    </p:extLst>
  </p:cSld>
  <p:clrMapOvr>
    <a:masterClrMapping/>
  </p:clrMapOvr>
  <p:transition spd="slow">
    <p:pull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整整一个上午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马兰花都提不起精神来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不时地瞅着菜摊旁边的那块空地发呆。以前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麻婶就在那里摆摊卖咸菜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就和马兰花说说话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聊聊天。有时买菜的人多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马兰花忙不过来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不用招呼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麻婶就会主动过来帮个忙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跑出租车的男人进了菜摊。马兰花就把麻婶的事跟她男人说了。男人说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我开车陪你去趟医院吧。一来看看麻婶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二来把麻婶借钱的事跟她女儿说说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免得日后有麻烦。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马兰花就从三孬的水果摊上买了一大兜水果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坐着男人的车去了医院。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麻婶已转入重症监护室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还没有脱离生命危险。门口的长椅上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麻婶的女儿哭得眼泪一把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鼻涕一把。马兰花安慰了一番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放下水果就出了医院。男人撵上来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不满地对马兰花说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我碰你好几次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你咋不提麻婶借钱的事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6062432"/>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小说的情节。小说通过故事情节来展示人物性格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表现主题。作者往往根据人物性格的发展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人物与人物之间的关系和矛盾冲突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来选择或虚构事件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组成作品完整的故事情节。故事情节通常包括开端、发展、高潮和结局几个部分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有的前有序幕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后有尾声。在情节的安排上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往往采用单线结构或双线结构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并呈现出如下特点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就全文说有一波三折式。作用是引人入胜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增强故事的戏剧性、可读性。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就开头结尾来说有首尾呼应式。作用是使结构紧密、完整。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就开头来说有倒叙式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把结局放到开头来写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起到制造悬念的作用。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cs typeface="Times New Roman" panose="02020603050405020304" pitchFamily="18" charset="0"/>
              </a:rPr>
              <a:t>就结尾来说有戛然而止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留下空白式。此外还有出人意料式、悲剧、喜剧式。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0163444"/>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5798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那是提钱的时候吗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你找谁要去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你咋尽往坏处想啊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你就肯定麻婶救不过来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你就肯定人家会赖咱那六百块钱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男人铁青了脸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怒气冲冲地上了车。一路上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男人把车开得飞快。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有消息传来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麻婶没能救过来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昨天她女儿火化了麻婶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带着骨灰连夜飞回了上海。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特意赶过来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冲着马兰花吼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麻婶的女儿还你了吗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老子就没见过你这么傻的女人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男人离开时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一脚踢翻一只菜篓子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红艳艳的西红柿滚了一地。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马兰花的眼泪在眼眶里打转转。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7039031"/>
      </p:ext>
    </p:extLst>
  </p:cSld>
  <p:clrMapOvr>
    <a:masterClrMapping/>
  </p:clrMapOvr>
  <p:transition spd="slow">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有事没事就把六百块钱的事挂在嘴边。马兰花只当没听见。一天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正吃着饭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男人又拿六百块钱说事了。男人说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咱都进城好几年了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住的房子还是租来的。你倒好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拿六百块钱打了水漂儿。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马兰花终于憋不住了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眼里含着泪说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你有完没完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不就六百块钱吗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就当麻婶是我干妈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我孝敬了干妈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男人一撂碗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拂袖而去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把屋门摔得山响。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日子水一样流淌。转眼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马兰花卖完菜回到家。一进门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就看见男人系着围裙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做了香喷喷的一桌饭菜。马兰花呆了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诧异地说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日头从西边出来啦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上小学二年级的女儿嘴快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是有位阿姨给你寄来了钱和信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说是要犒劳你的。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0144390"/>
      </p:ext>
    </p:extLst>
  </p:cSld>
  <p:clrMapOvr>
    <a:masterClrMapping/>
  </p:clrMapOvr>
  <p:transition spd="slow">
    <p:pull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马兰花看着男人说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到底咋回事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男人挠挠头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是麻婶的女儿从上海寄来的。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信里都说了些啥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8589076"/>
      </p:ext>
    </p:extLst>
  </p:cSld>
  <p:clrMapOvr>
    <a:masterClrMapping/>
  </p:clrMapOvr>
  <p:transition spd="slow">
    <p:pull dir="l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男人从抽屉里取出一张汇款单和一封信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你自己看嘛。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马兰花接过信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就着灯光看起来。信中写道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实在是对不起了。母亲去世后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我没来得及整理她的东西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就大包小包地运回上海了。前几天清理母亲的遗物时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我意外地发现了一个小本本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上面记着她借你六百块钱的事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还有借钱的日期。根据时间推断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母亲没有还这笔钱。本来母亲在医院时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你还送了一兜水果过来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可你就是没提母亲借钱的事。还好我曾经和母亲到你家串过门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记着地址。不然麻烦可就大了。汇去一千元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多出来的四百块算是对大姐的一点心意吧。还有一事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我听母亲说过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大姐一家住的那房子还是租来的。母亲走了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房子我用不上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一时半会儿也卖不了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大姐如果不嫌弃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就搬过去住吧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就当帮我看房子了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钥匙我随后寄去。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马兰花读着信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读出满眼的泪水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4421874"/>
      </p:ext>
    </p:extLst>
  </p:cSld>
  <p:clrMapOvr>
    <a:masterClrMapping/>
  </p:clrMapOvr>
  <p:transition spd="slow">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25" name="文本框 24">
            <a:hlinkClick r:id="rId2"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6" name="文本框 25">
            <a:hlinkClick r:id="rId3"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4" name="圆角矩形 13">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8" name="圆角矩形 17">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0" name="圆角矩形 19">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56792"/>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小说有明暗两条线索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095570"/>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此题考查对小说情节的把握。小说中的线索起串联情节的作用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可以从情节涉及的人物事件中梳理线索。这篇小说涉及马兰花家和麻婶家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明写马兰花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暗写麻婶。所以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明暗两条线索可以据此确定。明暗两条线索的好处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可以联系鲁迅先生的小说《药》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从情节、人物、结构、主题等多角度思考。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431279"/>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明线是马兰花一家为借款而引发的冲突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暗线是麻婶母女的还款过程。第二问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设置麻婶母女还款这一暗线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虽然着墨不多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但仍可展现她们的品质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明暗线索交织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使小说情节更为集中紧凑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突出了主人公的形象。</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823412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从五个对应关系考虑情节作用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从情节与其他情节的关系考虑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对这一方面可以从以下角度思考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就全文来说有一波三折式。作用是引人入胜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增强故事的戏剧性、可读性。</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就开头、结尾来说有首尾呼应式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作用是结构严谨完整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倒叙式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把结局放到开头来写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起到制造悬念、引起下文的铺垫作用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结尾出人意料、大团圆结局、留白式结局等。</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就中间行文来说有伏笔铺垫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一般来说是推动了故事情节的发展。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从情节与人物形象的关系考虑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也就是情节本身对人物性格塑造的具体作用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如《古渡头》一文结尾渡夫的任情高歌这一情节就表现了渡夫的洒脱豪放性格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使渡夫的形象更加丰满。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32877786"/>
      </p:ext>
    </p:extLst>
  </p:cSld>
  <p:clrMapOvr>
    <a:masterClrMapping/>
  </p:clrMapOvr>
  <p:transition spd="slow">
    <p:randomBa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61145"/>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从情节与小说环境的关系考虑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这一情节是否暗示了社会环境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人物活动的环境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使环境更具典型性的作用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从情节与小说主题的关系考虑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一般来说是点题、突出主题或揭示主旨。如《古渡头》一文结尾以任情高歌代替诉苦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强化了表现苦难的力度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从批判社会现实的黑暗到表现渡夫追求自由生活的信念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深化了作品的主题。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从情节与读者感受的关系考虑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就是站在读者的位置上考虑情节的作用。如设置悬念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吸引读者注意力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引发读者思考等。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3686535"/>
      </p:ext>
    </p:extLst>
  </p:cSld>
  <p:clrMapOvr>
    <a:masterClrMapping/>
  </p:clrMapOvr>
  <p:transition spd="slow">
    <p:zoom dir="in"/>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2" name="文本框 21">
            <a:hlinkClick r:id="rId3"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7" name="圆角矩形 16">
            <a:hlinkClick r:id="rId6"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这类题型的规范的答题模式一般为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体现点。所谓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一般要从五个对应点考虑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是指这个作用在文中是如何体现出来的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必须结合文本具体内容分析。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常用答题模式一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模式二</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2218149"/>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20" name="文本框 19">
            <a:hlinkClick r:id="rId2"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1" name="文本框 20">
            <a:hlinkClick r:id="rId3"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2" name="文本框 21">
            <a:hlinkClick r:id="rId4"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3" name="圆角矩形 12">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7"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8"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9"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1394583"/>
            <a:ext cx="8128000" cy="534678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三、鉴赏小说的结构艺术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小说的情节与结构密切相关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对情节的考查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除概括情节、分析情节作用外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还考查对小说情节结构艺术的鉴赏。考查小说结构着重从文章设置的对比、悬念、倒叙、插叙、虚实、主次、伏笔、铺垫、出人意料的结尾等方面出题。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小说的结尾有什么特点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这段文字在全文中有什么作用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作者写这段文字的用意是什么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小说在哪些地方对某内容作了伏笔暗示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请找出来并作简要分析。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小说最讲究悬念的设置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请你就本文设置的悬念加以分析。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从全文来看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文章有哪些铺垫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请找出来并作简要分析。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0167575"/>
      </p:ext>
    </p:extLst>
  </p:cSld>
  <p:clrMapOvr>
    <a:masterClrMapping/>
  </p:clrMapOvr>
  <p:transition spd="slow">
    <p:cover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捡烂纸的老头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烤肉刘早就不卖烤肉了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东西实惠。卖大锅菜。炒辣豆腐、炒豆角、炒蒜苗、炒洋白菜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比较贵一点是黄焖羊肉、也就是块儿来钱一小碗。在后面做得了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主食有米饭、花卷、芝麻烧饼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罗丝转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浇炸酱、浇卤。夏天卖麻酱面。卖馅儿饼。烙饼的炉紧挨着门脸儿。一进门就听到饼铛里的油吱吱喳喳地响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1219951"/>
      </p:ext>
    </p:extLst>
  </p:cSld>
  <p:clrMapOvr>
    <a:masterClrMapping/>
  </p:clrMapOvr>
  <p:transition spd="slow">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小说的环境。小说的环境包括社会环境和自然环境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重点是社会环境。社会环境主要交代作品的时代背景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自然环境主要包括人物活动的时间、地点、景物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用以烘托气氛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表现人物的感情等。人物总是生活在一定的环境里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一定的人物总是和一定的环境联系着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人物就没有活动的天地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人物的思想性格就失去了社会根源。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418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4" name="矩形 3"/>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烤肉刘就是他们的食堂。工人们都正在壮年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想吃什么要点什么。有一个文质彬彬的主儿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他在烤肉刘那里吃了十来年了。他来了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东北的、山西的、保定的、石家庄的。大包小包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五颜六色。男人用手指甲剔牙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3057059"/>
      </p:ext>
    </p:extLst>
  </p:cSld>
  <p:clrMapOvr>
    <a:masterClrMapping/>
  </p:clrMapOvr>
  <p:transition spd="slow">
    <p:cut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都在这里。这条街上人都认识他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残缺不全。你吃点软和的花卷、面条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1110894"/>
      </p:ext>
    </p:extLst>
  </p:cSld>
  <p:clrMapOvr>
    <a:masterClrMapping/>
  </p:clrMapOvr>
  <p:transition spd="slow">
    <p:cover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跑到店堂当间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5942810"/>
      </p:ext>
    </p:extLst>
  </p:cSld>
  <p:clrMapOvr>
    <a:masterClrMapping/>
  </p:clrMapOvr>
  <p:transition spd="slow">
    <p:split orient="vert" dir="in"/>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选自《汪曾祺全集》第二卷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京津冀方言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指家庭日常生活开支。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本文开头两段不避其繁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结尾两段不避其简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作者为什么作这样的结构安排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4187390"/>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12" name="文本框 11">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14" name="文本框 13">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5" name="文本框 14">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4" name="矩形 3"/>
          <p:cNvSpPr>
            <a:spLocks noChangeAspect="1"/>
          </p:cNvSpPr>
          <p:nvPr/>
        </p:nvSpPr>
        <p:spPr>
          <a:xfrm>
            <a:off x="508000" y="1625693"/>
            <a:ext cx="8128000" cy="251299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开头以繁笔设置故事场景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营造出浓厚的市井氛围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的出场作了铺垫。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结尾交代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死后留下巨款的情节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以简笔收束全文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留下悬念与想象空间。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开头与结尾繁简反差巨大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突破了常规写法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繁笔舒缓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简笔急促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结构奇峻峭拔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令人惊奇。</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095570"/>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本题考查分析小说的结构技巧的能力。文本开头较长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细致地描写小说中的典型环境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的出现作铺垫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为读者留下了无限的想象空间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引人深思。同时这种安排也体现了作者的匠心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使文章结构奇峻峭拔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令人惊奇。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7102729"/>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37028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区别角度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具体作答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对小说结构艺术的鉴赏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要区分问法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分别对待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从整体角度设问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分析小说在结构上的特点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须从文章的整体结构考虑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结合小说情节通常的特点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从情节的一波三折、首尾呼应、设置悬念、出人意料的结尾和贯串情节的线索等角度分析作答。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从局部角度设问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须关注开头、结尾这种特殊段落在情节发展中的作用。如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开头段往往具有交代故事发生的背景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点明人物的身份、特征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制造悬念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为下文作铺垫的作用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中间段一般具有前后照应、推动情节发展、侧面烘托人物形象的作用等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结尾段往往有回扣标题、照应开头、总结全文、点明题旨或含蓄蕴藉、引人深思的作用。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0123295"/>
      </p:ext>
    </p:extLst>
  </p:cSld>
  <p:clrMapOvr>
    <a:masterClrMapping/>
  </p:clrMapOvr>
  <p:transition spd="slow">
    <p:zoom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了解情节安排的常见技巧。回答这类题目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一般需要答出某种技巧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然后结合具体的内容分析技巧的具体运用和表达效果。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1328553"/>
      </p:ext>
    </p:extLst>
  </p:cSld>
  <p:clrMapOvr>
    <a:masterClrMapping/>
  </p:clrMapOvr>
  <p:transition spd="slow">
    <p:pull dir="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情节安排的常见技巧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一、叙述技巧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叙述亲切自然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能自由地表达思想感情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给读者以真实生动之感。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增强文章的抒情性和亲切感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便于感情交流。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能比较直接客观地展现丰富多彩的生活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不受时间和空间限制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反映现实比较灵活自由。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9098874"/>
      </p:ext>
    </p:extLst>
  </p:cSld>
  <p:clrMapOvr>
    <a:masterClrMapping/>
  </p:clrMapOvr>
  <p:transition spd="slow">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能按某一顺序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时间或空间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较清楚地进行记叙。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对主要情节或中心事件作必要的铺垫照应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使情节更加完整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结构更加严密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人物形象或内容更加充实丰满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与上文或下文对比照应。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补叙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对上文内容加以补充解释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对下文作某些交代。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平叙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叙述两件或多件同时发生的事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使头绪清楚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照应得体。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5593642"/>
      </p:ext>
    </p:extLst>
  </p:cSld>
  <p:clrMapOvr>
    <a:masterClrMapping/>
  </p:clrMapOvr>
  <p:transition spd="slow">
    <p:split orient="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375273"/>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二、结构技巧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作者为了激活读者的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紧张与期待的心情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在艺术处理上采取的一种积极手段。通俗地说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即在小说的叙述中先设置一个谜面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藏起谜底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在适当的时候再予以点破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使读者的期待心理得到满足。悬念的主要作用是吸引读者关注、引人入胜。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对写作对象或欲扬先抑或欲抑先扬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然后陡然一转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出乎读者所料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从而使文势曲折多变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使文章产生峰回路转、跌宕起伏的效果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增强作品的可读性。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篇章间的伏笔照应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又叫呼应。照应能使情节连贯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结构紧凑。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作者对将要在作品中出现的人物或事件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预先作的提示或暗示。伏笔用得好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可使全文前后呼应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情节发展更合理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前因后果更分明。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4188712"/>
      </p:ext>
    </p:extLst>
  </p:cSld>
  <p:clrMapOvr>
    <a:masterClrMapping/>
  </p:clrMapOvr>
  <p:transition spd="slow">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小说的手法。质量上乘的作品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离不开精妙的写作技巧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这是因为写作技巧是作家驾驭文学语言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运用多种艺术表现手法来构思文学作品塑造文学形象时所表现出的熟练而又独具特色的艺术才能。包括如下几个方面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表达方式。具体指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叙述人称的选择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描写的方法等。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表现手法。即小说常用的象征、对比、衬托、先抑后扬、托物言志、借景抒情等。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结构安排。即布局谋篇的技巧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如伏笔照应、过渡铺垫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设置的线索、悬念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制造波澜、曲折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材料的主次详略等。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96571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把两种对立的事物或者同一事物的两个不同方面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放在一起相互比较。对比的作用一般是渲染气氛、表现人物或突出主题。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描绘某一事物来表现另一事物的艺术手法。它分为正衬和反衬两种。衬托可以使文章更生动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人物、事物形象更突出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主题更鲜明。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也称铺叙衬垫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它是为了衬托主要人物或事物而铺叙另外的人物或事物以作衬垫。运用铺垫写法是为了蓄积气势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亨利式结尾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在小说结尾部分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作者常常采用突转的方法形成情节的某种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、某种意料之外的反转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或者是人物性格的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急剧改变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。这种突转常收到意料之外、情理之中的效果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对表现小说主旨起到画龙点睛的作用。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3356630"/>
      </p:ext>
    </p:extLst>
  </p:cSld>
  <p:clrMapOvr>
    <a:masterClrMapping/>
  </p:clrMapOvr>
  <p:transition spd="slow">
    <p:cover dir="l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5" name="矩形 4"/>
          <p:cNvSpPr>
            <a:spLocks noChangeAspect="1"/>
          </p:cNvSpPr>
          <p:nvPr/>
        </p:nvSpPr>
        <p:spPr>
          <a:xfrm>
            <a:off x="508000" y="139199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指出技巧。鉴赏小说的结构技巧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同诗歌散文一样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先要准确指出小说在结构上的技巧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往往用一个常用的术语概括。如果给出某种技巧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要求就此分析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这一步则不需要。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分析表现。结合具体内容分析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分析这一技巧在小说中的具体表现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如哪里是埋伏、哪里是照应、是如何铺垫的等。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点明效果。技巧类的题目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均需要点明表达效果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对小说结构技巧的分析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也不例外。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H03.eps" descr="id:2147490037;FounderCES"/>
          <p:cNvPicPr/>
          <p:nvPr/>
        </p:nvPicPr>
        <p:blipFill>
          <a:blip r:embed="rId10" cstate="print"/>
          <a:stretch>
            <a:fillRect/>
          </a:stretch>
        </p:blipFill>
        <p:spPr>
          <a:xfrm>
            <a:off x="1835696" y="4725144"/>
            <a:ext cx="4168085" cy="1936435"/>
          </a:xfrm>
          <a:prstGeom prst="rect">
            <a:avLst/>
          </a:prstGeom>
        </p:spPr>
      </p:pic>
    </p:spTree>
    <p:extLst>
      <p:ext uri="{BB962C8B-B14F-4D97-AF65-F5344CB8AC3E}">
        <p14:creationId xmlns:p14="http://schemas.microsoft.com/office/powerpoint/2010/main" xmlns="" val="4272113368"/>
      </p:ext>
    </p:extLst>
  </p:cSld>
  <p:clrMapOvr>
    <a:masterClrMapping/>
  </p:clrMapOvr>
  <p:transition spd="slow">
    <p:strips dir="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53974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鬼脸钱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开封府有条古玩街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店铺经营古玩字画、珠宝玉器。其中有家古币店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老板刘少白觉得来钱太慢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便打起了歪主意。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民国年间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兵荒马乱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天灾人祸频发。穷人揭不开锅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就卖祖宗传下来的古董。古地中原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散落在民间的文物很多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其中不乏宝物。可惜穷人不知道啥是文物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更不懂得行情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遇见黑心买主就当废物卖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给多少钱是多少钱。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刘少白经常守在古玩街口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见破衣烂衫者过来就问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卖东西吗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穷人不逛古玩街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来了就是卖东西。他坑蒙拐骗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用很少的价钱就把西周的贝币、西汉的五铢、唐代的开元通宝弄到手。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1271085"/>
      </p:ext>
    </p:extLst>
  </p:cSld>
  <p:clrMapOvr>
    <a:masterClrMapping/>
  </p:clrMapOvr>
  <p:transition spd="slow">
    <p:wipe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刘少白的舅舅冯老先生是中原古玩界泰斗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听说外甥发昧心财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拄着拐杖找上门来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言辞恳切苦苦规劝。刘少白竟也当成耳旁风。老人见劝不醒他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刘少白在古玩街口拦住一个衣衫褴褛的农民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那人从怀里掏出一样东西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兴奋得心里怦怦乱跳。这是一枚春秋战国时期的古币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椭圆形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币面文字形状怪异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像传说中狰狞的鬼脸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鬼脸钱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。这种古币在市场上稀缺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价值两三万块大洋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可遇而不可求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对不懂行的卖主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要欲擒故纵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不可操之过急。刘少白暗中深吸了口气。努力使情绪镇静下来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装作漫不经心的样子说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这玩意儿不值几个钱。两人经过一番讨价还价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最后以一万块大洋成交。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7610596"/>
      </p:ext>
    </p:extLst>
  </p:cSld>
  <p:clrMapOvr>
    <a:masterClrMapping/>
  </p:clrMapOvr>
  <p:transition spd="slow">
    <p:spli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刘少白心中大喜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自己一转手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至少赚一万块大洋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他兴奋地拿出来欣赏把玩。鬼脸钱边缘和币面手感有些毛糙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这枚鬼脸钱却光滑如玉。他觉得事情不妙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急忙去找舅舅鉴定。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冯老先生古币鉴定道行深厚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单凭手摸就能断代。他接过那枚鬼脸钱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捻须注目端详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微眯的双眼陡然睁大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愕然道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你聪明一世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糊涂一时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看不出这是个赝品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真品鬼脸钱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铸造呈自然状态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未经精细磨琢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币面文字一挥而就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书法流畅隽秀。赝品边缘和表面打磨得十分光滑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实属画蛇添足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而且字体呆滞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有明显模仿痕迹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铜质粗杂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分量也厚重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刘少白在街头寻找那卖主。可哪里还能找到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他越想越窝火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把假币狠狠摔到地上。好在杂铜耐摔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只磕出个小坑。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099780"/>
      </p:ext>
    </p:extLst>
  </p:cSld>
  <p:clrMapOvr>
    <a:masterClrMapping/>
  </p:clrMapOvr>
  <p:transition spd="slow">
    <p:cover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这枚假币像一块石头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沉重地压在刘少白心头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让他寝食难安。他不敢在门店卖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买主发现有假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会兴师问罪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闹腾起来自砸招牌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谁还敢再光顾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思前想后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只有拿出去卖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反正谁也不认得谁。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开封包公祠附近有个卖古玩的地摊市场。刘少白装扮出一副穷困潦倒的落魄相。虽有人对那枚假币感兴趣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可一问价钱扭头就走。直到日斜西天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他准备收摊子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才有人执意要买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不过对价钱一路猛砍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最后砍到</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块大洋。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拿回去一分钱不值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他只好忍痛成交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拿着银票走出老远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还心跳如鼓。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那张百元银票有些变色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刘少白赶紧拿到票号兑现。人家说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你在哪儿捡的假票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颜色都褪了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真是哑巴吃黄连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有苦说不出呀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6798555"/>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刘少白的大儿子一年四季在外收购古币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他风尘仆仆回来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喜滋滋地说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出去没有收到好货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回来走到西城门口捡个大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用一万块大洋收来个宝贝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刘少白见是个鬼脸钱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不由喜上眉梢。拿过来一看很是眼熟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定睛再看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见上面有个小坑。天哪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冤家又回来了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他顿觉天旋地转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跌坐在太师椅上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半晌说不出话来。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两万大洋打了水漂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弄得元气大伤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再无资金周转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古币店面临倒闭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全家人如同末日来临。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冯老先生让外甥带那枚假币来家里。刘少白见到舅舅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满脸愧色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嗫嚅道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怪我眼力还不到家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闹出这么大乱子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冯老先生摇头道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不是眼力不济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你是被金钱乱了心性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一语惊醒梦中人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刘少白经营古币多年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如果仔细察看不会走眼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可惜心思都用在欺骗上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结果掉进陷阱。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609431"/>
      </p:ext>
    </p:extLst>
  </p:cSld>
  <p:clrMapOvr>
    <a:masterClrMapping/>
  </p:clrMapOvr>
  <p:transition spd="slow">
    <p:cover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这枚假币出自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冯老先生神色黯然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说罢良久无语。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中原古玩界对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几乎无人不晓。当年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他在古玩界竟屡作造假大案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特别是古币造假以假乱真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连不少行家都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造假圣手有如此高超的造假本事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一定腰缠万贯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他明里经营古币店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暗中造假古币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本想大捞一把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最后倾家荡产。常言说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柜台不欺三尺子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买卖义取四方财。有谁靠坑蒙拐骗长久立足商界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刘少白一脸困惑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舅舅对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知道得如此清楚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我就是造假圣手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冯老先生语调悲伤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缓缓举起那只残手。惨痛的教训让他悔恨不已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就砍下自己一个手指。刘少白简直不相信自己的耳朵。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689574"/>
      </p:ext>
    </p:extLst>
  </p:cSld>
  <p:clrMapOvr>
    <a:masterClrMapping/>
  </p:clrMapOvr>
  <p:transition spd="slow">
    <p:cover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冯老先生收回那枚假币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又拿出两张万元银票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双方物归原主。为了让外甥知道害人如害己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他派人演出了卖假买假这场戏。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刘少白如梦初醒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泪流满面。幸亏舅舅假戏真做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使自己悬崖勒马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迷途知返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否则后果不堪设想。冯老先生当场挥毫泼墨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戒欺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送给外甥。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刘少白诚信经营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戒欺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手书制成牌匾悬挂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作为经商的座右铭。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选自《小小说月刊》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0740485"/>
      </p:ext>
    </p:extLst>
  </p:cSld>
  <p:clrMapOvr>
    <a:masterClrMapping/>
  </p:clrMapOvr>
  <p:transition spd="slow">
    <p:cu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700808"/>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小说有明暗两条线索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608555"/>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明线是刘少白买假售假的经过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暗线是冯老先生故意卖假买假的经过。</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设置明暗两条线索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更有利于展现刘少白与冯老先生两个主要人物的性格特征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突出小说的主题。</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明暗两条线互相交织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使情节更加集中紧凑。</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6784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此题考查小说的线索。小说涉及人物不多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一是刘少白买假币上当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一是冯老先生卖假币教育外甥刘少白。由此不难得出小说的明线和暗线。对线索作用的分析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要结合小说的情节、人物和主题。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124534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小说的主题。小说的主题就是小说通过对现实生活的描绘和艺术形象的塑造所表现出来的中心思想。小说的主题是小说的灵魂。而小说的主题寓于小说中的题材和人物形象之中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欣赏小说必须欣赏小说的主题。一般来讲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可以通过环境、背景甚至小说的标题来了解小说的主题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也可以通过人物、情节了解小说的主题。另外要注意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分析要恰如其分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不能随意拔高或主观臆断。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08527"/>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13" name="圆角矩形 12">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7" name="圆角矩形 1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9" name="圆角矩形 18">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3" name="圆角矩形 22">
            <a:hlinkClick r:id="rId6" action="ppaction://hlinksldjump"/>
          </p:cNvPr>
          <p:cNvSpPr/>
          <p:nvPr/>
        </p:nvSpPr>
        <p:spPr>
          <a:xfrm>
            <a:off x="1487330" y="1052736"/>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8" name="文本框 7">
            <a:hlinkClick r:id="rId7" action="ppaction://hlinksldjump"/>
          </p:cNvPr>
          <p:cNvSpPr txBox="1"/>
          <p:nvPr/>
        </p:nvSpPr>
        <p:spPr>
          <a:xfrm>
            <a:off x="6012160"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9" name="文本框 8">
            <a:hlinkClick r:id="rId8" action="ppaction://hlinksldjump"/>
          </p:cNvPr>
          <p:cNvSpPr txBox="1"/>
          <p:nvPr/>
        </p:nvSpPr>
        <p:spPr>
          <a:xfrm>
            <a:off x="6886647" y="1063011"/>
            <a:ext cx="800219" cy="276999"/>
          </a:xfrm>
          <a:prstGeom prst="rect">
            <a:avLst/>
          </a:prstGeom>
          <a:noFill/>
        </p:spPr>
        <p:txBody>
          <a:bodyPr wrap="none" rtlCol="0">
            <a:spAutoFit/>
          </a:bodyPr>
          <a:lstStyle/>
          <a:p>
            <a:r>
              <a:rPr lang="zh-CN" altLang="en-US" sz="1200" dirty="0" smtClean="0">
                <a:solidFill>
                  <a:srgbClr val="E75E22"/>
                </a:solidFill>
              </a:rPr>
              <a:t>即学即练</a:t>
            </a:r>
            <a:endParaRPr lang="zh-CN" altLang="en-US" sz="1200" dirty="0">
              <a:solidFill>
                <a:srgbClr val="E75E22"/>
              </a:solidFill>
            </a:endParaRPr>
          </a:p>
        </p:txBody>
      </p:sp>
      <p:sp>
        <p:nvSpPr>
          <p:cNvPr id="10" name="文本框 9">
            <a:hlinkClick r:id="rId9" action="ppaction://hlinksldjump"/>
          </p:cNvPr>
          <p:cNvSpPr txBox="1"/>
          <p:nvPr/>
        </p:nvSpPr>
        <p:spPr>
          <a:xfrm>
            <a:off x="5436096" y="1063243"/>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4" name="矩形 3"/>
          <p:cNvSpPr>
            <a:spLocks noChangeAspect="1"/>
          </p:cNvSpPr>
          <p:nvPr/>
        </p:nvSpPr>
        <p:spPr>
          <a:xfrm>
            <a:off x="508000" y="1430742"/>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小说后面叙述有关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造假圣手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的情节有何作用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94207"/>
            <a:ext cx="8128000" cy="170046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使文章内容更加充实。</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丰富了冯老先生这一人物形象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同时使人物行为更具合理性。</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使文章情节再起波澜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使情节更具戏剧性和吸引力。</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突出了文章彰显诚信的主旨。</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973891"/>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此题考查分析小说情节的作用。这一情节在小说的结尾部分。对这一情节的分析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既要考虑情节本身的作用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也要考虑这一情节在结构上、人物形象的塑造上、小说主旨的凸显上的作用。在小说的情节上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这是小说的解疑部分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使情节波澜起伏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更加丰富充实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在人物形象的塑造上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凸显了冯老先生的知错改错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并以自己的经历教育后辈的高尚品格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同时也凸显了小说要讲诚信的主题。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0033671"/>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6" name="圆角矩形 15">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多角度入手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鉴赏小说的结尾艺术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为什么近年高考小说试题多次考查小说结尾的艺术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年安徽卷分析小说最后两段的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年课标卷</a:t>
            </a:r>
            <a:r>
              <a:rPr lang="en-US" altLang="zh-CN" sz="2200" dirty="0">
                <a:solidFill>
                  <a:srgbClr val="000000"/>
                </a:solidFill>
                <a:latin typeface="Times New Roman" panose="02020603050405020304" pitchFamily="18" charset="0"/>
                <a:cs typeface="Times New Roman" panose="02020603050405020304" pitchFamily="18" charset="0"/>
              </a:rPr>
              <a:t>Ⅰ</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为什么以渡夫的任情高歌为结尾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年课标卷</a:t>
            </a:r>
            <a:r>
              <a:rPr lang="en-US" altLang="zh-CN" sz="2200" dirty="0">
                <a:solidFill>
                  <a:srgbClr val="000000"/>
                </a:solidFill>
                <a:latin typeface="Times New Roman" panose="02020603050405020304" pitchFamily="18" charset="0"/>
                <a:cs typeface="Times New Roman" panose="02020603050405020304" pitchFamily="18" charset="0"/>
              </a:rPr>
              <a:t>Ⅱ</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与全文的关系、</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年辽宁卷分析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最后才交代一年前数学家算错了账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的作用等。这是因为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小说的结尾最见作者的功力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最见作者的匠心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也是小说情节、主题、手法的绾结处。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小说的结尾可以分为四类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出人意料的结尾、令人伤感的悲剧结尾、令人喜悦的大团圆结尾、余味无穷的结尾。不同类型的结尾往往在情节、人物形象和主题方面的作用又有一定的区别。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2813380"/>
      </p:ext>
    </p:extLst>
  </p:cSld>
  <p:clrMapOvr>
    <a:masterClrMapping/>
  </p:clrMapOvr>
  <p:transition spd="slow">
    <p:blinds dir="ver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6" name="圆角矩形 15">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7739"/>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出人意料的结尾。作用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从结构上看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它使平淡的故事情节陡然生出波澜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如石破天惊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猛烈撞击读者的心灵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产生震撼人心的力量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从表现手法上看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与前文的伏笔相照应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使人觉得又在情理之中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从主题上看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能更好地深化主题。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令人伤感的悲剧结尾。作用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从表现人物性格看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能更好地塑造人物性格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这种结尾令人感动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令人回味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从主题上看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能更好地深化主题。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令人喜悦的大团圆结尾。作用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cs typeface="Times New Roman" panose="02020603050405020304" pitchFamily="18" charset="0"/>
              </a:rPr>
              <a:t>从表达效果看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喜剧结尾给读者留下了广阔的想象空间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从情感体验看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喜剧性的结尾与主人公、作者的意愿构成和谐的一体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给人以欣慰、愉悦之感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cs typeface="Times New Roman" panose="02020603050405020304" pitchFamily="18" charset="0"/>
              </a:rPr>
              <a:t>从主题上看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这样的结尾凸显出人性的真善美超越战胜了假丑恶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反映出人类对和平美好幸福美满生活的向往。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9428053"/>
      </p:ext>
    </p:extLst>
  </p:cSld>
  <p:clrMapOvr>
    <a:masterClrMapping/>
  </p:clrMapOvr>
  <p:transition spd="slow">
    <p:cover dir="l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2030938" y="1052736"/>
            <a:ext cx="94521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重难特训</a:t>
            </a:r>
          </a:p>
        </p:txBody>
      </p:sp>
      <p:sp>
        <p:nvSpPr>
          <p:cNvPr id="16" name="圆角矩形 15">
            <a:hlinkClick r:id="rId5" action="ppaction://hlinksldjump"/>
          </p:cNvPr>
          <p:cNvSpPr/>
          <p:nvPr/>
        </p:nvSpPr>
        <p:spPr>
          <a:xfrm>
            <a:off x="3028658"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17" name="圆角矩形 16">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余味无穷的结尾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或戛然而止的结尾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广阔的想象空间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为读者进行艺术再创造留下了空间。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3345373"/>
      </p:ext>
    </p:extLst>
  </p:cSld>
  <p:clrMapOvr>
    <a:masterClrMapping/>
  </p:clrMapOvr>
  <p:transition spd="slow">
    <p:randomBa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4" name="矩形 13"/>
          <p:cNvSpPr>
            <a:spLocks noChangeAspect="1"/>
          </p:cNvSpPr>
          <p:nvPr/>
        </p:nvSpPr>
        <p:spPr>
          <a:xfrm>
            <a:off x="508000" y="292494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原文《蓑衣》见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小说最后两个自然段颇耐人寻味。请结合全文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从两个不同角度谈谈你的看法。</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8409143"/>
      </p:ext>
    </p:extLst>
  </p:cSld>
  <p:clrMapOvr>
    <a:masterClrMapping/>
  </p:clrMapOvr>
  <p:transition spd="slow">
    <p:pull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22972441"/>
              </p:ext>
            </p:extLst>
          </p:nvPr>
        </p:nvGraphicFramePr>
        <p:xfrm>
          <a:off x="508000" y="1445204"/>
          <a:ext cx="8128000" cy="5471353"/>
        </p:xfrm>
        <a:graphic>
          <a:graphicData uri="http://schemas.openxmlformats.org/presentationml/2006/ole">
            <p:oleObj spid="_x0000_s67624" name="文档" r:id="rId8" imgW="3837032" imgH="2583269" progId="">
              <p:embed/>
            </p:oleObj>
          </a:graphicData>
        </a:graphic>
      </p:graphicFrame>
    </p:spTree>
    <p:extLst>
      <p:ext uri="{BB962C8B-B14F-4D97-AF65-F5344CB8AC3E}">
        <p14:creationId xmlns:p14="http://schemas.microsoft.com/office/powerpoint/2010/main" xmlns="" val="2205369926"/>
      </p:ext>
    </p:extLst>
  </p:cSld>
  <p:clrMapOvr>
    <a:masterClrMapping/>
  </p:clrMapOvr>
  <p:transition spd="slow">
    <p:pull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9" name="圆角矩形 8">
            <a:hlinkClick r:id="rId3"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7"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09453341"/>
              </p:ext>
            </p:extLst>
          </p:nvPr>
        </p:nvGraphicFramePr>
        <p:xfrm>
          <a:off x="508000" y="1532905"/>
          <a:ext cx="8128000" cy="5064447"/>
        </p:xfrm>
        <a:graphic>
          <a:graphicData uri="http://schemas.openxmlformats.org/presentationml/2006/ole">
            <p:oleObj spid="_x0000_s68648" name="文档" r:id="rId8" imgW="3837032" imgH="2391395" progId="">
              <p:embed/>
            </p:oleObj>
          </a:graphicData>
        </a:graphic>
      </p:graphicFrame>
    </p:spTree>
    <p:extLst>
      <p:ext uri="{BB962C8B-B14F-4D97-AF65-F5344CB8AC3E}">
        <p14:creationId xmlns:p14="http://schemas.microsoft.com/office/powerpoint/2010/main" xmlns="" val="923761397"/>
      </p:ext>
    </p:extLst>
  </p:cSld>
  <p:clrMapOvr>
    <a:masterClrMapping/>
  </p:clrMapOvr>
  <p:transition spd="slow">
    <p:wipe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【纠错分析】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就我所答的两个方面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老师给以这样的分析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点虽然谈到了描写的内容和手法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移情入景或借景抒情的手法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更多的是散文、诗歌的抒情方式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而不是小说的结尾艺术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不是从小说的结构艺术角度进行的分析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很好地抒发了作者的情感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小说中作者的情感隐藏在对人物的描写中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应从塑造人物形象的角度分析。故第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点回答得不伦不类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不符合分析小说的情节结构的答题规范和答题角度。第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点回答尚可。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5311035"/>
      </p:ext>
    </p:extLst>
  </p:cSld>
  <p:clrMapOvr>
    <a:masterClrMapping/>
  </p:clrMapOvr>
  <p:transition spd="slow">
    <p:wipe dir="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9" name="圆角矩形 8">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2030938"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重难特训</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3028658" y="1052736"/>
            <a:ext cx="1171627"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尖子生错题本</a:t>
            </a:r>
          </a:p>
        </p:txBody>
      </p:sp>
      <p:sp>
        <p:nvSpPr>
          <p:cNvPr id="13" name="圆角矩形 12">
            <a:hlinkClick r:id="rId6" action="ppaction://hlinksldjump"/>
          </p:cNvPr>
          <p:cNvSpPr/>
          <p:nvPr/>
        </p:nvSpPr>
        <p:spPr>
          <a:xfrm>
            <a:off x="1487330" y="1052736"/>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要把小说结尾艺术的领悟与情节结构安排的欣赏、人物形象的鉴赏、小说主题的理解以及作品所表现出的价值判断和审美取向的评价等角度综合起来思考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要全面分析作答。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要扣住结尾的特点分析其作用和效果。有的是自然结尾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有的是奇峰突起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不同的特点有着不同的作用和效果。只有抓住了特点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才能答准答好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这是至关重要的。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注意答题思路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要分点作答。采用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表现主题作用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读者感受作用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的答题方式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五个对应关系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依次从小说的情节、人物、环境、主题等角度作答。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427650"/>
      </p:ext>
    </p:extLst>
  </p:cSld>
  <p:clrMapOvr>
    <a:masterClrMapping/>
  </p:clrMapOvr>
  <p:transition spd="slow">
    <p:checke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79</a:t>
            </a:fld>
            <a:r>
              <a:rPr lang="en-US" altLang="zh-CN" dirty="0" smtClean="0"/>
              <a:t>-</a:t>
            </a:r>
            <a:endParaRPr lang="zh-CN" altLang="en-US" dirty="0"/>
          </a:p>
        </p:txBody>
      </p:sp>
      <p:sp>
        <p:nvSpPr>
          <p:cNvPr id="32" name="圆角矩形 31">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33" name="圆角矩形 32">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圆角矩形 33">
            <a:hlinkClick r:id="rId4"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7" name="圆角矩形 36">
            <a:hlinkClick r:id="rId5"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8" name="圆角矩形 37">
            <a:hlinkClick r:id="rId6"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小说环境描写的三个考查角度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环境描写是小说艺术的一个重要内容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小说的环境包括社会环境和自然环境。社会环境描写对揭示小说的中心有着举足轻重的作用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但自然环境描写的作用也不可忽视。高考对小说环境描写的考查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一般有三个角度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分析概括自然环境描写的特点及作用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分析概括社会环境描写的特点及作用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鉴赏环境描写的手法。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二、掌握整体阅读技巧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考场阅读是一种快速的精阅读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与平时的浏览或慢品有区别。快速阅读的目的是在做题前整体把握文章。一篇文章是一个有机的整体。只有整体把握了全文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将文章的骨骼、精髓看得透彻、明白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才能把命题人的命题指向、意图看得清楚、明晰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才能快速而准确地答题。所谓整体阅读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就是能初步把握小说情节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初步认识人物形象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初步概括小说主题。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最直接的一步就是读故事。这是小说的一个考查点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也是阅读小说的一个突破口。抓住故事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就是要把握事件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的完整过程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也就是按照小说情节的基本结构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开端、发展、高潮、结局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来划分层次、概括层意。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144573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17" name="文本框 16">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5" name="圆角矩形 14">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7" name="圆角矩形 26">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1" name="文本框 30">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795508"/>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一、分析自然环境描写的特点及作用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小说中的自然环境包括人物活动的时间、地点、天气和景物等。高考对自然环境描写的考查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一般有概括景物特点、分析景物描写的作用。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从文中准确地找出描写自然环境的句子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概括其特点。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小说中写到了某某景物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请对本文第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段中的环境描写的作用进行简要分析。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请赏析画线部分的景物描写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602077"/>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我遇到那位名叫福贵的老人时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夏季刚刚来到。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我走到了一棵有着茂盛叶子的树下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看到近旁田里一个老人和一头老牛。这位老人后来和我一起坐在了那棵茂盛的树下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在那个充满阳光的下午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他向我讲述了自己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这辈子想起来也是很快就过去了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过得平平常常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我爹指望我光耀祖宗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他算是看错人了。我啊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年轻时靠着祖上留下的钱风光了一阵子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往后就越过越落魄了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可寿命长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我家里五口人一个挨着一个死去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我还活着。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8695929"/>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孙子死后的第二年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看看自己还得活几年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我觉得牛还是要买的。牛是半个人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它能替我干活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闲下来时我也有个伴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心里闷了就和它说说话。</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牵着它去水边吃草</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就跟拉着个孩子似的。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买牛那天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我把钱揣在怀里走着去新丰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那里有个很大的牛市场。路过邻近一个村庄时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看到晒场上有一群人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走过去看看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就看到了这头牛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它趴在地上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歪着脑袋吧嗒吧嗒掉眼泪。旁边一个赤膊男人蹲在地上霍霍地磨着牛刀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围着的人在说牛刀从什么地方刺进去最好。我看到这头老牛哭得那么伤心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心里怪难受的。想想做牛真是可怜。累死累活替人干了一辈子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力气小了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就要被人宰了吃掉。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我不忍心看它被宰掉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便离开晒场继续往新丰去。走着走着心里总放不下这头牛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它知道自己要死了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脑袋底下都有一摊眼泪了。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57667068"/>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我越走心里越是定不下来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干脆把它买下来。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我赶紧往回走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走到晒场那里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他们已经绑住了牛脚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我挤上去对那个磨刀的男人说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把这头牛卖给我吧。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赤膊男人手指试着刀锋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看了我好一会才问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我要买这牛。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他咧开嘴嘻嘻笑了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旁边的人也哄地笑起来。我从怀里抽出钱放到他手里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你数一数。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赤膊男人马上傻了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他把我看了又看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还搔搔脖子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你当真要买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我什么话也不去说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蹲下把牛脚上的绳子解了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站起来后拍拍牛的脑袋。这牛还真聪明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知道自己不死了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也不掉眼泪了。我拉住缰绳对那个男人说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你数数钱。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那人把钱举到眼前像是看看有多厚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你拉走吧。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220020"/>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我便拉着牛走去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他们在后面乱哄哄地笑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我听到那个男人说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今天合算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今天合算。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牛是通人性的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我拉着它往回走时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它知道是我救了它的命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身体老往我身上靠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亲热得很。我对它说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先别这么高兴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我拉你回去是要你干活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不是把你当爹来养着的。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我拉着牛回到村里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村里人全围上来看热闹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他们都说我老糊涂了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买了这么一头老牛回来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我看它年纪比你爹还大。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会看牛的告诉我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说它最多只能活两年三年的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我想两三年足够了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我自己恐怕还活不到这么久。谁知道我们都活到了今天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村里人又惊又奇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就是前两天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还有人说我们是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两个老不死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1373757"/>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牛到了家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也是我家里的成员了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该给它取个名字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想来想去还是觉得叫它福贵好。定下来叫它福贵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我左看右看都觉得它像我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心里美滋滋的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后来村里人也开始说像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我嘿嘿笑。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福贵是好样的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也要偷偷懒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可人也常常偷懒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就不要说是牛了。我知道什么时候该让它干活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什么时候该让它歇一歇。只要我累了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我知道它也累了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就让它歇一会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我歇得来精神了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那它也该干活了。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老人说着站了起来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拍拍屁股上的尘土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向池塘旁的老牛喊了一声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那牛就走到老人身旁低下了头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老人把犁扛到肩上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拉着牛的缰绳慢慢走去。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两个福贵的脚上都沾满了泥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走去时都微微晃动着身体。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1582140"/>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4" name="矩形 3"/>
          <p:cNvSpPr>
            <a:spLocks noChangeAspect="1"/>
          </p:cNvSpPr>
          <p:nvPr/>
        </p:nvSpPr>
        <p:spPr>
          <a:xfrm>
            <a:off x="508000" y="1548975"/>
            <a:ext cx="8128000" cy="45443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老人和牛渐渐远去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我听到老人粗哑的令人感动的嗓音从远处传来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他的歌声在空旷的傍晚像风一样飘扬。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炊烟在农舍的屋顶袅袅升起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在霞光四射的空中分散后消隐了。女人吆喝孩子的声音此起彼伏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一个男人挑着粪桶从我跟前走过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扁担吱呀吱呀一路响了过去。慢慢地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田野趋向了宁静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四周出现了模糊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霞光逐渐退去。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节选自余华《活着》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请简要分析小说最后一段景物描写的作用。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点出了老人的乡间生活环境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透露出乡间的生活都顺应着自然的规律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以此结尾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增添了小说的意味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照应开头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使文章结构完整。</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84416" y="4797152"/>
            <a:ext cx="8575168"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54658378"/>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7" name="圆角矩形 26">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28" name="圆角矩形 27">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9" name="圆角矩形 28">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2" name="文本框 31">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小说景物描写的基本作用是交代故事发生的时间、背景、环境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除此之外还有渲染气氛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烘托人物心情以及揭示深化主题。这段文字所描写的景物为表现老人那种凡俗人生中的坦然与平和、乐观与自足的力量营造了一种具有象征意义的环境。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5001496"/>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圆角矩形 15">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9" name="圆角矩形 18">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0" name="圆角矩形 19">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文本框 20">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据点定位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自然环境描写出现的位置不同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其作用也不相同。根据其位置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一般可分为开头、中间和结尾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对应的作用一般是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自然环境描写在小说的开头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往往具有交代故事发生的时间、地点和季节特征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暗示社会环境的作用。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自然环境描写在小说的中间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其作用往往是推动故事情节的发展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烘托人物性格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侧面塑造人物形象。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自然环境描写在小说的结尾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往往具有深化主旨、照应开头的作用。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315920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15" name="文本框 1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16" name="圆角矩形 15">
            <a:hlinkClick r:id="rId3"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7" name="圆角矩形 16">
            <a:hlinkClick r:id="rId4"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8" name="圆角矩形 17">
            <a:hlinkClick r:id="rId5"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19" name="圆角矩形 18">
            <a:hlinkClick r:id="rId6"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0" name="圆角矩形 19">
            <a:hlinkClick r:id="rId7"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21" name="文本框 20">
            <a:hlinkClick r:id="rId8"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3" name="矩形 2"/>
          <p:cNvSpPr>
            <a:spLocks noChangeAspect="1"/>
          </p:cNvSpPr>
          <p:nvPr/>
        </p:nvSpPr>
        <p:spPr>
          <a:xfrm>
            <a:off x="508000" y="1423575"/>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模式一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交代了故事发生的时间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渲染了某种氛围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推动了某个情节的发展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映衬某个人物的心理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揭示了小说的主题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H04.eps" descr="id:2147490103;FounderCES"/>
          <p:cNvPicPr/>
          <p:nvPr/>
        </p:nvPicPr>
        <p:blipFill>
          <a:blip r:embed="rId9" cstate="print"/>
          <a:stretch>
            <a:fillRect/>
          </a:stretch>
        </p:blipFill>
        <p:spPr>
          <a:xfrm>
            <a:off x="2168054" y="3111980"/>
            <a:ext cx="4060130" cy="2223890"/>
          </a:xfrm>
          <a:prstGeom prst="rect">
            <a:avLst/>
          </a:prstGeom>
        </p:spPr>
      </p:pic>
      <p:sp>
        <p:nvSpPr>
          <p:cNvPr id="5" name="矩形 4"/>
          <p:cNvSpPr>
            <a:spLocks noChangeAspect="1"/>
          </p:cNvSpPr>
          <p:nvPr/>
        </p:nvSpPr>
        <p:spPr>
          <a:xfrm>
            <a:off x="508000" y="539137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模式二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某某处具体描写了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渲染了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奠定了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情节的展开作铺垫。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587953"/>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描写是小说区别于其他文学样式的最大特点。不管是白描还是工笔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都是使小说展现的场面逼真、人物显得栩栩如生的基础。注重小说描写的类型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如人物的外貌、神情、语言、行动、心理描写尤其是细节的描写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这些描写能揭示人物的思想感情和性格特征。小说是最能表现人的艺术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认识人物形象独特、鲜明的个性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还需要结合人物的身份、地位等因素去考虑人物特点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所以在阅读时也需要关注作品中的这些语句。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在小说作品中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环境是形成人物性格、驱使其行动的特定场所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是人物成为某种形象的原因。环境描写最终是为表现主题服务的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环境描写可能主要是为展示人物行动和命运及刻画人物性格创造必要的条件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提供生动的衬景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但同时也是以间接的形式表现主题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有时可能带有象征或隐喻性质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可以从中揣摩主题。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1238422"/>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11" name="文本框 10">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0" name="文本框 19">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6" name="圆角矩形 25">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8" name="圆角矩形 27">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9" name="圆角矩形 28">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49282"/>
            <a:ext cx="8128000" cy="41279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二、分析社会环境描写的特点及作用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社会环境描写是对人物所处的时代、社会和生活环境等的描写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包括城镇、农村、工厂、军营、机关、学校、商店等人物活动场所和地域风情、风俗习惯等的描写。对社会环境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高考往往将环境描写的特点和作用结合在一起考查。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文中描写了怎样的环境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作者为什么着力描写人物生活的环境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试分析其作用。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某段文字的环境描写具有怎样的特点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9841693"/>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美黑_GBK" panose="03000509000000000000" pitchFamily="65"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东坛井的陈皮匠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一个地方只要历史长了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就会产生些离奇的故事。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古城就是这样一个地方。当你花费了比去欧洲还要多的时间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从大城市曲里拐弯地来到这里时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疲惫的身心会猛然因眼前远离现代文明的古奥而震颤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唐宋格局、明清街院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这化石一样的小城里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似乎每一扇刻着秦琼尉迟恭的老木门后面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都有一个传承了五千年的大家族在繁衍生息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而每一个迎面过来的人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他穿得越是普通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你越是不敢小瞧他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因为他的身上自然地洋溢着只有在这样的古城里生长的人才有的恬静和自信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哪怕他只是一个绱鞋掌钉的小皮匠。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816127"/>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沿袭着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食不过午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似乎只有传统小吃。但古城里曾经严格遵守另一种做生意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却还有一个人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那就是东坛井的陈皮匠。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东坛井是一条老街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街头有一口叫东坛井的千年老井。老井现在是文物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周围砌了台子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被重点保护了。陈皮匠的家就是陈家大院子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在老井东边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大院有两套天井一个后花园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一栋小巧的绣楼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后面一套天井是皮匠的藏书室。陈家大院子的正门在与街面丁对着的巷子里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除了家人进出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平时总关着。隔了街道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皮匠的摊子在老井西面的醋吧街沿上。皮匠从十九岁开始就在那里摆摊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没人说他不能在那里摆摊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他是这条街上最正宗的土著。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9220511"/>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皮匠的手艺好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补的鞋既巴适又牢实。</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了解他的人都说</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可惜哟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一个老高中生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灵巧得能绣花</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随便做啥也能成气候嘛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去当皮匠。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皮匠才不这样想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他悠闲自在地守在摊子上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不管生意好坏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中午十二点都要准时收摊。他上午挣了多少钱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下午就要买多少钱的书。古城收售旧书和收藏旧书的人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都认得他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晓得他在意哪一类书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只要看到他来了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立马抱一摞出来任他选。钱不够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第二天拿来就是了。古城的人都爱老书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或者自己读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或者倒来倒去当古董卖。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皮匠一般都待在他的藏书室里。至于他在里面干些啥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皮匠娘子从不过问。要休息的时候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只是在外面喊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等你哈。皮匠听了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先咳嗽一声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皮匠的生活一直都像这样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很平静。古城其他人的生活也很平静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直到上个月皮匠的女儿回来。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1291088"/>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女儿是在上飞机的时候才打电话说要回来的。黄昏时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后面还跟了一个干巴老头。女儿一进屋就介绍说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历史学家牟汉达教授。爸爸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老教授想看看我们的族谱。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皮匠一听来人是历史专家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心里就已经有数了。第二天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皮匠和女儿陪着教授在藏书室里整整待了六个小时。这六个小时里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从《续</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资治通鉴</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长编》《宋人轶事汇编》《宋史选举志》到《南充史志》《保宁府志》《将相堂记》《重修三陈书院记》《陈氏家谱》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教授一直在翻书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皮匠女儿一直在拍照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皮匠一直在回答教授的提问。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他们终于从藏书室里出来时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你已经有了我想有的一切。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40005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就等这一天哩。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图片 12"/>
          <p:cNvPicPr/>
          <p:nvPr/>
        </p:nvPicPr>
        <p:blipFill>
          <a:blip r:embed="rId9" cstate="print"/>
          <a:stretch>
            <a:fillRect/>
          </a:stretch>
        </p:blipFill>
        <p:spPr>
          <a:xfrm>
            <a:off x="827555" y="5949251"/>
            <a:ext cx="339287" cy="339287"/>
          </a:xfrm>
          <a:prstGeom prst="rect">
            <a:avLst/>
          </a:prstGeom>
        </p:spPr>
      </p:pic>
    </p:spTree>
    <p:extLst>
      <p:ext uri="{BB962C8B-B14F-4D97-AF65-F5344CB8AC3E}">
        <p14:creationId xmlns:p14="http://schemas.microsoft.com/office/powerpoint/2010/main" xmlns="" val="420223877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一篇学术论文震惊了整个历史学界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《南宋三陈故里之重考》。而同时被震惊的还有古城的官员、文人和实业家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那么著名的历史人物原来是古城人啊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古城迅速掀起了一股宣传、发现、挖掘的热浪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无限的商机突然摆在了眼前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安静的古城人一下子变得疯狂了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一批又一批的游客被导游带来参观陈家大院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一批又一批的说客拥来劝皮匠合伙开发陈家大院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这东坛井陈家大院的大门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怕是再也关不上了。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女儿寄回的报纸、杂志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皮匠认认真真地把老教授的论文和与论文相关的评论文章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读了一遍又一遍。然后他歇了十多天业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把家里的藏书整理出来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重新造册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一一核对之后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全部送给了牟汉达教授。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陈皮匠和古城的其他皮匠一样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下午也要补鞋了。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图片 18"/>
          <p:cNvPicPr/>
          <p:nvPr/>
        </p:nvPicPr>
        <p:blipFill>
          <a:blip r:embed="rId9" cstate="print"/>
          <a:stretch>
            <a:fillRect/>
          </a:stretch>
        </p:blipFill>
        <p:spPr>
          <a:xfrm>
            <a:off x="821075" y="1484784"/>
            <a:ext cx="308443" cy="308443"/>
          </a:xfrm>
          <a:prstGeom prst="rect">
            <a:avLst/>
          </a:prstGeom>
        </p:spPr>
      </p:pic>
      <p:pic>
        <p:nvPicPr>
          <p:cNvPr id="21" name="图片 20"/>
          <p:cNvPicPr/>
          <p:nvPr/>
        </p:nvPicPr>
        <p:blipFill>
          <a:blip r:embed="rId10" cstate="print"/>
          <a:stretch>
            <a:fillRect/>
          </a:stretch>
        </p:blipFill>
        <p:spPr>
          <a:xfrm>
            <a:off x="800440" y="4303487"/>
            <a:ext cx="308443" cy="308443"/>
          </a:xfrm>
          <a:prstGeom prst="rect">
            <a:avLst/>
          </a:prstGeom>
        </p:spPr>
      </p:pic>
      <p:pic>
        <p:nvPicPr>
          <p:cNvPr id="22" name="图片 21"/>
          <p:cNvPicPr/>
          <p:nvPr/>
        </p:nvPicPr>
        <p:blipFill>
          <a:blip r:embed="rId11" cstate="print"/>
          <a:stretch>
            <a:fillRect/>
          </a:stretch>
        </p:blipFill>
        <p:spPr>
          <a:xfrm>
            <a:off x="810831" y="5897696"/>
            <a:ext cx="308443" cy="308443"/>
          </a:xfrm>
          <a:prstGeom prst="rect">
            <a:avLst/>
          </a:prstGeom>
        </p:spPr>
      </p:pic>
    </p:spTree>
    <p:extLst>
      <p:ext uri="{BB962C8B-B14F-4D97-AF65-F5344CB8AC3E}">
        <p14:creationId xmlns:p14="http://schemas.microsoft.com/office/powerpoint/2010/main" xmlns="" val="2552439501"/>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20" name="文本框 19">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solidFill>
                  <a:srgbClr val="E75E22"/>
                </a:solidFill>
              </a:rPr>
              <a:t>典例</a:t>
            </a:r>
            <a:endParaRPr lang="zh-CN" altLang="en-US" sz="1200" dirty="0">
              <a:solidFill>
                <a:srgbClr val="E75E22"/>
              </a:solidFill>
            </a:endParaRPr>
          </a:p>
        </p:txBody>
      </p:sp>
      <p:sp>
        <p:nvSpPr>
          <p:cNvPr id="24" name="文本框 23">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5" name="圆角矩形 24">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6" name="圆角矩形 25">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7" name="圆角矩形 26">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29" name="圆角矩形 28">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7844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文中第</a:t>
            </a:r>
            <a:r>
              <a:rPr lang="en-US" altLang="zh-CN" sz="2200" dirty="0">
                <a:solidFill>
                  <a:srgbClr val="000000"/>
                </a:solidFill>
                <a:latin typeface="Times New Roman" panose="02020603050405020304" pitchFamily="18" charset="0"/>
                <a:cs typeface="Times New Roman" panose="02020603050405020304" pitchFamily="18" charset="0"/>
              </a:rPr>
              <a:t>②</a:t>
            </a:r>
            <a:r>
              <a:rPr lang="zh-CN" altLang="zh-CN" sz="2200" dirty="0">
                <a:solidFill>
                  <a:srgbClr val="000000"/>
                </a:solidFill>
                <a:latin typeface="Times New Roman" panose="02020603050405020304" pitchFamily="18" charset="0"/>
                <a:cs typeface="Times New Roman" panose="02020603050405020304" pitchFamily="18" charset="0"/>
              </a:rPr>
              <a:t>段的环境描写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突出了古城怎样的特点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这对塑造陈皮匠的形象有何作用</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93771"/>
            <a:ext cx="8128000" cy="8879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突出了古城鲜明的中国传统文化色彩和丰厚的历史底蕴。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为陈皮匠鲜明的性格特征的形成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提供了环境依据。</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378175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从环境描写看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突出了古城之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有着悠久厚重的历史文化底蕴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有着浓郁的地域特点。环境描写是为刻画人物服务的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后文中教授来到他家后他拿出来的那些书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全是史书古籍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这与古城的环境特点形成了一种无形的和谐。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75275804"/>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25" name="文本框 2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7" name="圆角矩形 26">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9" name="圆角矩形 28">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分析社会环境描写的特点和作用分别要注意三点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分析社会环境特点要注意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找寻人物活动的所有场所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看看它们呈现出怎样的特点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透过人物活动的场所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弄清小说中人物的人际关系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结合描写的地域风情、风俗习惯理解人物生活的背景。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概括社会环境最好用形容词或形容词性短语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它有时可以从文中直接提取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有时需要用自己的语言概括。其作用具体有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交代人物活动及其成长的时代背景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揭示各种复杂的社会关系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交代人物身份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暗示影响或决定人物性格的因素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揭示社会的本质特征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192310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25" name="文本框 24">
            <a:hlinkClick r:id="rId2" action="ppaction://hlinksldjump"/>
          </p:cNvPr>
          <p:cNvSpPr txBox="1"/>
          <p:nvPr/>
        </p:nvSpPr>
        <p:spPr>
          <a:xfrm>
            <a:off x="7156157" y="1063127"/>
            <a:ext cx="492443" cy="276999"/>
          </a:xfrm>
          <a:prstGeom prst="rect">
            <a:avLst/>
          </a:prstGeom>
          <a:noFill/>
        </p:spPr>
        <p:txBody>
          <a:bodyPr wrap="none" rtlCol="0">
            <a:spAutoFit/>
          </a:bodyPr>
          <a:lstStyle/>
          <a:p>
            <a:r>
              <a:rPr lang="zh-CN" altLang="en-US" sz="1200" dirty="0" smtClean="0"/>
              <a:t>典例</a:t>
            </a:r>
            <a:endParaRPr lang="zh-CN" altLang="en-US" sz="1200" dirty="0"/>
          </a:p>
        </p:txBody>
      </p:sp>
      <p:sp>
        <p:nvSpPr>
          <p:cNvPr id="26" name="文本框 25">
            <a:hlinkClick r:id="rId3" action="ppaction://hlinksldjump"/>
          </p:cNvPr>
          <p:cNvSpPr txBox="1"/>
          <p:nvPr/>
        </p:nvSpPr>
        <p:spPr>
          <a:xfrm>
            <a:off x="7740352" y="1063127"/>
            <a:ext cx="800219" cy="276999"/>
          </a:xfrm>
          <a:prstGeom prst="rect">
            <a:avLst/>
          </a:prstGeom>
          <a:noFill/>
        </p:spPr>
        <p:txBody>
          <a:bodyPr wrap="none" rtlCol="0">
            <a:spAutoFit/>
          </a:bodyPr>
          <a:lstStyle/>
          <a:p>
            <a:r>
              <a:rPr lang="zh-CN" altLang="en-US" sz="1200" dirty="0" smtClean="0">
                <a:solidFill>
                  <a:srgbClr val="E75E22"/>
                </a:solidFill>
              </a:rPr>
              <a:t>方法点拨</a:t>
            </a:r>
            <a:endParaRPr lang="zh-CN" altLang="en-US" sz="1200" dirty="0">
              <a:solidFill>
                <a:srgbClr val="E75E22"/>
              </a:solidFill>
            </a:endParaRPr>
          </a:p>
        </p:txBody>
      </p:sp>
      <p:sp>
        <p:nvSpPr>
          <p:cNvPr id="27" name="圆角矩形 26">
            <a:hlinkClick r:id="rId4"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8" name="圆角矩形 27">
            <a:hlinkClick r:id="rId5"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29" name="圆角矩形 28">
            <a:hlinkClick r:id="rId6" action="ppaction://hlinksldjump"/>
          </p:cNvPr>
          <p:cNvSpPr/>
          <p:nvPr/>
        </p:nvSpPr>
        <p:spPr>
          <a:xfrm>
            <a:off x="1475656"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0" name="圆角矩形 29">
            <a:hlinkClick r:id="rId7"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1" name="圆角矩形 30">
            <a:hlinkClick r:id="rId8"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1941"/>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做分析概括社会环境描写作用题需要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三步走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找语句。找出具体体现社会环境的语句。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析作用。具体分析社会环境作用的三个方面。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组答案。组织语言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规范答案。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烘托、描写、交代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活动提供了背景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思想品质、精神世界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H05.eps" descr="id:2147490131;FounderCES"/>
          <p:cNvPicPr/>
          <p:nvPr/>
        </p:nvPicPr>
        <p:blipFill>
          <a:blip r:embed="rId9" cstate="print"/>
          <a:stretch>
            <a:fillRect/>
          </a:stretch>
        </p:blipFill>
        <p:spPr>
          <a:xfrm>
            <a:off x="2051720" y="5046288"/>
            <a:ext cx="3888432" cy="1618145"/>
          </a:xfrm>
          <a:prstGeom prst="rect">
            <a:avLst/>
          </a:prstGeom>
        </p:spPr>
      </p:pic>
    </p:spTree>
    <p:extLst>
      <p:ext uri="{BB962C8B-B14F-4D97-AF65-F5344CB8AC3E}">
        <p14:creationId xmlns:p14="http://schemas.microsoft.com/office/powerpoint/2010/main" xmlns="" val="260335885"/>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10" name="文本框 9">
            <a:hlinkClick r:id="rId2" action="ppaction://hlinksldjump"/>
          </p:cNvPr>
          <p:cNvSpPr txBox="1"/>
          <p:nvPr/>
        </p:nvSpPr>
        <p:spPr>
          <a:xfrm>
            <a:off x="6580093" y="1063243"/>
            <a:ext cx="492443" cy="276999"/>
          </a:xfrm>
          <a:prstGeom prst="rect">
            <a:avLst/>
          </a:prstGeom>
          <a:solidFill>
            <a:schemeClr val="bg1"/>
          </a:solidFill>
        </p:spPr>
        <p:txBody>
          <a:bodyPr wrap="none" rtlCol="0">
            <a:spAutoFit/>
          </a:bodyPr>
          <a:lstStyle/>
          <a:p>
            <a:r>
              <a:rPr lang="zh-CN" altLang="en-US" sz="1200" dirty="0" smtClean="0"/>
              <a:t>典例</a:t>
            </a:r>
            <a:endParaRPr lang="zh-CN" altLang="en-US" sz="1200" dirty="0"/>
          </a:p>
        </p:txBody>
      </p:sp>
      <p:sp>
        <p:nvSpPr>
          <p:cNvPr id="11" name="文本框 10">
            <a:hlinkClick r:id="rId3" action="ppaction://hlinksldjump"/>
          </p:cNvPr>
          <p:cNvSpPr txBox="1"/>
          <p:nvPr/>
        </p:nvSpPr>
        <p:spPr>
          <a:xfrm>
            <a:off x="7156157" y="1063127"/>
            <a:ext cx="800219" cy="276999"/>
          </a:xfrm>
          <a:prstGeom prst="rect">
            <a:avLst/>
          </a:prstGeom>
          <a:noFill/>
        </p:spPr>
        <p:txBody>
          <a:bodyPr wrap="none" rtlCol="0">
            <a:spAutoFit/>
          </a:bodyPr>
          <a:lstStyle/>
          <a:p>
            <a:r>
              <a:rPr lang="zh-CN" altLang="en-US" sz="1200" dirty="0" smtClean="0"/>
              <a:t>方法点拨</a:t>
            </a:r>
            <a:endParaRPr lang="zh-CN" altLang="en-US" sz="1200" dirty="0"/>
          </a:p>
        </p:txBody>
      </p:sp>
      <p:sp>
        <p:nvSpPr>
          <p:cNvPr id="20" name="文本框 19">
            <a:hlinkClick r:id="rId4" action="ppaction://hlinksldjump"/>
          </p:cNvPr>
          <p:cNvSpPr txBox="1"/>
          <p:nvPr/>
        </p:nvSpPr>
        <p:spPr>
          <a:xfrm>
            <a:off x="8041035" y="1063127"/>
            <a:ext cx="800219" cy="276999"/>
          </a:xfrm>
          <a:prstGeom prst="rect">
            <a:avLst/>
          </a:prstGeom>
          <a:noFill/>
        </p:spPr>
        <p:txBody>
          <a:bodyPr wrap="none" rtlCol="0">
            <a:spAutoFit/>
          </a:bodyPr>
          <a:lstStyle/>
          <a:p>
            <a:r>
              <a:rPr lang="zh-CN" altLang="en-US" sz="1200" dirty="0" smtClean="0"/>
              <a:t>即学即练</a:t>
            </a:r>
            <a:endParaRPr lang="zh-CN" altLang="en-US" sz="1200" dirty="0"/>
          </a:p>
        </p:txBody>
      </p:sp>
      <p:sp>
        <p:nvSpPr>
          <p:cNvPr id="26" name="圆角矩形 25">
            <a:hlinkClick r:id="rId5"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27" name="圆角矩形 26">
            <a:hlinkClick r:id="rId6"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8" name="圆角矩形 27">
            <a:hlinkClick r:id="rId7" action="ppaction://hlinksldjump"/>
          </p:cNvPr>
          <p:cNvSpPr/>
          <p:nvPr/>
        </p:nvSpPr>
        <p:spPr>
          <a:xfrm>
            <a:off x="1475656"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29" name="圆角矩形 28">
            <a:hlinkClick r:id="rId8" action="ppaction://hlinksldjump"/>
          </p:cNvPr>
          <p:cNvSpPr/>
          <p:nvPr/>
        </p:nvSpPr>
        <p:spPr>
          <a:xfrm>
            <a:off x="2020547" y="1052736"/>
            <a:ext cx="94521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审答规范</a:t>
            </a:r>
            <a:endParaRPr lang="zh-CN" altLang="en-US" sz="1200" dirty="0">
              <a:solidFill>
                <a:schemeClr val="bg1">
                  <a:lumMod val="85000"/>
                </a:schemeClr>
              </a:solidFill>
              <a:latin typeface="+mj-ea"/>
              <a:ea typeface="+mj-ea"/>
            </a:endParaRPr>
          </a:p>
        </p:txBody>
      </p:sp>
      <p:sp>
        <p:nvSpPr>
          <p:cNvPr id="30" name="圆角矩形 29">
            <a:hlinkClick r:id="rId9" action="ppaction://hlinksldjump"/>
          </p:cNvPr>
          <p:cNvSpPr/>
          <p:nvPr/>
        </p:nvSpPr>
        <p:spPr>
          <a:xfrm>
            <a:off x="3018267" y="1052736"/>
            <a:ext cx="1171627"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尖子生错题本</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867516"/>
            <a:ext cx="8128000" cy="37217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三、鉴赏环境描写的手法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是指作者在交代环境时运用的各种描写技巧。在小说中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优秀的作家总是善于根据渲染气氛、展开情节和显示性格等方面的需要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选择不同角度和手法进行环境描写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包括修辞技巧、描写角度等。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【常见设问方式】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小说中某段景物在描写上有何特点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从写景顺序及写景技法赏析某某段。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某某句是运用什么修辞手法写景的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77316526"/>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519</TotalTime>
  <Words>67662</Words>
  <Application>Microsoft Office PowerPoint</Application>
  <PresentationFormat>On-screen Show (4:3)</PresentationFormat>
  <Paragraphs>3620</Paragraphs>
  <Slides>290</Slides>
  <Notes>25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290</vt:i4>
      </vt:variant>
    </vt:vector>
  </HeadingPairs>
  <TitlesOfParts>
    <vt:vector size="292" baseType="lpstr">
      <vt:lpstr>高优14新制作模板</vt:lpstr>
      <vt:lpstr>文档</vt:lpstr>
      <vt:lpstr>第二板块　从答题角度寻求突破方法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lpstr>Slide 228</vt:lpstr>
      <vt:lpstr>Slide 229</vt:lpstr>
      <vt:lpstr>Slide 230</vt:lpstr>
      <vt:lpstr>Slide 231</vt:lpstr>
      <vt:lpstr>Slide 232</vt:lpstr>
      <vt:lpstr>Slide 233</vt:lpstr>
      <vt:lpstr>Slide 234</vt:lpstr>
      <vt:lpstr>Slide 235</vt:lpstr>
      <vt:lpstr>Slide 236</vt:lpstr>
      <vt:lpstr>Slide 237</vt:lpstr>
      <vt:lpstr>Slide 238</vt:lpstr>
      <vt:lpstr>Slide 239</vt:lpstr>
      <vt:lpstr>Slide 240</vt:lpstr>
      <vt:lpstr>Slide 241</vt:lpstr>
      <vt:lpstr>Slide 242</vt:lpstr>
      <vt:lpstr>Slide 243</vt:lpstr>
      <vt:lpstr>Slide 244</vt:lpstr>
      <vt:lpstr>Slide 245</vt:lpstr>
      <vt:lpstr>Slide 246</vt:lpstr>
      <vt:lpstr>Slide 247</vt:lpstr>
      <vt:lpstr>Slide 248</vt:lpstr>
      <vt:lpstr>Slide 249</vt:lpstr>
      <vt:lpstr>Slide 250</vt:lpstr>
      <vt:lpstr>Slide 251</vt:lpstr>
      <vt:lpstr>Slide 252</vt:lpstr>
      <vt:lpstr>Slide 253</vt:lpstr>
      <vt:lpstr>Slide 254</vt:lpstr>
      <vt:lpstr>Slide 255</vt:lpstr>
      <vt:lpstr>Slide 256</vt:lpstr>
      <vt:lpstr>Slide 257</vt:lpstr>
      <vt:lpstr>Slide 258</vt:lpstr>
      <vt:lpstr>Slide 259</vt:lpstr>
      <vt:lpstr>Slide 260</vt:lpstr>
      <vt:lpstr>Slide 261</vt:lpstr>
      <vt:lpstr>Slide 262</vt:lpstr>
      <vt:lpstr>Slide 263</vt:lpstr>
      <vt:lpstr>Slide 264</vt:lpstr>
      <vt:lpstr>Slide 265</vt:lpstr>
      <vt:lpstr>Slide 266</vt:lpstr>
      <vt:lpstr>Slide 267</vt:lpstr>
      <vt:lpstr>Slide 268</vt:lpstr>
      <vt:lpstr>Slide 269</vt:lpstr>
      <vt:lpstr>Slide 270</vt:lpstr>
      <vt:lpstr>Slide 271</vt:lpstr>
      <vt:lpstr>Slide 272</vt:lpstr>
      <vt:lpstr>Slide 273</vt:lpstr>
      <vt:lpstr>Slide 274</vt:lpstr>
      <vt:lpstr>Slide 275</vt:lpstr>
      <vt:lpstr>Slide 276</vt:lpstr>
      <vt:lpstr>Slide 277</vt:lpstr>
      <vt:lpstr>Slide 278</vt:lpstr>
      <vt:lpstr>Slide 279</vt:lpstr>
      <vt:lpstr>Slide 280</vt:lpstr>
      <vt:lpstr>Slide 281</vt:lpstr>
      <vt:lpstr>Slide 282</vt:lpstr>
      <vt:lpstr>Slide 283</vt:lpstr>
      <vt:lpstr>Slide 284</vt:lpstr>
      <vt:lpstr>Slide 285</vt:lpstr>
      <vt:lpstr>Slide 286</vt:lpstr>
      <vt:lpstr>Slide 287</vt:lpstr>
      <vt:lpstr>Slide 288</vt:lpstr>
      <vt:lpstr>Slide 289</vt:lpstr>
      <vt:lpstr>Slide 290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2016-01-30T04:31:50Z</dcterms:created>
  <dcterms:modified xsi:type="dcterms:W3CDTF">2017-06-18T02:29:30Z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