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481" r:id="rId3"/>
    <p:sldId id="510" r:id="rId4"/>
    <p:sldId id="478" r:id="rId5"/>
    <p:sldId id="477" r:id="rId7"/>
    <p:sldId id="529" r:id="rId8"/>
    <p:sldId id="533" r:id="rId9"/>
    <p:sldId id="532" r:id="rId10"/>
    <p:sldId id="534" r:id="rId11"/>
    <p:sldId id="535" r:id="rId12"/>
    <p:sldId id="482" r:id="rId13"/>
    <p:sldId id="512" r:id="rId14"/>
    <p:sldId id="531" r:id="rId15"/>
    <p:sldId id="528" r:id="rId16"/>
    <p:sldId id="536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99"/>
    <a:srgbClr val="FF3300"/>
    <a:srgbClr val="006600"/>
    <a:srgbClr val="CC0000"/>
    <a:srgbClr val="990033"/>
    <a:srgbClr val="000066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5" autoAdjust="0"/>
    <p:restoredTop sz="94660"/>
  </p:normalViewPr>
  <p:slideViewPr>
    <p:cSldViewPr showGuides="1">
      <p:cViewPr>
        <p:scale>
          <a:sx n="100" d="100"/>
          <a:sy n="100" d="100"/>
        </p:scale>
        <p:origin x="-144" y="-264"/>
      </p:cViewPr>
      <p:guideLst>
        <p:guide orient="horz" pos="2199"/>
        <p:guide pos="282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393B1D-2CD8-4A8B-A0C5-AC186C860F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B8B1EC-210D-4505-9372-EEC2C7BDA4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8B1EC-210D-4505-9372-EEC2C7BDA4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2588282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3566160"/>
            <a:ext cx="8139178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2588282"/>
            <a:ext cx="8139178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1296000"/>
            <a:ext cx="8139178" cy="504135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808731"/>
            <a:ext cx="8139178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4511676"/>
            <a:ext cx="8139178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1296000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789043"/>
            <a:ext cx="3962400" cy="455223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296000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789043"/>
            <a:ext cx="3962432" cy="455223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1296000"/>
            <a:ext cx="3962432" cy="504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432000"/>
            <a:ext cx="8139178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1296000"/>
            <a:ext cx="8139178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ploads.5068.com/allimg/1904/226-1Z401163453.jp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 r="-279"/>
          <a:stretch>
            <a:fillRect/>
          </a:stretch>
        </p:blipFill>
        <p:spPr bwMode="auto">
          <a:xfrm>
            <a:off x="1294805" y="1550214"/>
            <a:ext cx="7066280" cy="4043680"/>
          </a:xfrm>
          <a:prstGeom prst="rect">
            <a:avLst/>
          </a:prstGeom>
          <a:noFill/>
        </p:spPr>
      </p:pic>
      <p:sp>
        <p:nvSpPr>
          <p:cNvPr id="2050" name="文本框 4"/>
          <p:cNvSpPr txBox="1"/>
          <p:nvPr/>
        </p:nvSpPr>
        <p:spPr>
          <a:xfrm>
            <a:off x="5004048" y="764704"/>
            <a:ext cx="2000264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 smtClean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安慰</a:t>
            </a:r>
            <a:endParaRPr lang="zh-CN" altLang="en-US" sz="4400" b="1" dirty="0" smtClean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51" name="文本框 7"/>
          <p:cNvSpPr txBox="1"/>
          <p:nvPr/>
        </p:nvSpPr>
        <p:spPr>
          <a:xfrm>
            <a:off x="1889685" y="749014"/>
            <a:ext cx="3136265" cy="76944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dirty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口语交际</a:t>
            </a:r>
            <a:endParaRPr lang="zh-CN" altLang="en-US" sz="4400" b="1" dirty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1"/>
          <p:cNvSpPr txBox="1"/>
          <p:nvPr/>
        </p:nvSpPr>
        <p:spPr>
          <a:xfrm>
            <a:off x="571472" y="1714489"/>
            <a:ext cx="721523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安慰的语言符合设定的情景。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   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借助适当的语调和手势辅助，表达自心情。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7291" y="95248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表达技巧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6" name="AutoShape 2" descr="http://bpic.ooopic.com/17/40/61/17406151-5414a84d2f6d00b85ff33f39914d1658-5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266" name="Picture 2" descr="https://timgsa.baidu.com/timg?image&amp;quality=80&amp;size=b9999_10000&amp;sec=1556805425&amp;di=74d26ee7dcc1daf9884cd3c811349972&amp;imgtype=jpg&amp;er=1&amp;src=http%3A%2F%2Fimg009.hc360.cn%2Fm1%2FM00%2FC9%2F29%2FwKhQb1Q-1qKEQj6HAAAAALRYu2s55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5284861" y="3238501"/>
            <a:ext cx="3501981" cy="34290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"/>
          <p:cNvSpPr txBox="1"/>
          <p:nvPr/>
        </p:nvSpPr>
        <p:spPr>
          <a:xfrm>
            <a:off x="1629730" y="213573"/>
            <a:ext cx="2560637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交际示例</a:t>
            </a:r>
            <a:endParaRPr lang="zh-CN" altLang="en-US" sz="4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428596" y="1333485"/>
            <a:ext cx="3500462" cy="2857520"/>
          </a:xfrm>
          <a:prstGeom prst="wedgeEllipseCallout">
            <a:avLst>
              <a:gd name="adj1" fmla="val -19972"/>
              <a:gd name="adj2" fmla="val 6477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noProof="1" smtClean="0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小峰，接力没跑好，不能全怪你。因为你已经尽力了，所以就不要一味责怪自己了。</a:t>
            </a:r>
            <a:endParaRPr lang="zh-CN" altLang="en-US" sz="2400" b="1" noProof="1" smtClean="0">
              <a:solidFill>
                <a:schemeClr val="tx1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3929058" y="952483"/>
            <a:ext cx="4572032" cy="3429024"/>
          </a:xfrm>
          <a:prstGeom prst="wedgeEllipseCallout">
            <a:avLst>
              <a:gd name="adj1" fmla="val 37061"/>
              <a:gd name="adj2" fmla="val 69375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小丽不要太难过了。虽然咱们不能天天在一起，但是我们之间的友谊是不会因此中断的。想我的时候，咱们还以电话联系呀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!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9" name="Picture 2" descr="http://pic43.photophoto.cn/20170409/1190119729939598_b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4190981"/>
            <a:ext cx="1525057" cy="2667019"/>
          </a:xfrm>
          <a:prstGeom prst="rect">
            <a:avLst/>
          </a:prstGeom>
          <a:noFill/>
        </p:spPr>
      </p:pic>
      <p:pic>
        <p:nvPicPr>
          <p:cNvPr id="10" name="Picture 4" descr="http://pic43.photophoto.cn/20170408/1190119750877708_b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4381508"/>
            <a:ext cx="1394752" cy="2476493"/>
          </a:xfrm>
          <a:prstGeom prst="rect">
            <a:avLst/>
          </a:prstGeom>
          <a:noFill/>
        </p:spPr>
      </p:pic>
      <p:sp>
        <p:nvSpPr>
          <p:cNvPr id="5122" name="AutoShape 2" descr="http://img07.tooopen.com/images/20170728/tooopen_sy_218166069622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4" name="AutoShape 4" descr="http://img07.tooopen.com/images/20170728/tooopen_sy_218166069622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643042" y="1047733"/>
            <a:ext cx="4786346" cy="295277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小兵呀，手表丢了，也不要太难过了。回去跟妈妈说明原因，她是不会怪你的。相信明年你过生日时，妈妈还会送给你更好的礼物的。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7" name="Picture 4" descr="http://pic43.photophoto.cn/20170408/1190119750877708_b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3810003"/>
            <a:ext cx="1394752" cy="24764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"/>
          <p:cNvSpPr txBox="1"/>
          <p:nvPr/>
        </p:nvSpPr>
        <p:spPr>
          <a:xfrm>
            <a:off x="467545" y="548681"/>
            <a:ext cx="2560637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范例欣赏</a:t>
            </a:r>
            <a:endParaRPr lang="zh-CN" altLang="en-US" sz="4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158" y="1142984"/>
            <a:ext cx="8215370" cy="400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学会安慰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今天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我发现同学解小惠总是闷闷不乐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我非常好奇。</a:t>
            </a:r>
            <a:b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  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我来到解小惠桌前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见她在落泪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就逗她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;“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是哪个小宝宝在哭呀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 ”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见她脸上出现一丝笑意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我马上问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;“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小惠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什么事情把一向开朗的你弄的闷闷不乐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 ” “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别提了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 ”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小惠把头转向另一边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把一张试卷递给我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原来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上午发期中试卷的时候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小惠发现一道应用题错了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因此而难过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我安慰她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;“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小惠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没事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不就是一道应用题错了嘛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没关系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你一定是粗心了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下次注意就可以了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世界上的人没有不犯错的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4282" y="761982"/>
            <a:ext cx="82153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只有吸取教训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下次就不会错了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如果你是不会做的话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你可以问老师和同学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错一次就起气馁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那是最愚蠢的事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你可不笨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对吧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 ”</a:t>
            </a:r>
            <a:b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  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小惠脸上露出了笑容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对我说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跳绳去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 ”</a:t>
            </a:r>
            <a:b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  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通过这一次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我学会了怎样安慰别人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s://ss3.bdstatic.com/70cFv8Sh_Q1YnxGkpoWK1HF6hhy/it/u=3758358131,3222803588&amp;fm=15&amp;gp=0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/>
          <a:stretch>
            <a:fillRect/>
          </a:stretch>
        </p:blipFill>
        <p:spPr bwMode="auto">
          <a:xfrm>
            <a:off x="5810261" y="3714753"/>
            <a:ext cx="2838427" cy="28384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文本框 5"/>
          <p:cNvSpPr txBox="1"/>
          <p:nvPr/>
        </p:nvSpPr>
        <p:spPr>
          <a:xfrm>
            <a:off x="467544" y="647013"/>
            <a:ext cx="25257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交际导入</a:t>
            </a:r>
            <a:endParaRPr lang="zh-CN" altLang="zh-CN" sz="4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4" name="AutoShape 2" descr="http://img2.imgtn.bdimg.com/it/u=1930993777,2550806792&amp;fm=214&amp;gp=0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8596" y="1619238"/>
            <a:ext cx="40005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    一个人遇到不顺心的事，想必心里会很难过。此时，如果有人安慰一下，心情肯定会好一些。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0243" name="AutoShape 3" descr="http://img0.imgtn.bdimg.com/it/u=3047442143,1761217415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45" name="AutoShape 5" descr="http://img0.imgtn.bdimg.com/it/u=3047442143,1761217415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" name="Picture 3" descr="http://5b0988e595225.cdn.sohucs.com/images/20171209/674bd774df1e4a90a8eeb0ba910344f5.jpe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4572000" y="1714488"/>
            <a:ext cx="4135944" cy="3674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491880" y="16288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7" name="文本框 3"/>
          <p:cNvSpPr txBox="1"/>
          <p:nvPr/>
        </p:nvSpPr>
        <p:spPr>
          <a:xfrm>
            <a:off x="454422" y="548681"/>
            <a:ext cx="29654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交际内容</a:t>
            </a:r>
            <a:endParaRPr lang="zh-CN" altLang="en-US" sz="4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98" name="文本框 4"/>
          <p:cNvSpPr txBox="1"/>
          <p:nvPr/>
        </p:nvSpPr>
        <p:spPr>
          <a:xfrm>
            <a:off x="571472" y="1333486"/>
            <a:ext cx="7143800" cy="2554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我们这次口语交际的话题是：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这次口语交际是当一个人遇到不顺心的事伤心难过时，设身处地地想一想，他的心情会是怎样的？我会选择怎样的方式安慰他？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Picture 2" descr="https://timgsa.baidu.com/timg?image&amp;quality=80&amp;size=b9999_10000&amp;sec=1556211376722&amp;di=8ca196acd69c98c89795bcc8c852a61c&amp;imgtype=0&amp;src=http%3A%2F%2Fpic1.16pic.com%2F00%2F38%2F52%2F16pic_3852138_b.jp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7072331" y="4072781"/>
            <a:ext cx="1786675" cy="2743179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3"/>
          <p:cNvSpPr txBox="1"/>
          <p:nvPr/>
        </p:nvSpPr>
        <p:spPr>
          <a:xfrm>
            <a:off x="467544" y="644691"/>
            <a:ext cx="25130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 u="dbl" dirty="0" smtClean="0">
                <a:solidFill>
                  <a:srgbClr val="92D05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交际指导</a:t>
            </a:r>
            <a:endParaRPr lang="zh-CN" altLang="en-US" sz="3600" b="1" u="dbl" dirty="0" smtClean="0">
              <a:solidFill>
                <a:srgbClr val="92D05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文本框 4"/>
          <p:cNvSpPr txBox="1"/>
          <p:nvPr/>
        </p:nvSpPr>
        <p:spPr>
          <a:xfrm>
            <a:off x="1214415" y="1438211"/>
            <a:ext cx="186691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内容指导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8596" y="2200216"/>
            <a:ext cx="642942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    要选择合适的方式进行安慰。可以借助语调、手势等恰当地表达自己的情感。</a:t>
            </a:r>
            <a:endParaRPr lang="zh-CN" altLang="en-US" sz="3200" b="1" dirty="0" smtClean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9219" name="AutoShape 3" descr="http://t7.baidu.com/it/u=905325981,754902224&amp;fm=191&amp;app=48&amp;wm=1,17,90,45,20,7&amp;wmo=0,0&amp;n=0&amp;g=0n&amp;f=JPEG?sec=1853310920&amp;t=ca2515bbf7a0aeb166cfa047fd03b513"/>
          <p:cNvSpPr>
            <a:spLocks noChangeAspect="1" noChangeArrowheads="1"/>
          </p:cNvSpPr>
          <p:nvPr/>
        </p:nvSpPr>
        <p:spPr bwMode="auto">
          <a:xfrm>
            <a:off x="155575" y="102610"/>
            <a:ext cx="304800" cy="406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21" name="AutoShape 5" descr="http://t7.baidu.com/it/u=905325981,754902224&amp;fm=191&amp;app=48&amp;wm=1,17,90,45,20,7&amp;wmo=0,0&amp;n=0&amp;g=0n&amp;f=JPEG?sec=1853310920&amp;t=ca2515bbf7a0aeb166cfa047fd03b513"/>
          <p:cNvSpPr>
            <a:spLocks noChangeAspect="1" noChangeArrowheads="1"/>
          </p:cNvSpPr>
          <p:nvPr/>
        </p:nvSpPr>
        <p:spPr bwMode="auto">
          <a:xfrm>
            <a:off x="155575" y="102610"/>
            <a:ext cx="304800" cy="406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8" name="Picture 2" descr="https://timgsa.baidu.com/timg?image&amp;quality=80&amp;size=b9999_10000&amp;sec=1556211376722&amp;di=8ca196acd69c98c89795bcc8c852a61c&amp;imgtype=0&amp;src=http%3A%2F%2Fpic1.16pic.com%2F00%2F38%2F52%2F16pic_3852138_b.jp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7072331" y="4072781"/>
            <a:ext cx="1786675" cy="27431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4"/>
          <p:cNvSpPr txBox="1"/>
          <p:nvPr/>
        </p:nvSpPr>
        <p:spPr>
          <a:xfrm>
            <a:off x="500034" y="1619238"/>
            <a:ext cx="7500990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   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依据图示寻思路。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仔细看看三个情境，想一想每个情境上都是谁？他们分别遇到了什么不顺心的事？他们的心情是怎样的呢？“我”分别用什么方式安慰他们呢？先想一想。   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7291" y="76198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交流指导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12290" name="Picture 2" descr="https://timgsa.baidu.com/timg?image&amp;quality=80&amp;size=b9999_10000&amp;sec=1556211376722&amp;di=8ca196acd69c98c89795bcc8c852a61c&amp;imgtype=0&amp;src=http%3A%2F%2Fpic1.16pic.com%2F00%2F38%2F52%2F16pic_3852138_b.jp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7072331" y="4072781"/>
            <a:ext cx="1786675" cy="27431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4"/>
          <p:cNvSpPr txBox="1"/>
          <p:nvPr/>
        </p:nvSpPr>
        <p:spPr>
          <a:xfrm>
            <a:off x="214283" y="1047733"/>
            <a:ext cx="8296335" cy="267765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   第一个情境：小峰在接力赛中摔倒了，班级没有取得名次，他责怪自己。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   第二个情境：小丽要搬到另外一个城市，她舍不得离开她的好朋友。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   第三个情境：小冰把妈妈送给他的生日礼物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一块手表弄丢了，他好心疼！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4" name="Picture 2" descr="https://timgsa.baidu.com/timg?image&amp;quality=80&amp;size=b9999_10000&amp;sec=1556211376722&amp;di=8ca196acd69c98c89795bcc8c852a61c&amp;imgtype=0&amp;src=http%3A%2F%2Fpic1.16pic.com%2F00%2F38%2F52%2F16pic_3852138_b.jp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7072331" y="4072781"/>
            <a:ext cx="1786675" cy="27431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00100" y="857232"/>
            <a:ext cx="37930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想一想，确定方法。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1714488"/>
            <a:ext cx="74295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想一想如果是你的朋友遇到了以上情况，他的心情会是怎样的？你会选择怎样的方式安慰他？注意选取一种情境，要设身处地地想一想他的心情，然后再考虑怎样安慰他。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 descr="https://timgsa.baidu.com/timg?image&amp;quality=80&amp;size=b9999_10000&amp;sec=1556211275288&amp;di=7af1fe90fa3421ba11e5361d0a99e40a&amp;imgtype=0&amp;src=http%3A%2F%2Fwww.jituwang.com%2Fuploads%2Fallimg%2F110903%2F1485-110Z314024745.jp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6500826" y="3524251"/>
            <a:ext cx="2214578" cy="312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00100" y="857232"/>
            <a:ext cx="3432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模拟情景表观点。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1714489"/>
            <a:ext cx="74295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同桌选择一种情境，模拟表演，注意选择不同的方式进行安慰（如真诚鼓励、表示理解、主动帮助等），同时，注意要把“心情”的变化表现出来；还可以想想周围有没有需要帮助的人，怎样安慰他比较好。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 descr="https://ss0.bdstatic.com/70cFvHSh_Q1YnxGkpoWK1HF6hhy/it/u=1126095356,895009564&amp;fm=26&amp;gp=0.jp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6143636" y="4166022"/>
            <a:ext cx="2500330" cy="25139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00101" y="857232"/>
            <a:ext cx="27109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评议选最佳。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1714489"/>
            <a:ext cx="74295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通过小组评议，看讲的同学内容是否符合要求、语言是否流畅、重点是否突出。选出最佳表现者。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https://timgsa.baidu.com/timg?image&amp;quality=80&amp;size=b9999_10000&amp;sec=1556211066141&amp;di=70a82111f4b88fb2bb73f188689b1af9&amp;imgtype=0&amp;src=http%3A%2F%2F5b0988e595225.cdn.sohucs.com%2Fimages%2F20181225%2F95e416eeeec84500b8207d53636355e1.jpeg"/>
          <p:cNvPicPr>
            <a:picLocks noChangeAspect="1" noChangeArrowheads="1"/>
          </p:cNvPicPr>
          <p:nvPr/>
        </p:nvPicPr>
        <p:blipFill>
          <a:blip r:embed="rId1" cstate="email">
            <a:lum contrast="40000"/>
          </a:blip>
          <a:srcRect/>
          <a:stretch>
            <a:fillRect/>
          </a:stretch>
        </p:blipFill>
        <p:spPr bwMode="auto">
          <a:xfrm>
            <a:off x="3857620" y="3047998"/>
            <a:ext cx="4014770" cy="3568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SLIDE_MODEL_TYPE" val="cover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9EDEE"/>
    </a:accent5>
    <a:accent6>
      <a:srgbClr val="2D2D89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2008</Words>
  <Application>WPS 演示</Application>
  <PresentationFormat>全屏显示(4:3)</PresentationFormat>
  <Paragraphs>72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黑体</vt:lpstr>
      <vt:lpstr>微软雅黑</vt:lpstr>
      <vt:lpstr>楷体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189</cp:revision>
  <dcterms:created xsi:type="dcterms:W3CDTF">2005-11-14T08:07:00Z</dcterms:created>
  <dcterms:modified xsi:type="dcterms:W3CDTF">2020-10-17T04:52:52Z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