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61" r:id="rId2"/>
    <p:sldId id="288" r:id="rId3"/>
    <p:sldId id="332" r:id="rId4"/>
    <p:sldId id="348" r:id="rId5"/>
    <p:sldId id="349" r:id="rId6"/>
    <p:sldId id="350" r:id="rId7"/>
    <p:sldId id="387" r:id="rId8"/>
    <p:sldId id="388" r:id="rId9"/>
    <p:sldId id="389" r:id="rId10"/>
    <p:sldId id="333" r:id="rId11"/>
    <p:sldId id="390" r:id="rId12"/>
    <p:sldId id="391" r:id="rId13"/>
    <p:sldId id="334" r:id="rId14"/>
    <p:sldId id="353" r:id="rId15"/>
    <p:sldId id="354" r:id="rId16"/>
    <p:sldId id="355" r:id="rId17"/>
    <p:sldId id="392" r:id="rId18"/>
    <p:sldId id="393" r:id="rId19"/>
    <p:sldId id="394" r:id="rId20"/>
    <p:sldId id="395" r:id="rId21"/>
    <p:sldId id="396" r:id="rId22"/>
    <p:sldId id="397" r:id="rId23"/>
    <p:sldId id="335" r:id="rId24"/>
    <p:sldId id="336" r:id="rId25"/>
    <p:sldId id="357" r:id="rId26"/>
    <p:sldId id="358" r:id="rId27"/>
    <p:sldId id="359" r:id="rId28"/>
    <p:sldId id="360" r:id="rId29"/>
    <p:sldId id="398" r:id="rId30"/>
    <p:sldId id="399" r:id="rId31"/>
    <p:sldId id="400" r:id="rId32"/>
    <p:sldId id="337" r:id="rId33"/>
    <p:sldId id="401" r:id="rId34"/>
    <p:sldId id="338" r:id="rId35"/>
    <p:sldId id="363" r:id="rId36"/>
    <p:sldId id="364" r:id="rId37"/>
    <p:sldId id="365" r:id="rId38"/>
    <p:sldId id="366" r:id="rId39"/>
    <p:sldId id="367" r:id="rId40"/>
    <p:sldId id="339" r:id="rId41"/>
    <p:sldId id="340" r:id="rId42"/>
    <p:sldId id="368" r:id="rId43"/>
    <p:sldId id="370" r:id="rId44"/>
    <p:sldId id="369" r:id="rId45"/>
    <p:sldId id="371" r:id="rId46"/>
    <p:sldId id="372" r:id="rId47"/>
    <p:sldId id="373" r:id="rId48"/>
    <p:sldId id="402" r:id="rId49"/>
    <p:sldId id="403" r:id="rId50"/>
    <p:sldId id="404" r:id="rId51"/>
    <p:sldId id="341" r:id="rId52"/>
    <p:sldId id="405" r:id="rId53"/>
    <p:sldId id="406" r:id="rId54"/>
    <p:sldId id="342" r:id="rId55"/>
    <p:sldId id="374" r:id="rId56"/>
    <p:sldId id="375" r:id="rId57"/>
    <p:sldId id="376" r:id="rId58"/>
    <p:sldId id="407" r:id="rId59"/>
    <p:sldId id="408" r:id="rId60"/>
    <p:sldId id="409" r:id="rId61"/>
    <p:sldId id="410" r:id="rId62"/>
    <p:sldId id="377" r:id="rId63"/>
    <p:sldId id="411" r:id="rId64"/>
    <p:sldId id="330" r:id="rId65"/>
    <p:sldId id="380" r:id="rId66"/>
    <p:sldId id="381" r:id="rId67"/>
    <p:sldId id="382" r:id="rId68"/>
    <p:sldId id="412" r:id="rId69"/>
    <p:sldId id="413" r:id="rId70"/>
    <p:sldId id="343" r:id="rId71"/>
    <p:sldId id="344" r:id="rId72"/>
    <p:sldId id="378" r:id="rId73"/>
    <p:sldId id="414" r:id="rId74"/>
    <p:sldId id="345" r:id="rId75"/>
    <p:sldId id="383" r:id="rId76"/>
    <p:sldId id="384" r:id="rId77"/>
    <p:sldId id="385" r:id="rId78"/>
    <p:sldId id="386" r:id="rId79"/>
    <p:sldId id="415" r:id="rId80"/>
    <p:sldId id="346" r:id="rId81"/>
    <p:sldId id="416" r:id="rId82"/>
    <p:sldId id="347" r:id="rId83"/>
    <p:sldId id="379" r:id="rId84"/>
    <p:sldId id="417" r:id="rId8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6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第一讲　分析情节结构</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2.xml"/><Relationship Id="rId7" Type="http://schemas.openxmlformats.org/officeDocument/2006/relationships/slide" Target="slide13.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slide" Target="slide10.xml"/><Relationship Id="rId5" Type="http://schemas.openxmlformats.org/officeDocument/2006/relationships/slide" Target="slide3.xml"/><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7.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8.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3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40.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34.xml"/><Relationship Id="rId5" Type="http://schemas.openxmlformats.org/officeDocument/2006/relationships/slide" Target="slide32.xml"/><Relationship Id="rId4" Type="http://schemas.openxmlformats.org/officeDocument/2006/relationships/slide" Target="slide24.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5.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7.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8.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4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5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4.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5.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6.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7.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8.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59.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60.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6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62.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6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9.xml"/><Relationship Id="rId6" Type="http://schemas.openxmlformats.org/officeDocument/2006/relationships/slide" Target="slide51.xml"/><Relationship Id="rId5" Type="http://schemas.openxmlformats.org/officeDocument/2006/relationships/slide" Target="slide41.xml"/><Relationship Id="rId4" Type="http://schemas.openxmlformats.org/officeDocument/2006/relationships/slide" Target="slide40.xml"/></Relationships>
</file>

<file path=ppt/slides/_rels/slide64.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65.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66.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67.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68.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69.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70.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1.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2.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3.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73.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4.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75.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76.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77.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78.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79.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_rels/slide80.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81.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82.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83.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84.xml.rels><?xml version="1.0" encoding="UTF-8" standalone="yes"?>
<Relationships xmlns="http://schemas.openxmlformats.org/package/2006/relationships"><Relationship Id="rId3" Type="http://schemas.openxmlformats.org/officeDocument/2006/relationships/slide" Target="slide74.xml"/><Relationship Id="rId7" Type="http://schemas.openxmlformats.org/officeDocument/2006/relationships/slide" Target="slide84.xml"/><Relationship Id="rId2" Type="http://schemas.openxmlformats.org/officeDocument/2006/relationships/slide" Target="slide64.xml"/><Relationship Id="rId1" Type="http://schemas.openxmlformats.org/officeDocument/2006/relationships/slideLayout" Target="../slideLayouts/slideLayout10.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40.xml"/><Relationship Id="rId2" Type="http://schemas.openxmlformats.org/officeDocument/2006/relationships/slide" Target="slide3.xml"/><Relationship Id="rId1" Type="http://schemas.openxmlformats.org/officeDocument/2006/relationships/slideLayout" Target="../slideLayouts/slideLayout9.xml"/><Relationship Id="rId6" Type="http://schemas.openxmlformats.org/officeDocument/2006/relationships/slide" Target="slide23.xml"/><Relationship Id="rId5" Type="http://schemas.openxmlformats.org/officeDocument/2006/relationships/slide" Target="slide2.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第一讲　分析情节结构</a:t>
            </a:r>
          </a:p>
        </p:txBody>
      </p:sp>
    </p:spTree>
    <p:extLst>
      <p:ext uri="{BB962C8B-B14F-4D97-AF65-F5344CB8AC3E}">
        <p14:creationId xmlns:p14="http://schemas.microsoft.com/office/powerpoint/2010/main" xmlns="" val="1474908043"/>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概括情节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梳理概括故事情节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要把握故事的开端、发展、高潮、结局这四个环节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用自己的语言概括各部分的要义。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高考考查这一考点的试题一般有两种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概括小说的部分情节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如概括开端、发展、高潮和结局中某一部分的情节。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概括全文的故事情节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这种试题有时候要求考生用一句话概括故事情节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有时候要求考生对全文的事件进行概括。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解答这类试题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要从以下几个方面入手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理清文脉。线索是贯串小说情节发展的脉络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一篇小说可以以物或人为线索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也可以以时间、空间为线索。找出了小说的线索就把握了小说故事发展的关键。如《面包》一文以时间为顺序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按照时间的变化即可概括出小说的主要情节。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把握矛盾。小说情节的发展是矛盾冲突激化的体现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因此概括小说的情节要抓住小说的矛盾冲突。如《林教头风雪山神庙》以林冲和陆谦的斗争为线索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抓住这一线索概括故事情节即可事半功倍。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全面概括。概括情节要言简意赅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的形式来概括。概括时不要遗漏要点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一定要概括全面。由于事件的复杂性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概括时要避免前后情节的相互交错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注意题干要求涉及的对象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做到前后一脉贯通。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小说先写了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最后写了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小说的主要情节有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7863772"/>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巴尔塔萨的一个奇特的下午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哥伦比亚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加布里埃尔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加西亚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马尔克斯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鸟笼做成了。巴尔塔萨习惯地把它挂在房檐底下。刚吃完午饭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就听人到处在说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他做了一个全世界最漂亮的鸟笼。来瞧热闹的人多极了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巴尔塔萨房前简直门庭若市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吵吵嚷嚷的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他只得摘下鸟笼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把木工作坊的门关上。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你该刮刮脸啦。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乌尔苏拉对他说。两个星期以来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丈夫一心扑在鸟笼上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干木工活儿就不用心思了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可是鸟笼一做好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她的烦恼就顿时烟消云散了。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你能赚多少钱呢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我想要价三十比索。末了总能到手二十吧。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对于什么是幸福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西方哲学史上主要有两种看法、两个派别。一派叫作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其创始人是古希腊哲学家伊壁鸠鲁。近代以来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英国的一些哲学家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如亚当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斯密、约翰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穆勒、休谟对此也有所阐发。这一派认为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幸福就是快乐。但什么是快乐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快乐就是身体的无痛苦和灵魂的无烦恼。身体健康、灵魂安宁就是快乐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就是幸福。他们还特别强调一点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人要从长远来看快乐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要理智地去寻求快乐。你不能为了追求一时的、眼前的快乐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而给自己埋下一个痛苦的祸根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结果得到的可能是更大的痛苦。另一派叫作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。完善主义认为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幸福就是精神上的完善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或者说道德上的完善。他们认为人身上最高贵的部分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是人的精神。你要把这部分满足了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那才是真正的幸福。这一派的代表人物是苏格拉底、康德、黑格尔等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他们强调的是人的精神满足。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你先要五十比索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乌尔苏拉说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这半个月来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你起早贪黑的。再说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这鸟笼多大呀。我这辈子见过的鸟笼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就数这个大哩。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有关鸟笼的消息早就传开了。老大夫希拉尔多的夫人爱养鸟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大夫出诊归来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就去看个究竟。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饭厅里挤满了人。那鸟笼放在桌上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供人观赏。偌大的鸟笼用铁丝扎成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分成三层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上下有通道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里面搭着专供鸟儿吃食和栖息的小房。空余部分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装有鸟儿嬉戏用的吊杆。整个鸟笼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犹如一座大型冰厂的模型。老大夫左看右瞧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这鸟笼果然名不虚传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比他想给妻子买的那种漂亮多了。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这鸟笼根本不用养鸟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只要在树上一挂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它自己就会叫起来。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他当着众人把鸟笼转了几转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又把鸟笼搁回桌上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我买下了。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已经卖给别人啦。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乌尔苏拉说。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是他定做的。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巴尔塔萨补充道。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大夫又瞧瞧鸟笼。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你可以再做一个嘛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很抱歉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可是已经出手的东西是不能再卖的呀。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大夫耸耸肩膀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他们出多少钱买下的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巴尔塔萨把目光转向乌尔苏拉。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六十个比索。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大夫又看看鸟笼。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他赞叹着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转身朝门口走去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蒙铁尔可真有钱啊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财主蒙铁尔对于鸟笼的新闻无动于衷。他就住在离这儿没有多远的地方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一间堆满家具什物的房子里。他那形容憔悴的妻子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一吃罢午饭就紧闭门窗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在黑洞洞的屋子里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睁着眼睛整整待上两个钟头。她忽然听见人声嘈杂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不禁吃了一惊。开门一看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只见门前聚集着一大帮人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巴尔塔萨拿着一个鸟笼也在那儿。他穿一身白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胡子刮得精光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神情严肃纯朴。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这玩意儿真太妙啦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蒙铁尔的妻子喊了起来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顿时容光焕发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她把巴尔塔萨请到屋里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我这一辈子都没见过这么好的玩意儿。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彼贝在家吗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巴尔塔萨把鸟笼搁在饭厅的桌子上。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他还在学校里呢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一会儿就回来。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她答道。接着补上一句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蒙铁尔这会儿在洗澡呢。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蒙铁尔体态肥大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浑身毛茸茸的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脖子上搭着一条毛巾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从卧室的窗户里探出身来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那是什么呀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彼贝的鸟笼呗。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那女人疑惑地瞧了他一眼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彼贝的呀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巴尔塔萨的语气十分肯定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是彼贝让我做的呀。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蒙铁尔穿着裤衩就从卧房走了出来。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他喊了一声。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孩子还没有回来呢。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他妻子喃喃地说。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彼贝在门洞里出现了。他约摸十二岁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眼睫毛弯弯的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沉静忧伤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活像他母亲。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是你让他们做鸟笼的吧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孩子低下脑袋。蒙铁尔一把揪住孩子头发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硬要孩子看着他的眼睛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孩子咬咬嘴唇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一声不吭。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妻子埋怨了。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蒙铁尔放开孩子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转身朝巴尔塔萨走来。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抱歉得很哪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你事先应该跟我商量一下嘛。只有你才会跟小孩子打交道。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他把鸟笼还给巴尔塔萨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你赶紧拿走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能卖给谁就卖给谁。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那孩子一直木然不动地呆着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连眼皮都不眨一下。等巴尔塔萨接过鸟笼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迟疑地瞧了他一眼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他才像狗打呼噜似的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喉咙里发出一声闷响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然后趴倒在地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号啕大哭。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蒙铁尔冷眼瞧着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无动于衷。母亲想上去抚慰一阵。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别管他。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蒙铁尔毫不妥协。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巴尔塔萨瞧那孩子半死不活的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活像一头害了传染病的牲畜。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巴尔塔萨笑盈盈地走到孩子跟前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把鸟笼递给他。那孩子一跃而起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抱住跟他差不多大小的笼子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透过密集的铁丝瞧着巴尔塔萨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不知说什么好。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蒙铁尔轻声说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我不是说了吗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你把鸟笼拿走吧。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还给人家吧。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母亲吩咐孩子。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你留着吧。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你别犯傻了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蒙铁尔边说边拦住他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你把这玩意儿带回家去吧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我一个子儿也不会给你的呀。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没事儿。我就是特意做了送给彼贝的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没想过要什么钱嘛。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954886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41" name="TextBox 40">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7"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4572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梳理概括故事情节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故事情节是小说的三大要素之一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情节是小说中用以表现主题或人物性格的一系列有组织的生活事件。小说的情节包括故事的开端、发展、高潮、结局等。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梳理概括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要求考生能够按照一定的顺序梳理情节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并用简要的语言概述情节。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巴尔塔萨从挤在门口瞧热闹的人群里拨开一条路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巴尔塔萨在台球房受到热烈欢迎。这时候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他还在想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他做的鸟笼比别人的好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为了不让蒙铁尔的儿子哭哭啼啼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只得把鸟笼送给他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诸如此类的事情没什么新鲜的。可是过不多久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他发现这类事情对许多人还挺重要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不禁兴奋起来。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他们到底还是给了你五十比索才买下鸟笼的吧。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六十比索。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巴尔塔萨答道。众人给巴尔塔萨斟上一杯啤酒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他一一回敬。天刚擦黑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他就喝得酩酊大醉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漫无边际地胡扯起来。他说他要做一千个鸟笼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每个售价六十比索。然后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再做它一百万个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攒满六千万比索。电唱机由他出钱不停地唱了整整两个钟头。大家举杯敬祝巴尔塔萨身体健康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1494285"/>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乌尔苏拉做好一盘葱头炸肉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一直等他。有人告诉她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她丈夫在台球房里欢喜若狂地跟大伙儿喝啤酒呢。她不相信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因为巴尔塔萨从来没有喝过酒。差不多半夜了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巴尔塔萨还在灯火通明的台球房里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一步也动弹不得。他花了不少钱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只得留下手表抵押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保证次日还清欠款。过了一会儿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他劈腿坐在街上。清晨五点钟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赶去望弥撒的妇女们看见他还坐在那儿。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选自高兴主编《小说中的小说》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请用简明的语言梳理这篇小说的脉络。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0582547"/>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做好鸟笼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拒卖鸟笼给老大夫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送鸟笼给彼贝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台球房醉酒。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事件发展脉络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期待好价钱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信守与彼贝的约定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不忍孩子失望决定送鸟笼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送鸟笼后兴奋与失落交织。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主人公心理变化脉络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本题考查分析文章结构、把握文章思路的能力。小说的脉络实则是小说故事情节的发展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这道题的核心考点为概括小说的情节。小说的标题已经告诉我们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小说内容是在一个下午所发生的故事。按照时间顺序可以概括出主要情节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巴尔塔萨做好了鸟笼、拒卖鸟笼、送鸟笼及尾声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醉酒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。也可以从主人公的心理发展角度来概括。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3309939"/>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7"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赏析情节结构设计的作用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小说情节结构的设计融入了作者的深思熟虑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或激发读者的阅读兴趣等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情节结构的设计起着展示人物性格、表现作品主题的作用。赏析小说情节结构的作用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要注意小说结构安排上的技巧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如线索、过渡、照应、伏笔等。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6467934"/>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038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克里兹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写字台上的台灯只照亮书房的一角。彭恩刚从剧场回来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他坐到写字台前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伸手拿起电话要通了编辑部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我又考虑了一下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关于《蛙女》的剧评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最好还是发下午版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因为我想把它展开一些</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别提啦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太不像话了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所以我才打算写一篇详细的剧评。上午版你只要留出个小方块刊登一则简讯就行了。你记下来吧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奥林匹亚剧院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《蛙女》上演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一锅可笑的大杂烩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一堆无聊的废话和歇斯底里的无病呻吟。看了简直要让你发疯。详情请见本报下午版。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你是不是觉得我的措辞还不够激烈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251136"/>
      </p:ext>
    </p:extLst>
  </p:cSld>
  <p:clrMapOvr>
    <a:masterClrMapping/>
  </p:clrMapOvr>
  <p:transition spd="slow">
    <p:cover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从他放下话筒的动作可以看出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彭恩的情绪越来越愤慨。可就在这时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他猛然一惊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附近有人轻轻地咳嗽了一声。在光线最暗的角落里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他模模糊糊地看见有个人坐在皮沙发里。陌生人蓄着白胡须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身披风衣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头上歪戴一顶礼帽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闪亮的眼睛逼视着评论家。彭恩心里发虚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陌生人慢慢站起来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从衣兜里伸出右手。彭恩看见一支闪闪发亮的手枪。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把手举起来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那人命令道。彭恩两手发抖。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嘻嘻嘻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那人像精神病人一样笑着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你这条毒蛇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现在总算落到了我的手里。再有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分钟就是午夜。</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嘻嘻嘻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你将变成一具尸体。文亚明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我的宝贝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白胡子老头扬起头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我亲爱的文亚明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分钟后你将报仇雪恨。这条毒蛇将永远闭上它的嘴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你高兴吗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白胡子老头立刻举起手枪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9168722"/>
      </p:ext>
    </p:extLst>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彭恩战战兢兢道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你究竟是谁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我不明白</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我对你干了什么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求你把手枪收起来吧。我们之间肯定有一场误会。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给我住嘴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你这个杀人凶手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杀人凶手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你弄错了。我不是杀人凶手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那么请问是谁杀死了我的孩子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我唯一的儿子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我根本不认识你的儿子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你怎么会生出这种想法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我的儿子名叫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现在你明白了吧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好像是个演员吧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147752"/>
      </p:ext>
    </p:extLst>
  </p:cSld>
  <p:clrMapOvr>
    <a:masterClrMapping/>
  </p:clrMapOvr>
  <p:transition spd="slow">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因为他已经死了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他对着自己的头开了一枪。而正是你这个无耻的小人毁了他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你在文章里写过他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为助诸君一笑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还有一位文亚明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穆勒先生值得提及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真堪称全世界最蹩脚的演员。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你竟敢这样写我的儿子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去买了一支手枪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自杀了。就是这支手枪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过一会儿将把你送到西天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彭恩禁不住浑身乱颤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这并不能怪我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我感到很遗憾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可我只是尽自己的职责而已。你的儿子真的缺乏才华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你明白吗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我本人跟你的儿子并没有仇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可是艺术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你别再胡诌关于艺术的废话了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你是杀人犯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因此你得死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老头压低嗓门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文亚明出现在我的梦里。他对我说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拿上手枪去找那毒蛇。午夜</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杀了他替我报仇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我的灵魂将永远四处飘游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不得安身</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4749474"/>
      </p:ext>
    </p:extLst>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可你不能杀我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看在上帝面上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你简直疯了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老头大声地嘲笑道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真叫人恶心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你是全世界首屈一指的胆小鬼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一条罪恶深重的蛆虫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半文不值的小人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你那自命不凡的优越感哪里去了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你的体面威风哪里去了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现在你已面对死神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人人都会如释重负。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彭恩双手合十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央求道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如果你一定要杀我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至少让我能最后给我的亲人写几句诀别的话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并表明我的遗愿。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我成全你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陌生人宽宏大量地答应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你还可以活</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彭恩拿起铅笔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在纸片上写了两三行字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午夜的钟声响了。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老头怪叫一声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扣动了扳机。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硝烟散后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陌生人扯下自己的胡子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走近彭恩。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9849285"/>
      </p:ext>
    </p:extLst>
  </p:cSld>
  <p:clrMapOvr>
    <a:masterClrMapping/>
  </p:clrMapOvr>
  <p:transition spd="slow">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80026"/>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现在你对文亚明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穆勒的表演才华有了新的看法吧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看你那个熊样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今后你在评论别人的时候该会学得谨慎一些了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看着手里拿着铅笔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满脸蜡黄的彭恩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文亚明伸手拿过那张纸条。只见上面写道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亲爱的文亚明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你不仅是全世界最蹩脚的演员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而且是头号傻瓜。你戴的假发套大了一号。彭恩。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小说开头彭恩打电话的情节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93925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交代故事发生的时间、地点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点明彭恩的身份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表现彭恩的性格特征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为下文做铺垫。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541531"/>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沃尔夫冈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博歇尔特</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她突然醒来。两点半。她寻思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为什么会突然醒了。哦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厨房里有人碰了一下椅子。她仔细地听着厨房里的声音。寂静无声。太安静了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她用手摸了一下身边的床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发现是空的。这就是如此安静的原因了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没有他的呼吸声。她起床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摸索着经过漆黑的房间来到厨房。在厨房两人相遇了。表针指着两点半。她看到橱柜边上有个白的东西。她打开灯。两人各穿衬衣相对而立。深夜。两点半。在厨房里。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彭恩因对《蛙女》这场戏剧不满而要写一篇详细的剧评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把原定于上午发表的剧评移到了下午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当他挂断电话后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文亚明的父亲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通过两人的对话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引出了本文的主要情节。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文亚明的父亲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为了给儿子报仇来刺杀彭恩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伴随着一声枪响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小说的情节推向了高潮。而此时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小说的情节却发生了逆转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小说的结尾出乎所有人的意料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文亚明因不满彭恩对自己的尖锐批评而假扮自己的父亲刺杀彭恩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彭恩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而彭恩早已识破了文亚明拙劣的表演。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7968803"/>
      </p:ext>
    </p:extLst>
  </p:cSld>
  <p:clrMapOvr>
    <a:masterClrMapping/>
  </p:clrMapOvr>
  <p:transition spd="slow">
    <p:spli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3" name="TextBox 6">
            <a:hlinkClick r:id="rId4"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分析某一情节的作用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要从内容和结构两方面考虑。在内容上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彭恩用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可笑的大杂烩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一堆无聊的废话和歇斯底里的无病呻吟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等尖锐的语言评价《蛙女》这场剧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语气严厉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措辞犀利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可以看出他是一个尖锐的剧评人。在结构上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彭恩打电话的情节在文章的开头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首先要考虑小说首段的作用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如交代事件、地点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设计悬念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为下文埋下伏笔、做铺垫等。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4729353"/>
      </p:ext>
    </p:extLst>
  </p:cSld>
  <p:clrMapOvr>
    <a:masterClrMapping/>
  </p:clrMapOvr>
  <p:transition spd="slow">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赏析情节作用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结构、内容并重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赏析情节结构设计的作用类试题近年来是高考的热点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提问方式一般为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小说叙写某一情节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文中写了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解答这类试题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要从内容和结构两方面考虑。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一、结构方面的作用。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总领全文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引出下文或引出话题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为下文做铺垫或与下文构成对比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营造气氛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奠定感情基调。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起承上启下的过渡作用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前后呼应。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升华感情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深化主题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总结上文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卒章显志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呼应开头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使文章结构首尾圆合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言已尽而意无穷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使文章委婉含蓄。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172272"/>
      </p:ext>
    </p:extLst>
  </p:cSld>
  <p:clrMapOvr>
    <a:masterClrMapping/>
  </p:clrMapOvr>
  <p:transition spd="slow">
    <p:pull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9952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二、内容方面的作用。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交代人物活动的时间、地点等。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表现主旨或深化主题。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答题时扣住以上内容分析作答。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表现</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内容上的作用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6781838"/>
      </p:ext>
    </p:extLst>
  </p:cSld>
  <p:clrMapOvr>
    <a:masterClrMapping/>
  </p:clrMapOvr>
  <p:transition spd="slow">
    <p:randomBa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捡烂纸的老头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烤肉刘早就不卖烤肉了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东西实惠。卖大锅菜。炒辣豆腐、炒豆角、炒蒜苗、炒洋白菜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比较贵一点是黄焖羊肉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也就是块儿来钱一小碗。在后面做得了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主食有米饭、花卷、芝麻烧饼、罗丝转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浇炸酱、浇卤。夏天卖麻酱面。卖馅儿饼。烙饼的炉紧挨着门脸儿。一进门就听到饼铛里的油吱吱喳喳地响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1953177"/>
      </p:ext>
    </p:extLst>
  </p:cSld>
  <p:clrMapOvr>
    <a:masterClrMapping/>
  </p:clrMapOvr>
  <p:transition spd="slow">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6517"/>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烤肉刘就是他们的食堂。工人们都正在壮年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想吃什么要点什么。有一个文质彬彬的主儿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他在烤肉刘那里吃了十来年了。他来了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东北的、山西的、保定的、石家庄的。大包小包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五颜六色。男人用手指甲剔牙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0342070"/>
      </p:ext>
    </p:extLst>
  </p:cSld>
  <p:clrMapOvr>
    <a:masterClrMapping/>
  </p:clrMapOvr>
  <p:transition spd="slow">
    <p:blinds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都在这里。这条街上人都认识他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残缺不全。你吃点软和的花卷、面条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177509"/>
      </p:ext>
    </p:extLst>
  </p:cSld>
  <p:clrMapOvr>
    <a:masterClrMapping/>
  </p:clrMapOvr>
  <p:transition spd="slow">
    <p:split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991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跑到店堂当间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621752"/>
      </p:ext>
    </p:extLst>
  </p:cSld>
  <p:clrMapOvr>
    <a:masterClrMapping/>
  </p:clrMapOvr>
  <p:transition spd="slow">
    <p:cover dir="l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选自《汪曾祺全集》第二卷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京津冀方言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指家庭日常生活开支。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本文开头两段不避其繁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结尾两段不避其简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作者为什么这样安排结构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7435132"/>
      </p:ext>
    </p:extLst>
  </p:cSld>
  <p:clrMapOvr>
    <a:masterClrMapping/>
  </p:clrMapOvr>
  <p:transition spd="slow">
    <p:blind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考点二</a:t>
            </a:r>
            <a:endParaRPr lang="zh-CN" altLang="en-US" sz="1200" dirty="0">
              <a:solidFill>
                <a:srgbClr val="E75E22"/>
              </a:solidFill>
              <a:latin typeface="+mj-ea"/>
              <a:ea typeface="+mj-ea"/>
            </a:endParaRPr>
          </a:p>
        </p:txBody>
      </p:sp>
      <p:sp>
        <p:nvSpPr>
          <p:cNvPr id="12" name="TextBox 6">
            <a:hlinkClick r:id="rId4"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3" name="TextBox 7">
            <a:hlinkClick r:id="rId5"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4" name="TextBox 8">
            <a:hlinkClick r:id="rId6" action="ppaction://hlinksldjump"/>
          </p:cNvPr>
          <p:cNvSpPr txBox="1"/>
          <p:nvPr/>
        </p:nvSpPr>
        <p:spPr>
          <a:xfrm>
            <a:off x="756589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5" name="圆角矩形 1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开头以繁笔设置故事场景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营造出浓厚的市井氛围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的出场做铺垫。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结尾交代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死后留下巨款的情节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以简笔收束全文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留下悬念与想象空间。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开头与结尾繁简反差巨大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突破了常规写法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繁笔舒缓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简笔急促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结构奇峻峭拔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令人惊奇。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这是一道考查作品结构的试题。开头与结尾用笔的繁与简构成对比。先弄清楚开头两段与结尾两段所写的内容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再考虑二者本身有什么作用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然后综合考虑。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9403727"/>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在厨房餐桌上是一个盛面包的盘子。她知道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他切过了面包。小刀还放在盘子旁边。桌布上留下了面包屑。每晚他们就寝时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她总把桌布弄干净的。每天晚上如此。然而现在桌布上有面包屑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而且小刀还在那里。她感到地上的凉气慢慢传到她身上。她转过头来不再看盘子了。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我还以为这里出什么事了。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并环视一下厨房四周。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我也听见了什么。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这时她发现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他夜晚穿着衬衣看起来真是老了。跟他年龄一样老了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六十三岁。白天他看起来还年轻些。她看起来已经老了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穿着衬衣的她看起来相当老了。不过也许是头发的原因。夜里女人显老总是表现在头发上。头发使人一下变老了。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你应该穿上鞋子的。这样光着脚在冷地上你会着凉的。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9"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6" name="矩形 5"/>
          <p:cNvSpPr>
            <a:spLocks noChangeAspect="1"/>
          </p:cNvSpPr>
          <p:nvPr/>
        </p:nvSpPr>
        <p:spPr>
          <a:xfrm>
            <a:off x="508000" y="2724265"/>
            <a:ext cx="8128000" cy="1663469"/>
          </a:xfrm>
          <a:prstGeom prst="rect">
            <a:avLst/>
          </a:prstGeom>
        </p:spPr>
        <p:txBody>
          <a:bodyPr>
            <a:spAutoFit/>
          </a:bodyPr>
          <a:lstStyle/>
          <a:p>
            <a:pPr marL="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探究小说的情节结构特点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探究小说的情节结构特点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要注意小说的整体构思、情节的发展变化、贯串的线索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以及各部分之间的关系和安排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特别是情节安排上的技巧。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3250327"/>
      </p:ext>
    </p:extLst>
  </p:cSld>
  <p:clrMapOvr>
    <a:masterClrMapping/>
  </p:clrMapOvr>
  <mc:AlternateContent xmlns:mc="http://schemas.openxmlformats.org/markup-compatibility/2006">
    <mc:Choice xmlns:p14="http://schemas.microsoft.com/office/powerpoint/2010/main" xmlns="" Requires="p14">
      <p:transition spd="slow" p14:dur="2500">
        <p:cover dir="u"/>
      </p:transition>
    </mc:Choice>
    <mc:Fallback>
      <p:transition spd="slow">
        <p:cover dir="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珠穆朗玛峰上的魔方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列车经过唐古拉山口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海拔飙升到</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车厢内紧急供氧。多名乘客趴倒在座位下抓住输氧管吸氧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他们多是四十岁上下的中年人。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现在这些少年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身体都不行了。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靠窗的老太太说。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四十多岁的人还算少年啊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邻座的男人问。老太太瞥着男人说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我四十多岁的时候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他们还在撒尿和稀泥呢。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男人有点尴尬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黝黑的脸涨得通红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不再搭理老太太。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火车把天走黑了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夜越陷越浓。我们继续有说有笑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但每当望向窗边面无表情的老太太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内心都会阴沉下来。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5948288"/>
      </p:ext>
    </p:extLst>
  </p:cSld>
  <p:clrMapOvr>
    <a:masterClrMapping/>
  </p:clrMapOvr>
  <mc:AlternateContent xmlns:mc="http://schemas.openxmlformats.org/markup-compatibility/2006">
    <mc:Choice xmlns:p14="http://schemas.microsoft.com/office/powerpoint/2010/main" xmlns="" Requires="p14">
      <p:transition spd="slow" p14:dur="2500">
        <p:fade thruBlk="1"/>
      </p:transition>
    </mc:Choice>
    <mc:Fallback>
      <p:transition spd="slow">
        <p:fade thruBlk="1"/>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我毫无睡意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百无聊赖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掏出背包里的魔方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笨拙地拼好蓝色的一面。我眼睛酸涩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看了一眼窗外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老太太正聚精会神地看着我手中的魔方。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你也会玩这小玩意儿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会一点儿。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我并不想跟这古怪的老太太多说话。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我怎么都玩不会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他半分钟就能拼好一个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无论多复杂。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她自豪地说。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他到哪里去都带着魔方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跟你这个一模一样。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一般的魔方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长得都一个样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天下乌鸦一般黑嘛。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我为自己不恰当的比喻而诧异。老太太笑了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这是她第一次笑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虽然谈不上慈祥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但也总好过冷脸。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你一个人去西藏做什么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我没话找话。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去看我儿子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我跟别人都这么说的。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7960852"/>
      </p:ext>
    </p:extLst>
  </p:cSld>
  <p:clrMapOvr>
    <a:masterClrMapping/>
  </p:clrMapOvr>
  <mc:AlternateContent xmlns:mc="http://schemas.openxmlformats.org/markup-compatibility/2006">
    <mc:Choice xmlns:p14="http://schemas.microsoft.com/office/powerpoint/2010/main" xmlns="" Requires="p14">
      <p:transition spd="slow" p14:dur="2500">
        <p:wipe dir="r"/>
      </p:transition>
    </mc:Choice>
    <mc:Fallback>
      <p:transition spd="slow">
        <p:wipe dir="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我无法理解这句话的含义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她要真去看儿子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为什么说得那么不确定呢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况且我只是随口问问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又不是真的关心她。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就你一个人啊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还那么大年纪。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今年整七十。我命硬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老头子二十多年前就死了。我中午给他送饭时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他躺在麦地里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身子已经硬了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双手抽成两只鸡爪挠着胸口。我是一个人过的。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仿佛在讲别人的老伴去世的故事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那时候小军才三十岁出头。他跟疯子一样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哪里都想去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媳妇也不要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后来离婚了。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每年都要出去一趟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不是新疆就是西藏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还去过几次外国什么鬼地方。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老太太看看窗外雪山远去的黑影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去登山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登了很多座山。每登一座山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他都往家里寄一张明信片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现在一捆明信片有五块大饼那么厚。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她用手比画五块大饼的厚度。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0431592"/>
      </p:ext>
    </p:extLst>
  </p:cSld>
  <p:clrMapOvr>
    <a:masterClrMapping/>
  </p:clrMapOvr>
  <mc:AlternateContent xmlns:mc="http://schemas.openxmlformats.org/markup-compatibility/2006">
    <mc:Choice xmlns:p14="http://schemas.microsoft.com/office/powerpoint/2010/main" xmlns="" Requires="p14">
      <p:transition spd="slow" p14:dur="2500">
        <p:cover/>
      </p:transition>
    </mc:Choice>
    <mc:Fallback>
      <p:transition spd="slow">
        <p:cov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你儿子是登山家啊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我们跟你去拉萨还能见见他。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数着手指头说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2001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我骂了他一顿。他要去登珠穆朗玛峰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就是那个最高峰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她眼睛眨巴着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他还是去了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也给我寄了明信片。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她看着我手里下意识转动的魔方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也带着这么个玩意。登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登顶了。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你儿子登上珠峰了。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老太太瞬间伟大起来。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后来登山队去我家了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队长提溜着我儿子的一大包东西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都是登山用的。还有就是一个魔方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六面颜色都对好了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他们说是在峰顶拼好的。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为什么他不亲自跟你说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这么光荣的事情。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0518034"/>
      </p:ext>
    </p:extLst>
  </p:cSld>
  <p:clrMapOvr>
    <a:masterClrMapping/>
  </p:clrMapOvr>
  <mc:AlternateContent xmlns:mc="http://schemas.openxmlformats.org/markup-compatibility/2006">
    <mc:Choice xmlns:p14="http://schemas.microsoft.com/office/powerpoint/2010/main" xmlns="" Requires="p14">
      <p:transition spd="slow" p14:dur="2500">
        <p:strips dir="rd"/>
      </p:transition>
    </mc:Choice>
    <mc:Fallback>
      <p:transition spd="slow">
        <p:strips dir="r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老太太的双眼像干涸的枯井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纵使再难过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也无法产生任何水分。我右手一颤动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老太太说是去西藏看儿子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实际上是要去看珠穆朗玛峰。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总共死了三个人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都是在下山的路上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你可晓得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三个人都埋在雪里头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挖出来时手还保持着往外扒雪的姿势。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她补充说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我老头子死了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我儿子死了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村里人都说是我把他们克死了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是我命硬。我早该死在他们前面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我这叫人嫌弃的死老太婆。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我汗湿的手握着魔方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安慰的话是多余的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我缓缓拧动着魔方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等待她继续讲下去。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我儿子真正拼了一辈子魔方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从六岁就爱玩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一直玩到三十六岁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他也算这方面的高手了。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老太太努力想挤出一点笑容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却失败了。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0295691"/>
      </p:ext>
    </p:extLst>
  </p:cSld>
  <p:clrMapOvr>
    <a:masterClrMapping/>
  </p:clrMapOvr>
  <mc:AlternateContent xmlns:mc="http://schemas.openxmlformats.org/markup-compatibility/2006">
    <mc:Choice xmlns:p14="http://schemas.microsoft.com/office/powerpoint/2010/main" xmlns="" Requires="p14">
      <p:transition spd="slow" p14:dur="2500">
        <p:strips dir="rd"/>
      </p:transition>
    </mc:Choice>
    <mc:Fallback>
      <p:transition spd="slow">
        <p:strips dir="r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我把魔方递给她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她小心翼翼地接过去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捧在眼前。她双手微颤着转了几下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原本拼好的蓝色面也被打乱了。她连续转了十来下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想恢复原来的蓝色面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但是越拼越乱。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我跟你说过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我儿子半分钟就能拼好一个。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她把魔方还给我。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我看了一眼手表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深夜两点半了。后来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老太太趴在座位上睡着了。我搜刮脑海里拼魔方的所有公式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甚至用手机在网上找了各种拼魔方图解。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两个半小时后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天亮了起来。老太太理理满头白发醒过来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她看到桌子上魔方的红橙蓝绿黄白六个面都拼好了。她欣喜地望向我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抹一把干涩的眼睛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又转过脸去凝视着窗外。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请结合文本就小说在情节结构上的某一特点进行探究。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1446092"/>
      </p:ext>
    </p:extLst>
  </p:cSld>
  <p:clrMapOvr>
    <a:masterClrMapping/>
  </p:clrMapOvr>
  <mc:AlternateContent xmlns:mc="http://schemas.openxmlformats.org/markup-compatibility/2006">
    <mc:Choice xmlns:p14="http://schemas.microsoft.com/office/powerpoint/2010/main" xmlns="" Requires="p14">
      <p:transition spd="slow" p14:dur="2500">
        <p:pull dir="ld"/>
      </p:transition>
    </mc:Choice>
    <mc:Fallback>
      <p:transition spd="slow">
        <p:pull dir="ld"/>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贯串全文。</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与老太太的对话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进而引出了老太太对儿子的回忆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故事情节随之自然展开。最后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为了安慰老太太而花了好几个小时拼好魔方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给她惊喜。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在老太太的叙述中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魔方多次出现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与情节发展和人物情感变化相始终。可以说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是连接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三者的纽带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整个故事围绕魔方展开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情节发展更为自然也更为紧凑集中。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7436447"/>
      </p:ext>
    </p:extLst>
  </p:cSld>
  <p:clrMapOvr>
    <a:masterClrMapping/>
  </p:clrMapOvr>
  <mc:AlternateContent xmlns:mc="http://schemas.openxmlformats.org/markup-compatibility/2006">
    <mc:Choice xmlns:p14="http://schemas.microsoft.com/office/powerpoint/2010/main" xmlns="" Requires="p14">
      <p:transition spd="slow" p14:dur="2500">
        <p:strips/>
      </p:transition>
    </mc:Choice>
    <mc:Fallback>
      <p:transition spd="slow">
        <p:strip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小说运用了双线结构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一明一暗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构思巧妙。</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明线围绕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与老太太来展开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在火车上偶遇老太太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从起初觉得她很古怪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不关心她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到听完她的讲述后想方设法为她拼好魔方的六面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对老太太由不理解到敬重、同情、关怀的情感变化过程。</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暗线围绕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老太太断断续续的讲述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和读者呈现出另一个故事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从小爱玩魔方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三十多岁时疯狂地迷上了登山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并为此与媳妇离了婚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登过很多山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每到一处都给母亲寄明信片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后来不顾母亲的反对去登珠穆朗玛峰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成功登顶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在峰顶拼好魔方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下山途中遭遇雪崩去世。塑造了一个坚定执着、不断挑战生命极限的登山爱好者形象。两条线索时有交叉融合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使行文更富于变化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避免了平铺直叙。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5170871"/>
      </p:ext>
    </p:extLst>
  </p:cSld>
  <p:clrMapOvr>
    <a:masterClrMapping/>
  </p:clrMapOvr>
  <mc:AlternateContent xmlns:mc="http://schemas.openxmlformats.org/markup-compatibility/2006">
    <mc:Choice xmlns:p14="http://schemas.microsoft.com/office/powerpoint/2010/main" xmlns="" Requires="p14">
      <p:transition spd="slow" p14:dur="2500">
        <p:randomBar/>
      </p:transition>
    </mc:Choice>
    <mc:Fallback>
      <p:transition spd="slow">
        <p:randomBa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小说运用了欲扬先抑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先抑后扬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的写法。</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老太太一出场就面无表情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言行古怪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让周围的人觉得阴沉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随着交流的深入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渐渐发现她屡遭不幸但性格坚强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外表冷漠但内心充满着爱。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起初觉得老太太古怪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不想理睬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勉强敷衍她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后来却对她肃然起敬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满怀同情。这种欲扬先抑的写法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不仅避免了情节的平铺直叙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增强了故事的吸引力和可读性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也使得人物形象更加真实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主题更为突出。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01993516"/>
      </p:ext>
    </p:extLst>
  </p:cSld>
  <p:clrMapOvr>
    <a:masterClrMapping/>
  </p:clrMapOvr>
  <mc:AlternateContent xmlns:mc="http://schemas.openxmlformats.org/markup-compatibility/2006">
    <mc:Choice xmlns:p14="http://schemas.microsoft.com/office/powerpoint/2010/main" xmlns="" Requires="p14">
      <p:transition spd="slow" p14:dur="2500">
        <p:cut thruBlk="1"/>
      </p:transition>
    </mc:Choice>
    <mc:Fallback>
      <p:transition spd="slow">
        <p:cut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2467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她没有注视他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因为她不愿忍受他在撒谎。他们结婚三十九年之后他现在撒谎了。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我原以为这里有什么事。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他又说了一遍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又失去了自制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把视线从一个角落移到另一个角落。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我也听到了什么。于是我想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这里出了什么事了。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我也听见了。不过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大概什么事也没有。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她从桌上拿起盘子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并用手指弹去桌布上的面包屑。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没有。大概没什么事。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听到他不安地在说。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她赶紧帮他说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大概是外面有什么事。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睡觉去。站在冷地上你会着凉的。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他向窗户望去。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一定是外面出了点什么事。我还以为是在这里。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在火车上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偶遇一个古怪的老太太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并不关心她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引起了老太太对儿子的回忆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与老太太的对话。在对话中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老太太讲述了儿子的故事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老太太的儿子从小爱玩魔方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三十多岁时疯狂地爱上了登山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为此还离了婚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登上珠穆朗玛峰后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他还在峰顶拼好了魔方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但在下山途中遭遇雪崩而去世。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听完后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为了安慰老太太花了好几个小时拼好魔方。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本题侧重考查探究小说的情节设计的特点。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这句话提示考生要从小说的整体考虑情节安排的特点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告诉考生不要面面俱到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只就小说情节结构中的一个特点进行探究即可。小说情节结构的特点可以考虑线索、抑扬、悬念、照应等。因为只探究某一特点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答题时不仅要指出其特点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还要结合文本具体分析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并指出其表达效果。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3805571"/>
      </p:ext>
    </p:extLst>
  </p:cSld>
  <p:clrMapOvr>
    <a:masterClrMapping/>
  </p:clrMapOvr>
  <mc:AlternateContent xmlns:mc="http://schemas.openxmlformats.org/markup-compatibility/2006">
    <mc:Choice xmlns:p14="http://schemas.microsoft.com/office/powerpoint/2010/main" xmlns="" Requires="p14">
      <p:transition spd="slow" p14:dur="2500">
        <p:fade thruBlk="1"/>
      </p:transition>
    </mc:Choice>
    <mc:Fallback>
      <p:transition spd="slow">
        <p:fade thruBlk="1"/>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00808"/>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着眼局部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把握总体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探究小说的情节结构特点类的考题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一般的提问方式有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请结合文本就小说在情节结构上的某一特点进行探究。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小说在情节结构安排上有哪些特点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某一情节安排是否合理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解答这类试题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要从局部着眼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从局部来看小说的情节结构安排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主要特点有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埋下伏笔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总结上文、点题等。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答题时既要指出这种技巧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还要结合文本分析运用这种表达技巧的效果。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2545491"/>
      </p:ext>
    </p:extLst>
  </p:cSld>
  <p:clrMapOvr>
    <a:masterClrMapping/>
  </p:clrMapOvr>
  <mc:AlternateContent xmlns:mc="http://schemas.openxmlformats.org/markup-compatibility/2006">
    <mc:Choice xmlns:p14="http://schemas.microsoft.com/office/powerpoint/2010/main" xmlns="" Requires="p14">
      <p:transition spd="slow" p14:dur="2500">
        <p:pull dir="u"/>
      </p:transition>
    </mc:Choice>
    <mc:Fallback>
      <p:transition spd="slow">
        <p:pull dir="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从全篇来看小说的情节结构安排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主要有以下特点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小说情节的基本模式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模式。作用是引人入胜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增强故事的戏剧性、可读性。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从叙述方式上来说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有顺叙、倒叙、插叙、补叙等。如《祝福》采用了倒叙的手法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先写祥林嫂的死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再写祥林嫂是怎样一步步被封建礼教逼向死亡之地的。作用是制造悬念。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出人意料又在情理之中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亨利式结尾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。在结尾出其不意地揭示真相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而这个真相通常都出乎人的意料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却又在情理之中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从而增加小说情节的生动性。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设置线索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小说线索分单线和双线、明线和暗线。如《药》有一明一暗两条线索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明线是华老栓一家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暗线是夏瑜一家。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4487617"/>
      </p:ext>
    </p:extLst>
  </p:cSld>
  <p:clrMapOvr>
    <a:masterClrMapping/>
  </p:clrMapOvr>
  <mc:AlternateContent xmlns:mc="http://schemas.openxmlformats.org/markup-compatibility/2006">
    <mc:Choice xmlns:p14="http://schemas.microsoft.com/office/powerpoint/2010/main" xmlns="" Requires="p14">
      <p:transition spd="slow" p14:dur="2500">
        <p:pull dir="r"/>
      </p:transition>
    </mc:Choice>
    <mc:Fallback>
      <p:transition spd="slow">
        <p:pull dir="r"/>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答题时根据以上内容分析作答。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对表达主题的作用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0182665"/>
      </p:ext>
    </p:extLst>
  </p:cSld>
  <p:clrMapOvr>
    <a:masterClrMapping/>
  </p:clrMapOvr>
  <mc:AlternateContent xmlns:mc="http://schemas.openxmlformats.org/markup-compatibility/2006">
    <mc:Choice xmlns:p14="http://schemas.microsoft.com/office/powerpoint/2010/main" xmlns="" Requires="p14">
      <p:transition spd="slow" p14:dur="2500">
        <p:pull dir="ru"/>
      </p:transition>
    </mc:Choice>
    <mc:Fallback>
      <p:transition spd="slow">
        <p:pull dir="ru"/>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浆</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我五一放假回家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搭了一辆地方上运送旧轮胎的货车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颠簸了一天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夜幕降临才进入离家百来里的戈壁。正是春天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道路翻浆。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突然在无边的沉寂当中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立起一根土柱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遮挡了银色的车灯。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你找死吗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司机破口大骂。我这才看清是个青年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穿着一件黄色旧大衣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拎着一个系着棕绳的袋子。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我要搭车。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你没长眼睛吗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哪有你的地方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司机愤愤地说。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我蹲大厢板就行。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司机还是说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你蹲大厢板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会生生冻死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踩了油门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准备闪过他往前开。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8509863"/>
      </p:ext>
    </p:extLst>
  </p:cSld>
  <p:clrMapOvr>
    <a:masterClrMapping/>
  </p:clrMapOvr>
  <mc:AlternateContent xmlns:mc="http://schemas.openxmlformats.org/markup-compatibility/2006">
    <mc:Choice xmlns:p14="http://schemas.microsoft.com/office/powerpoint/2010/main" xmlns="" Requires="p14">
      <p:transition spd="slow" p14:dur="2500">
        <p:cut/>
      </p:transition>
    </mc:Choice>
    <mc:Fallback>
      <p:transition spd="slow">
        <p:cu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70991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那个人抱住车灯说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就在那儿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我母亲病了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我到场部好不容易借到点小米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我母亲想吃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让他上车吧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我有些同情地说。他立即抱着口袋往车厢上爬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字已是从轮胎缝隙里发出来的。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夜风在车窗外凄厉地鸣叫。司机说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我有一个同事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是个很棒的师傅。一天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他的车突然消失了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很长时间没有踪影。后来才知道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原来是有个青年化装成一个可怜的人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拦了他的车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上车以后把他杀死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甩在沙漠上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自己把车开跑了。直到案发我们才知道真相。从此我们司机绝不敢搭不认识的人特别是年轻人上车。你是我的老乡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说了话我才破例的。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8297571"/>
      </p:ext>
    </p:extLst>
  </p:cSld>
  <p:clrMapOvr>
    <a:masterClrMapping/>
  </p:clrMapOvr>
  <mc:AlternateContent xmlns:mc="http://schemas.openxmlformats.org/markup-compatibility/2006">
    <mc:Choice xmlns:p14="http://schemas.microsoft.com/office/powerpoint/2010/main" xmlns="" Requires="p14">
      <p:transition spd="slow" p14:dur="2500">
        <p:randomBar dir="vert"/>
      </p:transition>
    </mc:Choice>
    <mc:Fallback>
      <p:transition spd="slow">
        <p:randomBar dir="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我心里一沉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找到司机身后小窗的一个小洞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屏住气向外窥探。朦胧的月色中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那个青年如一团肮脏的雾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龟缩在起伏的轮胎里。每一次颠簸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他都像被遗弃的篮球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被橡胶轮胎击打得嘭嘭作响。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他好像有点冷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别的就看不出什么了。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再仔细瞅瞅。我好像觉得他要干什么。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我看到青年敏捷地跳到两个大轮胎之间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手脚麻利地搬动着我的提包。那里装着我带给父母的礼物。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他偷我东西呢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039162"/>
      </p:ext>
    </p:extLst>
  </p:cSld>
  <p:clrMapOvr>
    <a:masterClrMapping/>
  </p:clrMapOvr>
  <mc:AlternateContent xmlns:mc="http://schemas.openxmlformats.org/markup-compatibility/2006">
    <mc:Choice xmlns:p14="http://schemas.microsoft.com/office/powerpoint/2010/main" xmlns="" Requires="p14">
      <p:transition spd="slow" p14:dur="2500">
        <p:strips dir="ld"/>
      </p:transition>
    </mc:Choice>
    <mc:Fallback>
      <p:transition spd="slow">
        <p:strips dir="ld"/>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司机很冷静地说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我说得不错吧。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然后会怎么样呢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我带着哭音说。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你也别难过。我有个法子试一试。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只见他狠踩油门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车就像被横刺了一刀的烈马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疯狂地弹射出去。我顺着小洞看去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那人仿佛被冻僵了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弓着腰抱着头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石像般凝立着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企图凭借冰冷的橡胶御寒。我的提包虽已被挪了地方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但依旧完整。我把所见同司机讲了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他偷了东西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原本是要跳车了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现在车速这么快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他不敢动了。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路面变得更加难走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车速减慢了。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我不知如何是好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紧张地盯着那个小洞。青年也觉察到了车速的变化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不失时机地站起身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重新搬动了我的提包。我痛苦地几乎大叫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司机趁着车的趔趄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索性加大了摇晃的频率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车身剧烈倾斜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车窗几乎吻到路旁的沙砾。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9060277"/>
      </p:ext>
    </p:extLst>
  </p:cSld>
  <p:clrMapOvr>
    <a:masterClrMapping/>
  </p:clrMapOvr>
  <mc:AlternateContent xmlns:mc="http://schemas.openxmlformats.org/markup-compatibility/2006">
    <mc:Choice xmlns:p14="http://schemas.microsoft.com/office/powerpoint/2010/main" xmlns="" Requires="p14">
      <p:transition spd="slow" p14:dur="2500">
        <p:pull dir="ru"/>
      </p:transition>
    </mc:Choice>
    <mc:Fallback>
      <p:transition spd="slow">
        <p:pull dir="ru"/>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扑倒在地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像一团被人践踏的草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虚弱但仍不失张牙舞爪的姿势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贪婪地守护着我的提包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他的猎物。司机继续做着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动作。我又去看那青年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他像夏日里一条疲倦的狗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无助地躺在了轮胎中央。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道路毫无先兆地平滑起来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翻浆也消失得无影无踪。司机说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扶好你的脑袋。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我一时没明白过来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但司机凶狠的眼神启发了我。就在他的右腿狠狠地踩下去之前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我采取最紧急的自救措施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双腿紧紧抵地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双腕死撑面前的铁板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不用看我也知道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在这突如其来的急刹车面前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可能要被卸成零件。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最低他也是个脑震荡。看他还有没有劲偷别人的东西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司机踌躇满志地说。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我想到贼娃子一举伤了元气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一时半会儿可能不会再打我提包的主意了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心里安宁了许多。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2301924"/>
      </p:ext>
    </p:extLst>
  </p:cSld>
  <p:clrMapOvr>
    <a:masterClrMapping/>
  </p:clrMapOvr>
  <mc:AlternateContent xmlns:mc="http://schemas.openxmlformats.org/markup-compatibility/2006">
    <mc:Choice xmlns:p14="http://schemas.microsoft.com/office/powerpoint/2010/main" xmlns="" Requires="p14">
      <p:transition spd="slow" p14:dur="2500">
        <p:zoom/>
      </p:transition>
    </mc:Choice>
    <mc:Fallback>
      <p:transition spd="slow">
        <p:zo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只见那个青年艰难地在轮胎缝里爬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不时还用手抹一下脸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把一种我看不清颜色的液体弹开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他把我的提包紧紧地抱在怀里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往手上哈着气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摆弄着拉锁上的提梁。这时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他扎在口袋上的绳子已经解开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就等着把我提包里的东西搬进去呢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他还在偷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就要把我的东西拿走了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我惊恐万状地说。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师傅这次反倒不慌不忙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嘴角甚至显出隐隐的笑意。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司机干巴巴地说。我们到一个兵站了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也是离那个贼娃子住的村最近的公路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他家那儿是根本不通车的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至少还要往沙漠腹地走</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司机打亮了驾驶室里的大灯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现在不会出什么事了。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864789"/>
      </p:ext>
    </p:extLst>
  </p:cSld>
  <p:clrMapOvr>
    <a:masterClrMapping/>
  </p:clrMapOvr>
  <mc:AlternateContent xmlns:mc="http://schemas.openxmlformats.org/markup-compatibility/2006">
    <mc:Choice xmlns:p14="http://schemas.microsoft.com/office/powerpoint/2010/main" xmlns="" Requires="p14">
      <p:transition spd="slow" p14:dur="2500">
        <p:wipe dir="u"/>
      </p:transition>
    </mc:Choice>
    <mc:Fallback>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她把手伸向电灯开关。我必须现在就关灯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否则我必定还会去瞧盘子的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她想。我不能再去瞧那个盘子。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同时把灯关灭。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这大概是外面有什么事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刮风时檐槽常常碰墙壁。这肯定是檐槽之故。刮风时它总是哗哗乱响。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两人摸着走过黑黢黢的过道来到卧室。两双光脚在地板上拍击作响。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已经刮了一整夜了。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当她睡在床上时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刮了一夜的风。刚才大概就是檐槽在响。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我刚才还以为是在厨房里。大概就是檐槽吧。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他说着话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仿佛已沉入半睡中。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当他撒谎时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并轻声地打着哈欠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我可钻被窝了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可真冷啊。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98912"/>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那个青年挽着他的口袋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像个木偶似的往下爬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狼狈地踩着轱辘跌下来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跪坐在地上。不过才个把时辰的车程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他脸上除了原有的土黄之外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还平添了青光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额上还有蜿蜒的血迹。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学学啦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他的舌头冻僵了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。我们微笑地看着他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不停地点头。他说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学学你们把车开得这样快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我知道你们是为我在赶路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怕我的母亲喝不上小米粥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现在到天亮前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我赶得到家了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他抹一把下颌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擦掉的不知是眼泪、鼻涕还是血。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司机一字一顿地说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甭啰唆了。拿好你的东西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恋恋不舍地离开了我们。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看着他蹒跚的身影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我不由自主地喝了一声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你停下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我要查查我的东西少了没有。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我很严正地对他说。司机赞许地冲我眨眨眼睛。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4429976"/>
      </p:ext>
    </p:extLst>
  </p:cSld>
  <p:clrMapOvr>
    <a:masterClrMapping/>
  </p:clrMapOvr>
  <mc:AlternateContent xmlns:mc="http://schemas.openxmlformats.org/markup-compatibility/2006">
    <mc:Choice xmlns:p14="http://schemas.microsoft.com/office/powerpoint/2010/main" xmlns="" Requires="p14">
      <p:transition spd="slow" p14:dur="2500">
        <p:pull dir="ld"/>
      </p:transition>
    </mc:Choice>
    <mc:Fallback>
      <p:transition spd="slow">
        <p:pull dir="ld"/>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85822"/>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青年迷惑地面对我们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脖子柔软地耷拉下来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不堪重负的样子。我爬上大厢板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动作是从未有过的敏捷。我看到了我的提包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像一个胖胖的婴儿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安适地躺在黝黑的轮胎之中。我不放心地摸索着它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每一环拉锁都像小兽的牙齿般细密结实。突然触到鬃毛样的粗糙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我意识到这正是搭车人袋子上那截失踪的棕绳。它把我的提包牢牢地固定在大厢的木条上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像焊住一般结实。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我的心像凌空遭遇寒流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冻得皱缩起来。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我的提包原来是用一根旧绷带绑在车上的。经过长途跋涉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绷带磨断了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搭车人发现了这个隐患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他解下了扎米口袋的绳子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想把我的提包重新固定。在寒冷与颠簸中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他操作了一路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翻浆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本指春天积雪融化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道路出现泥泞、破裂和冒浆等现象</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6616874"/>
      </p:ext>
    </p:extLst>
  </p:cSld>
  <p:clrMapOvr>
    <a:masterClrMapping/>
  </p:clrMapOvr>
  <mc:AlternateContent xmlns:mc="http://schemas.openxmlformats.org/markup-compatibility/2006">
    <mc:Choice xmlns:p14="http://schemas.microsoft.com/office/powerpoint/2010/main" xmlns="" Requires="p14">
      <p:transition spd="slow" p14:dur="2500">
        <p:dissolve/>
      </p:transition>
    </mc:Choice>
    <mc:Fallback>
      <p:transition spd="slow">
        <p:dissolv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74393"/>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本文在情节构思方面的主要艺术特色有哪些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请结合文本加以探究。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32809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前后照应。路面翻浆的交代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拎着一个系着棕绳的袋子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突然触到鬃毛样的粗糙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我意识到这正是搭车人袋子上那截失踪的棕绳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起到解开悬念的作用。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悬念迭出。青年的突然出现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引发人们的猜忌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他在车厢里又有一系列动作让人以为他要偷东西。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情节跌宕。小说以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对青年的态度变化为线索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由同情到猜疑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到厌恶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再到愧疚、感激。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出人意料。出人意料的结尾即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亨利式结尾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眼中由偷包的贼变为恩人。出人意料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又在情理之中。使读者惊愕、震撼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15664799"/>
      </p:ext>
    </p:extLst>
  </p:cSld>
  <p:clrMapOvr>
    <a:masterClrMapping/>
  </p:clrMapOvr>
  <mc:AlternateContent xmlns:mc="http://schemas.openxmlformats.org/markup-compatibility/2006">
    <mc:Choice xmlns:p14="http://schemas.microsoft.com/office/powerpoint/2010/main" xmlns="" Requires="p14">
      <p:transition spd="slow" p14:dur="25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考点三</a:t>
            </a:r>
            <a:endParaRPr lang="zh-CN" altLang="en-US" sz="1200" dirty="0">
              <a:solidFill>
                <a:srgbClr val="E75E22"/>
              </a:solidFill>
              <a:latin typeface="+mj-ea"/>
              <a:ea typeface="+mj-ea"/>
            </a:endParaRPr>
          </a:p>
        </p:txBody>
      </p:sp>
      <p:sp>
        <p:nvSpPr>
          <p:cNvPr id="13" name="TextBox 6">
            <a:hlinkClick r:id="rId5"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4" name="TextBox 7">
            <a:hlinkClick r:id="rId6" action="ppaction://hlinksldjump"/>
          </p:cNvPr>
          <p:cNvSpPr txBox="1"/>
          <p:nvPr/>
        </p:nvSpPr>
        <p:spPr>
          <a:xfrm>
            <a:off x="6735570"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5" name="TextBox 8">
            <a:hlinkClick r:id="rId7" action="ppaction://hlinksldjump"/>
          </p:cNvPr>
          <p:cNvSpPr txBox="1"/>
          <p:nvPr/>
        </p:nvSpPr>
        <p:spPr>
          <a:xfrm>
            <a:off x="7562903"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本题考查分析作品的情节结构的能力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侧重考查探究小说的情节设计的特点。题干中明确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主要艺术特色有哪些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答题时不能只答一点。在情节上小说前后照应、情节跌宕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而且结尾出人意料。考生可以从小说整体考虑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也可以从小说局部考虑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只要言之有理即可。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0490876"/>
      </p:ext>
    </p:extLst>
  </p:cSld>
  <p:clrMapOvr>
    <a:masterClrMapping/>
  </p:clrMapOvr>
  <mc:AlternateContent xmlns:mc="http://schemas.openxmlformats.org/markup-compatibility/2006">
    <mc:Choice xmlns:p14="http://schemas.microsoft.com/office/powerpoint/2010/main" xmlns="" Requires="p14">
      <p:transition spd="slow" p14:dur="2500">
        <p:strips dir="ru"/>
      </p:transition>
    </mc:Choice>
    <mc:Fallback>
      <p:transition spd="slow">
        <p:strips dir="ru"/>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478130"/>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小丑的眼泪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奥地利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西默尔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圣诞夜的前一天上演的马戏开演了。这对孩子们来说是最引人入胜的。他们满心喜悦地坐在巨大的帐篷里。当黑色的矮马跳舞时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他们欣喜若狂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当雄狮怒吼时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他们毛骨悚然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当穿着白色紧身衣的漂亮女郎在半空中荡秋千时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他们惊恐得大叫。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小丑出场了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他刚在跑马道上跌跌绊绊地出现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孩子们就欢快地扯开他们的嗓门尖叫起来。孩子们大笑着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帐篷在他们的笑声中颤抖。他们笑得那么厉害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以至眼泪蒙住了视线。这个小丑可真了不起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他的滑稽表演是那样扣人心弦。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38233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这个小丑根本不说话。他用不着说话就妙趣横生。他在孩子们面前表演他们想看的哑剧。他一会儿装小猪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一会儿装鳄鱼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一会儿装跳舞的熊。装兔子的时候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他简直滑稽透了。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这个年迈的小丑紧张起来。他发现一个头上扎着红蝴蝶结的小姑娘。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小姑娘和她的父母坐在跑马道的第一排。她是一个长着聪明俊秀的面庞的漂亮姑娘。坐在她身旁的父亲在笑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母亲也在笑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只有这个扎着红蝴蝶结的小姑娘不笑。只有她一人不笑。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于是他又专为这个坐在第一排的小姑娘卖力地表演起来。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年迈的小丑从来没有表演得如此精彩。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无济于事。那姑娘仍然毫无笑意。她瞪着滚圆而呆滞的眼睛看着小丑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连嘴角都没有动一下。年迈的小丑突然感到一阵不知所措的悲戚和束手无策的恐惧。他真想中断表演。他觉得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如果坐在第一排的那个小姑娘还是那样瞪着他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他就无法再继续表演了。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于是他走到小姑娘面前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有礼貌地问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你不喜欢我的表演吗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小姑娘友好地回答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我很喜欢。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你为什么不笑呢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请您原谅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因为我看不见你。我是盲人。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整个帐篷里就像死一般的寂静。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母亲解释道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爱丽卡从来没有看过马戏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我们给她讲了不少关于马戏表演的情况。所以这一次她无论如何要来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她想知道马戏究竟是怎么回事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小丑郑重地问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你现在知道马戏是怎么回事了吗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爱丽卡高兴地回答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我当然已经都知道了。爸爸和妈妈给我解释了这里的一切。我听到了狮子的怒吼和小马的嘶鸣。只有一件事还不清楚。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148852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为什么大家对你发笑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那么好吧。如果你的父母方便的话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明天下午我到你家里去。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到我家里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爱丽卡激动地问。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是的。我将表演给你看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同意吗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当夜大雪纷飞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第二天仍然下个不停。他准时到达。她握着他的手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激动得结结巴巴地说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真太好了。您真的来了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我答应过的。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小丑说。他牵着爱丽卡的手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把爱丽卡安顿在圣诞树前的沙发上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自己在她的面前跪下。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我们开始吧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但是请不要让手离开我。你要不停地摸着我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这样你才能知道我在干什么。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于是年迈的小丑开始表演。他把在马戏团表演的全套节目从头做起。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现在小熊开始跳舞。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当他模仿熊跳舞时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爱丽卡细嫩的小手抚摩着他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但是她的面容仍然呆滞不变。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虽然这是他毕生最困难的表演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但是小丑一点也不畏缩。他又开始学鳄鱼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然后学小猪。渐渐地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爱丽卡的手指从他的脸上滑到了肩上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她的呼吸急促起来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嘴巴也张开了。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仿佛爱丽卡用她的小手看到了其他孩子用眼睛看到的东西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她在小丑装小猪的时候哧哧地笑起来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笑得短促而轻柔。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年迈的小丑更有信心地表演起来。爱丽卡开始欢笑了。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同时开始表演他的拿手好戏。爱丽卡大笑起来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声音越来越响。她高兴得喘不过气来。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再来一遍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她兴奋地喊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请再来一遍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69</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她的父母面面相觑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爱丽卡还从来没有这么快活过。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她笑得气喘吁吁。她高喊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现在我知道小丑是怎么回事了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现在我什么都知道了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这真是世界上最美的圣诞节啊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她细小的手指仍在跪在她面前的老人脸上摸来摸去。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突然爱丽卡吃了一惊。她发现这个伟大的小丑哭了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142652430"/>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1603"/>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随后是寂静无声。许多分钟后她听到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他在小心、轻声地咀嚼。她故意深沉又均匀地呼吸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使他不致发觉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她尚未入睡。然而他的咀嚼节奏均匀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倒使她慢慢进入梦乡了。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当他第二天晚上回家时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她分给他四片面包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平时他只有三片。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你可以慢慢吃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吃四片。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她说着离开了餐桌。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我吃这面包消化不了。你多吃一片吧。我消化不好。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他把头深深埋在盘子上。他没有抬头。就在此刻她对他非常同情。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你可不能只吃两片面包。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他对着盘子在说。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够了。晚上我吃面包消化不好。你吃吧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她才又坐在桌旁的灯下。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选自《外国短篇小说百年精华》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包智星译</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gn="r">
              <a:lnSpc>
                <a:spcPts val="3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沃尔夫冈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博歇尔特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西德废墟文学的先驱和重要代表作家。小说《面包》写的是第二次世界大战后人们在饥荒处境中的生活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圣诞夜前一天上演的马戏对孩子们来说是非常受欢迎的节目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而在整个马戏节目中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小丑的表演是最受欢迎和最受期待的。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小丑一会儿装小猪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一会儿装鳄鱼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一会儿装跳舞的熊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一会儿又装兔子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他的表演不需要语言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他滑稽的模仿就足以让孩子们欢笑。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小姑娘虽然坐在第一排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因为自己的眼睛看不到表演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所以与听到矮马和雄狮的表演时不同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在小丑表演时没有发出笑声。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小丑了解了小姑娘的困惑后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就决定到她家里专门为她表演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因为他很想让小姑娘知道大家为什么对他的表演发笑。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小说通过一个滑稽演员和一个失明小姑娘的故事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表现了善良美好的人性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表达了作者对无私的爱的赞美。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8" name="五边形 5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9" name="五边形 5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60" name="组合 59"/>
          <p:cNvGrpSpPr/>
          <p:nvPr/>
        </p:nvGrpSpPr>
        <p:grpSpPr>
          <a:xfrm>
            <a:off x="251520" y="4523906"/>
            <a:ext cx="8640960" cy="2145454"/>
            <a:chOff x="251520" y="2320633"/>
            <a:chExt cx="8640960" cy="2145454"/>
          </a:xfrm>
        </p:grpSpPr>
        <p:grpSp>
          <p:nvGrpSpPr>
            <p:cNvPr id="61" name="组合 60"/>
            <p:cNvGrpSpPr/>
            <p:nvPr/>
          </p:nvGrpSpPr>
          <p:grpSpPr>
            <a:xfrm>
              <a:off x="251520" y="2320633"/>
              <a:ext cx="8640960" cy="2145454"/>
              <a:chOff x="251520" y="275434"/>
              <a:chExt cx="8640960" cy="2145454"/>
            </a:xfrm>
          </p:grpSpPr>
          <p:sp>
            <p:nvSpPr>
              <p:cNvPr id="63" name="五边形 6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5" name="组合 64"/>
              <p:cNvGrpSpPr/>
              <p:nvPr/>
            </p:nvGrpSpPr>
            <p:grpSpPr>
              <a:xfrm>
                <a:off x="251520" y="275434"/>
                <a:ext cx="8640960" cy="1828447"/>
                <a:chOff x="251520" y="275434"/>
                <a:chExt cx="8640960" cy="1828447"/>
              </a:xfrm>
            </p:grpSpPr>
            <p:sp>
              <p:nvSpPr>
                <p:cNvPr id="66" name="矩形 65"/>
                <p:cNvSpPr/>
                <p:nvPr/>
              </p:nvSpPr>
              <p:spPr>
                <a:xfrm>
                  <a:off x="251520" y="275434"/>
                  <a:ext cx="8640960" cy="18284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28"/>
                <p:cNvSpPr txBox="1"/>
                <p:nvPr/>
              </p:nvSpPr>
              <p:spPr>
                <a:xfrm>
                  <a:off x="8371094" y="27543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62" name="矩形 61"/>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D</a:t>
              </a:r>
              <a:r>
                <a:rPr lang="zh-CN" altLang="zh-CN" sz="2000" dirty="0"/>
                <a:t>项</a:t>
              </a:r>
              <a:r>
                <a:rPr lang="en-US" altLang="zh-CN" sz="2000" dirty="0"/>
                <a:t>,“</a:t>
              </a:r>
              <a:r>
                <a:rPr lang="zh-CN" altLang="zh-CN" sz="2000" dirty="0"/>
                <a:t>因为他很想让小姑娘知道大家为什么对他的表演发笑</a:t>
              </a:r>
              <a:r>
                <a:rPr lang="en-US" altLang="zh-CN" sz="2000" dirty="0"/>
                <a:t>”</a:t>
              </a:r>
              <a:r>
                <a:rPr lang="zh-CN" altLang="zh-CN" sz="2000" dirty="0"/>
                <a:t>不准确。</a:t>
              </a:r>
              <a:r>
                <a:rPr lang="en-US" altLang="zh-CN" sz="2000" dirty="0"/>
                <a:t>A</a:t>
              </a:r>
              <a:r>
                <a:rPr lang="zh-CN" altLang="zh-CN" sz="2000" dirty="0"/>
                <a:t>项</a:t>
              </a:r>
              <a:r>
                <a:rPr lang="en-US" altLang="zh-CN" sz="2000" dirty="0"/>
                <a:t>,“</a:t>
              </a:r>
              <a:r>
                <a:rPr lang="zh-CN" altLang="zh-CN" sz="2000" dirty="0"/>
                <a:t>最受欢迎和最受期待的</a:t>
              </a:r>
              <a:r>
                <a:rPr lang="en-US" altLang="zh-CN" sz="2000" dirty="0"/>
                <a:t>”</a:t>
              </a:r>
              <a:r>
                <a:rPr lang="zh-CN" altLang="zh-CN" sz="2000" dirty="0"/>
                <a:t>错</a:t>
              </a:r>
              <a:r>
                <a:rPr lang="en-US" altLang="zh-CN" sz="2000" dirty="0"/>
                <a:t>,</a:t>
              </a:r>
              <a:r>
                <a:rPr lang="zh-CN" altLang="zh-CN" sz="2000" dirty="0"/>
                <a:t>于文无据。</a:t>
              </a:r>
              <a:r>
                <a:rPr lang="en-US" altLang="zh-CN" sz="2000" dirty="0"/>
                <a:t>C</a:t>
              </a:r>
              <a:r>
                <a:rPr lang="zh-CN" altLang="zh-CN" sz="2000" dirty="0"/>
                <a:t>项</a:t>
              </a:r>
              <a:r>
                <a:rPr lang="en-US" altLang="zh-CN" sz="2000" dirty="0"/>
                <a:t>,</a:t>
              </a:r>
              <a:r>
                <a:rPr lang="zh-CN" altLang="zh-CN" sz="2000" dirty="0"/>
                <a:t>原文没有写到小姑娘在听到矮马和雄狮的表演时发出笑声。</a:t>
              </a:r>
            </a:p>
          </p:txBody>
        </p:sp>
      </p:grpSp>
      <p:grpSp>
        <p:nvGrpSpPr>
          <p:cNvPr id="68" name="组合 67"/>
          <p:cNvGrpSpPr/>
          <p:nvPr/>
        </p:nvGrpSpPr>
        <p:grpSpPr>
          <a:xfrm>
            <a:off x="251520" y="5633844"/>
            <a:ext cx="8640960" cy="1035516"/>
            <a:chOff x="251520" y="4869160"/>
            <a:chExt cx="8640960" cy="1035516"/>
          </a:xfrm>
        </p:grpSpPr>
        <p:grpSp>
          <p:nvGrpSpPr>
            <p:cNvPr id="69" name="组合 68"/>
            <p:cNvGrpSpPr/>
            <p:nvPr/>
          </p:nvGrpSpPr>
          <p:grpSpPr>
            <a:xfrm>
              <a:off x="251520" y="4869160"/>
              <a:ext cx="8640960" cy="1035516"/>
              <a:chOff x="251520" y="3872081"/>
              <a:chExt cx="8640960" cy="1035516"/>
            </a:xfrm>
          </p:grpSpPr>
          <p:sp>
            <p:nvSpPr>
              <p:cNvPr id="71" name="五边形 7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2" name="五边形 7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73" name="燕尾形 7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矩形 7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70" name="矩形 6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D</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C</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500"/>
                                        <p:tgtEl>
                                          <p:spTgt spid="60"/>
                                        </p:tgtEl>
                                      </p:cBhvr>
                                    </p:animEffect>
                                  </p:childTnLst>
                                </p:cTn>
                              </p:par>
                            </p:childTnLst>
                          </p:cTn>
                        </p:par>
                      </p:childTnLst>
                    </p:cTn>
                  </p:par>
                </p:childTnLst>
              </p:cTn>
              <p:nextCondLst>
                <p:cond evt="onClick" delay="0">
                  <p:tgtEl>
                    <p:spTgt spid="59"/>
                  </p:tgtEl>
                </p:cond>
              </p:nextCondLst>
            </p:seq>
            <p:seq concurrent="1" nextAc="seek">
              <p:cTn id="8" restart="whenNotActive" fill="hold" evtFilter="cancelBubble" nodeType="interactiveSeq">
                <p:stCondLst>
                  <p:cond evt="onClick" delay="0">
                    <p:tgtEl>
                      <p:spTgt spid="6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60"/>
                                        </p:tgtEl>
                                      </p:cBhvr>
                                    </p:animEffect>
                                    <p:set>
                                      <p:cBhvr>
                                        <p:cTn id="13"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4" restart="whenNotActive" fill="hold" evtFilter="cancelBubble" nodeType="interactiveSeq">
                <p:stCondLst>
                  <p:cond evt="onClick" delay="0">
                    <p:tgtEl>
                      <p:spTgt spid="5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down)">
                                      <p:cBhvr>
                                        <p:cTn id="19" dur="500"/>
                                        <p:tgtEl>
                                          <p:spTgt spid="68"/>
                                        </p:tgtEl>
                                      </p:cBhvr>
                                    </p:animEffect>
                                  </p:childTnLst>
                                </p:cTn>
                              </p:par>
                            </p:childTnLst>
                          </p:cTn>
                        </p:par>
                      </p:childTnLst>
                    </p:cTn>
                  </p:par>
                </p:childTnLst>
              </p:cTn>
              <p:nextCondLst>
                <p:cond evt="onClick" delay="0">
                  <p:tgtEl>
                    <p:spTgt spid="58"/>
                  </p:tgtEl>
                </p:cond>
              </p:nextCondLst>
            </p:seq>
            <p:seq concurrent="1" nextAc="seek">
              <p:cTn id="20" restart="whenNotActive" fill="hold" evtFilter="cancelBubble" nodeType="interactiveSeq">
                <p:stCondLst>
                  <p:cond evt="onClick" delay="0">
                    <p:tgtEl>
                      <p:spTgt spid="6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8"/>
                                        </p:tgtEl>
                                      </p:cBhvr>
                                    </p:animEffect>
                                    <p:set>
                                      <p:cBhvr>
                                        <p:cTn id="25" dur="1" fill="hold">
                                          <p:stCondLst>
                                            <p:cond delay="4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小说前半部分着力突出孩子们看到小丑表演时的喜悦和兴奋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作者这样安排有什么用意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39850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写孩子们的喜悦和兴奋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与小姑娘的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毫无笑意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形成反差对比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营造了故事悬念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使故事节奏富有张力。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写出了小丑给孩子们带来的快乐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暗示了其表演的精湛与敬业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为小丑后来决定专门到小姑娘家里去为她表演做铺垫。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此题目属于情节作用题目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情节作用题目的答题思路是回答内容上的作用和结构上的作用。小说的前半部分极尽笔力描写孩子们的喜悦和兴奋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在内容上的作用就是为下文写小丑专门到小姑娘家里去为她表演做铺垫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在结构上的作用就是和小姑娘看不见而毫无笑意产生强烈的对比。从这两个方面解答即可。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9" name="矩形 8"/>
          <p:cNvSpPr>
            <a:spLocks noChangeAspect="1"/>
          </p:cNvSpPr>
          <p:nvPr/>
        </p:nvSpPr>
        <p:spPr>
          <a:xfrm>
            <a:off x="508000"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这一形象有哪些特点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992237"/>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演艺精湛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不需说话就妙趣横生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逗得孩子们笑出眼泪。</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敬业爱业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发现小姑娘不笑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以为自己的表演不能让她喜欢就感到紧张、恐惧甚至想中断表演。</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善良而富有爱心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知道小姑娘眼睛看不见后就决定到小姑娘家里去专门为她表演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让她了解小丑的魅力。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人物形象就是这个人所经历的事件或者他所做的事情反映出来的性格特征。小说运用不同的表达方式来展现人物的性格特征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从孩子们的喜悦和兴奋可以知道他表演艺术的精湛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从考虑小姑娘的反应可以看出他的敬业爱业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从专门到小姑娘家里去为她表演可以看到他的善良和富有爱心。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矩形 7"/>
          <p:cNvSpPr>
            <a:spLocks noChangeAspect="1"/>
          </p:cNvSpPr>
          <p:nvPr/>
        </p:nvSpPr>
        <p:spPr>
          <a:xfrm>
            <a:off x="508000" y="16288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小丑的哭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这一情节对小说的艺术表现有什么作用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12" name="矩形 11"/>
          <p:cNvSpPr>
            <a:spLocks noChangeAspect="1"/>
          </p:cNvSpPr>
          <p:nvPr/>
        </p:nvSpPr>
        <p:spPr>
          <a:xfrm>
            <a:off x="508000" y="2465509"/>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主题上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小丑的哭与小姑娘的笑形成鲜明对比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情节上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一直在逗别人笑的小丑竟然哭了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造成了情节上的波澜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形成了出乎意料的情趣。</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一向滑稽的小丑自己还会哭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丰富了小丑的个性。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与标题遥相呼应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此题也属于情节作用类题目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这个情节在小说的结尾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起到深化主题的作用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同时这一情节也丰富了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与文章的标题相呼应。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down)">
                                      <p:cBhvr>
                                        <p:cTn id="1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回娘家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秋子红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秋葵是杨家屯最漂亮的媳妇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娘家远在大山深处。由于缺水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娘家一带漫山遍野光秃秃的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农作物只长山芋和荞麦。这一年遇上天旱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山芋秧子一棵棵枯萎了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荞麦下不了种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家里实在揭不开锅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爹便托人带领秋葵走出数百里的大山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来到杨家屯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秋葵便成了比自己大十岁的杨木根的媳妇。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木根知道秋葵心里最怕人碰的痛处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一定要善待秋葵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不能让她伤心难过。但木根也与其他男人一样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火气一上来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轻了咆哮如雷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甚或抬手就是一巴掌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的一声掴在秋葵脸上。秋葵转过身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用手捂了脸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只让泪水从指缝间悄悄流出。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这事儿若摊在村里别的媳妇身上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肯定要嚎、要闹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等嚎够了闹够了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肯定会卷起包袱回娘家。然后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娘家的七大姑八大姨九伯母六婶子肯定要找上门来理论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等男人上门赔够了礼道够了歉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媳妇才在娘家兄弟们的护送下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大摇大摆走进家门。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秋葵娘家远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受了委屈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泪只流在自己心里。流完了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照样像往常一样喂猪、烧饭、拉土、锄麦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悉心伺候木根、孩子和公婆。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儿子小根已经</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岁。春节过后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小根在街上玩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看到邻居家的叔叔用自行车驮了媳妇和娃儿去外公家。小根看得心热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急忙跑回家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扯着秋葵衣角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说要去外公家。秋葵刚才还笑着的那张脸顿时不自然起来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嘴唇哆嗦着说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乖儿子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外公家远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明年咱们有钱了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就去外公家。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小根哪里肯听这一套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跺着脚又哭又闹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木根大喝一声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秋葵急忙将小根搂在怀里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也哭了。这时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木根的心里就像打翻了五味瓶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横竖不是个味儿。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60207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小根渐渐懂事了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便再也不提要去外公家的事了。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家里的光景一天天好了起来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秋葵便常常念叨要回娘家。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秋葵攒够了车票钱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正要商议着回趟娘家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不料公爹殁了。等埋葬了公爹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木根欠下一屁股债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秋葵便将车票钱给了木根。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木根刚从县城火车站买了车票。夜里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小根肚子疼。秋葵与木根连夜将小根送到县医院。医生一检查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说是急性阑尾炎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需要做手术。第二天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秋葵便让木根将车票拿到火车站退了。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又一年春天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木根刚要去县城买火车票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就接到村主任的通知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说村里引来了农田水利建设扶贫项目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供水管道途经木根的承包田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需要木根亲自规划承包田灌溉工程的实施方案。木根高兴得像个孩子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一蹦一跳地去了承包田。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498912"/>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玉米吐缨时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秋葵对木根说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今年粮食丰收在望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我们很快就有钱了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等收完秋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我们带上小根回趟娘家吧。爹有气管炎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娘有腰疼病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这几年也不知好了没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弟弟现在该娶媳妇了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也不知娶下媳妇没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妹子最小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不知现在还上不上学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木根抢白道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不上学了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像你一样当文盲啊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秋葵脸一红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不好意思地低头笑了。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秋葵终于要回娘家了。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秋葵和木根去了趟县城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除了买了新衣新鞋外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还给娘家的父母弟妹买回了大包小包的礼品。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天刚蒙蒙亮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秋葵便烙好干粮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做熟饭菜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叫醒木根。吃罢早饭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便出了村子。秋葵背着行李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走在前头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高挑的身子一摆一摆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走得很急。走得木根出了一身热汗。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5" name="矩形 4"/>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上了火车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木根在行李架上放好行李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便拣靠窗的座位和秋葵面对面坐了下来。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阳光照着明媚的田野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好看极了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那些树呀房子呀电线杆呀飞似的向后退着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出了火车站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换了一程大巴车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秋葵和木根走在一条在山间绕来绕去的土路上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秋葵的话一下子多了起来。一会儿掐一朵路边的野花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一会儿放下行李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跳上土坡摘一把野枣送给木根。木根第一次感觉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平日里温温顺顺沉默不语的秋葵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其实挺爱说话的。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翻过了数座山梁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有几户人家稀稀落落卧在山野里。秋葵顿时觉得这里的天比以前蓝了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山也开始绿了起来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空气也似乎更加温馨了。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秋葵兴奋地指着前方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对木根说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前面那个村子里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大梧桐树下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就是俺家。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一汪眼泪蓦然间从秋葵黑亮的眼睛中涌了出来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她不停地用袖角擦着。擦着擦着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双腿一软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跪在山梁上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放声哭了起来。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木根背着行李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在秋葵身后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呆呆地站着。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一棵硕大的梧桐树隐约可见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树旁一户人家屋顶的烟囱里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一缕炊烟那么白那么亮那么纯朴那么亲切地向着满天的彩霞袅袅腾腾地飘着。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80928"/>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请</a:t>
            </a:r>
            <a:r>
              <a:rPr lang="zh-CN" altLang="zh-CN" sz="2200" dirty="0">
                <a:solidFill>
                  <a:srgbClr val="000000"/>
                </a:solidFill>
                <a:latin typeface="Times New Roman" panose="02020603050405020304" pitchFamily="18" charset="0"/>
                <a:cs typeface="Times New Roman" panose="02020603050405020304" pitchFamily="18" charset="0"/>
              </a:rPr>
              <a:t>概括小说的主要情节。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24342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妻子发现丈夫偷吃面包。</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丈夫撒谎掩饰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妻子替丈夫圆谎。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第二天晚餐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妻子多分了面包给丈夫。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380679"/>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下列对本文相关内容和艺术特色的分析和鉴赏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小说巧妙地运用了对比手法。如秋葵被丈夫掴脸与村里别的媳妇遇此情况的对比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突出了杨家屯一带的风俗习惯和该村媳妇的家庭地位。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小说关于秋葵三次回娘家而未能如愿的描写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把秋葵家庭的变化放到社会大背景中展现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既丰富了秋葵的形象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又给人以真实感。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秋葵在山间绕来绕去的土路上一会儿掐一朵路边的野花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一会儿放下行李跳上土坡摘一把野枣送给木根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表现了她回娘家时的兴奋心情。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秋葵发现娘家所在的偏远深山里天比以前蓝了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山也开始绿了起来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空气似乎更加温馨了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从正面表现了娘家人的生活也在悄悄改善。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篇末描写娘家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一缕炊烟那么白那么亮那么纯朴那么亲切地向着满天的彩霞袅袅腾腾地飘着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表现出秋葵看见娘家后感到满目的熟悉与亲切。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7" name="五边形 3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8" name="五边形 3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9" name="组合 38"/>
          <p:cNvGrpSpPr/>
          <p:nvPr/>
        </p:nvGrpSpPr>
        <p:grpSpPr>
          <a:xfrm>
            <a:off x="251520" y="2688138"/>
            <a:ext cx="8640960" cy="3981222"/>
            <a:chOff x="251520" y="484865"/>
            <a:chExt cx="8640960" cy="3981222"/>
          </a:xfrm>
        </p:grpSpPr>
        <p:grpSp>
          <p:nvGrpSpPr>
            <p:cNvPr id="40" name="组合 39"/>
            <p:cNvGrpSpPr/>
            <p:nvPr/>
          </p:nvGrpSpPr>
          <p:grpSpPr>
            <a:xfrm>
              <a:off x="251520" y="484865"/>
              <a:ext cx="8640960" cy="3981222"/>
              <a:chOff x="251520" y="-1560334"/>
              <a:chExt cx="8640960" cy="3981222"/>
            </a:xfrm>
          </p:grpSpPr>
          <p:sp>
            <p:nvSpPr>
              <p:cNvPr id="42" name="五边形 4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4" name="组合 43"/>
              <p:cNvGrpSpPr/>
              <p:nvPr/>
            </p:nvGrpSpPr>
            <p:grpSpPr>
              <a:xfrm>
                <a:off x="251520" y="-1560334"/>
                <a:ext cx="8640960" cy="3664216"/>
                <a:chOff x="251520" y="-1560334"/>
                <a:chExt cx="8640960" cy="3664216"/>
              </a:xfrm>
            </p:grpSpPr>
            <p:sp>
              <p:nvSpPr>
                <p:cNvPr id="45" name="矩形 44"/>
                <p:cNvSpPr/>
                <p:nvPr/>
              </p:nvSpPr>
              <p:spPr>
                <a:xfrm>
                  <a:off x="251520" y="-1560334"/>
                  <a:ext cx="8640960" cy="366421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28"/>
                <p:cNvSpPr txBox="1"/>
                <p:nvPr/>
              </p:nvSpPr>
              <p:spPr>
                <a:xfrm>
                  <a:off x="8371094" y="-156033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1" name="矩形 40"/>
            <p:cNvSpPr>
              <a:spLocks noChangeAspect="1"/>
            </p:cNvSpPr>
            <p:nvPr/>
          </p:nvSpPr>
          <p:spPr>
            <a:xfrm>
              <a:off x="508000" y="803341"/>
              <a:ext cx="8128000" cy="3323987"/>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突出了杨家屯一带的风俗习惯和该村媳妇的家庭地位</a:t>
              </a:r>
              <a:r>
                <a:rPr lang="en-US" altLang="zh-CN" sz="2000" dirty="0"/>
                <a:t>”</a:t>
              </a:r>
              <a:r>
                <a:rPr lang="zh-CN" altLang="zh-CN" sz="2000" dirty="0"/>
                <a:t>分析不当</a:t>
              </a:r>
              <a:r>
                <a:rPr lang="en-US" altLang="zh-CN" sz="2000" dirty="0"/>
                <a:t>,</a:t>
              </a:r>
              <a:r>
                <a:rPr lang="zh-CN" altLang="zh-CN" sz="2000" dirty="0"/>
                <a:t>应为突出了秋葵的隐忍性格。</a:t>
              </a:r>
              <a:r>
                <a:rPr lang="en-US" altLang="zh-CN" sz="2000" dirty="0"/>
                <a:t>B</a:t>
              </a:r>
              <a:r>
                <a:rPr lang="zh-CN" altLang="zh-CN" sz="2000" dirty="0"/>
                <a:t>项</a:t>
              </a:r>
              <a:r>
                <a:rPr lang="en-US" altLang="zh-CN" sz="2000" dirty="0"/>
                <a:t>,“</a:t>
              </a:r>
              <a:r>
                <a:rPr lang="zh-CN" altLang="zh-CN" sz="2000" dirty="0"/>
                <a:t>把秋葵家庭的变化放到社会大背景中展现</a:t>
              </a:r>
              <a:r>
                <a:rPr lang="en-US" altLang="zh-CN" sz="2000" dirty="0"/>
                <a:t>”</a:t>
              </a:r>
              <a:r>
                <a:rPr lang="zh-CN" altLang="zh-CN" sz="2000" dirty="0"/>
                <a:t>分析不当</a:t>
              </a:r>
              <a:r>
                <a:rPr lang="en-US" altLang="zh-CN" sz="2000" dirty="0"/>
                <a:t>,</a:t>
              </a:r>
              <a:r>
                <a:rPr lang="zh-CN" altLang="zh-CN" sz="2000" dirty="0"/>
                <a:t>秋葵前两次回娘家未能如愿是家庭原因</a:t>
              </a:r>
              <a:r>
                <a:rPr lang="en-US" altLang="zh-CN" sz="2000" dirty="0"/>
                <a:t>,</a:t>
              </a:r>
              <a:r>
                <a:rPr lang="zh-CN" altLang="zh-CN" sz="2000" dirty="0"/>
                <a:t>基本没有涉及社会背景</a:t>
              </a:r>
              <a:r>
                <a:rPr lang="en-US" altLang="zh-CN" sz="2000" dirty="0"/>
                <a:t>;</a:t>
              </a:r>
              <a:r>
                <a:rPr lang="zh-CN" altLang="zh-CN" sz="2000" dirty="0"/>
                <a:t>第三次回娘家未能如愿是社会原因</a:t>
              </a:r>
              <a:r>
                <a:rPr lang="en-US" altLang="zh-CN" sz="2000" dirty="0"/>
                <a:t>,</a:t>
              </a:r>
              <a:r>
                <a:rPr lang="zh-CN" altLang="zh-CN" sz="2000" dirty="0"/>
                <a:t>是在社会背景中展现的。</a:t>
              </a:r>
              <a:r>
                <a:rPr lang="en-US" altLang="zh-CN" sz="2000" dirty="0"/>
                <a:t>D</a:t>
              </a:r>
              <a:r>
                <a:rPr lang="zh-CN" altLang="zh-CN" sz="2000" dirty="0"/>
                <a:t>项</a:t>
              </a:r>
              <a:r>
                <a:rPr lang="en-US" altLang="zh-CN" sz="2000" dirty="0"/>
                <a:t>,“</a:t>
              </a:r>
              <a:r>
                <a:rPr lang="zh-CN" altLang="zh-CN" sz="2000" dirty="0"/>
                <a:t>从正面表现了娘家人的生活也在悄悄改善</a:t>
              </a:r>
              <a:r>
                <a:rPr lang="en-US" altLang="zh-CN" sz="2000" dirty="0"/>
                <a:t>”</a:t>
              </a:r>
              <a:r>
                <a:rPr lang="zh-CN" altLang="zh-CN" sz="2000" dirty="0"/>
                <a:t>分析不当。这里通过描写秋葵对娘家一带天、山和空气的感受</a:t>
              </a:r>
              <a:r>
                <a:rPr lang="en-US" altLang="zh-CN" sz="2000" dirty="0"/>
                <a:t>,</a:t>
              </a:r>
              <a:r>
                <a:rPr lang="zh-CN" altLang="zh-CN" sz="2000" dirty="0"/>
                <a:t>从侧面表现娘家一带人们的生活也在悄悄改善。</a:t>
              </a:r>
            </a:p>
          </p:txBody>
        </p:sp>
      </p:grpSp>
      <p:grpSp>
        <p:nvGrpSpPr>
          <p:cNvPr id="47" name="组合 46"/>
          <p:cNvGrpSpPr/>
          <p:nvPr/>
        </p:nvGrpSpPr>
        <p:grpSpPr>
          <a:xfrm>
            <a:off x="251520" y="5633844"/>
            <a:ext cx="8640960" cy="1035516"/>
            <a:chOff x="251520" y="4869160"/>
            <a:chExt cx="8640960" cy="1035516"/>
          </a:xfrm>
        </p:grpSpPr>
        <p:grpSp>
          <p:nvGrpSpPr>
            <p:cNvPr id="48" name="组合 47"/>
            <p:cNvGrpSpPr/>
            <p:nvPr/>
          </p:nvGrpSpPr>
          <p:grpSpPr>
            <a:xfrm>
              <a:off x="251520" y="4869160"/>
              <a:ext cx="8640960" cy="1035516"/>
              <a:chOff x="251520" y="3872081"/>
              <a:chExt cx="8640960" cy="1035516"/>
            </a:xfrm>
          </p:grpSpPr>
          <p:sp>
            <p:nvSpPr>
              <p:cNvPr id="50" name="五边形 4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1" name="五边形 5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2" name="燕尾形 5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矩形 52"/>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9" name="矩形 48"/>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23124728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childTnLst>
              </p:cTn>
              <p:nextCondLst>
                <p:cond evt="onClick" delay="0">
                  <p:tgtEl>
                    <p:spTgt spid="38"/>
                  </p:tgtEl>
                </p:cond>
              </p:nextCondLst>
            </p:seq>
            <p:seq concurrent="1" nextAc="seek">
              <p:cTn id="8" restart="whenNotActive" fill="hold" evtFilter="cancelBubble" nodeType="interactiveSeq">
                <p:stCondLst>
                  <p:cond evt="onClick" delay="0">
                    <p:tgtEl>
                      <p:spTgt spid="3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9"/>
                                        </p:tgtEl>
                                      </p:cBhvr>
                                    </p:animEffect>
                                    <p:set>
                                      <p:cBhvr>
                                        <p:cTn id="13"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4" restart="whenNotActive" fill="hold" evtFilter="cancelBubble" nodeType="interactiveSeq">
                <p:stCondLst>
                  <p:cond evt="onClick" delay="0">
                    <p:tgtEl>
                      <p:spTgt spid="3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500"/>
                                        <p:tgtEl>
                                          <p:spTgt spid="47"/>
                                        </p:tgtEl>
                                      </p:cBhvr>
                                    </p:animEffect>
                                  </p:childTnLst>
                                </p:cTn>
                              </p:par>
                            </p:childTnLst>
                          </p:cTn>
                        </p:par>
                      </p:childTnLst>
                    </p:cTn>
                  </p:par>
                </p:childTnLst>
              </p:cTn>
              <p:nextCondLst>
                <p:cond evt="onClick" delay="0">
                  <p:tgtEl>
                    <p:spTgt spid="37"/>
                  </p:tgtEl>
                </p:cond>
              </p:nextCondLst>
            </p:seq>
            <p:seq concurrent="1" nextAc="seek">
              <p:cTn id="20" restart="whenNotActive" fill="hold" evtFilter="cancelBubble" nodeType="interactiveSeq">
                <p:stCondLst>
                  <p:cond evt="onClick" delay="0">
                    <p:tgtEl>
                      <p:spTgt spid="4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7"/>
                                        </p:tgtEl>
                                      </p:cBhvr>
                                    </p:animEffect>
                                    <p:set>
                                      <p:cBhvr>
                                        <p:cTn id="25"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213285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小说中的秋葵有哪些性格特点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56490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温顺隐忍。挨丈夫打骂或受了委屈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泪只流在自己心里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而不像其他人一样哭闹。</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勤劳纯朴。她从事各种家务农活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悉心伺候家人。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识大体。公爹殁了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秋葵将车票钱拿出来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家里经济困难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虽然想家但始终未回。</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重亲情。她惦记爹娘与弟弟、妹妹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回娘家时为娘家人买回大包小包的礼品。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只要言之有理即可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7" name="矩形 26"/>
          <p:cNvSpPr>
            <a:spLocks noChangeAspect="1"/>
          </p:cNvSpPr>
          <p:nvPr/>
        </p:nvSpPr>
        <p:spPr>
          <a:xfrm>
            <a:off x="508000" y="2132856"/>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双腿一软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跪在山梁上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放声哭了起来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的原因是多方面的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请结合作品内容进行分析。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9" name="矩形 28"/>
          <p:cNvSpPr>
            <a:spLocks noChangeAspect="1"/>
          </p:cNvSpPr>
          <p:nvPr/>
        </p:nvSpPr>
        <p:spPr>
          <a:xfrm>
            <a:off x="508000" y="300038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终于回到阔别多年的娘家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激动之情涌上心头。</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想到娘家亲人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浓浓亲情扑面而来。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娘家这片热土就在眼前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故土的养育之恩撩人心弦。</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多年未回娘家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歉疚之感袭人心扉。</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自己已经脱贫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没有辜负父母期望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今日回娘亲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兴奋之情溢于眼泪之中。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只要言之有理即可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8" name="矩形 7"/>
          <p:cNvSpPr>
            <a:spLocks noChangeAspect="1"/>
          </p:cNvSpPr>
          <p:nvPr/>
        </p:nvSpPr>
        <p:spPr>
          <a:xfrm>
            <a:off x="508000" y="1844824"/>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小说是怎样叙述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这样写有什么好处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9" name="矩形 8"/>
          <p:cNvSpPr>
            <a:spLocks noChangeAspect="1"/>
          </p:cNvSpPr>
          <p:nvPr/>
        </p:nvSpPr>
        <p:spPr>
          <a:xfrm>
            <a:off x="508000" y="2691908"/>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为主线叙述故事。这样写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使小说脉络清晰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层次感强。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用第三人称叙述故事。这样写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不受时间与空间的限制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使故事情节在较大跨度中清晰呈现。</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采用简洁的对话来叙事。这样写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使叙事更加紧凑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并表现人物丰富的内心世界。</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插入典型的环境描写。这样写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典型扼要的环境描写增添了亲切感、真实感和现场感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的故事以诗意美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烘托人物的心理。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如有其他答案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只要言之有理即可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4" name="圆角矩形 13">
            <a:hlinkClick r:id="rId5"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考点一</a:t>
            </a:r>
            <a:endParaRPr lang="zh-CN" altLang="en-US" sz="1200" dirty="0">
              <a:solidFill>
                <a:srgbClr val="E75E22"/>
              </a:solidFill>
              <a:latin typeface="+mj-ea"/>
              <a:ea typeface="+mj-ea"/>
            </a:endParaRPr>
          </a:p>
        </p:txBody>
      </p:sp>
      <p:sp>
        <p:nvSpPr>
          <p:cNvPr id="15" name="圆角矩形 14">
            <a:hlinkClick r:id="rId6"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考点二</a:t>
            </a:r>
            <a:endParaRPr lang="zh-CN" altLang="en-US" sz="1200" dirty="0">
              <a:solidFill>
                <a:schemeClr val="bg1">
                  <a:lumMod val="85000"/>
                </a:schemeClr>
              </a:solidFill>
              <a:latin typeface="+mj-ea"/>
              <a:ea typeface="+mj-ea"/>
            </a:endParaRPr>
          </a:p>
        </p:txBody>
      </p:sp>
      <p:sp>
        <p:nvSpPr>
          <p:cNvPr id="16" name="圆角矩形 15">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602077"/>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第二次世界大战后人们在饥荒处境中的生活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是这篇小说的背景。小说中只有两个人物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一对老夫妇。第一天晚上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难耐饥饿的丈夫在深夜两点半起床偷吃面包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妻子发现后并没有揭穿丈夫的谎言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两人在对话后又回到床上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妻子假装入睡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丈夫在被窝中咀嚼面包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第二天晚上妻子给丈夫多分了一片面包。全文没有战火硝烟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而是通过语言、动作描写写出了饥荒之中人与人之间互相尊重、宽容、患难与共的真情。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本题要求概括小说的主要情节。作品以时间为顺序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从深夜两点半妻子突然醒来到发现丈夫偷吃面包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从两人互相说谎到两人入睡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再到第二天妻子给丈夫多分一片面包。按照时间顺序概述作品的主要情节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组织答案即可。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124</TotalTime>
  <Words>20209</Words>
  <Application>Microsoft Office PowerPoint</Application>
  <PresentationFormat>On-screen Show (4:3)</PresentationFormat>
  <Paragraphs>959</Paragraphs>
  <Slides>84</Slides>
  <Notes>1</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高优14新制作模板</vt:lpstr>
      <vt:lpstr>第一讲　分析情节结构</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2017-06-18T02:29:20Z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