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59" r:id="rId6"/>
    <p:sldId id="258" r:id="rId7"/>
    <p:sldId id="261" r:id="rId8"/>
    <p:sldId id="262" r:id="rId9"/>
    <p:sldId id="264" r:id="rId10"/>
    <p:sldId id="265" r:id="rId11"/>
    <p:sldId id="26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14605"/>
            <a:ext cx="12197080" cy="6861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422015" y="569595"/>
            <a:ext cx="6215380" cy="2387600"/>
          </a:xfrm>
        </p:spPr>
        <p:txBody>
          <a:bodyPr/>
          <a:p>
            <a:r>
              <a:rPr lang="zh-CN" altLang="en-US" sz="96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微  笑</a:t>
            </a:r>
            <a:endParaRPr lang="zh-CN" altLang="en-US" sz="96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27905" y="349885"/>
            <a:ext cx="3911600" cy="1325880"/>
          </a:xfrm>
        </p:spPr>
        <p:txBody>
          <a:bodyPr/>
          <a:p>
            <a:r>
              <a:rPr lang="zh-CN" altLang="en-US" sz="6600" b="1" i="1"/>
              <a:t>填   一   填</a:t>
            </a:r>
            <a:endParaRPr lang="zh-CN" altLang="en-US" sz="6600" b="1" i="1"/>
          </a:p>
        </p:txBody>
      </p:sp>
      <p:sp>
        <p:nvSpPr>
          <p:cNvPr id="3" name="文本框 2"/>
          <p:cNvSpPr txBox="1"/>
          <p:nvPr/>
        </p:nvSpPr>
        <p:spPr>
          <a:xfrm>
            <a:off x="3706495" y="1983105"/>
            <a:ext cx="76949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只要小鸟醒着，（                               ）。</a:t>
            </a:r>
            <a:endParaRPr lang="zh-CN" altLang="en-US" sz="3600"/>
          </a:p>
          <a:p>
            <a:r>
              <a:rPr lang="zh-CN" altLang="en-US" sz="3600"/>
              <a:t>只要大象醒着，（                               ）。</a:t>
            </a:r>
            <a:endParaRPr lang="zh-CN" altLang="en-US" sz="3600"/>
          </a:p>
          <a:p>
            <a:r>
              <a:rPr lang="zh-CN" altLang="en-US" sz="3600"/>
              <a:t>只要小兔醒着，（                               ）。</a:t>
            </a:r>
            <a:endParaRPr lang="zh-CN" altLang="en-US" sz="3600"/>
          </a:p>
          <a:p>
            <a:r>
              <a:rPr lang="zh-CN" altLang="en-US" sz="3600"/>
              <a:t>只要小蜗牛醒着，（                            ）。</a:t>
            </a: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27905" y="349885"/>
            <a:ext cx="3911600" cy="1325880"/>
          </a:xfrm>
        </p:spPr>
        <p:txBody>
          <a:bodyPr/>
          <a:p>
            <a:r>
              <a:rPr lang="zh-CN" altLang="en-US" sz="6000"/>
              <a:t>学习目标</a:t>
            </a:r>
            <a:endParaRPr lang="zh-CN" altLang="en-US" sz="6000"/>
          </a:p>
        </p:txBody>
      </p:sp>
      <p:sp>
        <p:nvSpPr>
          <p:cNvPr id="7" name="文本框 6"/>
          <p:cNvSpPr txBox="1"/>
          <p:nvPr/>
        </p:nvSpPr>
        <p:spPr>
          <a:xfrm>
            <a:off x="4403090" y="1696720"/>
            <a:ext cx="60661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</a:t>
            </a:r>
            <a:r>
              <a:rPr lang="zh-CN" altLang="en-US" sz="3200"/>
              <a:t>、会认本课</a:t>
            </a:r>
            <a:r>
              <a:rPr lang="en-US" altLang="zh-CN" sz="3200"/>
              <a:t>6</a:t>
            </a:r>
            <a:r>
              <a:rPr lang="zh-CN" altLang="en-US" sz="3200"/>
              <a:t>个生字，会写本课</a:t>
            </a:r>
            <a:r>
              <a:rPr lang="en-US" altLang="zh-CN" sz="3200"/>
              <a:t>8</a:t>
            </a:r>
            <a:r>
              <a:rPr lang="zh-CN" altLang="en-US" sz="3200"/>
              <a:t>个生字。</a:t>
            </a:r>
            <a:endParaRPr lang="zh-CN" altLang="en-US" sz="3200"/>
          </a:p>
          <a:p>
            <a:r>
              <a:rPr lang="en-US" altLang="zh-CN" sz="3200"/>
              <a:t>2</a:t>
            </a:r>
            <a:r>
              <a:rPr lang="zh-CN" altLang="en-US" sz="3200"/>
              <a:t>、能用自己的话复述这个故事，提高口头语言表达能力。</a:t>
            </a:r>
            <a:endParaRPr lang="zh-CN" altLang="en-US" sz="3200"/>
          </a:p>
          <a:p>
            <a:r>
              <a:rPr lang="en-US" altLang="zh-CN" sz="3200"/>
              <a:t>3</a:t>
            </a:r>
            <a:r>
              <a:rPr lang="zh-CN" altLang="en-US" sz="3200"/>
              <a:t>、感受到小蜗牛的善良，学会关爱他人，懂得给别人带来快乐的同时自己也能得到快乐。</a:t>
            </a:r>
            <a:endParaRPr lang="zh-CN" altLang="en-US" sz="3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890" y="-23495"/>
            <a:ext cx="12209780" cy="6904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27905" y="349885"/>
            <a:ext cx="3911600" cy="1325880"/>
          </a:xfrm>
        </p:spPr>
        <p:txBody>
          <a:bodyPr/>
          <a:p>
            <a:r>
              <a:rPr lang="zh-CN" altLang="en-US" sz="6000" b="1"/>
              <a:t>我   会   认</a:t>
            </a:r>
            <a:endParaRPr lang="zh-CN" altLang="en-US" sz="6000" b="1"/>
          </a:p>
        </p:txBody>
      </p:sp>
      <p:sp>
        <p:nvSpPr>
          <p:cNvPr id="3" name="文本框 2"/>
          <p:cNvSpPr txBox="1"/>
          <p:nvPr/>
        </p:nvSpPr>
        <p:spPr>
          <a:xfrm>
            <a:off x="3879850" y="1411605"/>
            <a:ext cx="76333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6000"/>
          </a:p>
          <a:p>
            <a:r>
              <a:rPr lang="zh-CN" altLang="en-US" sz="6000"/>
              <a:t>蜗牛        除外      背包</a:t>
            </a:r>
            <a:endParaRPr lang="zh-CN" altLang="en-US" sz="6000"/>
          </a:p>
          <a:p>
            <a:endParaRPr lang="zh-CN" altLang="en-US" sz="6000"/>
          </a:p>
          <a:p>
            <a:r>
              <a:rPr lang="zh-CN" altLang="en-US" sz="6000"/>
              <a:t>拆开       或者       愉快</a:t>
            </a:r>
            <a:endParaRPr lang="zh-CN" altLang="en-US" sz="6000"/>
          </a:p>
        </p:txBody>
      </p:sp>
      <p:sp>
        <p:nvSpPr>
          <p:cNvPr id="4" name="文本框 3"/>
          <p:cNvSpPr txBox="1"/>
          <p:nvPr/>
        </p:nvSpPr>
        <p:spPr>
          <a:xfrm>
            <a:off x="3879850" y="1675765"/>
            <a:ext cx="1165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方正细黑一_GBK" panose="03000509000000000000" charset="-122"/>
                <a:ea typeface="方正细黑一_GBK" panose="03000509000000000000" charset="-122"/>
              </a:rPr>
              <a:t>wō</a:t>
            </a:r>
            <a:endParaRPr lang="zh-CN" altLang="en-US" sz="3600">
              <a:solidFill>
                <a:srgbClr val="FF0000"/>
              </a:solidFill>
              <a:latin typeface="方正细黑一_GBK" panose="03000509000000000000" charset="-122"/>
              <a:ea typeface="方正细黑一_GBK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5120" y="1675765"/>
            <a:ext cx="1225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方正细黑一_GBK" panose="03000509000000000000" charset="-122"/>
                <a:ea typeface="方正细黑一_GBK" panose="03000509000000000000" charset="-122"/>
              </a:rPr>
              <a:t>chú</a:t>
            </a:r>
            <a:endParaRPr lang="zh-CN" altLang="en-US" sz="3600">
              <a:solidFill>
                <a:srgbClr val="FF0000"/>
              </a:solidFill>
              <a:latin typeface="方正细黑一_GBK" panose="03000509000000000000" charset="-122"/>
              <a:ea typeface="方正细黑一_GBK" panose="03000509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22435" y="1675765"/>
            <a:ext cx="1359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方正细黑一_GBK" panose="03000509000000000000" charset="-122"/>
                <a:ea typeface="方正细黑一_GBK" panose="03000509000000000000" charset="-122"/>
              </a:rPr>
              <a:t>bēi</a:t>
            </a:r>
            <a:endParaRPr lang="zh-CN" altLang="en-US" sz="3600">
              <a:solidFill>
                <a:srgbClr val="FF0000"/>
              </a:solidFill>
              <a:latin typeface="方正细黑一_GBK" panose="03000509000000000000" charset="-122"/>
              <a:ea typeface="方正细黑一_GBK" panose="03000509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8725" y="3503295"/>
            <a:ext cx="174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方正细黑一_GBK" panose="03000509000000000000" charset="-122"/>
                <a:ea typeface="方正细黑一_GBK" panose="03000509000000000000" charset="-122"/>
              </a:rPr>
              <a:t>chāi</a:t>
            </a:r>
            <a:endParaRPr lang="zh-CN" altLang="en-US" sz="3600">
              <a:solidFill>
                <a:srgbClr val="FF0000"/>
              </a:solidFill>
              <a:latin typeface="方正细黑一_GBK" panose="03000509000000000000" charset="-122"/>
              <a:ea typeface="方正细黑一_GBK" panose="03000509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3205" y="3503295"/>
            <a:ext cx="1389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方正细黑一_GBK" panose="03000509000000000000" charset="-122"/>
                <a:ea typeface="方正细黑一_GBK" panose="03000509000000000000" charset="-122"/>
              </a:rPr>
              <a:t>huò</a:t>
            </a:r>
            <a:endParaRPr lang="zh-CN" altLang="en-US" sz="3600">
              <a:solidFill>
                <a:srgbClr val="FF0000"/>
              </a:solidFill>
              <a:latin typeface="方正细黑一_GBK" panose="03000509000000000000" charset="-122"/>
              <a:ea typeface="方正细黑一_GBK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41815" y="3503295"/>
            <a:ext cx="1120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方正细黑一_GBK" panose="03000509000000000000" charset="-122"/>
                <a:ea typeface="方正细黑一_GBK" panose="03000509000000000000" charset="-122"/>
              </a:rPr>
              <a:t>yú</a:t>
            </a:r>
            <a:endParaRPr lang="zh-CN" altLang="en-US" sz="3600">
              <a:solidFill>
                <a:srgbClr val="FF0000"/>
              </a:solidFill>
              <a:latin typeface="方正细黑一_GBK" panose="03000509000000000000" charset="-122"/>
              <a:ea typeface="方正细黑一_GBK" panose="03000509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27905" y="349885"/>
            <a:ext cx="3911600" cy="1325880"/>
          </a:xfrm>
        </p:spPr>
        <p:txBody>
          <a:bodyPr/>
          <a:p>
            <a:r>
              <a:rPr lang="zh-CN" altLang="en-US" sz="6000" b="1"/>
              <a:t>我    会    写</a:t>
            </a:r>
            <a:endParaRPr lang="zh-CN" altLang="en-US" sz="6000" b="1"/>
          </a:p>
        </p:txBody>
      </p:sp>
      <p:sp>
        <p:nvSpPr>
          <p:cNvPr id="3" name="文本框 2"/>
          <p:cNvSpPr txBox="1"/>
          <p:nvPr/>
        </p:nvSpPr>
        <p:spPr>
          <a:xfrm>
            <a:off x="4104005" y="2174240"/>
            <a:ext cx="76949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</a:rPr>
              <a:t>任</a:t>
            </a:r>
            <a:r>
              <a:rPr lang="zh-CN" altLang="en-US" sz="5400"/>
              <a:t>何   </a:t>
            </a:r>
            <a:r>
              <a:rPr lang="zh-CN" altLang="en-US" sz="5400">
                <a:solidFill>
                  <a:srgbClr val="FF0000"/>
                </a:solidFill>
              </a:rPr>
              <a:t>传</a:t>
            </a:r>
            <a:r>
              <a:rPr lang="zh-CN" altLang="en-US" sz="5400"/>
              <a:t>递   </a:t>
            </a:r>
            <a:r>
              <a:rPr lang="zh-CN" altLang="en-US" sz="5400">
                <a:solidFill>
                  <a:srgbClr val="FF0000"/>
                </a:solidFill>
              </a:rPr>
              <a:t>消息</a:t>
            </a:r>
            <a:r>
              <a:rPr lang="zh-CN" altLang="en-US" sz="5400"/>
              <a:t>   </a:t>
            </a:r>
            <a:r>
              <a:rPr lang="zh-CN" altLang="en-US" sz="5400">
                <a:solidFill>
                  <a:srgbClr val="FF0000"/>
                </a:solidFill>
              </a:rPr>
              <a:t>整</a:t>
            </a:r>
            <a:r>
              <a:rPr lang="zh-CN" altLang="en-US" sz="5400"/>
              <a:t>个</a:t>
            </a:r>
            <a:endParaRPr lang="zh-CN" altLang="en-US" sz="5400"/>
          </a:p>
          <a:p>
            <a:endParaRPr lang="zh-CN" altLang="en-US" sz="5400"/>
          </a:p>
          <a:p>
            <a:r>
              <a:rPr lang="zh-CN" altLang="en-US" sz="5400">
                <a:solidFill>
                  <a:srgbClr val="FF0000"/>
                </a:solidFill>
              </a:rPr>
              <a:t>甜</a:t>
            </a:r>
            <a:r>
              <a:rPr lang="zh-CN" altLang="en-US" sz="5400"/>
              <a:t>美   </a:t>
            </a:r>
            <a:r>
              <a:rPr lang="zh-CN" altLang="en-US" sz="5400">
                <a:solidFill>
                  <a:srgbClr val="FF0000"/>
                </a:solidFill>
              </a:rPr>
              <a:t>觉</a:t>
            </a:r>
            <a:r>
              <a:rPr lang="zh-CN" altLang="en-US" sz="5400"/>
              <a:t>得   </a:t>
            </a:r>
            <a:r>
              <a:rPr lang="zh-CN" altLang="en-US" sz="5400">
                <a:solidFill>
                  <a:srgbClr val="FF0000"/>
                </a:solidFill>
              </a:rPr>
              <a:t>厚</a:t>
            </a:r>
            <a:r>
              <a:rPr lang="zh-CN" altLang="en-US" sz="5400"/>
              <a:t>重</a:t>
            </a:r>
            <a:endParaRPr lang="zh-CN" altLang="en-US" sz="5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28845" y="694690"/>
            <a:ext cx="63950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</a:t>
            </a:r>
            <a:r>
              <a:rPr lang="zh-CN" altLang="en-US" sz="3600">
                <a:solidFill>
                  <a:srgbClr val="FF0000"/>
                </a:solidFill>
              </a:rPr>
              <a:t>小鸟</a:t>
            </a:r>
            <a:r>
              <a:rPr lang="zh-CN" altLang="en-US" sz="3600"/>
              <a:t>说：</a:t>
            </a:r>
            <a:r>
              <a:rPr lang="en-US" altLang="zh-CN" sz="3600"/>
              <a:t>“</a:t>
            </a:r>
            <a:r>
              <a:rPr lang="zh-CN" altLang="en-US" sz="3600"/>
              <a:t>只要我醒着，我随时</a:t>
            </a:r>
            <a:r>
              <a:rPr lang="zh-CN" altLang="en-US" sz="3600">
                <a:solidFill>
                  <a:srgbClr val="00B050"/>
                </a:solidFill>
              </a:rPr>
              <a:t>为朋友歌唱</a:t>
            </a:r>
            <a:r>
              <a:rPr lang="zh-CN" altLang="en-US" sz="3600"/>
              <a:t>。</a:t>
            </a:r>
            <a:r>
              <a:rPr lang="en-US" altLang="zh-CN" sz="3600"/>
              <a:t>”</a:t>
            </a:r>
            <a:endParaRPr lang="en-US" altLang="zh-CN" sz="3600"/>
          </a:p>
          <a:p>
            <a:r>
              <a:rPr lang="zh-CN" altLang="en-US" sz="3600"/>
              <a:t>        </a:t>
            </a:r>
            <a:r>
              <a:rPr lang="zh-CN" altLang="en-US" sz="3600">
                <a:solidFill>
                  <a:srgbClr val="FF0000"/>
                </a:solidFill>
              </a:rPr>
              <a:t>大象</a:t>
            </a:r>
            <a:r>
              <a:rPr lang="zh-CN" altLang="en-US" sz="3600"/>
              <a:t>说：</a:t>
            </a:r>
            <a:r>
              <a:rPr lang="en-US" altLang="zh-CN" sz="3600"/>
              <a:t>“</a:t>
            </a:r>
            <a:r>
              <a:rPr lang="zh-CN" altLang="en-US" sz="3600"/>
              <a:t>只要我醒着，谁</a:t>
            </a:r>
            <a:r>
              <a:rPr lang="zh-CN" altLang="en-US" sz="3600">
                <a:solidFill>
                  <a:srgbClr val="00B050"/>
                </a:solidFill>
              </a:rPr>
              <a:t>有干不完 的活儿</a:t>
            </a:r>
            <a:r>
              <a:rPr lang="zh-CN" altLang="en-US" sz="3600"/>
              <a:t>，我随叫随到。</a:t>
            </a:r>
            <a:r>
              <a:rPr lang="en-US" altLang="zh-CN" sz="3600"/>
              <a:t>”</a:t>
            </a:r>
            <a:endParaRPr lang="en-US" altLang="zh-CN" sz="3600"/>
          </a:p>
          <a:p>
            <a:r>
              <a:rPr lang="zh-CN" altLang="en-US" sz="3600"/>
              <a:t>        </a:t>
            </a:r>
            <a:r>
              <a:rPr lang="zh-CN" altLang="en-US" sz="3600">
                <a:solidFill>
                  <a:srgbClr val="FF0000"/>
                </a:solidFill>
              </a:rPr>
              <a:t>小兔</a:t>
            </a:r>
            <a:r>
              <a:rPr lang="zh-CN" altLang="en-US" sz="3600"/>
              <a:t>说：</a:t>
            </a:r>
            <a:r>
              <a:rPr lang="en-US" altLang="zh-CN" sz="3600"/>
              <a:t>“</a:t>
            </a:r>
            <a:r>
              <a:rPr lang="zh-CN" altLang="en-US" sz="3600"/>
              <a:t>只要我醒着，我乐意为任何一位朋友</a:t>
            </a:r>
            <a:r>
              <a:rPr lang="zh-CN" altLang="en-US" sz="3600">
                <a:solidFill>
                  <a:srgbClr val="00B050"/>
                </a:solidFill>
              </a:rPr>
              <a:t>送信传消息</a:t>
            </a:r>
            <a:r>
              <a:rPr lang="zh-CN" altLang="en-US" sz="3600"/>
              <a:t>。</a:t>
            </a:r>
            <a:r>
              <a:rPr lang="en-US" altLang="zh-CN" sz="3600"/>
              <a:t>”</a:t>
            </a:r>
            <a:endParaRPr lang="en-US" altLang="zh-CN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34485" y="591185"/>
            <a:ext cx="76949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</a:t>
            </a:r>
            <a:r>
              <a:rPr lang="zh-CN" altLang="en-US" sz="3600"/>
              <a:t>大家都在为朋友干点儿什么，小蜗牛</a:t>
            </a:r>
            <a:r>
              <a:rPr lang="zh-CN" altLang="en-US" sz="3600">
                <a:solidFill>
                  <a:srgbClr val="00B050"/>
                </a:solidFill>
              </a:rPr>
              <a:t>好着急</a:t>
            </a:r>
            <a:r>
              <a:rPr lang="zh-CN" altLang="en-US" sz="3600"/>
              <a:t>。他除了整天背着个沉重的壳，在地上慢慢地爬以外，别的</a:t>
            </a:r>
            <a:r>
              <a:rPr lang="zh-CN" altLang="en-US" sz="3600">
                <a:solidFill>
                  <a:srgbClr val="00B050"/>
                </a:solidFill>
              </a:rPr>
              <a:t>什么也干不了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5812155" y="3733800"/>
            <a:ext cx="58280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i="1">
                <a:solidFill>
                  <a:srgbClr val="FF0000"/>
                </a:solidFill>
              </a:rPr>
              <a:t>想一想：小蜗牛为什么会好着急呢？</a:t>
            </a:r>
            <a:endParaRPr lang="zh-CN" altLang="en-US" sz="4800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4100" y="2447925"/>
            <a:ext cx="691388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4000"/>
              <a:t>     “</a:t>
            </a:r>
            <a:r>
              <a:rPr lang="zh-CN" altLang="en-US" sz="4000"/>
              <a:t>小蜗牛，你的微笑真甜！</a:t>
            </a:r>
            <a:r>
              <a:rPr lang="en-US" altLang="zh-CN" sz="4000"/>
              <a:t>”</a:t>
            </a:r>
            <a:r>
              <a:rPr lang="zh-CN" altLang="en-US" sz="4000"/>
              <a:t>一只小蚂蚁说。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        后来，小蜗牛想了一个</a:t>
            </a:r>
            <a:r>
              <a:rPr lang="zh-CN" altLang="en-US" sz="4000">
                <a:solidFill>
                  <a:srgbClr val="FF0000"/>
                </a:solidFill>
              </a:rPr>
              <a:t>好办法</a:t>
            </a:r>
            <a:r>
              <a:rPr lang="zh-CN" altLang="en-US" sz="4000"/>
              <a:t>。</a:t>
            </a:r>
            <a:endParaRPr lang="zh-CN" altLang="en-US" sz="4000"/>
          </a:p>
        </p:txBody>
      </p:sp>
      <p:sp>
        <p:nvSpPr>
          <p:cNvPr id="7" name="云形标注 6"/>
          <p:cNvSpPr/>
          <p:nvPr/>
        </p:nvSpPr>
        <p:spPr>
          <a:xfrm>
            <a:off x="7830185" y="229870"/>
            <a:ext cx="4375150" cy="192786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请问这个好办法是什么呢？</a:t>
            </a:r>
            <a:endParaRPr lang="zh-CN" altLang="en-US" sz="3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35320" y="13970"/>
            <a:ext cx="607250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</a:t>
            </a:r>
            <a:r>
              <a:rPr lang="zh-CN" altLang="en-US" sz="3600"/>
              <a:t>第二天，小蜗牛把厚厚的</a:t>
            </a:r>
            <a:r>
              <a:rPr lang="zh-CN" altLang="en-US" sz="3600">
                <a:solidFill>
                  <a:srgbClr val="FF0000"/>
                </a:solidFill>
              </a:rPr>
              <a:t>一沓信</a:t>
            </a:r>
            <a:r>
              <a:rPr lang="zh-CN" altLang="en-US" sz="3600"/>
              <a:t>交给小兔，让他给森林里的</a:t>
            </a:r>
            <a:r>
              <a:rPr lang="zh-CN" altLang="en-US" sz="3600">
                <a:solidFill>
                  <a:srgbClr val="FF0000"/>
                </a:solidFill>
              </a:rPr>
              <a:t>每一位</a:t>
            </a:r>
            <a:r>
              <a:rPr lang="zh-CN" altLang="en-US" sz="3600"/>
              <a:t>朋友送去。</a:t>
            </a:r>
            <a:endParaRPr lang="zh-CN" altLang="en-US" sz="3600"/>
          </a:p>
          <a:p>
            <a:r>
              <a:rPr lang="zh-CN" altLang="en-US" sz="3600"/>
              <a:t>        朋友们拆开信，里面是一张画儿，画的是一只正</a:t>
            </a:r>
            <a:r>
              <a:rPr lang="zh-CN" altLang="en-US" sz="3600">
                <a:solidFill>
                  <a:srgbClr val="FF0000"/>
                </a:solidFill>
              </a:rPr>
              <a:t>甜甜微笑着的小蜗牛</a:t>
            </a:r>
            <a:r>
              <a:rPr lang="zh-CN" altLang="en-US" sz="3600"/>
              <a:t>，下面还有一行小字：</a:t>
            </a:r>
            <a:r>
              <a:rPr lang="en-US" altLang="zh-CN" sz="3600"/>
              <a:t>“</a:t>
            </a:r>
            <a:r>
              <a:rPr lang="zh-CN" altLang="en-US" sz="3600"/>
              <a:t>当您感觉</a:t>
            </a:r>
            <a:r>
              <a:rPr lang="zh-CN" altLang="en-US" sz="3600">
                <a:solidFill>
                  <a:srgbClr val="FF0000"/>
                </a:solidFill>
              </a:rPr>
              <a:t>孤单</a:t>
            </a:r>
            <a:r>
              <a:rPr lang="zh-CN" altLang="en-US" sz="3600"/>
              <a:t>或</a:t>
            </a:r>
            <a:r>
              <a:rPr lang="zh-CN" altLang="en-US" sz="3600">
                <a:solidFill>
                  <a:srgbClr val="FF0000"/>
                </a:solidFill>
              </a:rPr>
              <a:t>不愉快</a:t>
            </a:r>
            <a:r>
              <a:rPr lang="zh-CN" altLang="en-US" sz="3600"/>
              <a:t>的时候，请记住您的朋友小蜗牛，他正对着您</a:t>
            </a:r>
            <a:r>
              <a:rPr lang="zh-CN" altLang="en-US" sz="3600">
                <a:solidFill>
                  <a:srgbClr val="FF0000"/>
                </a:solidFill>
              </a:rPr>
              <a:t>微笑</a:t>
            </a:r>
            <a:r>
              <a:rPr lang="zh-CN" altLang="en-US" sz="3600"/>
              <a:t>！</a:t>
            </a:r>
            <a:r>
              <a:rPr lang="en-US" altLang="zh-CN" sz="3600"/>
              <a:t>”</a:t>
            </a:r>
            <a:endParaRPr lang="en-US" altLang="zh-CN" sz="3600"/>
          </a:p>
          <a:p>
            <a:endParaRPr lang="en-US" altLang="zh-CN" sz="3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13970"/>
            <a:ext cx="12209780" cy="6904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80840" y="2846070"/>
            <a:ext cx="69596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        “</a:t>
            </a:r>
            <a:r>
              <a:rPr lang="zh-CN" altLang="en-US" sz="4800">
                <a:solidFill>
                  <a:srgbClr val="FF0000"/>
                </a:solidFill>
              </a:rPr>
              <a:t>小蜗牛真了不起，他把微笑送给了整座森林！</a:t>
            </a:r>
            <a:r>
              <a:rPr lang="en-US" altLang="zh-CN" sz="4800">
                <a:solidFill>
                  <a:srgbClr val="FF0000"/>
                </a:solidFill>
              </a:rPr>
              <a:t>”</a:t>
            </a:r>
            <a:r>
              <a:rPr lang="zh-CN" altLang="en-US" sz="4800">
                <a:solidFill>
                  <a:srgbClr val="FF0000"/>
                </a:solidFill>
              </a:rPr>
              <a:t>朋友们都这么说。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6918960" y="107950"/>
            <a:ext cx="4772025" cy="2201545"/>
          </a:xfrm>
          <a:prstGeom prst="wedgeEllipse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</a:rPr>
              <a:t>朋友们为什么这么说呢？你觉得小蜗牛了不起吗？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WPS 演示</Application>
  <PresentationFormat>宽屏</PresentationFormat>
  <Paragraphs>61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方正细黑一_GBK</vt:lpstr>
      <vt:lpstr>Calibri Light</vt:lpstr>
      <vt:lpstr>Calibri</vt:lpstr>
      <vt:lpstr>微软雅黑</vt:lpstr>
      <vt:lpstr>Arial Unicode MS</vt:lpstr>
      <vt:lpstr>Office 主题</vt:lpstr>
      <vt:lpstr>微  笑</vt:lpstr>
      <vt:lpstr>学习目标</vt:lpstr>
      <vt:lpstr>我   会   认</vt:lpstr>
      <vt:lpstr>我    会    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填   一   填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2015-05-05T08:02:00Z</dcterms:created>
  <dcterms:modified xsi:type="dcterms:W3CDTF">2018-01-16T08:38:05Z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