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8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100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101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2253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7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2458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2662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2867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072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3072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481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68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686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3686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3891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096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6148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149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301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301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505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506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710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710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915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915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4915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0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5120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325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325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5325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52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529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5530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734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5734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93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939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5939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4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144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19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819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349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349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55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3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554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75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758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963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6963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68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7168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373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73732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73733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577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7578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782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782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7782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987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7987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192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8192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0244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10245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397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397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8397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60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601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8602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80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806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8806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011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011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9011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6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9216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421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421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9421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2292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12293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4340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14341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6388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16389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1843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  <p:sp>
        <p:nvSpPr>
          <p:cNvPr id="2048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  <a:p>
            <a:pPr lvl="0"/>
            <a:r>
              <a:rPr lang="zh-CN" altLang="en-US" sz="1200"/>
              <a:t>
  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image" Target="../media/image1.jpeg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-&#23383;&#35789;&#21548;&#20889;-&#20154;&#22235;&#19978;-5.&#19968;&#20010;&#35910;&#33626;&#37324;&#30340;&#20116;&#31890;&#35910;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-&#35838;&#25991;&#26391;&#35835;-&#20154;&#22235;&#19978;-5.&#19968;&#20010;&#35910;&#33626;&#37324;&#30340;&#20116;&#31890;&#35910;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hyperlink" Target="&#29983;&#23383;&#35270;&#39057;-&#20154;&#22235;&#19978;-5.&#19968;&#20010;&#35910;&#33626;&#37324;&#30340;&#20116;&#31890;&#35910;.mp4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915795"/>
            <a:ext cx="3539490" cy="2360295"/>
          </a:xfrm>
          <a:prstGeom prst="ellipse">
            <a:avLst/>
          </a:prstGeom>
          <a:ln w="98425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787900" y="1484630"/>
            <a:ext cx="4129405" cy="339217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 fontAlgn="base"/>
            <a:r>
              <a:rPr lang="en-US" altLang="zh-CN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lang="zh-CN" altLang="en-US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豌豆是一种攀缘草本，绿色，椭圆形，内侧有</a:t>
            </a:r>
            <a:r>
              <a:rPr lang="en-US" altLang="zh-CN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2—10</a:t>
            </a:r>
            <a:r>
              <a:rPr lang="zh-CN" altLang="en-US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粒种子。今天我们一起来认识一个豆荚里的五粒豌豆吧！</a:t>
            </a:r>
            <a:endParaRPr lang="zh-CN" altLang="en-US" sz="36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6" name="Picture 8" descr="http://image2.sina.com.cn/IT/cr/2006/0516/4276596235.jpg"/>
          <p:cNvPicPr>
            <a:picLocks noChangeAspect="1"/>
          </p:cNvPicPr>
          <p:nvPr/>
        </p:nvPicPr>
        <p:blipFill>
          <a:blip r:embed="rId2"/>
          <a:srcRect b="-2226"/>
          <a:stretch>
            <a:fillRect/>
          </a:stretch>
        </p:blipFill>
        <p:spPr>
          <a:xfrm>
            <a:off x="34925" y="1484313"/>
            <a:ext cx="4752975" cy="359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2"/>
          <p:cNvSpPr txBox="1"/>
          <p:nvPr/>
        </p:nvSpPr>
        <p:spPr>
          <a:xfrm>
            <a:off x="4378325" y="998538"/>
            <a:ext cx="4602163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文本框 3"/>
          <p:cNvSpPr txBox="1"/>
          <p:nvPr/>
        </p:nvSpPr>
        <p:spPr>
          <a:xfrm>
            <a:off x="5310188" y="2189163"/>
            <a:ext cx="309562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8" name="文本框 4"/>
          <p:cNvSpPr txBox="1"/>
          <p:nvPr/>
        </p:nvSpPr>
        <p:spPr>
          <a:xfrm>
            <a:off x="5437188" y="2316163"/>
            <a:ext cx="309562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9300" y="3328988"/>
            <a:ext cx="5275263" cy="20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561975" y="2071688"/>
            <a:ext cx="36020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(情绪、气氛等)充分流露。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4825" y="3482975"/>
            <a:ext cx="3849688" cy="1123950"/>
          </a:xfrm>
          <a:prstGeom prst="rect">
            <a:avLst/>
          </a:prstGeom>
          <a:solidFill>
            <a:schemeClr val="bg2">
              <a:alpha val="12999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节日的校园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着欢乐的气氛。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8" y="1905000"/>
            <a:ext cx="4191000" cy="270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4"/>
          <p:cNvSpPr txBox="1"/>
          <p:nvPr/>
        </p:nvSpPr>
        <p:spPr>
          <a:xfrm>
            <a:off x="536575" y="1293813"/>
            <a:ext cx="2147888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55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1346200"/>
            <a:ext cx="366712" cy="45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20700" y="2276475"/>
            <a:ext cx="8094663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阅读课文，体会普通的豌豆荚在作者笔下是多么的富有情趣。标上自然段序号。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TextBox 11"/>
          <p:cNvSpPr txBox="1"/>
          <p:nvPr/>
        </p:nvSpPr>
        <p:spPr>
          <a:xfrm>
            <a:off x="385763" y="1454150"/>
            <a:ext cx="83327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一个豆荚里的五粒豆都有什么愿望？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3988" y="2346325"/>
            <a:ext cx="4183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飞向广大的世界里去。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423988" y="3136900"/>
            <a:ext cx="4183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直接飞进太阳里去。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1249363" y="3810000"/>
            <a:ext cx="77406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到哪儿就在哪儿住下来，不过还得向前滚。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423988" y="4475163"/>
            <a:ext cx="4183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该怎么样就怎么样吧！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2346325"/>
            <a:ext cx="641350" cy="56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3136900"/>
            <a:ext cx="641350" cy="56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638" y="4492625"/>
            <a:ext cx="641350" cy="56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819525"/>
            <a:ext cx="641350" cy="56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288" y="3827463"/>
            <a:ext cx="641350" cy="56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Box 11"/>
          <p:cNvSpPr txBox="1"/>
          <p:nvPr/>
        </p:nvSpPr>
        <p:spPr>
          <a:xfrm>
            <a:off x="220663" y="1433513"/>
            <a:ext cx="868203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一个豆荚里的五粒豆后来发生了什么事？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088" y="2644775"/>
            <a:ext cx="78247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三粒豆被鸽子吃掉了，一粒豆在水沟里泡涨了，还有一粒在窗台的裂缝里生长、开花。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Box 11"/>
          <p:cNvSpPr txBox="1"/>
          <p:nvPr/>
        </p:nvSpPr>
        <p:spPr>
          <a:xfrm>
            <a:off x="581025" y="1504950"/>
            <a:ext cx="82915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读完课文，你有什么问题？提出来。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175" y="2192338"/>
            <a:ext cx="7969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家庭里的地位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439738" y="2849563"/>
            <a:ext cx="79676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母亲为什么要把一株豌豆苗称为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一个小花园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409575" y="3941763"/>
            <a:ext cx="79676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小豌豆是怎样长大的？小姑娘又是怎样长好的？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矩形 5"/>
          <p:cNvSpPr/>
          <p:nvPr/>
        </p:nvSpPr>
        <p:spPr>
          <a:xfrm>
            <a:off x="7092950" y="1597025"/>
            <a:ext cx="1706563" cy="3984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课后第一题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20"/>
          <p:cNvSpPr/>
          <p:nvPr/>
        </p:nvSpPr>
        <p:spPr>
          <a:xfrm>
            <a:off x="592138" y="1844675"/>
            <a:ext cx="8455025" cy="6604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一、我会查字典。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6" name="文本框 14"/>
          <p:cNvSpPr txBox="1"/>
          <p:nvPr/>
        </p:nvSpPr>
        <p:spPr>
          <a:xfrm>
            <a:off x="623888" y="1268413"/>
            <a:ext cx="2003425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1747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8" y="1320800"/>
            <a:ext cx="3683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矩形 5"/>
          <p:cNvSpPr/>
          <p:nvPr/>
        </p:nvSpPr>
        <p:spPr>
          <a:xfrm>
            <a:off x="900113" y="2852738"/>
            <a:ext cx="734377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“豌”是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0913" y="2781300"/>
            <a:ext cx="100012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27400" y="3421063"/>
            <a:ext cx="590550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4213" y="3429000"/>
            <a:ext cx="3889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827088" y="1484313"/>
            <a:ext cx="73453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“耐”是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475" y="148431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2938" y="2060575"/>
            <a:ext cx="592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2775" y="2060575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矩形 5"/>
          <p:cNvSpPr/>
          <p:nvPr/>
        </p:nvSpPr>
        <p:spPr>
          <a:xfrm>
            <a:off x="827088" y="3141663"/>
            <a:ext cx="7345362" cy="1271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“曾”是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575" y="313213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775" y="3708400"/>
            <a:ext cx="590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363" y="3708400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20"/>
          <p:cNvSpPr/>
          <p:nvPr/>
        </p:nvSpPr>
        <p:spPr>
          <a:xfrm>
            <a:off x="601663" y="1485900"/>
            <a:ext cx="7723187" cy="302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二、在《一个豆荚里的五粒豆》中,最后一粒豆子落在了哪里？(     )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A.一个长满了青苔的裂缝里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B.直接飞进太阳里去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C.落到水沟里去了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300" y="4418013"/>
            <a:ext cx="2339975" cy="473075"/>
            <a:chOff x="9981" y="5834"/>
            <a:chExt cx="3683" cy="744"/>
          </a:xfrm>
        </p:grpSpPr>
        <p:sp>
          <p:nvSpPr>
            <p:cNvPr id="35843" name="TextBox 11">
              <a:hlinkClick r:id="rId1" action="ppaction://hlinkfile"/>
            </p:cNvPr>
            <p:cNvSpPr txBox="1"/>
            <p:nvPr/>
          </p:nvSpPr>
          <p:spPr>
            <a:xfrm>
              <a:off x="9981" y="5860"/>
              <a:ext cx="2202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2400" b="1" dirty="0">
                  <a:latin typeface="Kaiti SC" pitchFamily="2" charset="-122"/>
                  <a:ea typeface="Kaiti SC" pitchFamily="2" charset="-122"/>
                </a:rPr>
                <a:t>字词听写</a:t>
              </a:r>
              <a:endParaRPr lang="zh-CN" altLang="en-US" sz="2400" b="1" dirty="0">
                <a:latin typeface="Kaiti SC" pitchFamily="2" charset="-122"/>
                <a:ea typeface="Kaiti SC" pitchFamily="2" charset="-122"/>
              </a:endParaRPr>
            </a:p>
          </p:txBody>
        </p:sp>
        <p:pic>
          <p:nvPicPr>
            <p:cNvPr id="35844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5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542292">
              <a:off x="12364" y="5834"/>
              <a:ext cx="528" cy="7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5646738" y="2090738"/>
            <a:ext cx="439737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844550"/>
            <a:ext cx="9190038" cy="516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103313" y="1901825"/>
            <a:ext cx="8077200" cy="24304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 indent="457200"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梦想的力量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当我充满自信地，朝着梦想的方向迈进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并且毫不畏惧地，过着我理想的生活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会在不期然间忽然降临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404938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892" name="文本框 11"/>
          <p:cNvSpPr txBox="1"/>
          <p:nvPr/>
        </p:nvSpPr>
        <p:spPr>
          <a:xfrm>
            <a:off x="333375" y="1393825"/>
            <a:ext cx="12319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8425" y="4416425"/>
            <a:ext cx="7092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让我们走进课文，细细品读这篇童话！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6"/>
          <p:cNvSpPr txBox="1"/>
          <p:nvPr/>
        </p:nvSpPr>
        <p:spPr>
          <a:xfrm>
            <a:off x="1423988" y="2128838"/>
            <a:ext cx="5040312" cy="177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阅读课文第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1-6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体会普通的豌豆荚在作者笔下是多么的富有情趣。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8" name="文本框 14"/>
          <p:cNvSpPr txBox="1"/>
          <p:nvPr/>
        </p:nvSpPr>
        <p:spPr>
          <a:xfrm>
            <a:off x="623888" y="1268413"/>
            <a:ext cx="19319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993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8" y="1320800"/>
            <a:ext cx="366712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AutoShape 4" descr="http://pic.qiantucdn.com/58pic/16/71/01/73n58PICeRK_1024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AutoShape 2" descr="http://himg2.huanqiu.com/attachment2010/2015/0527/19/07/20150527070755960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AutoShape 4" descr="http://himg2.huanqiu.com/attachment2010/2015/0527/19/07/20150527070755960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 descr="201505270707559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670984">
            <a:off x="4985658" y="1473108"/>
            <a:ext cx="3987052" cy="18689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994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75" y="2317750"/>
            <a:ext cx="1103313" cy="158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 descr="第5课题解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841375"/>
            <a:ext cx="9147175" cy="517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13" y="4953000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13" y="5345113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4" name="文本框 15">
            <a:hlinkClick r:id="" action="ppaction://hlinkshowjump?jump=nextslide"/>
          </p:cNvPr>
          <p:cNvSpPr txBox="1"/>
          <p:nvPr/>
        </p:nvSpPr>
        <p:spPr>
          <a:xfrm>
            <a:off x="7275513" y="4941888"/>
            <a:ext cx="1230312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14">
            <a:hlinkClick r:id="rId3" action="ppaction://hlinksldjump"/>
          </p:cNvPr>
          <p:cNvSpPr txBox="1"/>
          <p:nvPr/>
        </p:nvSpPr>
        <p:spPr>
          <a:xfrm>
            <a:off x="7275513" y="5334000"/>
            <a:ext cx="1230312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290365" y="1916832"/>
            <a:ext cx="6840760" cy="85280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fontAlgn="base"/>
            <a:r>
              <a:rPr lang="en-US" altLang="zh-CN" sz="5100" b="1" strike="noStrike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5 </a:t>
            </a:r>
            <a:r>
              <a:rPr lang="zh-CN" altLang="en-US" sz="5100" b="1" strike="noStrike" noProof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cs typeface="+mn-cs"/>
              </a:rPr>
              <a:t>一个豆荚里的五粒豆</a:t>
            </a:r>
            <a:endParaRPr lang="zh-CN" altLang="en-US" sz="5100" b="1" strike="noStrike" noProof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itchFamily="2" charset="-122"/>
              <a:ea typeface="Kaiti SC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14287" y="1016000"/>
            <a:ext cx="2771775" cy="252413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400" strike="noStrike" noProof="1"/>
          </a:p>
        </p:txBody>
      </p:sp>
      <p:sp>
        <p:nvSpPr>
          <p:cNvPr id="5128" name="文本框 1"/>
          <p:cNvSpPr txBox="1"/>
          <p:nvPr/>
        </p:nvSpPr>
        <p:spPr>
          <a:xfrm>
            <a:off x="182563" y="1000125"/>
            <a:ext cx="2163762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四年级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52413" y="3357563"/>
            <a:ext cx="87630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豆荚和豌豆都是绿的，豌豆就以为整个世界都是绿的。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435600" y="1196975"/>
            <a:ext cx="3240088" cy="1800225"/>
          </a:xfrm>
          <a:prstGeom prst="cloudCallout">
            <a:avLst>
              <a:gd name="adj1" fmla="val -30158"/>
              <a:gd name="adj2" fmla="val 7045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 dirty="0">
                <a:solidFill>
                  <a:srgbClr val="FF0000"/>
                </a:solidFill>
              </a:rPr>
              <a:t>坐井观天</a:t>
            </a:r>
            <a:endParaRPr lang="zh-CN" altLang="en-US" sz="3600" strike="noStrike" noProof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4325" y="4076700"/>
            <a:ext cx="3840163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2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让你联想到什么寓言故事？</a:t>
            </a:r>
            <a:endParaRPr lang="zh-CN" altLang="en-US" sz="2400" strike="noStrike" noProof="1" dirty="0"/>
          </a:p>
        </p:txBody>
      </p:sp>
      <p:sp>
        <p:nvSpPr>
          <p:cNvPr id="7" name="云形标注 6"/>
          <p:cNvSpPr/>
          <p:nvPr/>
        </p:nvSpPr>
        <p:spPr>
          <a:xfrm>
            <a:off x="3419475" y="2205038"/>
            <a:ext cx="1439863" cy="719138"/>
          </a:xfrm>
          <a:prstGeom prst="cloudCallout">
            <a:avLst>
              <a:gd name="adj1" fmla="val 4011"/>
              <a:gd name="adj2" fmla="val 96731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 dirty="0">
                <a:solidFill>
                  <a:srgbClr val="FF0000"/>
                </a:solidFill>
              </a:rPr>
              <a:t>青蛙</a:t>
            </a:r>
            <a:endParaRPr lang="zh-CN" altLang="en-US" sz="2800" strike="noStrike" noProof="1" dirty="0">
              <a:solidFill>
                <a:srgbClr val="FF0000"/>
              </a:solidFill>
            </a:endParaRPr>
          </a:p>
        </p:txBody>
      </p:sp>
      <p:sp>
        <p:nvSpPr>
          <p:cNvPr id="41989" name="AutoShape 2" descr="http://zkres2.myzaker.com/201710/59dd85047f52e9cc03000a46_640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59dd85047f52e9cc03000a46_64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1520" y="1268760"/>
            <a:ext cx="2339752" cy="204330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椭圆 9"/>
          <p:cNvSpPr/>
          <p:nvPr/>
        </p:nvSpPr>
        <p:spPr>
          <a:xfrm>
            <a:off x="3851275" y="3357563"/>
            <a:ext cx="801688" cy="52228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2015052707075596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1473695">
            <a:off x="6294001" y="1267816"/>
            <a:ext cx="2638835" cy="12369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231775" y="1333500"/>
            <a:ext cx="61610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豌豆按照它们在家庭里的地位，坐成一排。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4600" y="2200275"/>
            <a:ext cx="4451350" cy="5222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按照从大到小的顺序排列。</a:t>
            </a:r>
            <a:endParaRPr lang="zh-CN" altLang="en-US" sz="2800" strike="noStrike" noProof="1" dirty="0"/>
          </a:p>
        </p:txBody>
      </p:sp>
      <p:sp>
        <p:nvSpPr>
          <p:cNvPr id="44036" name="AutoShape 2" descr="http://zkres2.myzaker.com/201710/59dd85047f52e9cc03000a46_640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095625" y="1247775"/>
            <a:ext cx="2633663" cy="68897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  <p:sp>
        <p:nvSpPr>
          <p:cNvPr id="44038" name="AutoShape 2" descr="http://www.zhiwuwang.com/file/upload/201609/29/1031341237781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2413" y="2997200"/>
            <a:ext cx="73850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“老这样坐下去，我恐怕会变得僵硬起来。我似乎觉得外面发生了一些事情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我有这种预感！”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51500" y="2982913"/>
            <a:ext cx="1563688" cy="50323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  <p:sp>
        <p:nvSpPr>
          <p:cNvPr id="15" name="TextBox 14"/>
          <p:cNvSpPr txBox="1"/>
          <p:nvPr/>
        </p:nvSpPr>
        <p:spPr>
          <a:xfrm>
            <a:off x="1354138" y="4379913"/>
            <a:ext cx="5518150" cy="5222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豌豆越成熟就会变得越来越坚硬。</a:t>
            </a:r>
            <a:endParaRPr lang="zh-CN" altLang="en-US" sz="2800" strike="noStrike" noProof="1" dirty="0"/>
          </a:p>
        </p:txBody>
      </p:sp>
      <p:sp>
        <p:nvSpPr>
          <p:cNvPr id="44042" name="AutoShape 4" descr="http://img3.doubanio.com/view/commodity_story/medium/public/p9675100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" name="图片 15" descr="p96751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65161" y="3716779"/>
            <a:ext cx="2032000" cy="136815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0" grpId="0" bldLvl="0" animBg="1"/>
      <p:bldP spid="13" grpId="0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196975" y="1773238"/>
            <a:ext cx="43418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分角色朗读第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7—12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7407" y="2492261"/>
            <a:ext cx="7623644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/>
            <a:r>
              <a:rPr lang="zh-CN" altLang="en-US" sz="3600" b="1" strike="noStrike" cap="none" spc="50" noProof="1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说说五粒豌豆即将分开时，豌豆们各自的打算，用原文归纳它们的愿望。</a:t>
            </a:r>
            <a:endParaRPr lang="zh-CN" altLang="en-US" sz="3600" b="1" strike="noStrike" cap="none" spc="50" noProof="1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608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8" y="1957388"/>
            <a:ext cx="1281112" cy="183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65" y="148490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250" y="1268413"/>
            <a:ext cx="18081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第一粒豆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5900" y="1854200"/>
            <a:ext cx="7251700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“现在</a:t>
            </a:r>
            <a:r>
              <a:rPr lang="zh-CN" altLang="en-US" sz="28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我要飞向广大的世界里去了！如果你能捉住我，就请你来吧！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”第一粒豌豆说完就飞走了。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0" y="3211513"/>
            <a:ext cx="18081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第二粒豆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813" y="3798888"/>
            <a:ext cx="7026275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我将直接飞进太阳里去，这才像一粒豌豆呢，而且与我的身份非常相称！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”于是，它也飞走了。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5549900" y="2441575"/>
            <a:ext cx="3024188" cy="1657350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 dirty="0">
                <a:solidFill>
                  <a:schemeClr val="tx1"/>
                </a:solidFill>
              </a:rPr>
              <a:t>自高自大</a:t>
            </a:r>
            <a:endParaRPr lang="zh-CN" altLang="en-US" sz="2800" b="1" strike="noStrike" noProof="1" dirty="0">
              <a:solidFill>
                <a:schemeClr val="tx1"/>
              </a:solidFill>
            </a:endParaRPr>
          </a:p>
        </p:txBody>
      </p:sp>
      <p:pic>
        <p:nvPicPr>
          <p:cNvPr id="8" name="图片 7" descr="rBEhWFLNFRwIAAAAAARhjpd9O4UAAHs7gJ-iI8ABGGm498.jpg!q70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65" y="321210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148490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250" y="1484313"/>
            <a:ext cx="26209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第三、四粒豆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250" y="2276475"/>
            <a:ext cx="681037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我们到了哪儿，就在哪儿住下来，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”其余的两粒说，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不过，我们还得向前滚。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2916238" y="3213100"/>
            <a:ext cx="3568700" cy="1655763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 dirty="0">
                <a:solidFill>
                  <a:schemeClr val="tx1"/>
                </a:solidFill>
              </a:rPr>
              <a:t>不满足现状</a:t>
            </a:r>
            <a:endParaRPr lang="zh-CN" altLang="en-US" sz="2800" b="1" strike="noStrike" noProof="1" dirty="0">
              <a:solidFill>
                <a:schemeClr val="tx1"/>
              </a:solidFill>
            </a:endParaRPr>
          </a:p>
        </p:txBody>
      </p:sp>
      <p:pic>
        <p:nvPicPr>
          <p:cNvPr id="4" name="图片 3" descr="rBEhWFLNFRwIAAAAAARhjpd9O4UAAHs7gJ-iI8ABGGm498.jpg!q70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2488838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1628800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250" y="1484313"/>
            <a:ext cx="18081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第五粒豆</a:t>
            </a:r>
            <a:endParaRPr lang="zh-CN" altLang="en-US" sz="3200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5900" y="2070100"/>
            <a:ext cx="72326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该怎么样就怎么样吧！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”最后的那一粒说。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该怎么样就怎么样！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”这粒豆说。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2216150" y="2930525"/>
            <a:ext cx="4968875" cy="2447925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 dirty="0">
                <a:solidFill>
                  <a:schemeClr val="tx1"/>
                </a:solidFill>
              </a:rPr>
              <a:t>随遇而安</a:t>
            </a:r>
            <a:endParaRPr lang="en-US" altLang="zh-CN" sz="2800" b="1" strike="noStrike" noProof="1" dirty="0">
              <a:solidFill>
                <a:schemeClr val="tx1"/>
              </a:solidFill>
            </a:endParaRPr>
          </a:p>
          <a:p>
            <a:pPr algn="ctr" fontAlgn="base"/>
            <a:r>
              <a:rPr lang="zh-CN" altLang="en-US" sz="2800" b="1" strike="noStrike" noProof="1" dirty="0">
                <a:solidFill>
                  <a:schemeClr val="tx1"/>
                </a:solidFill>
              </a:rPr>
              <a:t>喜欢平静的生活</a:t>
            </a:r>
            <a:endParaRPr lang="zh-CN" altLang="en-US" sz="2800" b="1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5"/>
          <p:cNvSpPr/>
          <p:nvPr/>
        </p:nvSpPr>
        <p:spPr>
          <a:xfrm>
            <a:off x="1412875" y="1619250"/>
            <a:ext cx="46085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13—21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4" name="矩形 15"/>
          <p:cNvSpPr/>
          <p:nvPr/>
        </p:nvSpPr>
        <p:spPr>
          <a:xfrm>
            <a:off x="1412875" y="2411413"/>
            <a:ext cx="71294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最后那粒豌豆有没有实现自己的愿望呢？它是怎样长大的？小姑娘又是怎样长好的？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427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3" y="2143125"/>
            <a:ext cx="1281112" cy="1836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542925" y="2132013"/>
            <a:ext cx="78676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小豌豆刚到长满青苔的窗台上住下时，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66925" y="2625725"/>
            <a:ext cx="267493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身体非常虚弱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925" y="1339850"/>
            <a:ext cx="8070850" cy="584200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细读第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13—21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和最后一个自然段，完成填空。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3" y="3459163"/>
            <a:ext cx="7796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小豌豆长出了小叶子，小姑娘（          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275" y="3941763"/>
            <a:ext cx="316865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觉得好了一些了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5" grpId="0" bldLvl="0" animBg="1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矩形 4"/>
          <p:cNvSpPr/>
          <p:nvPr/>
        </p:nvSpPr>
        <p:spPr>
          <a:xfrm>
            <a:off x="611188" y="1595438"/>
            <a:ext cx="388937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太阳今天在我身上照得怪暖和的。这粒豆子长得好极了，我也会好起来的；我能爬起来，走到温暖的太阳光中去。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0" name="AutoShape 2" descr="http://photocdn.sohu.com/20150803/mp25456468_1438569260882_2_th.pn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mp25456468_1438569260882_2_th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60032" y="1505610"/>
            <a:ext cx="3915882" cy="318475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15"/>
          <p:cNvSpPr/>
          <p:nvPr/>
        </p:nvSpPr>
        <p:spPr>
          <a:xfrm>
            <a:off x="682625" y="1701800"/>
            <a:ext cx="79517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小豌豆顺着绳子向上生长，小姑娘（               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01750" y="2193925"/>
            <a:ext cx="3681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能够坐一整个钟头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9" name="矩形 5"/>
          <p:cNvSpPr/>
          <p:nvPr/>
        </p:nvSpPr>
        <p:spPr>
          <a:xfrm>
            <a:off x="682625" y="3089275"/>
            <a:ext cx="79517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小豌豆开出一朵紫色的小花，小姑娘（                           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9063" y="3660775"/>
            <a:ext cx="7272337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脸上洋溢着健康的光彩，眼睛发着亮光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8" y="1393825"/>
            <a:ext cx="1628775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0" name="文本框 11"/>
          <p:cNvSpPr txBox="1"/>
          <p:nvPr/>
        </p:nvSpPr>
        <p:spPr>
          <a:xfrm>
            <a:off x="171450" y="1382713"/>
            <a:ext cx="12319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第一课时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2500" y="1525588"/>
            <a:ext cx="5256213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安徒生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丹麦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世纪著名童话作家，被尊称为“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现代童话之父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”。他著名的童话故事有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小锡兵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冰雪女王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拇指姑娘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卖火柴的小女孩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丑小鸭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《一个豆荚里的五粒豆》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是安徒生创作于1853年的一篇童话。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4" name="Picture 2" descr="http://images.takungpao.com/2018/0402/201804020301201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833453"/>
            <a:ext cx="2952327" cy="310771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1412875" y="2174875"/>
            <a:ext cx="71294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母亲虽然不相信，但她还是仔细地用一根小棍子把豌豆苗支起来，使它不至于被风吹断，这体现了什么？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2466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3" y="2041525"/>
            <a:ext cx="1281112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文本框 1"/>
          <p:cNvSpPr txBox="1"/>
          <p:nvPr/>
        </p:nvSpPr>
        <p:spPr>
          <a:xfrm>
            <a:off x="1412875" y="1457325"/>
            <a:ext cx="1714500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想一想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矩形 4"/>
          <p:cNvSpPr/>
          <p:nvPr/>
        </p:nvSpPr>
        <p:spPr>
          <a:xfrm>
            <a:off x="827088" y="1844675"/>
            <a:ext cx="38893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虽然母亲不相信，但她还是仔细地用一根小棍子把这植物支起来，好使它不被风吹断，因为它使她的女儿对生命产生了愉快的想象。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514" name="AutoShape 2" descr="http://photocdn.sohu.com/20150803/mp25456468_1438569260882_2_th.pn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7f61c191xc4b09c8650bc&amp;69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04048" y="1412776"/>
            <a:ext cx="3759714" cy="33508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圆角矩形 7"/>
          <p:cNvSpPr/>
          <p:nvPr/>
        </p:nvSpPr>
        <p:spPr>
          <a:xfrm>
            <a:off x="468313" y="1412875"/>
            <a:ext cx="4535488" cy="35290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50000"/>
              </a:lnSpc>
            </a:pPr>
            <a:r>
              <a:rPr lang="en-US" altLang="zh-CN" sz="2400" strike="noStrike" noProof="1" dirty="0">
                <a:solidFill>
                  <a:schemeClr val="tx1"/>
                </a:solidFill>
              </a:rPr>
              <a:t>        </a:t>
            </a:r>
            <a:r>
              <a:rPr lang="zh-CN" altLang="en-US" sz="2400" strike="noStrike" noProof="1" dirty="0">
                <a:solidFill>
                  <a:schemeClr val="tx1"/>
                </a:solidFill>
              </a:rPr>
              <a:t>母亲一个细小的动作寄托了对女儿获得重生的渴望，虽然她不相信一株小小的豌豆苗会创造奇迹，但她更愿意让这株豌豆苗陪伴着病中的女儿，给她带来获得重生的力量。</a:t>
            </a:r>
            <a:endParaRPr lang="zh-CN" altLang="en-US" sz="2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52463" y="1978025"/>
            <a:ext cx="3887787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低下头来，轻轻地吻了一下柔嫩的叶子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。这一天简直像一个节日。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2" name="AutoShape 2" descr="http://photocdn.sohu.com/20150803/mp25456468_1438569260882_2_th.pn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4a1b1f8fhb52551d5fa3f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9356" y="1731546"/>
            <a:ext cx="4123287" cy="3354731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3" name="组合 2"/>
          <p:cNvGrpSpPr/>
          <p:nvPr/>
        </p:nvGrpSpPr>
        <p:grpSpPr>
          <a:xfrm>
            <a:off x="2341563" y="4068763"/>
            <a:ext cx="1484312" cy="796925"/>
            <a:chOff x="8049592" y="1942376"/>
            <a:chExt cx="1484630" cy="796290"/>
          </a:xfrm>
        </p:grpSpPr>
        <p:sp>
          <p:nvSpPr>
            <p:cNvPr id="77" name="云形 76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000" strike="noStrike" noProof="1"/>
            </a:p>
          </p:txBody>
        </p:sp>
        <p:sp>
          <p:nvSpPr>
            <p:cNvPr id="66566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喜爱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75100" y="4052888"/>
            <a:ext cx="1484313" cy="795337"/>
            <a:chOff x="8049592" y="1942376"/>
            <a:chExt cx="1484630" cy="796290"/>
          </a:xfrm>
        </p:grpSpPr>
        <p:sp>
          <p:nvSpPr>
            <p:cNvPr id="4" name="云形 3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000" strike="noStrike" noProof="1"/>
            </a:p>
          </p:txBody>
        </p:sp>
        <p:sp>
          <p:nvSpPr>
            <p:cNvPr id="66569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感激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09563" y="1206500"/>
            <a:ext cx="7129462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看到开花的豌豆苗，小姑娘有什么表现？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682625" y="2714625"/>
            <a:ext cx="7759700" cy="1544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indent="200025"/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小姑娘受到豌豆生命力的鼓舞,终于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能够坐起来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,并且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快乐地生活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母亲也对生活充满了希望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。所以说“简直像一个节日”。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0" name="文本框 2"/>
          <p:cNvSpPr txBox="1"/>
          <p:nvPr/>
        </p:nvSpPr>
        <p:spPr>
          <a:xfrm>
            <a:off x="682625" y="1541463"/>
            <a:ext cx="775970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为什么说“这一天简直像一个节日”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?</a:t>
            </a:r>
            <a:endParaRPr lang="en-US" altLang="zh-CN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矩形 5"/>
          <p:cNvSpPr/>
          <p:nvPr/>
        </p:nvSpPr>
        <p:spPr>
          <a:xfrm>
            <a:off x="1577975" y="1527175"/>
            <a:ext cx="46085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22—24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7975" y="2149475"/>
            <a:ext cx="7170738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其余几粒豌豆怎样了？你懂得了什么？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小姑娘对豌豆有怎样的感情？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659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2051050"/>
            <a:ext cx="1281112" cy="1836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77838" y="1471613"/>
            <a:ext cx="8061325" cy="3449637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曾经想飞到广大世界里去的那一粒，它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落到了屋顶的水笕里，被一只鸽子吃掉了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那两粒在地上打滚的豆子也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没有走多远，也被鸽子吃掉了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那本来想飞进太阳里去的豌豆，却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落到了水沟里，在脏水里躺了好几个星期，而且涨得大大的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8000" y="1579563"/>
            <a:ext cx="7956550" cy="3192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zh-CN" altLang="en-US" sz="3200" strike="noStrike" noProof="1" dirty="0">
                <a:solidFill>
                  <a:schemeClr val="tx1"/>
                </a:solidFill>
              </a:rPr>
              <a:t>      通过这几粒豌豆，我们懂得了生命的价值不在于志向的大小，而是在于它实际的付出和产生的影响。所以，我们应该要用平淡的心去面对一切。</a:t>
            </a:r>
            <a:endParaRPr lang="zh-CN" altLang="en-US" sz="32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850900"/>
            <a:ext cx="9170988" cy="514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917575" y="2406650"/>
            <a:ext cx="761365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和同学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伴随着豌豆苗的成长，为什么小女孩的病就慢慢好了呢？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4413" y="3811588"/>
            <a:ext cx="23161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课后第三题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TextBox 1"/>
          <p:cNvSpPr txBox="1"/>
          <p:nvPr/>
        </p:nvSpPr>
        <p:spPr>
          <a:xfrm>
            <a:off x="539750" y="1612900"/>
            <a:ext cx="4032250" cy="304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此刻，顶楼窗子旁那个小女孩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她的脸上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洋溢着健康的光彩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，她的眼睛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发着亮光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正注视着豌豆花，快乐地微笑着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4a1b1f8fhb52551d5fa3f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0" y="1457226"/>
            <a:ext cx="4123286" cy="33547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圆角矩形 3"/>
          <p:cNvSpPr/>
          <p:nvPr/>
        </p:nvSpPr>
        <p:spPr>
          <a:xfrm>
            <a:off x="311150" y="1457325"/>
            <a:ext cx="4514850" cy="3451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10000"/>
              </a:lnSpc>
            </a:pP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这个纯真可爱的女孩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在最后一粒豌豆努力地发芽、生长、开花的启示下，获得了战胜疾病的信心和勇气，身体也渐渐恢复了健康。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表达了女孩对这粒豌豆的感激与敬佩之情。</a:t>
            </a:r>
            <a:endParaRPr lang="zh-CN" altLang="en-US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49" name="图片 1" descr="第5课题解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841375"/>
            <a:ext cx="9147175" cy="517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06780" y="1196975"/>
            <a:ext cx="7331075" cy="175323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en-US" altLang="zh-CN" sz="3600" b="1" strike="noStrike" noProof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600" b="1" strike="noStrike" noProof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文中五粒豌豆的命运各不相同，如果是你的话，你愿意做哪一颗豌豆？为什么？</a:t>
            </a:r>
            <a:endParaRPr lang="zh-CN" altLang="en-US" sz="3600" b="1" strike="noStrike" cap="none" spc="0" noProof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Rectangle 3"/>
          <p:cNvSpPr/>
          <p:nvPr/>
        </p:nvSpPr>
        <p:spPr>
          <a:xfrm>
            <a:off x="0" y="1430338"/>
            <a:ext cx="263525" cy="2825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p>
            <a:pPr lvl="0"/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898" name="文本框 14"/>
          <p:cNvSpPr txBox="1"/>
          <p:nvPr/>
        </p:nvSpPr>
        <p:spPr>
          <a:xfrm>
            <a:off x="623888" y="1268413"/>
            <a:ext cx="2219325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089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8" y="1336675"/>
            <a:ext cx="366712" cy="45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3419475" y="1989138"/>
            <a:ext cx="2016125" cy="80645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五颗豌豆各怀不同梦想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475" y="2924175"/>
            <a:ext cx="2016125" cy="808038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豌豆与女孩共同成长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01800" y="2284413"/>
            <a:ext cx="1025525" cy="2246312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一个豆荚里的五粒豆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19475" y="3860800"/>
            <a:ext cx="2016125" cy="808038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五颗豌豆结局不同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40450" y="1830388"/>
            <a:ext cx="766763" cy="3140075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平实、仁爱、敬重生命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843213" y="2276475"/>
            <a:ext cx="288925" cy="230505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  <p:sp>
        <p:nvSpPr>
          <p:cNvPr id="3" name="左大括号 2"/>
          <p:cNvSpPr/>
          <p:nvPr/>
        </p:nvSpPr>
        <p:spPr>
          <a:xfrm rot="10800000">
            <a:off x="5676900" y="2266950"/>
            <a:ext cx="288925" cy="2303463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4" grpId="0" bldLvl="0" animBg="1"/>
      <p:bldP spid="20" grpId="0" bldLvl="0" animBg="1"/>
      <p:bldP spid="34" grpId="0" bldLvl="0" animBg="1"/>
      <p:bldP spid="41" grpId="0" bldLvl="0" animBg="1"/>
      <p:bldP spid="2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5"/>
          <p:cNvSpPr txBox="1"/>
          <p:nvPr/>
        </p:nvSpPr>
        <p:spPr>
          <a:xfrm>
            <a:off x="71438" y="3911600"/>
            <a:ext cx="1555750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TextBox 11"/>
          <p:cNvSpPr txBox="1"/>
          <p:nvPr/>
        </p:nvSpPr>
        <p:spPr>
          <a:xfrm>
            <a:off x="5003800" y="2446338"/>
            <a:ext cx="128587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照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3482975" y="2417763"/>
            <a:ext cx="12334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1835150" y="2417763"/>
            <a:ext cx="1944688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荚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6661150" y="2398713"/>
            <a:ext cx="1295400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TextBox 11"/>
          <p:cNvSpPr txBox="1"/>
          <p:nvPr/>
        </p:nvSpPr>
        <p:spPr>
          <a:xfrm>
            <a:off x="5395913" y="3911600"/>
            <a:ext cx="1336675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 Box 5"/>
          <p:cNvSpPr txBox="1"/>
          <p:nvPr/>
        </p:nvSpPr>
        <p:spPr>
          <a:xfrm>
            <a:off x="3851275" y="3902075"/>
            <a:ext cx="1225550" cy="6826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09813" y="1989138"/>
            <a:ext cx="857250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jiá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35363" y="1989138"/>
            <a:ext cx="1144587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wān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11750" y="2000250"/>
            <a:ext cx="1223963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àn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27875" y="1916113"/>
            <a:ext cx="1152525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jiāng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40200" y="3429000"/>
            <a:ext cx="936625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>
                <a:latin typeface="汉语拼音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tái</a:t>
            </a:r>
            <a:endParaRPr lang="zh-CN" altLang="en-US" sz="3000" b="1" dirty="0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0838" y="3429000"/>
            <a:ext cx="882650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qiú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80063" y="2514600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4825" y="2368550"/>
            <a:ext cx="11223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strike="noStrike" noProof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我会认</a:t>
            </a:r>
            <a:endParaRPr lang="zh-CN" altLang="en-US" sz="2400" b="1" strike="noStrike" noProof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24398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400" b="1" strike="noStrike" noProof="1"/>
          </a:p>
        </p:txBody>
      </p:sp>
      <p:sp>
        <p:nvSpPr>
          <p:cNvPr id="52" name="矩形 51"/>
          <p:cNvSpPr/>
          <p:nvPr/>
        </p:nvSpPr>
        <p:spPr>
          <a:xfrm>
            <a:off x="525663" y="24398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400" strike="noStrike" noProof="1"/>
          </a:p>
        </p:txBody>
      </p:sp>
      <p:sp>
        <p:nvSpPr>
          <p:cNvPr id="9234" name="文本框 14">
            <a:hlinkClick r:id="rId1" action="ppaction://hlinkfile"/>
          </p:cNvPr>
          <p:cNvSpPr txBox="1"/>
          <p:nvPr/>
        </p:nvSpPr>
        <p:spPr>
          <a:xfrm>
            <a:off x="654050" y="1279525"/>
            <a:ext cx="4033838" cy="5603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9235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325" y="1460500"/>
            <a:ext cx="350838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6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42292">
            <a:off x="4408488" y="1406525"/>
            <a:ext cx="334962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7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0" y="1346200"/>
            <a:ext cx="366713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矩形 42"/>
          <p:cNvSpPr/>
          <p:nvPr/>
        </p:nvSpPr>
        <p:spPr>
          <a:xfrm>
            <a:off x="4067175" y="2509838"/>
            <a:ext cx="504825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08175" y="2538413"/>
            <a:ext cx="503238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32588" y="2508250"/>
            <a:ext cx="503238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72175" y="3951288"/>
            <a:ext cx="503238" cy="627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9242" name="TextBox 11"/>
          <p:cNvSpPr txBox="1"/>
          <p:nvPr/>
        </p:nvSpPr>
        <p:spPr>
          <a:xfrm>
            <a:off x="6480175" y="3911600"/>
            <a:ext cx="1223963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32588" y="3429000"/>
            <a:ext cx="1241425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kuàng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51613" y="3933825"/>
            <a:ext cx="504825" cy="5889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9245" name="TextBox 11"/>
          <p:cNvSpPr txBox="1"/>
          <p:nvPr/>
        </p:nvSpPr>
        <p:spPr>
          <a:xfrm>
            <a:off x="7885113" y="3838575"/>
            <a:ext cx="1349375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溢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459788" y="3357563"/>
            <a:ext cx="649287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yì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56550" y="3933825"/>
            <a:ext cx="503238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9248" name="TextBox 11"/>
          <p:cNvSpPr txBox="1"/>
          <p:nvPr/>
        </p:nvSpPr>
        <p:spPr>
          <a:xfrm>
            <a:off x="1331913" y="3840163"/>
            <a:ext cx="125412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438" y="3429000"/>
            <a:ext cx="936625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>
                <a:latin typeface="汉语拼音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yù</a:t>
            </a:r>
            <a:endParaRPr lang="zh-CN" altLang="en-US" sz="3000" b="1" dirty="0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68425" y="3429000"/>
            <a:ext cx="881063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jiē</a:t>
            </a:r>
            <a:endParaRPr lang="en-US" altLang="zh-CN" sz="3000" b="1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4050" y="3987800"/>
            <a:ext cx="503238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16363" y="3968750"/>
            <a:ext cx="503238" cy="627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08175" y="3987800"/>
            <a:ext cx="503238" cy="554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  <p:sp>
        <p:nvSpPr>
          <p:cNvPr id="9254" name="Text Box 5"/>
          <p:cNvSpPr txBox="1"/>
          <p:nvPr/>
        </p:nvSpPr>
        <p:spPr>
          <a:xfrm>
            <a:off x="2627313" y="3829050"/>
            <a:ext cx="1223962" cy="6842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555875" y="3357563"/>
            <a:ext cx="935038" cy="530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3000" b="1">
                <a:latin typeface="汉语拼音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err="1">
                <a:latin typeface="汉语拼音" pitchFamily="34" charset="0"/>
                <a:ea typeface="宋体" panose="02010600030101010101" pitchFamily="2" charset="-122"/>
              </a:rPr>
              <a:t>pā</a:t>
            </a:r>
            <a:endParaRPr lang="zh-CN" altLang="en-US" sz="3000" b="1" dirty="0">
              <a:latin typeface="汉语拼音" pitchFamily="34" charset="0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203575" y="3884613"/>
            <a:ext cx="504825" cy="627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b="1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36" grpId="0" bldLvl="0" animBg="1"/>
      <p:bldP spid="43" grpId="0" bldLvl="0" animBg="1"/>
      <p:bldP spid="44" grpId="0" bldLvl="0" animBg="1"/>
      <p:bldP spid="27" grpId="0" bldLvl="0" animBg="1"/>
      <p:bldP spid="28" grpId="0" bldLvl="0" animBg="1"/>
      <p:bldP spid="31" grpId="0"/>
      <p:bldP spid="31" grpId="1"/>
      <p:bldP spid="32" grpId="0" bldLvl="0" animBg="1"/>
      <p:bldP spid="38" grpId="0"/>
      <p:bldP spid="38" grpId="1"/>
      <p:bldP spid="39" grpId="0" bldLvl="0" animBg="1"/>
      <p:bldP spid="46" grpId="0"/>
      <p:bldP spid="46" grpId="1"/>
      <p:bldP spid="47" grpId="0"/>
      <p:bldP spid="47" grpId="1"/>
      <p:bldP spid="48" grpId="0" bldLvl="0" animBg="1"/>
      <p:bldP spid="49" grpId="0" bldLvl="0" animBg="1"/>
      <p:bldP spid="45" grpId="0" bldLvl="0" animBg="1"/>
      <p:bldP spid="54" grpId="0"/>
      <p:bldP spid="54" grpId="1"/>
      <p:bldP spid="5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808038" y="2219325"/>
            <a:ext cx="7527925" cy="1839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一个豆荚里的五粒豆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的一篇童话，通过描述五粒豆子的经历，赞赏了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的生活态度。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946" name="文本框 14"/>
          <p:cNvSpPr txBox="1"/>
          <p:nvPr/>
        </p:nvSpPr>
        <p:spPr>
          <a:xfrm>
            <a:off x="623888" y="1268413"/>
            <a:ext cx="2036762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294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320800"/>
            <a:ext cx="366712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21438" y="2282825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安徒生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8625" y="3455988"/>
            <a:ext cx="4265613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平实、仁爱、敬重生命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矩形 4"/>
          <p:cNvSpPr/>
          <p:nvPr/>
        </p:nvSpPr>
        <p:spPr>
          <a:xfrm>
            <a:off x="1476375" y="1916113"/>
            <a:ext cx="6410325" cy="16748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lnSpc>
                <a:spcPct val="120000"/>
              </a:lnSpc>
            </a:pP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994" name="文本框 14"/>
          <p:cNvSpPr txBox="1"/>
          <p:nvPr/>
        </p:nvSpPr>
        <p:spPr>
          <a:xfrm>
            <a:off x="623888" y="1268413"/>
            <a:ext cx="1931987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499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320800"/>
            <a:ext cx="366712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6" name="矩形 7"/>
          <p:cNvSpPr/>
          <p:nvPr/>
        </p:nvSpPr>
        <p:spPr>
          <a:xfrm>
            <a:off x="1476375" y="1916113"/>
            <a:ext cx="66960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997" name="矩形 9"/>
          <p:cNvSpPr/>
          <p:nvPr/>
        </p:nvSpPr>
        <p:spPr>
          <a:xfrm>
            <a:off x="307975" y="2003425"/>
            <a:ext cx="86725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一个人的价值，应当看他贡献了什么，而不应当看他取得了什么。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爱因斯坦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998" name="矩形 10"/>
          <p:cNvSpPr/>
          <p:nvPr/>
        </p:nvSpPr>
        <p:spPr>
          <a:xfrm>
            <a:off x="304800" y="3390900"/>
            <a:ext cx="8534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生活就像海洋，只有意志坚强的人，才能到达彼岸。           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马克思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Rectangle 1"/>
          <p:cNvSpPr/>
          <p:nvPr/>
        </p:nvSpPr>
        <p:spPr>
          <a:xfrm>
            <a:off x="623888" y="1901825"/>
            <a:ext cx="7666037" cy="2911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indent="200025" eaLnBrk="0" hangingPunct="0">
              <a:lnSpc>
                <a:spcPct val="12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想飞进太阳里”最后“却落到水沟里去了”的那颗豆子自己认为是最了不起的一粒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其性格特点是（   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200025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随遇而安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理想远大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充满自信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理想远大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00025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重视荣誉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不甘落后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妄自尊大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自高自傲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3275013" y="2903538"/>
            <a:ext cx="70643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indent="200025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043" name="组合 1"/>
          <p:cNvGrpSpPr/>
          <p:nvPr/>
        </p:nvGrpSpPr>
        <p:grpSpPr>
          <a:xfrm>
            <a:off x="179388" y="1268413"/>
            <a:ext cx="2376487" cy="560387"/>
            <a:chOff x="179512" y="411510"/>
            <a:chExt cx="2376264" cy="560705"/>
          </a:xfrm>
        </p:grpSpPr>
        <p:sp>
          <p:nvSpPr>
            <p:cNvPr id="87044" name="文本框 14"/>
            <p:cNvSpPr txBox="1"/>
            <p:nvPr/>
          </p:nvSpPr>
          <p:spPr>
            <a:xfrm>
              <a:off x="624428" y="411510"/>
              <a:ext cx="1931348" cy="5607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pic>
          <p:nvPicPr>
            <p:cNvPr id="87045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89" name="Rectangle 1"/>
          <p:cNvSpPr/>
          <p:nvPr/>
        </p:nvSpPr>
        <p:spPr>
          <a:xfrm>
            <a:off x="392113" y="1438275"/>
            <a:ext cx="8359775" cy="35147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indent="200025"/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二、为什么说“这一天简直像一个节日”,找出下列理解正确的一项。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00025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节日里总是鲜花盛开,现在豌豆花开了,所以说“简直像一个节日”。（    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00025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孩子在节日里总是快乐的.小姑娘在那一天特别高兴,所以说“简直像一个节日”。（    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7" name="Rectangle 1"/>
          <p:cNvSpPr/>
          <p:nvPr/>
        </p:nvSpPr>
        <p:spPr>
          <a:xfrm>
            <a:off x="392113" y="1693863"/>
            <a:ext cx="8359775" cy="3024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indent="200025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小姑娘受到豌豆生命力的鼓舞,终于能够坐起来,并且快乐地生活,母亲也对生活充满了希望。所以说“简直像一个节日”。（    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00025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豌豆从落到窗台到发芽,展示着顽强的生命力,今天它终于开花了,所以说“简直像一个节日”。（    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2388" y="2557463"/>
            <a:ext cx="744537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√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5025" y="2957513"/>
            <a:ext cx="7661275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那粒飞进"长满了青苔的裂缝里去"的豌豆,最值得称赞,因为它发芽、开花,给窗子里的躺着的一个生病的小女孩带来了愉快和生机。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186" name="文本框 2"/>
          <p:cNvSpPr txBox="1"/>
          <p:nvPr/>
        </p:nvSpPr>
        <p:spPr>
          <a:xfrm>
            <a:off x="763588" y="1444625"/>
            <a:ext cx="78708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三、在五粒豆子中,你觉得最值得称赞的是哪一粒?说说你的理解。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4" name="组合 63"/>
          <p:cNvGrpSpPr/>
          <p:nvPr/>
        </p:nvGrpSpPr>
        <p:grpSpPr>
          <a:xfrm>
            <a:off x="1522413" y="3640138"/>
            <a:ext cx="1028700" cy="1157287"/>
            <a:chOff x="7308304" y="1292523"/>
            <a:chExt cx="1029163" cy="1157664"/>
          </a:xfrm>
        </p:grpSpPr>
        <p:sp>
          <p:nvSpPr>
            <p:cNvPr id="11266" name="文本框 64"/>
            <p:cNvSpPr txBox="1"/>
            <p:nvPr/>
          </p:nvSpPr>
          <p:spPr>
            <a:xfrm>
              <a:off x="7308304" y="1292523"/>
              <a:ext cx="834658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硬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67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1126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6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7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4" name="组合 53"/>
          <p:cNvGrpSpPr/>
          <p:nvPr/>
        </p:nvGrpSpPr>
        <p:grpSpPr>
          <a:xfrm>
            <a:off x="6948488" y="2133600"/>
            <a:ext cx="1028700" cy="1157288"/>
            <a:chOff x="2339752" y="2859782"/>
            <a:chExt cx="1029163" cy="1157664"/>
          </a:xfrm>
        </p:grpSpPr>
        <p:sp>
          <p:nvSpPr>
            <p:cNvPr id="11272" name="文本框 64"/>
            <p:cNvSpPr txBox="1"/>
            <p:nvPr/>
          </p:nvSpPr>
          <p:spPr>
            <a:xfrm>
              <a:off x="2412387" y="2859782"/>
              <a:ext cx="935477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僵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73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1127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7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7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5911850" y="2133600"/>
            <a:ext cx="1028700" cy="1157288"/>
            <a:chOff x="4860032" y="1286987"/>
            <a:chExt cx="1029163" cy="1157664"/>
          </a:xfrm>
        </p:grpSpPr>
        <p:sp>
          <p:nvSpPr>
            <p:cNvPr id="11278" name="文本框 64"/>
            <p:cNvSpPr txBox="1"/>
            <p:nvPr/>
          </p:nvSpPr>
          <p:spPr>
            <a:xfrm>
              <a:off x="4860032" y="1286987"/>
              <a:ext cx="944527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恐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79" name="组合 7"/>
            <p:cNvGrpSpPr/>
            <p:nvPr/>
          </p:nvGrpSpPr>
          <p:grpSpPr>
            <a:xfrm>
              <a:off x="4860032" y="1358995"/>
              <a:ext cx="1029163" cy="1085656"/>
              <a:chOff x="2437" y="2032"/>
              <a:chExt cx="1244" cy="1264"/>
            </a:xfrm>
          </p:grpSpPr>
          <p:sp>
            <p:nvSpPr>
              <p:cNvPr id="1128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8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6" name="组合 65"/>
          <p:cNvGrpSpPr/>
          <p:nvPr/>
        </p:nvGrpSpPr>
        <p:grpSpPr>
          <a:xfrm>
            <a:off x="4832350" y="2133600"/>
            <a:ext cx="1028700" cy="1157288"/>
            <a:chOff x="3563888" y="1286987"/>
            <a:chExt cx="1029163" cy="1157664"/>
          </a:xfrm>
        </p:grpSpPr>
        <p:sp>
          <p:nvSpPr>
            <p:cNvPr id="11284" name="文本框 64"/>
            <p:cNvSpPr txBox="1"/>
            <p:nvPr/>
          </p:nvSpPr>
          <p:spPr>
            <a:xfrm>
              <a:off x="3635896" y="1286987"/>
              <a:ext cx="944527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适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85" name="组合 7"/>
            <p:cNvGrpSpPr/>
            <p:nvPr/>
          </p:nvGrpSpPr>
          <p:grpSpPr>
            <a:xfrm>
              <a:off x="3563888" y="1358995"/>
              <a:ext cx="1029163" cy="1085656"/>
              <a:chOff x="2437" y="2032"/>
              <a:chExt cx="1244" cy="1264"/>
            </a:xfrm>
          </p:grpSpPr>
          <p:sp>
            <p:nvSpPr>
              <p:cNvPr id="1128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8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8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1" name="组合 110"/>
          <p:cNvGrpSpPr/>
          <p:nvPr/>
        </p:nvGrpSpPr>
        <p:grpSpPr>
          <a:xfrm>
            <a:off x="2601913" y="2133600"/>
            <a:ext cx="1028700" cy="1157288"/>
            <a:chOff x="2339752" y="1286987"/>
            <a:chExt cx="1029163" cy="1157664"/>
          </a:xfrm>
        </p:grpSpPr>
        <p:sp>
          <p:nvSpPr>
            <p:cNvPr id="11290" name="文本框 64"/>
            <p:cNvSpPr txBox="1"/>
            <p:nvPr/>
          </p:nvSpPr>
          <p:spPr>
            <a:xfrm>
              <a:off x="2339752" y="1286987"/>
              <a:ext cx="999303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91" name="组合 7"/>
            <p:cNvGrpSpPr/>
            <p:nvPr/>
          </p:nvGrpSpPr>
          <p:grpSpPr>
            <a:xfrm>
              <a:off x="2339752" y="1358995"/>
              <a:ext cx="1029163" cy="1085656"/>
              <a:chOff x="2437" y="2032"/>
              <a:chExt cx="1244" cy="1264"/>
            </a:xfrm>
          </p:grpSpPr>
          <p:sp>
            <p:nvSpPr>
              <p:cNvPr id="1129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9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29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2" name="组合 111"/>
          <p:cNvGrpSpPr/>
          <p:nvPr/>
        </p:nvGrpSpPr>
        <p:grpSpPr>
          <a:xfrm>
            <a:off x="1525588" y="2133600"/>
            <a:ext cx="1030287" cy="1139825"/>
            <a:chOff x="56639" y="1275606"/>
            <a:chExt cx="1029991" cy="1141199"/>
          </a:xfrm>
        </p:grpSpPr>
        <p:sp>
          <p:nvSpPr>
            <p:cNvPr id="11296" name="文本框 64"/>
            <p:cNvSpPr txBox="1"/>
            <p:nvPr/>
          </p:nvSpPr>
          <p:spPr>
            <a:xfrm>
              <a:off x="78518" y="1275606"/>
              <a:ext cx="608489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豌</a:t>
              </a:r>
              <a:endParaRPr lang="en-US" altLang="zh-CN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297" name="组合 7"/>
            <p:cNvGrpSpPr/>
            <p:nvPr/>
          </p:nvGrpSpPr>
          <p:grpSpPr>
            <a:xfrm>
              <a:off x="56639" y="1347468"/>
              <a:ext cx="1029991" cy="1069337"/>
              <a:chOff x="1244" y="2013"/>
              <a:chExt cx="1245" cy="1245"/>
            </a:xfrm>
          </p:grpSpPr>
          <p:sp>
            <p:nvSpPr>
              <p:cNvPr id="11298" name="矩形 1"/>
              <p:cNvSpPr/>
              <p:nvPr/>
            </p:nvSpPr>
            <p:spPr>
              <a:xfrm>
                <a:off x="1244" y="2013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99" name="直接连接符 4"/>
              <p:cNvCxnSpPr/>
              <p:nvPr/>
            </p:nvCxnSpPr>
            <p:spPr>
              <a:xfrm>
                <a:off x="1244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00" name="直接连接符 6"/>
              <p:cNvCxnSpPr/>
              <p:nvPr/>
            </p:nvCxnSpPr>
            <p:spPr>
              <a:xfrm>
                <a:off x="1853" y="2013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8313" y="1381125"/>
            <a:ext cx="112077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strike="noStrike" noProof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我会写</a:t>
            </a:r>
            <a:endParaRPr lang="zh-CN" altLang="en-US" sz="2400" b="1" strike="noStrike" noProof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302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542292">
            <a:off x="1677988" y="1412875"/>
            <a:ext cx="334962" cy="47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" name="矩形 68"/>
          <p:cNvSpPr/>
          <p:nvPr/>
        </p:nvSpPr>
        <p:spPr>
          <a:xfrm>
            <a:off x="1504535" y="144881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400" strike="noStrike" noProof="1"/>
          </a:p>
        </p:txBody>
      </p:sp>
      <p:sp>
        <p:nvSpPr>
          <p:cNvPr id="70" name="矩形 69"/>
          <p:cNvSpPr/>
          <p:nvPr/>
        </p:nvSpPr>
        <p:spPr>
          <a:xfrm>
            <a:off x="487913" y="14742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400" strike="noStrike" noProof="1"/>
          </a:p>
        </p:txBody>
      </p:sp>
      <p:grpSp>
        <p:nvGrpSpPr>
          <p:cNvPr id="61" name="组合 60"/>
          <p:cNvGrpSpPr/>
          <p:nvPr/>
        </p:nvGrpSpPr>
        <p:grpSpPr>
          <a:xfrm>
            <a:off x="4705350" y="3667125"/>
            <a:ext cx="1030288" cy="1157288"/>
            <a:chOff x="3568634" y="2881491"/>
            <a:chExt cx="1029990" cy="1158523"/>
          </a:xfrm>
        </p:grpSpPr>
        <p:sp>
          <p:nvSpPr>
            <p:cNvPr id="11306" name="文本框 64"/>
            <p:cNvSpPr txBox="1"/>
            <p:nvPr/>
          </p:nvSpPr>
          <p:spPr>
            <a:xfrm>
              <a:off x="3645149" y="2881491"/>
              <a:ext cx="566811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探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07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113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5784850" y="3667125"/>
            <a:ext cx="1030288" cy="1157288"/>
            <a:chOff x="3568634" y="2881491"/>
            <a:chExt cx="1029990" cy="1158523"/>
          </a:xfrm>
        </p:grpSpPr>
        <p:sp>
          <p:nvSpPr>
            <p:cNvPr id="11312" name="文本框 64"/>
            <p:cNvSpPr txBox="1"/>
            <p:nvPr/>
          </p:nvSpPr>
          <p:spPr>
            <a:xfrm>
              <a:off x="3635896" y="2881491"/>
              <a:ext cx="566811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愉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13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1131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1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1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8" name="组合 117"/>
          <p:cNvGrpSpPr/>
          <p:nvPr/>
        </p:nvGrpSpPr>
        <p:grpSpPr>
          <a:xfrm>
            <a:off x="6826250" y="3667125"/>
            <a:ext cx="1030288" cy="1157288"/>
            <a:chOff x="3568634" y="2881491"/>
            <a:chExt cx="1029990" cy="1158523"/>
          </a:xfrm>
        </p:grpSpPr>
        <p:sp>
          <p:nvSpPr>
            <p:cNvPr id="11318" name="文本框 64"/>
            <p:cNvSpPr txBox="1"/>
            <p:nvPr/>
          </p:nvSpPr>
          <p:spPr>
            <a:xfrm>
              <a:off x="3645149" y="2881491"/>
              <a:ext cx="566811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曾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19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113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2" name="矩形 1"/>
          <p:cNvSpPr/>
          <p:nvPr/>
        </p:nvSpPr>
        <p:spPr>
          <a:xfrm>
            <a:off x="2919413" y="1773238"/>
            <a:ext cx="1125537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àn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450" y="1773238"/>
            <a:ext cx="1125538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wān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29450" y="1798638"/>
            <a:ext cx="1125538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jiāng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4238" y="1773238"/>
            <a:ext cx="1125537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kǒng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3813" y="1779588"/>
            <a:ext cx="1125537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shì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49413" y="3273425"/>
            <a:ext cx="1125537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yìng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3300" y="3357563"/>
            <a:ext cx="1125538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yú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6175" y="3357563"/>
            <a:ext cx="1125538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tàn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73888" y="3357563"/>
            <a:ext cx="1127125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céng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708400" y="2132013"/>
            <a:ext cx="1028700" cy="1157287"/>
            <a:chOff x="2339752" y="1286987"/>
            <a:chExt cx="1029163" cy="1157664"/>
          </a:xfrm>
        </p:grpSpPr>
        <p:sp>
          <p:nvSpPr>
            <p:cNvPr id="11333" name="文本框 64"/>
            <p:cNvSpPr txBox="1"/>
            <p:nvPr/>
          </p:nvSpPr>
          <p:spPr>
            <a:xfrm>
              <a:off x="2339752" y="1286987"/>
              <a:ext cx="999303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舒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34" name="组合 7"/>
            <p:cNvGrpSpPr/>
            <p:nvPr/>
          </p:nvGrpSpPr>
          <p:grpSpPr>
            <a:xfrm>
              <a:off x="2339752" y="1358995"/>
              <a:ext cx="1029163" cy="1085656"/>
              <a:chOff x="2437" y="2032"/>
              <a:chExt cx="1244" cy="1264"/>
            </a:xfrm>
          </p:grpSpPr>
          <p:sp>
            <p:nvSpPr>
              <p:cNvPr id="1133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3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30" name="矩形 129"/>
          <p:cNvSpPr/>
          <p:nvPr/>
        </p:nvSpPr>
        <p:spPr>
          <a:xfrm>
            <a:off x="3851275" y="1773238"/>
            <a:ext cx="1127125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仿宋" panose="02010609060101010101" pitchFamily="49" charset="-122"/>
              </a:rPr>
              <a:t>shū</a:t>
            </a:r>
            <a:endParaRPr lang="en-US" altLang="zh-CN" sz="2400" b="1">
              <a:latin typeface="汉语拼音" pitchFamily="34" charset="0"/>
              <a:ea typeface="仿宋" panose="02010609060101010101" pitchFamily="49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665538" y="3656013"/>
            <a:ext cx="1028700" cy="1157287"/>
            <a:chOff x="7308304" y="1292523"/>
            <a:chExt cx="1029163" cy="1157664"/>
          </a:xfrm>
        </p:grpSpPr>
        <p:sp>
          <p:nvSpPr>
            <p:cNvPr id="11340" name="文本框 64"/>
            <p:cNvSpPr txBox="1"/>
            <p:nvPr/>
          </p:nvSpPr>
          <p:spPr>
            <a:xfrm>
              <a:off x="7308304" y="1292523"/>
              <a:ext cx="834658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耐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41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1134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4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4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7" name="组合 136"/>
          <p:cNvGrpSpPr/>
          <p:nvPr/>
        </p:nvGrpSpPr>
        <p:grpSpPr>
          <a:xfrm>
            <a:off x="2584450" y="3656013"/>
            <a:ext cx="1028700" cy="1157287"/>
            <a:chOff x="2339752" y="2859782"/>
            <a:chExt cx="1029163" cy="1157664"/>
          </a:xfrm>
        </p:grpSpPr>
        <p:sp>
          <p:nvSpPr>
            <p:cNvPr id="11346" name="文本框 64"/>
            <p:cNvSpPr txBox="1"/>
            <p:nvPr/>
          </p:nvSpPr>
          <p:spPr>
            <a:xfrm>
              <a:off x="2412387" y="2859782"/>
              <a:ext cx="935477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pPr lvl="0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枪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347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1134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/>
                <a:endParaRPr lang="zh-CN" altLang="en-US" sz="1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4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35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43" name="矩形 142"/>
          <p:cNvSpPr/>
          <p:nvPr/>
        </p:nvSpPr>
        <p:spPr>
          <a:xfrm>
            <a:off x="2665413" y="3321050"/>
            <a:ext cx="1125537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</a:rPr>
              <a:t>qiāng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3790950" y="3290888"/>
            <a:ext cx="1127125" cy="436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en-US" altLang="zh-CN" sz="2400" b="1" err="1">
                <a:latin typeface="汉语拼音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nài</a:t>
            </a:r>
            <a:endParaRPr lang="en-US" altLang="zh-CN" sz="2400" b="1">
              <a:latin typeface="汉语拼音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1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1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1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build="allAtOnce"/>
      <p:bldP spid="3" grpId="0" bldLvl="0" build="allAtOnce"/>
      <p:bldP spid="4" grpId="0" bldLvl="0" build="allAtOnce"/>
      <p:bldP spid="5" grpId="0" bldLvl="0" build="allAtOnce"/>
      <p:bldP spid="6" grpId="0" bldLvl="0" build="allAtOnce"/>
      <p:bldP spid="38" grpId="0" bldLvl="0" build="allAtOnce"/>
      <p:bldP spid="10" grpId="0" bldLvl="0" build="allAtOnce"/>
      <p:bldP spid="11" grpId="0" bldLvl="0" build="allAtOnce"/>
      <p:bldP spid="12" grpId="0" bldLvl="0" build="allAtOnce"/>
      <p:bldP spid="130" grpId="0" bldLvl="0" build="allAtOnce"/>
      <p:bldP spid="143" grpId="0" bldLvl="0" build="allAtOnce"/>
      <p:bldP spid="144" grpId="0" bldLvl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2997200"/>
            <a:ext cx="2087563" cy="22320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4" name="直线连接符 75"/>
          <p:cNvCxnSpPr/>
          <p:nvPr/>
        </p:nvCxnSpPr>
        <p:spPr>
          <a:xfrm flipV="1">
            <a:off x="6300788" y="3933825"/>
            <a:ext cx="1800225" cy="317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5" name="图片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938" y="3081338"/>
            <a:ext cx="2087562" cy="272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3071813"/>
            <a:ext cx="2087562" cy="215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64"/>
          <p:cNvSpPr txBox="1"/>
          <p:nvPr/>
        </p:nvSpPr>
        <p:spPr>
          <a:xfrm>
            <a:off x="1116013" y="3502025"/>
            <a:ext cx="2016125" cy="43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结构</a:t>
            </a:r>
            <a:endParaRPr lang="zh-CN" altLang="en-US" sz="2400" b="1" dirty="0">
              <a:solidFill>
                <a:srgbClr val="C55A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文本框 64"/>
          <p:cNvSpPr txBox="1"/>
          <p:nvPr/>
        </p:nvSpPr>
        <p:spPr>
          <a:xfrm>
            <a:off x="3779838" y="3502025"/>
            <a:ext cx="1728787" cy="43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rgbClr val="C55A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文本框 64"/>
          <p:cNvSpPr txBox="1"/>
          <p:nvPr/>
        </p:nvSpPr>
        <p:spPr>
          <a:xfrm>
            <a:off x="6300788" y="3494088"/>
            <a:ext cx="1871662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2400" b="1" dirty="0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  <a:endParaRPr lang="zh-CN" altLang="en-US" sz="2400" b="1" dirty="0">
              <a:solidFill>
                <a:srgbClr val="C55A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Box 11"/>
          <p:cNvSpPr txBox="1"/>
          <p:nvPr/>
        </p:nvSpPr>
        <p:spPr>
          <a:xfrm>
            <a:off x="3910013" y="1270000"/>
            <a:ext cx="1936750" cy="5746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1" name="组合 101"/>
          <p:cNvGrpSpPr/>
          <p:nvPr/>
        </p:nvGrpSpPr>
        <p:grpSpPr>
          <a:xfrm>
            <a:off x="3419475" y="1476375"/>
            <a:ext cx="457200" cy="455613"/>
            <a:chOff x="631825" y="5181600"/>
            <a:chExt cx="1554163" cy="1552575"/>
          </a:xfrm>
        </p:grpSpPr>
        <p:sp>
          <p:nvSpPr>
            <p:cNvPr id="13322" name="Oval 10"/>
            <p:cNvSpPr/>
            <p:nvPr/>
          </p:nvSpPr>
          <p:spPr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Freeform 11"/>
            <p:cNvSpPr/>
            <p:nvPr/>
          </p:nvSpPr>
          <p:spPr>
            <a:xfrm>
              <a:off x="1468438" y="5353050"/>
              <a:ext cx="34925" cy="87313"/>
            </a:xfrm>
            <a:custGeom>
              <a:avLst/>
              <a:gdLst/>
              <a:ahLst/>
              <a:cxnLst>
                <a:cxn ang="0">
                  <a:pos x="11641" y="84496"/>
                </a:cxn>
                <a:cxn ang="0">
                  <a:pos x="34925" y="8449"/>
                </a:cxn>
                <a:cxn ang="0">
                  <a:pos x="32014" y="0"/>
                </a:cxn>
                <a:cxn ang="0">
                  <a:pos x="0" y="87313"/>
                </a:cxn>
                <a:cxn ang="0">
                  <a:pos x="11641" y="84496"/>
                </a:cxn>
              </a:cxnLst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4" name="Freeform 12"/>
            <p:cNvSpPr/>
            <p:nvPr/>
          </p:nvSpPr>
          <p:spPr>
            <a:xfrm>
              <a:off x="1471613" y="5410200"/>
              <a:ext cx="204788" cy="358775"/>
            </a:xfrm>
            <a:custGeom>
              <a:avLst/>
              <a:gdLst/>
              <a:ahLst/>
              <a:cxnLst>
                <a:cxn ang="0">
                  <a:pos x="0" y="338843"/>
                </a:cxn>
                <a:cxn ang="0">
                  <a:pos x="187722" y="190777"/>
                </a:cxn>
                <a:cxn ang="0">
                  <a:pos x="127992" y="19931"/>
                </a:cxn>
                <a:cxn ang="0">
                  <a:pos x="2844" y="25626"/>
                </a:cxn>
                <a:cxn ang="0">
                  <a:pos x="0" y="338843"/>
                </a:cxn>
              </a:cxnLst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5" name="Freeform 13"/>
            <p:cNvSpPr/>
            <p:nvPr/>
          </p:nvSpPr>
          <p:spPr>
            <a:xfrm>
              <a:off x="1274763" y="5410200"/>
              <a:ext cx="200025" cy="355600"/>
            </a:xfrm>
            <a:custGeom>
              <a:avLst/>
              <a:gdLst/>
              <a:ahLst/>
              <a:cxnLst>
                <a:cxn ang="0">
                  <a:pos x="200025" y="25603"/>
                </a:cxn>
                <a:cxn ang="0">
                  <a:pos x="74295" y="22758"/>
                </a:cxn>
                <a:cxn ang="0">
                  <a:pos x="22860" y="196291"/>
                </a:cxn>
                <a:cxn ang="0">
                  <a:pos x="197167" y="338531"/>
                </a:cxn>
                <a:cxn ang="0">
                  <a:pos x="200025" y="25603"/>
                </a:cxn>
              </a:cxnLst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6" name="Freeform 14"/>
            <p:cNvSpPr/>
            <p:nvPr/>
          </p:nvSpPr>
          <p:spPr>
            <a:xfrm>
              <a:off x="1374775" y="5313363"/>
              <a:ext cx="125413" cy="53975"/>
            </a:xfrm>
            <a:custGeom>
              <a:avLst/>
              <a:gdLst/>
              <a:ahLst/>
              <a:cxnLst>
                <a:cxn ang="0">
                  <a:pos x="125413" y="53975"/>
                </a:cxn>
                <a:cxn ang="0">
                  <a:pos x="76957" y="11363"/>
                </a:cxn>
                <a:cxn ang="0">
                  <a:pos x="0" y="2840"/>
                </a:cxn>
                <a:cxn ang="0">
                  <a:pos x="0" y="5681"/>
                </a:cxn>
                <a:cxn ang="0">
                  <a:pos x="125413" y="53975"/>
                </a:cxn>
              </a:cxnLst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7" name="Freeform 15"/>
            <p:cNvSpPr/>
            <p:nvPr/>
          </p:nvSpPr>
          <p:spPr>
            <a:xfrm>
              <a:off x="1374775" y="53181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101" y="34396"/>
                </a:cxn>
                <a:cxn ang="0">
                  <a:pos x="125413" y="48727"/>
                </a:cxn>
                <a:cxn ang="0">
                  <a:pos x="0" y="0"/>
                </a:cxn>
              </a:cxnLst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8" name="Rectangle 16"/>
            <p:cNvSpPr/>
            <p:nvPr/>
          </p:nvSpPr>
          <p:spPr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Rectangle 17"/>
            <p:cNvSpPr/>
            <p:nvPr/>
          </p:nvSpPr>
          <p:spPr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Rectangle 18"/>
            <p:cNvSpPr/>
            <p:nvPr/>
          </p:nvSpPr>
          <p:spPr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Rectangle 19"/>
            <p:cNvSpPr/>
            <p:nvPr/>
          </p:nvSpPr>
          <p:spPr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Rectangle 20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Rectangle 21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Rectangle 22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Rectangle 23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Rectangle 24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Rectangle 25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Rectangle 26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Rectangle 27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Rectangle 28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Rectangle 29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Rectangle 30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Rectangle 31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Rectangle 32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Rectangle 33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Rectangle 34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Rectangle 35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8" name="Rectangle 36"/>
            <p:cNvSpPr/>
            <p:nvPr/>
          </p:nvSpPr>
          <p:spPr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Rectangle 37"/>
            <p:cNvSpPr/>
            <p:nvPr/>
          </p:nvSpPr>
          <p:spPr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Rectangle 38"/>
            <p:cNvSpPr/>
            <p:nvPr/>
          </p:nvSpPr>
          <p:spPr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1" name="Rectangle 39"/>
            <p:cNvSpPr/>
            <p:nvPr/>
          </p:nvSpPr>
          <p:spPr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2" name="Freeform 40"/>
            <p:cNvSpPr/>
            <p:nvPr/>
          </p:nvSpPr>
          <p:spPr>
            <a:xfrm>
              <a:off x="1012825" y="5902325"/>
              <a:ext cx="530225" cy="215900"/>
            </a:xfrm>
            <a:custGeom>
              <a:avLst/>
              <a:gdLst/>
              <a:ahLst/>
              <a:cxnLst>
                <a:cxn ang="0">
                  <a:pos x="530225" y="107950"/>
                </a:cxn>
                <a:cxn ang="0">
                  <a:pos x="521672" y="0"/>
                </a:cxn>
                <a:cxn ang="0">
                  <a:pos x="52167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0" y="0"/>
                </a:cxn>
                <a:cxn ang="0">
                  <a:pos x="0" y="22726"/>
                </a:cxn>
                <a:cxn ang="0">
                  <a:pos x="493166" y="22726"/>
                </a:cxn>
                <a:cxn ang="0">
                  <a:pos x="493166" y="193173"/>
                </a:cxn>
                <a:cxn ang="0">
                  <a:pos x="0" y="193173"/>
                </a:cxn>
                <a:cxn ang="0">
                  <a:pos x="0" y="215900"/>
                </a:cxn>
                <a:cxn ang="0">
                  <a:pos x="521672" y="215900"/>
                </a:cxn>
                <a:cxn ang="0">
                  <a:pos x="521672" y="215900"/>
                </a:cxn>
                <a:cxn ang="0">
                  <a:pos x="530225" y="107950"/>
                </a:cxn>
              </a:cxnLst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3" name="Freeform 41"/>
            <p:cNvSpPr/>
            <p:nvPr/>
          </p:nvSpPr>
          <p:spPr>
            <a:xfrm>
              <a:off x="1425575" y="60340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2238"/>
                </a:cxn>
                <a:cxn ang="0">
                  <a:pos x="20637" y="101600"/>
                </a:cxn>
                <a:cxn ang="0">
                  <a:pos x="42863" y="122238"/>
                </a:cxn>
                <a:cxn ang="0">
                  <a:pos x="42863" y="0"/>
                </a:cxn>
                <a:cxn ang="0">
                  <a:pos x="0" y="0"/>
                </a:cxn>
              </a:cxnLst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042988" y="3933825"/>
            <a:ext cx="1728788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>
            <a:off x="3779838" y="3933825"/>
            <a:ext cx="1655763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64"/>
          <p:cNvSpPr txBox="1"/>
          <p:nvPr/>
        </p:nvSpPr>
        <p:spPr>
          <a:xfrm>
            <a:off x="438150" y="1919288"/>
            <a:ext cx="669925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豌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150" y="2568575"/>
            <a:ext cx="61436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枪</a:t>
            </a:r>
            <a:endParaRPr lang="zh-CN" altLang="en-US" sz="36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740025" y="1919288"/>
            <a:ext cx="6080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187450" y="1919288"/>
            <a:ext cx="6080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1187450" y="2566988"/>
            <a:ext cx="6080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995488" y="1919288"/>
            <a:ext cx="6080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2740025" y="2566988"/>
            <a:ext cx="6080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995488" y="2566988"/>
            <a:ext cx="6080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3446463" y="1909763"/>
            <a:ext cx="609600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4254500" y="1909763"/>
            <a:ext cx="609600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3567113" y="2557463"/>
            <a:ext cx="60801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5187950" y="1916113"/>
            <a:ext cx="608013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8858E-6 L 0.36024 0.40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2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6613E-6 L 0.34479 0.401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6613E-6 L 0.31944 0.401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6613E-6 L 0.45851 0.443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2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68972E-6 L -0.24878 0.430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8972E-6 L -0.06163 0.514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339E-7 L -0.10052 0.5137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43594E-6 L 0.4974 0.3846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3782E-6 L 0.28976 0.4853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3782E-6 L 0.25642 0.485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3782E-6 L 0.24601 0.485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4233E-7 L -0.19097 0.3050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Box 11"/>
          <p:cNvSpPr txBox="1"/>
          <p:nvPr/>
        </p:nvSpPr>
        <p:spPr>
          <a:xfrm>
            <a:off x="3910013" y="1341438"/>
            <a:ext cx="1936750" cy="576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2" name="组合 101"/>
          <p:cNvGrpSpPr/>
          <p:nvPr/>
        </p:nvGrpSpPr>
        <p:grpSpPr>
          <a:xfrm>
            <a:off x="3419475" y="1412875"/>
            <a:ext cx="457200" cy="457200"/>
            <a:chOff x="631825" y="5181600"/>
            <a:chExt cx="1554163" cy="1552575"/>
          </a:xfrm>
        </p:grpSpPr>
        <p:sp>
          <p:nvSpPr>
            <p:cNvPr id="15363" name="Oval 10"/>
            <p:cNvSpPr/>
            <p:nvPr/>
          </p:nvSpPr>
          <p:spPr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Freeform 11"/>
            <p:cNvSpPr/>
            <p:nvPr/>
          </p:nvSpPr>
          <p:spPr>
            <a:xfrm>
              <a:off x="1468438" y="5353050"/>
              <a:ext cx="34925" cy="87313"/>
            </a:xfrm>
            <a:custGeom>
              <a:avLst/>
              <a:gdLst/>
              <a:ahLst/>
              <a:cxnLst>
                <a:cxn ang="0">
                  <a:pos x="11641" y="84496"/>
                </a:cxn>
                <a:cxn ang="0">
                  <a:pos x="34925" y="8449"/>
                </a:cxn>
                <a:cxn ang="0">
                  <a:pos x="32014" y="0"/>
                </a:cxn>
                <a:cxn ang="0">
                  <a:pos x="0" y="87313"/>
                </a:cxn>
                <a:cxn ang="0">
                  <a:pos x="11641" y="84496"/>
                </a:cxn>
              </a:cxnLst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5" name="Freeform 12"/>
            <p:cNvSpPr/>
            <p:nvPr/>
          </p:nvSpPr>
          <p:spPr>
            <a:xfrm>
              <a:off x="1471613" y="5410200"/>
              <a:ext cx="204788" cy="358775"/>
            </a:xfrm>
            <a:custGeom>
              <a:avLst/>
              <a:gdLst/>
              <a:ahLst/>
              <a:cxnLst>
                <a:cxn ang="0">
                  <a:pos x="0" y="338843"/>
                </a:cxn>
                <a:cxn ang="0">
                  <a:pos x="187722" y="190777"/>
                </a:cxn>
                <a:cxn ang="0">
                  <a:pos x="127992" y="19931"/>
                </a:cxn>
                <a:cxn ang="0">
                  <a:pos x="2844" y="25626"/>
                </a:cxn>
                <a:cxn ang="0">
                  <a:pos x="0" y="338843"/>
                </a:cxn>
              </a:cxnLst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6" name="Freeform 13"/>
            <p:cNvSpPr/>
            <p:nvPr/>
          </p:nvSpPr>
          <p:spPr>
            <a:xfrm>
              <a:off x="1274763" y="5410200"/>
              <a:ext cx="200025" cy="355600"/>
            </a:xfrm>
            <a:custGeom>
              <a:avLst/>
              <a:gdLst/>
              <a:ahLst/>
              <a:cxnLst>
                <a:cxn ang="0">
                  <a:pos x="200025" y="25603"/>
                </a:cxn>
                <a:cxn ang="0">
                  <a:pos x="74295" y="22758"/>
                </a:cxn>
                <a:cxn ang="0">
                  <a:pos x="22860" y="196291"/>
                </a:cxn>
                <a:cxn ang="0">
                  <a:pos x="197167" y="338531"/>
                </a:cxn>
                <a:cxn ang="0">
                  <a:pos x="200025" y="25603"/>
                </a:cxn>
              </a:cxnLst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7" name="Freeform 14"/>
            <p:cNvSpPr/>
            <p:nvPr/>
          </p:nvSpPr>
          <p:spPr>
            <a:xfrm>
              <a:off x="1374775" y="5313363"/>
              <a:ext cx="125413" cy="53975"/>
            </a:xfrm>
            <a:custGeom>
              <a:avLst/>
              <a:gdLst/>
              <a:ahLst/>
              <a:cxnLst>
                <a:cxn ang="0">
                  <a:pos x="125413" y="53975"/>
                </a:cxn>
                <a:cxn ang="0">
                  <a:pos x="76957" y="11363"/>
                </a:cxn>
                <a:cxn ang="0">
                  <a:pos x="0" y="2840"/>
                </a:cxn>
                <a:cxn ang="0">
                  <a:pos x="0" y="5681"/>
                </a:cxn>
                <a:cxn ang="0">
                  <a:pos x="125413" y="53975"/>
                </a:cxn>
              </a:cxnLst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8" name="Freeform 15"/>
            <p:cNvSpPr/>
            <p:nvPr/>
          </p:nvSpPr>
          <p:spPr>
            <a:xfrm>
              <a:off x="1374775" y="53181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101" y="34396"/>
                </a:cxn>
                <a:cxn ang="0">
                  <a:pos x="125413" y="48727"/>
                </a:cxn>
                <a:cxn ang="0">
                  <a:pos x="0" y="0"/>
                </a:cxn>
              </a:cxnLst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9" name="Rectangle 16"/>
            <p:cNvSpPr/>
            <p:nvPr/>
          </p:nvSpPr>
          <p:spPr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Rectangle 17"/>
            <p:cNvSpPr/>
            <p:nvPr/>
          </p:nvSpPr>
          <p:spPr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Rectangle 18"/>
            <p:cNvSpPr/>
            <p:nvPr/>
          </p:nvSpPr>
          <p:spPr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Rectangle 19"/>
            <p:cNvSpPr/>
            <p:nvPr/>
          </p:nvSpPr>
          <p:spPr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Rectangle 20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Rectangle 21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Rectangle 22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Rectangle 23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Rectangle 24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Rectangle 25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Rectangle 26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Rectangle 27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Rectangle 28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Rectangle 29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Rectangle 30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Rectangle 31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Rectangle 32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Rectangle 33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Rectangle 34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Rectangle 35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Rectangle 36"/>
            <p:cNvSpPr/>
            <p:nvPr/>
          </p:nvSpPr>
          <p:spPr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Rectangle 37"/>
            <p:cNvSpPr/>
            <p:nvPr/>
          </p:nvSpPr>
          <p:spPr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Rectangle 38"/>
            <p:cNvSpPr/>
            <p:nvPr/>
          </p:nvSpPr>
          <p:spPr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2" name="Rectangle 39"/>
            <p:cNvSpPr/>
            <p:nvPr/>
          </p:nvSpPr>
          <p:spPr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3" name="Freeform 40"/>
            <p:cNvSpPr/>
            <p:nvPr/>
          </p:nvSpPr>
          <p:spPr>
            <a:xfrm>
              <a:off x="1012825" y="5902325"/>
              <a:ext cx="530225" cy="215900"/>
            </a:xfrm>
            <a:custGeom>
              <a:avLst/>
              <a:gdLst/>
              <a:ahLst/>
              <a:cxnLst>
                <a:cxn ang="0">
                  <a:pos x="530225" y="107950"/>
                </a:cxn>
                <a:cxn ang="0">
                  <a:pos x="521672" y="0"/>
                </a:cxn>
                <a:cxn ang="0">
                  <a:pos x="52167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0" y="0"/>
                </a:cxn>
                <a:cxn ang="0">
                  <a:pos x="0" y="22726"/>
                </a:cxn>
                <a:cxn ang="0">
                  <a:pos x="493166" y="22726"/>
                </a:cxn>
                <a:cxn ang="0">
                  <a:pos x="493166" y="193173"/>
                </a:cxn>
                <a:cxn ang="0">
                  <a:pos x="0" y="193173"/>
                </a:cxn>
                <a:cxn ang="0">
                  <a:pos x="0" y="215900"/>
                </a:cxn>
                <a:cxn ang="0">
                  <a:pos x="521672" y="215900"/>
                </a:cxn>
                <a:cxn ang="0">
                  <a:pos x="521672" y="215900"/>
                </a:cxn>
                <a:cxn ang="0">
                  <a:pos x="530225" y="107950"/>
                </a:cxn>
              </a:cxnLst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94" name="Freeform 41"/>
            <p:cNvSpPr/>
            <p:nvPr/>
          </p:nvSpPr>
          <p:spPr>
            <a:xfrm>
              <a:off x="1425575" y="60340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2238"/>
                </a:cxn>
                <a:cxn ang="0">
                  <a:pos x="20637" y="101600"/>
                </a:cxn>
                <a:cxn ang="0">
                  <a:pos x="42863" y="122238"/>
                </a:cxn>
                <a:cxn ang="0">
                  <a:pos x="42863" y="0"/>
                </a:cxn>
                <a:cxn ang="0">
                  <a:pos x="0" y="0"/>
                </a:cxn>
              </a:cxnLst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8313" y="1844675"/>
            <a:ext cx="4103687" cy="33004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荚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宛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豌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台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苔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扌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氵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溢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72000" y="2060575"/>
            <a:ext cx="4103688" cy="33004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换一换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：疆    僵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国    囚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筐    框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6516688" y="2349500"/>
            <a:ext cx="503238" cy="142875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  <p:sp>
        <p:nvSpPr>
          <p:cNvPr id="42" name="右箭头 41"/>
          <p:cNvSpPr/>
          <p:nvPr/>
        </p:nvSpPr>
        <p:spPr>
          <a:xfrm>
            <a:off x="6516688" y="2997200"/>
            <a:ext cx="503238" cy="144463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  <p:sp>
        <p:nvSpPr>
          <p:cNvPr id="43" name="右箭头 42"/>
          <p:cNvSpPr/>
          <p:nvPr/>
        </p:nvSpPr>
        <p:spPr>
          <a:xfrm>
            <a:off x="6516688" y="3644900"/>
            <a:ext cx="503238" cy="144463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 bldLvl="0" animBg="1"/>
      <p:bldP spid="42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http://m.360buyimg.com/n12/g15/M06/01/08/rBEhWFLNFRwIAAAAAARhjpd9O4UAAHs7gJ-iI8ABGGm498.jpg%21q7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13188"/>
            <a:ext cx="9144000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 descr="http://m.360buyimg.com/n12/g15/M06/01/08/rBEhWFLNFRwIAAAAAARhjpd9O4UAAHs7gJ-iI8ABGGm498.jpg%21q7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8538" y="981075"/>
            <a:ext cx="5256212" cy="2965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组合 1"/>
          <p:cNvGrpSpPr/>
          <p:nvPr/>
        </p:nvGrpSpPr>
        <p:grpSpPr>
          <a:xfrm>
            <a:off x="3348038" y="1125538"/>
            <a:ext cx="457200" cy="455612"/>
            <a:chOff x="631825" y="5181600"/>
            <a:chExt cx="1554163" cy="1552575"/>
          </a:xfrm>
        </p:grpSpPr>
        <p:sp>
          <p:nvSpPr>
            <p:cNvPr id="17412" name="Oval 10"/>
            <p:cNvSpPr/>
            <p:nvPr/>
          </p:nvSpPr>
          <p:spPr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3" name="Freeform 11"/>
            <p:cNvSpPr/>
            <p:nvPr/>
          </p:nvSpPr>
          <p:spPr>
            <a:xfrm>
              <a:off x="1468438" y="5353050"/>
              <a:ext cx="34925" cy="87313"/>
            </a:xfrm>
            <a:custGeom>
              <a:avLst/>
              <a:gdLst/>
              <a:ahLst/>
              <a:cxnLst>
                <a:cxn ang="0">
                  <a:pos x="11641" y="84496"/>
                </a:cxn>
                <a:cxn ang="0">
                  <a:pos x="34925" y="8449"/>
                </a:cxn>
                <a:cxn ang="0">
                  <a:pos x="32014" y="0"/>
                </a:cxn>
                <a:cxn ang="0">
                  <a:pos x="0" y="87313"/>
                </a:cxn>
                <a:cxn ang="0">
                  <a:pos x="11641" y="84496"/>
                </a:cxn>
              </a:cxnLst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4" name="Freeform 12"/>
            <p:cNvSpPr/>
            <p:nvPr/>
          </p:nvSpPr>
          <p:spPr>
            <a:xfrm>
              <a:off x="1471613" y="5410200"/>
              <a:ext cx="204788" cy="358775"/>
            </a:xfrm>
            <a:custGeom>
              <a:avLst/>
              <a:gdLst/>
              <a:ahLst/>
              <a:cxnLst>
                <a:cxn ang="0">
                  <a:pos x="0" y="338843"/>
                </a:cxn>
                <a:cxn ang="0">
                  <a:pos x="187722" y="190777"/>
                </a:cxn>
                <a:cxn ang="0">
                  <a:pos x="127992" y="19931"/>
                </a:cxn>
                <a:cxn ang="0">
                  <a:pos x="2844" y="25626"/>
                </a:cxn>
                <a:cxn ang="0">
                  <a:pos x="0" y="338843"/>
                </a:cxn>
              </a:cxnLst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5" name="Freeform 13"/>
            <p:cNvSpPr/>
            <p:nvPr/>
          </p:nvSpPr>
          <p:spPr>
            <a:xfrm>
              <a:off x="1274763" y="5410200"/>
              <a:ext cx="200025" cy="355600"/>
            </a:xfrm>
            <a:custGeom>
              <a:avLst/>
              <a:gdLst/>
              <a:ahLst/>
              <a:cxnLst>
                <a:cxn ang="0">
                  <a:pos x="200025" y="25603"/>
                </a:cxn>
                <a:cxn ang="0">
                  <a:pos x="74295" y="22758"/>
                </a:cxn>
                <a:cxn ang="0">
                  <a:pos x="22860" y="196291"/>
                </a:cxn>
                <a:cxn ang="0">
                  <a:pos x="197167" y="338531"/>
                </a:cxn>
                <a:cxn ang="0">
                  <a:pos x="200025" y="25603"/>
                </a:cxn>
              </a:cxnLst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6" name="Freeform 14"/>
            <p:cNvSpPr/>
            <p:nvPr/>
          </p:nvSpPr>
          <p:spPr>
            <a:xfrm>
              <a:off x="1374775" y="5313363"/>
              <a:ext cx="125413" cy="53975"/>
            </a:xfrm>
            <a:custGeom>
              <a:avLst/>
              <a:gdLst/>
              <a:ahLst/>
              <a:cxnLst>
                <a:cxn ang="0">
                  <a:pos x="125413" y="53975"/>
                </a:cxn>
                <a:cxn ang="0">
                  <a:pos x="76957" y="11363"/>
                </a:cxn>
                <a:cxn ang="0">
                  <a:pos x="0" y="2840"/>
                </a:cxn>
                <a:cxn ang="0">
                  <a:pos x="0" y="5681"/>
                </a:cxn>
                <a:cxn ang="0">
                  <a:pos x="125413" y="53975"/>
                </a:cxn>
              </a:cxnLst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7" name="Freeform 15"/>
            <p:cNvSpPr/>
            <p:nvPr/>
          </p:nvSpPr>
          <p:spPr>
            <a:xfrm>
              <a:off x="1374775" y="53181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101" y="34396"/>
                </a:cxn>
                <a:cxn ang="0">
                  <a:pos x="125413" y="48727"/>
                </a:cxn>
                <a:cxn ang="0">
                  <a:pos x="0" y="0"/>
                </a:cxn>
              </a:cxnLst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8" name="Rectangle 16"/>
            <p:cNvSpPr/>
            <p:nvPr/>
          </p:nvSpPr>
          <p:spPr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Rectangle 17"/>
            <p:cNvSpPr/>
            <p:nvPr/>
          </p:nvSpPr>
          <p:spPr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0" name="Rectangle 18"/>
            <p:cNvSpPr/>
            <p:nvPr/>
          </p:nvSpPr>
          <p:spPr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1" name="Rectangle 19"/>
            <p:cNvSpPr/>
            <p:nvPr/>
          </p:nvSpPr>
          <p:spPr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2" name="Rectangle 20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3" name="Rectangle 21"/>
            <p:cNvSpPr/>
            <p:nvPr/>
          </p:nvSpPr>
          <p:spPr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4" name="Rectangle 22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5" name="Rectangle 23"/>
            <p:cNvSpPr/>
            <p:nvPr/>
          </p:nvSpPr>
          <p:spPr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6" name="Rectangle 24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7" name="Rectangle 25"/>
            <p:cNvSpPr/>
            <p:nvPr/>
          </p:nvSpPr>
          <p:spPr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8" name="Rectangle 26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9" name="Rectangle 27"/>
            <p:cNvSpPr/>
            <p:nvPr/>
          </p:nvSpPr>
          <p:spPr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0" name="Rectangle 28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1" name="Rectangle 29"/>
            <p:cNvSpPr/>
            <p:nvPr/>
          </p:nvSpPr>
          <p:spPr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2" name="Rectangle 30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3" name="Rectangle 31"/>
            <p:cNvSpPr/>
            <p:nvPr/>
          </p:nvSpPr>
          <p:spPr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4" name="Rectangle 32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5" name="Rectangle 33"/>
            <p:cNvSpPr/>
            <p:nvPr/>
          </p:nvSpPr>
          <p:spPr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6" name="Rectangle 34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7" name="Rectangle 35"/>
            <p:cNvSpPr/>
            <p:nvPr/>
          </p:nvSpPr>
          <p:spPr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8" name="Rectangle 36"/>
            <p:cNvSpPr/>
            <p:nvPr/>
          </p:nvSpPr>
          <p:spPr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9" name="Rectangle 37"/>
            <p:cNvSpPr/>
            <p:nvPr/>
          </p:nvSpPr>
          <p:spPr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0" name="Rectangle 38"/>
            <p:cNvSpPr/>
            <p:nvPr/>
          </p:nvSpPr>
          <p:spPr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1" name="Rectangle 39"/>
            <p:cNvSpPr/>
            <p:nvPr/>
          </p:nvSpPr>
          <p:spPr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/>
            <a:p>
              <a:pPr lvl="0"/>
              <a:endParaRPr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2" name="Freeform 40"/>
            <p:cNvSpPr/>
            <p:nvPr/>
          </p:nvSpPr>
          <p:spPr>
            <a:xfrm>
              <a:off x="1012825" y="5902325"/>
              <a:ext cx="530225" cy="215900"/>
            </a:xfrm>
            <a:custGeom>
              <a:avLst/>
              <a:gdLst/>
              <a:ahLst/>
              <a:cxnLst>
                <a:cxn ang="0">
                  <a:pos x="530225" y="107950"/>
                </a:cxn>
                <a:cxn ang="0">
                  <a:pos x="521672" y="0"/>
                </a:cxn>
                <a:cxn ang="0">
                  <a:pos x="52167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518822" y="0"/>
                </a:cxn>
                <a:cxn ang="0">
                  <a:pos x="0" y="0"/>
                </a:cxn>
                <a:cxn ang="0">
                  <a:pos x="0" y="22726"/>
                </a:cxn>
                <a:cxn ang="0">
                  <a:pos x="493166" y="22726"/>
                </a:cxn>
                <a:cxn ang="0">
                  <a:pos x="493166" y="193173"/>
                </a:cxn>
                <a:cxn ang="0">
                  <a:pos x="0" y="193173"/>
                </a:cxn>
                <a:cxn ang="0">
                  <a:pos x="0" y="215900"/>
                </a:cxn>
                <a:cxn ang="0">
                  <a:pos x="521672" y="215900"/>
                </a:cxn>
                <a:cxn ang="0">
                  <a:pos x="521672" y="215900"/>
                </a:cxn>
                <a:cxn ang="0">
                  <a:pos x="530225" y="107950"/>
                </a:cxn>
              </a:cxnLst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3" name="Freeform 41"/>
            <p:cNvSpPr/>
            <p:nvPr/>
          </p:nvSpPr>
          <p:spPr>
            <a:xfrm>
              <a:off x="1425575" y="60340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2238"/>
                </a:cxn>
                <a:cxn ang="0">
                  <a:pos x="20637" y="101600"/>
                </a:cxn>
                <a:cxn ang="0">
                  <a:pos x="42863" y="122238"/>
                </a:cxn>
                <a:cxn ang="0">
                  <a:pos x="42863" y="0"/>
                </a:cxn>
                <a:cxn ang="0">
                  <a:pos x="0" y="0"/>
                </a:cxn>
              </a:cxnLst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444" name="TextBox 11"/>
          <p:cNvSpPr txBox="1"/>
          <p:nvPr/>
        </p:nvSpPr>
        <p:spPr>
          <a:xfrm>
            <a:off x="3876675" y="1052513"/>
            <a:ext cx="1936750" cy="576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lvl="0"/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492896"/>
            <a:ext cx="1987259" cy="187220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40" name="图片 39" descr="rBEhWFLNFRwIAAAAAARhjpd9O4UAAHs7gJ-iI8ABGGm498.jpg!q70_看图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887" y="4725144"/>
            <a:ext cx="1222929" cy="115212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" name="图片 40" descr="rBEhWFLNFRwIAAAAAARhjpd9O4UAAHs7gJ-iI8ABGGm498.jpg!q70_看图王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00" y="3356992"/>
            <a:ext cx="1528660" cy="1440159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图片 41" descr="rBEhWFLNFRwIAAAAAARhjpd9O4UAAHs7gJ-iI8ABGGm498.jpg!q70_看图王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4796016"/>
            <a:ext cx="1224135" cy="1153264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" name="图片 42" descr="rBEhWFLNFRwIAAAAAARhjpd9O4UAAHs7gJ-iI8ABGGm498.jpg!q70_看图王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8104" y="3440370"/>
            <a:ext cx="1440160" cy="1356782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" name="图片 43" descr="rBEhWFLNFRwIAAAAAARhjpd9O4UAAHs7gJ-iI8ABGGm498.jpg!q70_看图王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224" y="4640937"/>
            <a:ext cx="1443377" cy="1359813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图片 44" descr="rBEhWFLNFRwIAAAAAARhjpd9O4UAAHs7gJ-iI8ABGGm498.jpg!q70_看图王.jp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8304" y="2924944"/>
            <a:ext cx="1080120" cy="101758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52" name="TextBox 47"/>
          <p:cNvSpPr txBox="1"/>
          <p:nvPr/>
        </p:nvSpPr>
        <p:spPr>
          <a:xfrm>
            <a:off x="4264025" y="2351088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豆荚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3" name="TextBox 49"/>
          <p:cNvSpPr txBox="1"/>
          <p:nvPr/>
        </p:nvSpPr>
        <p:spPr>
          <a:xfrm>
            <a:off x="590550" y="2565400"/>
            <a:ext cx="13065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豌豆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4" name="TextBox 50"/>
          <p:cNvSpPr txBox="1"/>
          <p:nvPr/>
        </p:nvSpPr>
        <p:spPr>
          <a:xfrm>
            <a:off x="2843213" y="3357563"/>
            <a:ext cx="13065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5" name="TextBox 51"/>
          <p:cNvSpPr txBox="1"/>
          <p:nvPr/>
        </p:nvSpPr>
        <p:spPr>
          <a:xfrm>
            <a:off x="5559425" y="3379788"/>
            <a:ext cx="13065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冻僵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6" name="TextBox 52"/>
          <p:cNvSpPr txBox="1"/>
          <p:nvPr/>
        </p:nvSpPr>
        <p:spPr>
          <a:xfrm>
            <a:off x="7164388" y="2803525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青苔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7" name="TextBox 53"/>
          <p:cNvSpPr txBox="1"/>
          <p:nvPr/>
        </p:nvSpPr>
        <p:spPr>
          <a:xfrm>
            <a:off x="1671638" y="4652963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囚禁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8" name="TextBox 54"/>
          <p:cNvSpPr txBox="1"/>
          <p:nvPr/>
        </p:nvSpPr>
        <p:spPr>
          <a:xfrm>
            <a:off x="4211638" y="4724400"/>
            <a:ext cx="13065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相框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59" name="TextBox 55"/>
          <p:cNvSpPr txBox="1"/>
          <p:nvPr/>
        </p:nvSpPr>
        <p:spPr>
          <a:xfrm>
            <a:off x="6640513" y="4581525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洋溢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组合 1"/>
          <p:cNvGrpSpPr/>
          <p:nvPr/>
        </p:nvGrpSpPr>
        <p:grpSpPr>
          <a:xfrm>
            <a:off x="882650" y="1498600"/>
            <a:ext cx="1943100" cy="500063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49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strike="noStrike" noProof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词语解释</a:t>
              </a:r>
              <a:endParaRPr lang="zh-CN" altLang="en-US" sz="2800" b="1" strike="noStrike" noProof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kumimoji="1" lang="zh-CN" altLang="en-US" sz="1400" strike="noStrike" noProof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kumimoji="1" lang="zh-CN" altLang="en-US" sz="1400" strike="noStrike" noProof="1"/>
            </a:p>
          </p:txBody>
        </p:sp>
      </p:grpSp>
      <p:sp>
        <p:nvSpPr>
          <p:cNvPr id="11" name="矩形 10"/>
          <p:cNvSpPr/>
          <p:nvPr/>
        </p:nvSpPr>
        <p:spPr>
          <a:xfrm>
            <a:off x="752475" y="2203450"/>
            <a:ext cx="738663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泛指把事情的结果公开出来。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3525" y="2949575"/>
            <a:ext cx="3849688" cy="608013"/>
          </a:xfrm>
          <a:prstGeom prst="rect">
            <a:avLst/>
          </a:prstGeom>
          <a:solidFill>
            <a:schemeClr val="bg2">
              <a:alpha val="12999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考试成绩即将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75" y="3724275"/>
            <a:ext cx="4716463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囚犯：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关在监狱里的犯人。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3925" y="3208338"/>
            <a:ext cx="2660650" cy="1747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9300" y="4432300"/>
            <a:ext cx="44211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一种引水的工具。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文本框 3"/>
          <p:cNvSpPr txBox="1"/>
          <p:nvPr/>
        </p:nvSpPr>
        <p:spPr>
          <a:xfrm>
            <a:off x="4378325" y="998538"/>
            <a:ext cx="4602163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4"/>
          <p:cNvSpPr txBox="1"/>
          <p:nvPr/>
        </p:nvSpPr>
        <p:spPr>
          <a:xfrm>
            <a:off x="5310188" y="2189163"/>
            <a:ext cx="309562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8" name="文本框 7"/>
          <p:cNvSpPr txBox="1"/>
          <p:nvPr/>
        </p:nvSpPr>
        <p:spPr>
          <a:xfrm>
            <a:off x="5437188" y="2316163"/>
            <a:ext cx="309562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  <p:bldP spid="6" grpId="0"/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3416</Words>
  <Application>WPS 演示</Application>
  <PresentationFormat>在屏幕上显示</PresentationFormat>
  <Paragraphs>433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Calibri Light</vt:lpstr>
      <vt:lpstr>Calibri</vt:lpstr>
      <vt:lpstr>黑体</vt:lpstr>
      <vt:lpstr>楷体</vt:lpstr>
      <vt:lpstr>汉语拼音</vt:lpstr>
      <vt:lpstr>幼圆</vt:lpstr>
      <vt:lpstr>仿宋</vt:lpstr>
      <vt:lpstr>华文楷体</vt:lpstr>
      <vt:lpstr>Kaiti SC</vt:lpstr>
      <vt:lpstr>微软雅黑</vt:lpstr>
      <vt:lpstr>Segoe Print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</cp:revision>
  <dcterms:created xsi:type="dcterms:W3CDTF">2019-08-22T01:22:59Z</dcterms:created>
  <dcterms:modified xsi:type="dcterms:W3CDTF">2019-09-27T03:01:56Z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