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comments/comment1.xml" ContentType="application/vnd.openxmlformats-officedocument.presentationml.comment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13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handoutMasterIdLst>
    <p:handoutMasterId r:id="rId63"/>
  </p:handoutMasterIdLst>
  <p:sldIdLst>
    <p:sldId id="1333" r:id="rId3"/>
    <p:sldId id="1317" r:id="rId5"/>
    <p:sldId id="1326" r:id="rId6"/>
    <p:sldId id="1335" r:id="rId7"/>
    <p:sldId id="1329" r:id="rId8"/>
    <p:sldId id="1480" r:id="rId9"/>
    <p:sldId id="1481" r:id="rId10"/>
    <p:sldId id="1482" r:id="rId11"/>
    <p:sldId id="1483" r:id="rId12"/>
    <p:sldId id="262" r:id="rId13"/>
    <p:sldId id="1285" r:id="rId14"/>
    <p:sldId id="1361" r:id="rId15"/>
    <p:sldId id="1470" r:id="rId16"/>
    <p:sldId id="1362" r:id="rId17"/>
    <p:sldId id="1471" r:id="rId18"/>
    <p:sldId id="269" r:id="rId19"/>
    <p:sldId id="1291" r:id="rId20"/>
    <p:sldId id="1459" r:id="rId21"/>
    <p:sldId id="1464" r:id="rId22"/>
    <p:sldId id="1475" r:id="rId23"/>
    <p:sldId id="1463" r:id="rId24"/>
    <p:sldId id="1337" r:id="rId25"/>
    <p:sldId id="1379" r:id="rId26"/>
    <p:sldId id="1454" r:id="rId27"/>
    <p:sldId id="1339" r:id="rId28"/>
    <p:sldId id="1341" r:id="rId29"/>
    <p:sldId id="1381" r:id="rId30"/>
    <p:sldId id="1383" r:id="rId31"/>
    <p:sldId id="1386" r:id="rId32"/>
    <p:sldId id="1387" r:id="rId33"/>
    <p:sldId id="1325" r:id="rId34"/>
    <p:sldId id="1300" r:id="rId35"/>
    <p:sldId id="274" r:id="rId36"/>
    <p:sldId id="1357" r:id="rId37"/>
    <p:sldId id="1467" r:id="rId38"/>
    <p:sldId id="1468" r:id="rId39"/>
    <p:sldId id="1469" r:id="rId40"/>
    <p:sldId id="1315" r:id="rId41"/>
    <p:sldId id="1488" r:id="rId42"/>
    <p:sldId id="1489" r:id="rId43"/>
    <p:sldId id="1490" r:id="rId44"/>
    <p:sldId id="1484" r:id="rId45"/>
    <p:sldId id="1486" r:id="rId46"/>
    <p:sldId id="1485" r:id="rId47"/>
    <p:sldId id="1487" r:id="rId48"/>
    <p:sldId id="1476" r:id="rId49"/>
    <p:sldId id="1477" r:id="rId50"/>
    <p:sldId id="1479" r:id="rId51"/>
    <p:sldId id="1390" r:id="rId52"/>
    <p:sldId id="1347" r:id="rId53"/>
    <p:sldId id="1348" r:id="rId54"/>
    <p:sldId id="1457" r:id="rId55"/>
    <p:sldId id="1472" r:id="rId56"/>
    <p:sldId id="1473" r:id="rId57"/>
    <p:sldId id="1474" r:id="rId58"/>
    <p:sldId id="1117" r:id="rId59"/>
    <p:sldId id="1104" r:id="rId60"/>
    <p:sldId id="1352" r:id="rId61"/>
    <p:sldId id="1105" r:id="rId62"/>
  </p:sldIdLst>
  <p:sldSz cx="9144000" cy="5143500"/>
  <p:notesSz cx="6858000" cy="9144000"/>
  <p:embeddedFontLst>
    <p:embeddedFont>
      <p:font typeface="Franklin Gothic Book" panose="020B0503020102020204" pitchFamily="34" charset="0"/>
      <p:regular r:id="rId68"/>
      <p:italic r:id="rId69"/>
    </p:embeddedFont>
    <p:embeddedFont>
      <p:font typeface="Calibri" panose="020F0502020204030204" pitchFamily="34" charset="0"/>
      <p:regular r:id="rId70"/>
      <p:bold r:id="rId71"/>
      <p:italic r:id="rId72"/>
      <p:boldItalic r:id="rId73"/>
    </p:embeddedFont>
    <p:embeddedFont>
      <p:font typeface="华文楷体" panose="02010600040101010101" charset="-122"/>
      <p:regular r:id="rId74"/>
    </p:embeddedFont>
    <p:embeddedFont>
      <p:font typeface="黑体" panose="02010609060101010101" pitchFamily="49" charset="-122"/>
      <p:regular r:id="rId75"/>
    </p:embeddedFont>
    <p:embeddedFont>
      <p:font typeface="楷体" panose="02010609060101010101" pitchFamily="49" charset="-122"/>
      <p:regular r:id="rId76"/>
    </p:embeddedFont>
    <p:embeddedFont>
      <p:font typeface="等线" panose="02010600030101010101" pitchFamily="2" charset="-122"/>
      <p:regular r:id="rId77"/>
    </p:embeddedFont>
    <p:embeddedFont>
      <p:font typeface="微软雅黑" panose="020B0503020204020204" pitchFamily="34" charset="-122"/>
      <p:regular r:id="rId78"/>
    </p:embeddedFont>
    <p:embeddedFont>
      <p:font typeface="仿宋" panose="02010609060101010101" pitchFamily="49" charset="-122"/>
      <p:regular r:id="rId79"/>
    </p:embeddedFont>
    <p:embeddedFont>
      <p:font typeface="幼圆" panose="02010509060101010101" pitchFamily="49" charset="-122"/>
      <p:regular r:id="rId80"/>
    </p:embeddedFont>
  </p:embeddedFontLst>
  <p:defaultTextStyle>
    <a:defPPr>
      <a:defRPr lang="en-US"/>
    </a:defPPr>
    <a:lvl1pPr marL="0" lvl="0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Franklin Gothic Book" panose="020B0503020102020204" pitchFamily="34" charset="0"/>
        <a:ea typeface="+mn-ea"/>
        <a:cs typeface="+mn-cs"/>
      </a:defRPr>
    </a:lvl1pPr>
    <a:lvl2pPr marL="457200" lvl="1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Franklin Gothic Book" panose="020B0503020102020204" pitchFamily="34" charset="0"/>
        <a:ea typeface="+mn-ea"/>
        <a:cs typeface="+mn-cs"/>
      </a:defRPr>
    </a:lvl2pPr>
    <a:lvl3pPr marL="914400" lvl="2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Franklin Gothic Book" panose="020B0503020102020204" pitchFamily="34" charset="0"/>
        <a:ea typeface="+mn-ea"/>
        <a:cs typeface="+mn-cs"/>
      </a:defRPr>
    </a:lvl3pPr>
    <a:lvl4pPr marL="1371600" lvl="3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Franklin Gothic Book" panose="020B0503020102020204" pitchFamily="34" charset="0"/>
        <a:ea typeface="+mn-ea"/>
        <a:cs typeface="+mn-cs"/>
      </a:defRPr>
    </a:lvl4pPr>
    <a:lvl5pPr marL="1828800" lvl="4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Franklin Gothic Book" panose="020B0503020102020204" pitchFamily="34" charset="0"/>
        <a:ea typeface="+mn-ea"/>
        <a:cs typeface="+mn-cs"/>
      </a:defRPr>
    </a:lvl5pPr>
    <a:lvl6pPr marL="2286000" lvl="5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Franklin Gothic Book" panose="020B0503020102020204" pitchFamily="34" charset="0"/>
        <a:ea typeface="+mn-ea"/>
        <a:cs typeface="+mn-cs"/>
      </a:defRPr>
    </a:lvl6pPr>
    <a:lvl7pPr marL="2743200" lvl="6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Franklin Gothic Book" panose="020B0503020102020204" pitchFamily="34" charset="0"/>
        <a:ea typeface="+mn-ea"/>
        <a:cs typeface="+mn-cs"/>
      </a:defRPr>
    </a:lvl7pPr>
    <a:lvl8pPr marL="3200400" lvl="7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Franklin Gothic Book" panose="020B0503020102020204" pitchFamily="34" charset="0"/>
        <a:ea typeface="+mn-ea"/>
        <a:cs typeface="+mn-cs"/>
      </a:defRPr>
    </a:lvl8pPr>
    <a:lvl9pPr marL="3657600" lvl="8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Franklin Gothic Book" panose="020B0503020102020204" pitchFamily="34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作者" initials="作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66FF"/>
    <a:srgbClr val="FF6600"/>
    <a:srgbClr val="A38302"/>
    <a:srgbClr val="FF00FF"/>
    <a:srgbClr val="FEFCDE"/>
    <a:srgbClr val="00B050"/>
    <a:srgbClr val="FF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3692"/>
    <p:restoredTop sz="94697"/>
  </p:normalViewPr>
  <p:slideViewPr>
    <p:cSldViewPr showGuides="1">
      <p:cViewPr>
        <p:scale>
          <a:sx n="66" d="100"/>
          <a:sy n="66" d="100"/>
        </p:scale>
        <p:origin x="-1248" y="-1068"/>
      </p:cViewPr>
      <p:guideLst>
        <p:guide orient="horz" pos="3162"/>
        <p:guide pos="5760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0" Type="http://schemas.openxmlformats.org/officeDocument/2006/relationships/font" Target="fonts/font13.fntdata"/><Relationship Id="rId8" Type="http://schemas.openxmlformats.org/officeDocument/2006/relationships/slide" Target="slides/slide5.xml"/><Relationship Id="rId79" Type="http://schemas.openxmlformats.org/officeDocument/2006/relationships/font" Target="fonts/font12.fntdata"/><Relationship Id="rId78" Type="http://schemas.openxmlformats.org/officeDocument/2006/relationships/font" Target="fonts/font11.fntdata"/><Relationship Id="rId77" Type="http://schemas.openxmlformats.org/officeDocument/2006/relationships/font" Target="fonts/font10.fntdata"/><Relationship Id="rId76" Type="http://schemas.openxmlformats.org/officeDocument/2006/relationships/font" Target="fonts/font9.fntdata"/><Relationship Id="rId75" Type="http://schemas.openxmlformats.org/officeDocument/2006/relationships/font" Target="fonts/font8.fntdata"/><Relationship Id="rId74" Type="http://schemas.openxmlformats.org/officeDocument/2006/relationships/font" Target="fonts/font7.fntdata"/><Relationship Id="rId73" Type="http://schemas.openxmlformats.org/officeDocument/2006/relationships/font" Target="fonts/font6.fntdata"/><Relationship Id="rId72" Type="http://schemas.openxmlformats.org/officeDocument/2006/relationships/font" Target="fonts/font5.fntdata"/><Relationship Id="rId71" Type="http://schemas.openxmlformats.org/officeDocument/2006/relationships/font" Target="fonts/font4.fntdata"/><Relationship Id="rId70" Type="http://schemas.openxmlformats.org/officeDocument/2006/relationships/font" Target="fonts/font3.fntdata"/><Relationship Id="rId7" Type="http://schemas.openxmlformats.org/officeDocument/2006/relationships/slide" Target="slides/slide4.xml"/><Relationship Id="rId69" Type="http://schemas.openxmlformats.org/officeDocument/2006/relationships/font" Target="fonts/font2.fntdata"/><Relationship Id="rId68" Type="http://schemas.openxmlformats.org/officeDocument/2006/relationships/font" Target="fonts/font1.fntdata"/><Relationship Id="rId67" Type="http://schemas.openxmlformats.org/officeDocument/2006/relationships/commentAuthors" Target="commentAuthors.xml"/><Relationship Id="rId66" Type="http://schemas.openxmlformats.org/officeDocument/2006/relationships/tableStyles" Target="tableStyles.xml"/><Relationship Id="rId65" Type="http://schemas.openxmlformats.org/officeDocument/2006/relationships/viewProps" Target="viewProps.xml"/><Relationship Id="rId64" Type="http://schemas.openxmlformats.org/officeDocument/2006/relationships/presProps" Target="presProps.xml"/><Relationship Id="rId63" Type="http://schemas.openxmlformats.org/officeDocument/2006/relationships/handoutMaster" Target="handoutMasters/handoutMaster1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0-02-05T16:46:49.075" idx="1">
    <p:pos x="10" y="10"/>
    <p:text/>
  </p:cm>
</p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p>
            <a:pPr lvl="0"/>
            <a:endParaRPr lang="zh-CN" altLang="en-US" sz="1200" dirty="0">
              <a:ea typeface="宋体" panose="02010600030101010101" pitchFamily="2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p>
            <a:pPr lvl="0" algn="r"/>
            <a:fld id="{BB962C8B-B14F-4D97-AF65-F5344CB8AC3E}" type="datetime1">
              <a:rPr lang="zh-CN" altLang="en-US" sz="1200" dirty="0">
                <a:ea typeface="宋体" panose="02010600030101010101" pitchFamily="2" charset="-122"/>
              </a:rPr>
            </a:fld>
            <a:endParaRPr lang="zh-CN" altLang="en-US" sz="1200" dirty="0"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/>
            <a:endParaRPr lang="zh-CN" altLang="en-US" sz="1200" dirty="0"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/>
            <a:fld id="{9A0DB2DC-4C9A-4742-B13C-FB6460FD3503}" type="slidenum">
              <a:rPr lang="zh-CN" altLang="en-US" sz="1200" dirty="0">
                <a:ea typeface="宋体" panose="02010600030101010101" pitchFamily="2" charset="-122"/>
              </a:rPr>
            </a:fld>
            <a:endParaRPr lang="zh-CN" altLang="en-US" sz="1200" dirty="0"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p>
            <a:pPr lvl="0"/>
            <a:endParaRPr lang="zh-CN" altLang="en-US" sz="1200" dirty="0">
              <a:ea typeface="宋体" panose="02010600030101010101" pitchFamily="2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p>
            <a:pPr lvl="0" algn="r"/>
            <a:fld id="{BB962C8B-B14F-4D97-AF65-F5344CB8AC3E}" type="datetime1">
              <a:rPr lang="zh-CN" altLang="en-US" sz="1200" dirty="0">
                <a:ea typeface="宋体" panose="02010600030101010101" pitchFamily="2" charset="-122"/>
              </a:rPr>
            </a:fld>
            <a:endParaRPr lang="zh-CN" altLang="en-US" sz="1200" dirty="0">
              <a:ea typeface="宋体" panose="02010600030101010101" pitchFamily="2" charset="-122"/>
            </a:endParaRPr>
          </a:p>
        </p:txBody>
      </p:sp>
      <p:sp>
        <p:nvSpPr>
          <p:cNvPr id="1536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5365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/>
            <a:endParaRPr lang="zh-CN" altLang="en-US" sz="1200" dirty="0"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/>
            <a:fld id="{9A0DB2DC-4C9A-4742-B13C-FB6460FD3503}" type="slidenum">
              <a:rPr lang="zh-CN" altLang="en-US" sz="1200" dirty="0">
                <a:ea typeface="宋体" panose="02010600030101010101" pitchFamily="2" charset="-122"/>
              </a:rPr>
            </a:fld>
            <a:endParaRPr lang="zh-CN" altLang="en-US" sz="1200" dirty="0"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9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0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2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4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5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6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7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8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7410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7411" name="页眉占位符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7412" name="页脚占位符 4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7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39938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39939" name="页眉占位符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9940" name="页脚占位符 4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5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41986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41987" name="页眉占位符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1988" name="页脚占位符 4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3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44034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 lIns="91440" tIns="45720" rIns="91440" bIns="45720" rtlCol="0" anchor="b"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89B8F3F-C6DA-45F4-B03B-3495E6F7FDF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inpin heiti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inpin heiti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4608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46083" name="页眉占位符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6084" name="页脚占位符 4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29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48130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48131" name="页眉占位符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8132" name="页脚占位符 4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7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0178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50179" name="页眉占位符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0180" name="页脚占位符 4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49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3250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53251" name="页眉占位符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3252" name="页脚占位符 4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7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5298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55299" name="页眉占位符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5300" name="页脚占位符 4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5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7346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57347" name="页眉占位符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7348" name="页脚占位符 4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393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9394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59395" name="页眉占位符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9396" name="页脚占位符 4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9458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9459" name="页眉占位符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9460" name="页脚占位符 4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6144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61443" name="页眉占位符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61444" name="页脚占位符 4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3489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63490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63491" name="页眉占位符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63492" name="页脚占位符 4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537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65538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65539" name="页眉占位符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65540" name="页脚占位符 4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585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67586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67587" name="页眉占位符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67588" name="页脚占位符 4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9633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69634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69635" name="页眉占位符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69636" name="页脚占位符 4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8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7168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71683" name="页眉占位符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71684" name="页脚占位符 4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29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73730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73731" name="页眉占位符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73732" name="页脚占位符 4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5777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75778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75779" name="页眉占位符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75780" name="页脚占位符 4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7825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77826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 lIns="91440" tIns="45720" rIns="91440" bIns="45720" rtlCol="0" anchor="b"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89B8F3F-C6DA-45F4-B03B-3495E6F7FDF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inpin heiti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inpin heiti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9873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79874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79875" name="页眉占位符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79876" name="页脚占位符 4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21507" name="页眉占位符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1508" name="页脚占位符 4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819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81923" name="页眉占位符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81924" name="页脚占位符 4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3969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83970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83971" name="页眉占位符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83972" name="页脚占位符 4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6017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86018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86019" name="页眉占位符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86020" name="页脚占位符 4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8065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88066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88067" name="页眉占位符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88068" name="页脚占位符 4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9329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99330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99331" name="页眉占位符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99332" name="页脚占位符 4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377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01378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01379" name="页眉占位符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01380" name="页脚占位符 4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3425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03426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03427" name="页眉占位符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03428" name="页脚占位符 4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5473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05474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05475" name="页眉占位符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05476" name="页脚占位符 4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75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075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07523" name="页眉占位符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07524" name="页脚占位符 4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9569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09570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09571" name="页眉占位符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09572" name="页脚占位符 4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23554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23555" name="页眉占位符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3556" name="页脚占位符 4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1617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11618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11619" name="页眉占位符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11620" name="页脚占位符 4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3665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13666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13667" name="页眉占位符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13668" name="页脚占位符 4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5713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15714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15715" name="页眉占位符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15716" name="页脚占位符 4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776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1776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17763" name="页眉占位符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17764" name="页脚占位符 4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9809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19810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19811" name="页眉占位符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19812" name="页脚占位符 4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1857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21858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21859" name="页眉占位符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1860" name="页脚占位符 4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2560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25603" name="页眉占位符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5604" name="页脚占位符 4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5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31746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 lIns="91440" tIns="45720" rIns="91440" bIns="45720" rtlCol="0" anchor="b"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89B8F3F-C6DA-45F4-B03B-3495E6F7FDF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inpin heiti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inpin heiti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3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33794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33795" name="页眉占位符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3796" name="页脚占位符 4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3584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35843" name="页眉占位符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5844" name="页脚占位符 4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89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37890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37891" name="页眉占位符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7892" name="页脚占位符 4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Franklin Gothic Book" panose="020B0503020102020204" pitchFamily="34" charset="0"/>
              </a:rPr>
            </a:fld>
            <a:endParaRPr lang="zh-CN" altLang="en-US" dirty="0">
              <a:latin typeface="Franklin Gothic Book" panose="020B05030201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Franklin Gothic Book" panose="020B05030201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Franklin Gothic Book" panose="020B0503020102020204" pitchFamily="34" charset="0"/>
              </a:rPr>
            </a:fld>
            <a:endParaRPr lang="zh-CN" altLang="en-US" dirty="0">
              <a:latin typeface="Franklin Gothic Book" panose="020B05030201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Franklin Gothic Book" panose="020B0503020102020204" pitchFamily="34" charset="0"/>
              </a:rPr>
            </a:fld>
            <a:endParaRPr lang="zh-CN" altLang="en-US" dirty="0">
              <a:latin typeface="Franklin Gothic Book" panose="020B05030201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Franklin Gothic Book" panose="020B05030201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Franklin Gothic Book" panose="020B0503020102020204" pitchFamily="34" charset="0"/>
              </a:rPr>
            </a:fld>
            <a:endParaRPr lang="zh-CN" altLang="en-US" dirty="0">
              <a:latin typeface="Franklin Gothic Book" panose="020B05030201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52930" cy="43878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Franklin Gothic Book" panose="020B0503020102020204" pitchFamily="34" charset="0"/>
              </a:rPr>
            </a:fld>
            <a:endParaRPr lang="zh-CN" altLang="en-US" dirty="0">
              <a:latin typeface="Franklin Gothic Book" panose="020B05030201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Franklin Gothic Book" panose="020B05030201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Franklin Gothic Book" panose="020B0503020102020204" pitchFamily="34" charset="0"/>
              </a:rPr>
            </a:fld>
            <a:endParaRPr lang="zh-CN" altLang="en-US" dirty="0">
              <a:latin typeface="Franklin Gothic Book" panose="020B05030201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Franklin Gothic Book" panose="020B0503020102020204" pitchFamily="34" charset="0"/>
              </a:rPr>
            </a:fld>
            <a:endParaRPr lang="zh-CN" altLang="en-US" dirty="0">
              <a:latin typeface="Franklin Gothic Book" panose="020B05030201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Franklin Gothic Book" panose="020B05030201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Franklin Gothic Book" panose="020B0503020102020204" pitchFamily="34" charset="0"/>
              </a:rPr>
            </a:fld>
            <a:endParaRPr lang="zh-CN" altLang="en-US" dirty="0">
              <a:latin typeface="Franklin Gothic Book" panose="020B05030201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Franklin Gothic Book" panose="020B0503020102020204" pitchFamily="34" charset="0"/>
              </a:rPr>
            </a:fld>
            <a:endParaRPr lang="zh-CN" altLang="en-US" dirty="0">
              <a:latin typeface="Franklin Gothic Book" panose="020B05030201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Franklin Gothic Book" panose="020B05030201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Franklin Gothic Book" panose="020B0503020102020204" pitchFamily="34" charset="0"/>
              </a:rPr>
            </a:fld>
            <a:endParaRPr lang="zh-CN" altLang="en-US" dirty="0">
              <a:latin typeface="Franklin Gothic Book" panose="020B05030201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2504" cy="33940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200150"/>
            <a:ext cx="4032504" cy="33940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Franklin Gothic Book" panose="020B0503020102020204" pitchFamily="34" charset="0"/>
              </a:rPr>
            </a:fld>
            <a:endParaRPr lang="zh-CN" altLang="en-US" dirty="0">
              <a:latin typeface="Franklin Gothic Book" panose="020B05030201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Franklin Gothic Book" panose="020B05030201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Franklin Gothic Book" panose="020B0503020102020204" pitchFamily="34" charset="0"/>
              </a:rPr>
            </a:fld>
            <a:endParaRPr lang="zh-CN" altLang="en-US" dirty="0">
              <a:latin typeface="Franklin Gothic Book" panose="020B05030201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Franklin Gothic Book" panose="020B0503020102020204" pitchFamily="34" charset="0"/>
              </a:rPr>
            </a:fld>
            <a:endParaRPr lang="zh-CN" altLang="en-US" dirty="0">
              <a:latin typeface="Franklin Gothic Book" panose="020B05030201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Franklin Gothic Book" panose="020B05030201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Franklin Gothic Book" panose="020B0503020102020204" pitchFamily="34" charset="0"/>
              </a:rPr>
            </a:fld>
            <a:endParaRPr lang="zh-CN" altLang="en-US" dirty="0">
              <a:latin typeface="Franklin Gothic Book" panose="020B05030201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Franklin Gothic Book" panose="020B0503020102020204" pitchFamily="34" charset="0"/>
              </a:rPr>
            </a:fld>
            <a:endParaRPr lang="zh-CN" altLang="en-US" dirty="0">
              <a:latin typeface="Franklin Gothic Book" panose="020B05030201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Franklin Gothic Book" panose="020B05030201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Franklin Gothic Book" panose="020B0503020102020204" pitchFamily="34" charset="0"/>
              </a:rPr>
            </a:fld>
            <a:endParaRPr lang="zh-CN" altLang="en-US" dirty="0">
              <a:latin typeface="Franklin Gothic Book" panose="020B05030201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Franklin Gothic Book" panose="020B0503020102020204" pitchFamily="34" charset="0"/>
              </a:rPr>
            </a:fld>
            <a:endParaRPr lang="zh-CN" altLang="en-US" dirty="0">
              <a:latin typeface="Franklin Gothic Book" panose="020B05030201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Franklin Gothic Book" panose="020B05030201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Franklin Gothic Book" panose="020B0503020102020204" pitchFamily="34" charset="0"/>
              </a:rPr>
            </a:fld>
            <a:endParaRPr lang="zh-CN" altLang="en-US" dirty="0">
              <a:latin typeface="Franklin Gothic Book" panose="020B05030201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Franklin Gothic Book" panose="020B0503020102020204" pitchFamily="34" charset="0"/>
              </a:rPr>
            </a:fld>
            <a:endParaRPr lang="zh-CN" altLang="en-US" dirty="0">
              <a:latin typeface="Franklin Gothic Book" panose="020B05030201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Franklin Gothic Book" panose="020B05030201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Franklin Gothic Book" panose="020B0503020102020204" pitchFamily="34" charset="0"/>
              </a:rPr>
            </a:fld>
            <a:endParaRPr lang="zh-CN" altLang="en-US" dirty="0">
              <a:latin typeface="Franklin Gothic Book" panose="020B05030201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Franklin Gothic Book" panose="020B0503020102020204" pitchFamily="34" charset="0"/>
              </a:rPr>
            </a:fld>
            <a:endParaRPr lang="zh-CN" altLang="en-US" dirty="0">
              <a:latin typeface="Franklin Gothic Book" panose="020B05030201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Franklin Gothic Book" panose="020B05030201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Franklin Gothic Book" panose="020B0503020102020204" pitchFamily="34" charset="0"/>
              </a:rPr>
            </a:fld>
            <a:endParaRPr lang="zh-CN" altLang="en-US" dirty="0">
              <a:latin typeface="Franklin Gothic Book" panose="020B05030201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22882" name="标题 12288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22883" name="文本占位符 12288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22884" name="日期占位符 122883"/>
          <p:cNvSpPr>
            <a:spLocks noGrp="1"/>
          </p:cNvSpPr>
          <p:nvPr>
            <p:ph type="dt" sz="half" idx="2"/>
          </p:nvPr>
        </p:nvSpPr>
        <p:spPr>
          <a:xfrm>
            <a:off x="457200" y="4684713"/>
            <a:ext cx="2133600" cy="357187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fld id="{BB962C8B-B14F-4D97-AF65-F5344CB8AC3E}" type="datetimeFigureOut">
              <a:rPr lang="zh-CN" altLang="en-US" dirty="0">
                <a:latin typeface="Franklin Gothic Book" panose="020B0503020102020204" pitchFamily="34" charset="0"/>
              </a:rPr>
            </a:fld>
            <a:endParaRPr lang="zh-CN" altLang="en-US" dirty="0">
              <a:latin typeface="Franklin Gothic Book" panose="020B0503020102020204" pitchFamily="34" charset="0"/>
            </a:endParaRPr>
          </a:p>
        </p:txBody>
      </p:sp>
      <p:sp>
        <p:nvSpPr>
          <p:cNvPr id="122885" name="页脚占位符 122884"/>
          <p:cNvSpPr>
            <a:spLocks noGrp="1"/>
          </p:cNvSpPr>
          <p:nvPr>
            <p:ph type="ftr" sz="quarter" idx="3"/>
          </p:nvPr>
        </p:nvSpPr>
        <p:spPr>
          <a:xfrm>
            <a:off x="3124200" y="4684713"/>
            <a:ext cx="2895600" cy="357187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Franklin Gothic Book" panose="020B0503020102020204" pitchFamily="34" charset="0"/>
            </a:endParaRPr>
          </a:p>
        </p:txBody>
      </p:sp>
      <p:sp>
        <p:nvSpPr>
          <p:cNvPr id="122886" name="灯片编号占位符 122885"/>
          <p:cNvSpPr>
            <a:spLocks noGrp="1"/>
          </p:cNvSpPr>
          <p:nvPr>
            <p:ph type="sldNum" sz="quarter" idx="4"/>
          </p:nvPr>
        </p:nvSpPr>
        <p:spPr>
          <a:xfrm>
            <a:off x="6553200" y="4684713"/>
            <a:ext cx="2133600" cy="357187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Franklin Gothic Book" panose="020B0503020102020204" pitchFamily="34" charset="0"/>
              </a:rPr>
            </a:fld>
            <a:endParaRPr lang="zh-CN" altLang="en-US" dirty="0">
              <a:latin typeface="Franklin Gothic Book" panose="020B05030201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4572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4572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2pPr>
      <a:lvl3pPr marL="914400" lvl="2" indent="0" algn="l" defTabSz="4572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3pPr>
      <a:lvl4pPr marL="1371600" lvl="3" indent="0" algn="l" defTabSz="4572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4pPr>
      <a:lvl5pPr marL="1828800" lvl="4" indent="0" algn="l" defTabSz="4572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5pPr>
      <a:lvl6pPr marL="2286000" lvl="5" indent="0" algn="l" defTabSz="4572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6pPr>
      <a:lvl7pPr marL="2743200" lvl="6" indent="0" algn="l" defTabSz="4572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7pPr>
      <a:lvl8pPr marL="3200400" lvl="7" indent="0" algn="l" defTabSz="4572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8pPr>
      <a:lvl9pPr marL="3657600" lvl="8" indent="0" algn="l" defTabSz="4572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4.png"/><Relationship Id="rId2" Type="http://schemas.openxmlformats.org/officeDocument/2006/relationships/image" Target="../media/image6.jpeg"/><Relationship Id="rId1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png"/><Relationship Id="rId1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1.png"/><Relationship Id="rId1" Type="http://schemas.openxmlformats.org/officeDocument/2006/relationships/image" Target="../media/image13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png"/><Relationship Id="rId1" Type="http://schemas.openxmlformats.org/officeDocument/2006/relationships/image" Target="../media/image13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3.png"/><Relationship Id="rId1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5.jpeg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5.jpeg"/><Relationship Id="rId1" Type="http://schemas.openxmlformats.org/officeDocument/2006/relationships/image" Target="../media/image24.jpe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png"/><Relationship Id="rId1" Type="http://schemas.openxmlformats.org/officeDocument/2006/relationships/image" Target="../media/image13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2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image" Target="../media/image26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png"/><Relationship Id="rId1" Type="http://schemas.openxmlformats.org/officeDocument/2006/relationships/image" Target="../media/image13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2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png"/><Relationship Id="rId1" Type="http://schemas.openxmlformats.org/officeDocument/2006/relationships/image" Target="../media/image13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40.emf"/><Relationship Id="rId7" Type="http://schemas.openxmlformats.org/officeDocument/2006/relationships/image" Target="../media/image39.emf"/><Relationship Id="rId6" Type="http://schemas.openxmlformats.org/officeDocument/2006/relationships/image" Target="../media/image38.emf"/><Relationship Id="rId5" Type="http://schemas.openxmlformats.org/officeDocument/2006/relationships/image" Target="../media/image37.emf"/><Relationship Id="rId4" Type="http://schemas.openxmlformats.org/officeDocument/2006/relationships/image" Target="../media/image36.emf"/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0" Type="http://schemas.openxmlformats.org/officeDocument/2006/relationships/notesSlide" Target="../notesSlides/notesSlide28.xml"/><Relationship Id="rId1" Type="http://schemas.openxmlformats.org/officeDocument/2006/relationships/image" Target="../media/image33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1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6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2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png"/><Relationship Id="rId1" Type="http://schemas.openxmlformats.org/officeDocument/2006/relationships/image" Target="../media/image13.jpeg"/></Relationships>
</file>

<file path=ppt/slides/_rels/slide4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5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6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6.jpeg"/></Relationships>
</file>

<file path=ppt/slides/_rels/slide5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8.jpeg"/><Relationship Id="rId1" Type="http://schemas.openxmlformats.org/officeDocument/2006/relationships/image" Target="../media/image47.jpeg"/></Relationships>
</file>

<file path=ppt/slides/_rels/slide5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4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0.png"/><Relationship Id="rId2" Type="http://schemas.openxmlformats.org/officeDocument/2006/relationships/tags" Target="../tags/tag1.xml"/><Relationship Id="rId1" Type="http://schemas.openxmlformats.org/officeDocument/2006/relationships/image" Target="../media/image49.png"/></Relationships>
</file>

<file path=ppt/slides/_rels/slide5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5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png"/><Relationship Id="rId1" Type="http://schemas.openxmlformats.org/officeDocument/2006/relationships/image" Target="../media/image4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6386" name="图片 5" descr="01f75755326fda0000003cce2caefa.jpg@2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235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2"/>
          <p:cNvSpPr txBox="1"/>
          <p:nvPr/>
        </p:nvSpPr>
        <p:spPr>
          <a:xfrm>
            <a:off x="683568" y="4220383"/>
            <a:ext cx="7560840" cy="738664"/>
          </a:xfrm>
          <a:prstGeom prst="rect">
            <a:avLst/>
          </a:prstGeom>
          <a:ln>
            <a:solidFill>
              <a:srgbClr val="FFC000"/>
            </a:solidFill>
          </a:ln>
          <a:effectLst>
            <a:softEdge rad="6350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 strike="noStrike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跟我走吧</a:t>
            </a:r>
            <a:r>
              <a:rPr lang="en-US" altLang="zh-CN" sz="2800" b="1" strike="noStrike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800" b="1" strike="noStrike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开始我们的中国“世界遗产之旅”。</a:t>
            </a:r>
            <a:endParaRPr lang="en-US" altLang="zh-CN" sz="2800" b="1" strike="noStrike" noProof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388" name="AutoShape 2" descr="http://img5.imgtn.bdimg.com/it/u=3409201297,1275643352&amp;fm=26&amp;gp=0.jpg"/>
          <p:cNvSpPr>
            <a:spLocks noChangeAspect="1"/>
          </p:cNvSpPr>
          <p:nvPr/>
        </p:nvSpPr>
        <p:spPr>
          <a:xfrm>
            <a:off x="155575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dirty="0">
              <a:latin typeface="Franklin Gothic Book" panose="020B0503020102020204" pitchFamily="34" charset="0"/>
              <a:ea typeface="华文楷体" panose="02010600040101010101" charset="-122"/>
            </a:endParaRPr>
          </a:p>
        </p:txBody>
      </p:sp>
      <p:sp>
        <p:nvSpPr>
          <p:cNvPr id="16389" name="AutoShape 4" descr="http://img5.imgtn.bdimg.com/it/u=3409201297,1275643352&amp;fm=26&amp;gp=0.jpg"/>
          <p:cNvSpPr>
            <a:spLocks noChangeAspect="1"/>
          </p:cNvSpPr>
          <p:nvPr/>
        </p:nvSpPr>
        <p:spPr>
          <a:xfrm>
            <a:off x="155575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dirty="0">
              <a:latin typeface="Franklin Gothic Book" panose="020B0503020102020204" pitchFamily="34" charset="0"/>
              <a:ea typeface="华文楷体" panose="02010600040101010101" charset="-122"/>
            </a:endParaRPr>
          </a:p>
        </p:txBody>
      </p:sp>
      <p:sp>
        <p:nvSpPr>
          <p:cNvPr id="16390" name="文本框 3"/>
          <p:cNvSpPr txBox="1"/>
          <p:nvPr/>
        </p:nvSpPr>
        <p:spPr>
          <a:xfrm>
            <a:off x="7885113" y="4959350"/>
            <a:ext cx="1258887" cy="276225"/>
          </a:xfrm>
          <a:prstGeom prst="rect">
            <a:avLst/>
          </a:prstGeom>
          <a:gradFill rotWithShape="1">
            <a:gsLst>
              <a:gs pos="0">
                <a:srgbClr val="F9F9F9">
                  <a:alpha val="100000"/>
                </a:srgbClr>
              </a:gs>
              <a:gs pos="74001">
                <a:srgbClr val="CBCCC9">
                  <a:alpha val="100000"/>
                </a:srgbClr>
              </a:gs>
              <a:gs pos="83000">
                <a:srgbClr val="CBCCC9">
                  <a:alpha val="100000"/>
                </a:srgbClr>
              </a:gs>
              <a:gs pos="100000">
                <a:srgbClr val="DDDDDB">
                  <a:alpha val="10000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>
            <a:spAutoFit/>
          </a:bodyPr>
          <a:p>
            <a:r>
              <a:rPr lang="zh-CN" altLang="en-US" sz="1200" dirty="0">
                <a:solidFill>
                  <a:schemeClr val="bg1"/>
                </a:solidFill>
                <a:latin typeface="Franklin Gothic Book" panose="020B0503020102020204" pitchFamily="34" charset="0"/>
                <a:ea typeface="华文楷体" panose="02010600040101010101" charset="-122"/>
              </a:rPr>
              <a:t>课件制作：刘欢</a:t>
            </a:r>
            <a:endParaRPr lang="zh-CN" altLang="en-US" sz="1200" dirty="0">
              <a:solidFill>
                <a:schemeClr val="bg1"/>
              </a:solidFill>
              <a:latin typeface="Franklin Gothic Book" panose="020B0503020102020204" pitchFamily="34" charset="0"/>
              <a:ea typeface="华文楷体" panose="02010600040101010101" charset="-122"/>
            </a:endParaRPr>
          </a:p>
        </p:txBody>
      </p:sp>
      <p:sp>
        <p:nvSpPr>
          <p:cNvPr id="5" name="矩形: 圆角 4"/>
          <p:cNvSpPr/>
          <p:nvPr/>
        </p:nvSpPr>
        <p:spPr>
          <a:xfrm>
            <a:off x="8021638" y="4897438"/>
            <a:ext cx="914400" cy="914400"/>
          </a:xfrm>
          <a:prstGeom prst="roundRect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</p:spTree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805142" y="1272989"/>
            <a:ext cx="1346389" cy="1344706"/>
          </a:xfrm>
          <a:prstGeom prst="roundRect">
            <a:avLst>
              <a:gd name="adj" fmla="val 6780"/>
            </a:avLst>
          </a:prstGeom>
          <a:blipFill>
            <a:blip r:embed="rId1"/>
            <a:tile tx="0" ty="0" sx="100000" sy="100000" flip="none" algn="tl"/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31750" h="38100"/>
            <a:bevelB w="57150"/>
            <a:contourClr>
              <a:schemeClr val="accent6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 fontAlgn="auto"/>
            <a:endParaRPr lang="zh-CN" altLang="en-US" sz="1800" strike="noStrike" noProof="1" dirty="0">
              <a:solidFill>
                <a:prstClr val="white"/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9" name="剪去单角的矩形 8"/>
          <p:cNvSpPr/>
          <p:nvPr/>
        </p:nvSpPr>
        <p:spPr>
          <a:xfrm>
            <a:off x="2640013" y="615950"/>
            <a:ext cx="6046788" cy="3876675"/>
          </a:xfrm>
          <a:prstGeom prst="snip1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  <a:effectLst>
            <a:outerShdw blurRad="38100" dist="127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 fontAlgn="auto"/>
            <a:endParaRPr lang="zh-CN" altLang="en-US" sz="1800" strike="noStrike" noProof="1" dirty="0">
              <a:solidFill>
                <a:prstClr val="white"/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2916238" y="901700"/>
            <a:ext cx="5370513" cy="3295650"/>
          </a:xfrm>
          <a:prstGeom prst="roundRect">
            <a:avLst>
              <a:gd name="adj" fmla="val 193"/>
            </a:avLst>
          </a:prstGeom>
          <a:noFill/>
          <a:ln w="22225">
            <a:solidFill>
              <a:srgbClr val="78D00E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 fontAlgn="auto"/>
            <a:endParaRPr lang="zh-CN" altLang="en-US" sz="1800" strike="noStrike" noProof="1" dirty="0">
              <a:solidFill>
                <a:prstClr val="white"/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10" name="直角三角形 9"/>
          <p:cNvSpPr/>
          <p:nvPr/>
        </p:nvSpPr>
        <p:spPr>
          <a:xfrm>
            <a:off x="8001000" y="577850"/>
            <a:ext cx="723900" cy="723900"/>
          </a:xfrm>
          <a:prstGeom prst="rtTriangle">
            <a:avLst/>
          </a:prstGeom>
          <a:solidFill>
            <a:schemeClr val="accent6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 fontAlgn="auto"/>
            <a:endParaRPr lang="zh-CN" altLang="en-US" sz="1800" strike="noStrike" noProof="1" dirty="0">
              <a:solidFill>
                <a:prstClr val="white"/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524250" y="1055688"/>
            <a:ext cx="4572000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defTabSz="342900">
              <a:lnSpc>
                <a:spcPct val="200000"/>
              </a:lnSpc>
            </a:pPr>
            <a:r>
              <a:rPr lang="zh-CN" altLang="en-US" sz="1400" dirty="0">
                <a:solidFill>
                  <a:srgbClr val="000000"/>
                </a:solidFill>
                <a:latin typeface="inpin heiti" charset="-122"/>
                <a:ea typeface="inpin heiti" charset="-122"/>
              </a:rPr>
              <a:t>            </a:t>
            </a:r>
            <a:endParaRPr lang="en-US" altLang="zh-CN" sz="1400">
              <a:solidFill>
                <a:srgbClr val="595959"/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15" name="矩形 14"/>
          <p:cNvSpPr/>
          <p:nvPr/>
        </p:nvSpPr>
        <p:spPr>
          <a:xfrm rot="1760124">
            <a:off x="2711450" y="527050"/>
            <a:ext cx="627063" cy="257175"/>
          </a:xfrm>
          <a:prstGeom prst="rect">
            <a:avLst/>
          </a:prstGeom>
          <a:solidFill>
            <a:srgbClr val="FFC000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 fontAlgn="auto"/>
            <a:endParaRPr lang="zh-CN" altLang="en-US" sz="1800" strike="noStrike" noProof="1" dirty="0">
              <a:solidFill>
                <a:prstClr val="white"/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16" name="矩形 15"/>
          <p:cNvSpPr/>
          <p:nvPr/>
        </p:nvSpPr>
        <p:spPr>
          <a:xfrm rot="19942792">
            <a:off x="2663825" y="4137025"/>
            <a:ext cx="627063" cy="257175"/>
          </a:xfrm>
          <a:prstGeom prst="rect">
            <a:avLst/>
          </a:prstGeom>
          <a:solidFill>
            <a:srgbClr val="FFC000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 fontAlgn="auto"/>
            <a:endParaRPr lang="zh-CN" altLang="en-US" sz="1800" strike="noStrike" noProof="1" dirty="0">
              <a:solidFill>
                <a:prstClr val="white"/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17" name="矩形 16"/>
          <p:cNvSpPr/>
          <p:nvPr/>
        </p:nvSpPr>
        <p:spPr>
          <a:xfrm rot="922134">
            <a:off x="8331200" y="3708400"/>
            <a:ext cx="627063" cy="257175"/>
          </a:xfrm>
          <a:prstGeom prst="rect">
            <a:avLst/>
          </a:prstGeom>
          <a:solidFill>
            <a:srgbClr val="FFC000">
              <a:alpha val="7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 fontAlgn="auto"/>
            <a:endParaRPr lang="zh-CN" altLang="en-US" sz="1800" strike="noStrike" noProof="1" dirty="0">
              <a:solidFill>
                <a:prstClr val="white"/>
              </a:solidFill>
              <a:latin typeface="inpin heiti" charset="-122"/>
              <a:ea typeface="inpin heiti" charset="-122"/>
            </a:endParaRPr>
          </a:p>
        </p:txBody>
      </p:sp>
      <p:pic>
        <p:nvPicPr>
          <p:cNvPr id="30730" name="图片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7950" y="-92075"/>
            <a:ext cx="3232150" cy="1882775"/>
          </a:xfrm>
          <a:prstGeom prst="rect">
            <a:avLst/>
          </a:prstGeom>
          <a:noFill/>
          <a:ln w="9525">
            <a:noFill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</p:pic>
      <p:sp>
        <p:nvSpPr>
          <p:cNvPr id="4" name="矩形 3"/>
          <p:cNvSpPr/>
          <p:nvPr/>
        </p:nvSpPr>
        <p:spPr>
          <a:xfrm>
            <a:off x="693505" y="1483677"/>
            <a:ext cx="15696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fontAlgn="auto"/>
            <a:r>
              <a:rPr lang="zh-CN" altLang="en-US" sz="5400" b="1" strike="noStrike" noProof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+mn-lt"/>
                <a:ea typeface="+mn-ea"/>
                <a:cs typeface="+mn-cs"/>
              </a:rPr>
              <a:t>习作</a:t>
            </a:r>
            <a:endParaRPr lang="zh-CN" altLang="en-US" sz="5400" b="1" strike="noStrike" noProof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55776" y="1799709"/>
            <a:ext cx="6046763" cy="830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fontAlgn="auto"/>
            <a:r>
              <a:rPr lang="zh-CN" altLang="en-US" sz="4800" b="1" strike="noStrike" cap="none" spc="0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/>
                <a:latin typeface="+mn-lt"/>
                <a:ea typeface="+mn-ea"/>
                <a:cs typeface="+mn-cs"/>
              </a:rPr>
              <a:t>中国的世界文化遗产</a:t>
            </a:r>
            <a:endParaRPr lang="zh-CN" altLang="en-US" sz="4800" b="1" strike="noStrike" cap="none" spc="0" noProof="1" dirty="0">
              <a:ln w="22225">
                <a:solidFill>
                  <a:schemeClr val="accent2"/>
                </a:solidFill>
                <a:prstDash val="solid"/>
              </a:ln>
              <a:solidFill>
                <a:srgbClr val="C00000"/>
              </a:solidFill>
              <a:effectLst/>
            </a:endParaRPr>
          </a:p>
        </p:txBody>
      </p:sp>
    </p:spTree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2770" name="文本框 14"/>
          <p:cNvSpPr txBox="1"/>
          <p:nvPr/>
        </p:nvSpPr>
        <p:spPr>
          <a:xfrm>
            <a:off x="660400" y="339725"/>
            <a:ext cx="3983038" cy="12890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r>
              <a:rPr lang="zh-CN" altLang="en-US" sz="40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一、我要写什么？</a:t>
            </a:r>
            <a:endParaRPr lang="zh-CN" altLang="en-US" sz="40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55650" y="1131888"/>
            <a:ext cx="7777163" cy="2700338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457200" fontAlgn="auto"/>
            <a:r>
              <a:rPr lang="zh-CN" altLang="en-US" sz="2800" b="1" strike="noStrike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你游览过宏伟的北京故宫吗？你知道美丽的敦煌莫高窟吗？你对秦始皇陵兵马俑感兴趣吗？这些令中国人骄傲的世界文化遗产，凝结着我们祖先的汗水和智慧。</a:t>
            </a:r>
            <a:endParaRPr lang="en-US" altLang="zh-CN" sz="2800" b="1" strike="noStrike" noProof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457200" fontAlgn="auto"/>
            <a:r>
              <a:rPr lang="en-US" altLang="zh-CN" sz="2800" b="1" strike="noStrike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endParaRPr lang="en-US" altLang="zh-CN" sz="2800" b="1" strike="noStrike" noProof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71550" y="3148013"/>
            <a:ext cx="7416800" cy="946150"/>
          </a:xfrm>
          <a:prstGeom prst="rect">
            <a:avLst/>
          </a:prstGeom>
          <a:blipFill rotWithShape="1">
            <a:blip r:embed="rId2"/>
          </a:blipFill>
          <a:ln w="38100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2800" b="1" dirty="0">
                <a:latin typeface="华文楷体" panose="02010600040101010101" charset="-122"/>
                <a:ea typeface="华文楷体" panose="02010600040101010101" charset="-122"/>
              </a:rPr>
              <a:t>这次习作，从中国的世界文化遗产中，选择一处你感兴趣的介绍给别人。</a:t>
            </a:r>
            <a:endParaRPr lang="zh-CN" altLang="en-US" sz="2800" dirty="0">
              <a:latin typeface="华文楷体" panose="02010600040101010101" charset="-122"/>
              <a:ea typeface="华文楷体" panose="02010600040101010101" charset="-122"/>
            </a:endParaRPr>
          </a:p>
        </p:txBody>
      </p:sp>
      <p:pic>
        <p:nvPicPr>
          <p:cNvPr id="32773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22925" y="4011613"/>
            <a:ext cx="2981325" cy="1628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4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57938" y="4281488"/>
            <a:ext cx="1712912" cy="854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1763713" y="1276350"/>
            <a:ext cx="6726238" cy="2079625"/>
          </a:xfrm>
          <a:prstGeom prst="rect">
            <a:avLst/>
          </a:prstGeom>
          <a:blipFill>
            <a:blip r:embed="rId1"/>
            <a:tile tx="0" ty="0" sx="100000" sy="100000" flip="none" algn="tl"/>
          </a:blipFill>
          <a:ln>
            <a:noFill/>
            <a:prstDash val="lgDashDot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pPr indent="457200" algn="just" fontAlgn="auto">
              <a:lnSpc>
                <a:spcPct val="150000"/>
              </a:lnSpc>
            </a:pPr>
            <a:r>
              <a:rPr lang="zh-CN" altLang="en-US" sz="4400" b="1" strike="noStrike" noProof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想一想：我们可以从哪几个方面来介绍？</a:t>
            </a:r>
            <a:endParaRPr lang="zh-CN" altLang="en-US" sz="4400" b="1" strike="noStrike" noProof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4818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427288"/>
            <a:ext cx="1295400" cy="1889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19" name="文本框 3"/>
          <p:cNvSpPr txBox="1"/>
          <p:nvPr/>
        </p:nvSpPr>
        <p:spPr>
          <a:xfrm>
            <a:off x="31750" y="50800"/>
            <a:ext cx="410845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defTabSz="914400"/>
            <a:r>
              <a:rPr lang="zh-CN" altLang="en-US" sz="40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二、我来学选材</a:t>
            </a:r>
            <a:endParaRPr lang="zh-CN" altLang="en-US" sz="4000" b="1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4156075" y="4440238"/>
            <a:ext cx="1268413" cy="531812"/>
          </a:xfrm>
          <a:prstGeom prst="rect">
            <a:avLst/>
          </a:prstGeom>
          <a:noFill/>
          <a:ln w="12700" cap="flat" cmpd="sng">
            <a:solidFill>
              <a:srgbClr val="0000FF"/>
            </a:solidFill>
            <a:prstDash val="dashDot"/>
            <a:round/>
            <a:headEnd type="none" w="med" len="med"/>
            <a:tailEnd type="none" w="med" len="med"/>
          </a:ln>
        </p:spPr>
        <p:txBody>
          <a:bodyPr wrap="none">
            <a:spAutoFit/>
          </a:bodyPr>
          <a:p>
            <a:r>
              <a:rPr lang="zh-CN" altLang="en-US" sz="28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颐和园</a:t>
            </a:r>
            <a:endParaRPr lang="zh-CN" altLang="en-US" sz="28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316163" y="684213"/>
            <a:ext cx="1711325" cy="552450"/>
            <a:chOff x="1880593" y="627534"/>
            <a:chExt cx="1971327" cy="648071"/>
          </a:xfrm>
        </p:grpSpPr>
        <p:sp>
          <p:nvSpPr>
            <p:cNvPr id="4" name="矩形标注 3"/>
            <p:cNvSpPr/>
            <p:nvPr/>
          </p:nvSpPr>
          <p:spPr>
            <a:xfrm>
              <a:off x="1977018" y="627534"/>
              <a:ext cx="1874902" cy="648071"/>
            </a:xfrm>
            <a:prstGeom prst="wedgeRectCallout">
              <a:avLst>
                <a:gd name="adj1" fmla="val 50679"/>
                <a:gd name="adj2" fmla="val 102183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1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>
                <a:solidFill>
                  <a:prstClr val="white"/>
                </a:solidFill>
              </a:endParaRPr>
            </a:p>
          </p:txBody>
        </p:sp>
        <p:sp>
          <p:nvSpPr>
            <p:cNvPr id="36868" name="TextBox 4"/>
            <p:cNvSpPr txBox="1"/>
            <p:nvPr/>
          </p:nvSpPr>
          <p:spPr>
            <a:xfrm>
              <a:off x="1880593" y="690851"/>
              <a:ext cx="1971327" cy="53633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400" b="1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主要景点</a:t>
              </a:r>
              <a:endPara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422900" y="714375"/>
            <a:ext cx="1354138" cy="565150"/>
            <a:chOff x="1115616" y="627534"/>
            <a:chExt cx="3302843" cy="648071"/>
          </a:xfrm>
        </p:grpSpPr>
        <p:sp>
          <p:nvSpPr>
            <p:cNvPr id="8" name="矩形标注 7"/>
            <p:cNvSpPr/>
            <p:nvPr/>
          </p:nvSpPr>
          <p:spPr>
            <a:xfrm>
              <a:off x="1115616" y="627534"/>
              <a:ext cx="3168352" cy="648071"/>
            </a:xfrm>
            <a:prstGeom prst="wedgeRectCallout">
              <a:avLst>
                <a:gd name="adj1" fmla="val -23814"/>
                <a:gd name="adj2" fmla="val 112471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1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>
                <a:solidFill>
                  <a:prstClr val="white"/>
                </a:solidFill>
              </a:endParaRPr>
            </a:p>
          </p:txBody>
        </p:sp>
        <p:sp>
          <p:nvSpPr>
            <p:cNvPr id="36871" name="TextBox 8"/>
            <p:cNvSpPr txBox="1"/>
            <p:nvPr/>
          </p:nvSpPr>
          <p:spPr>
            <a:xfrm>
              <a:off x="1251137" y="689428"/>
              <a:ext cx="3167322" cy="52428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400" b="1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传说</a:t>
              </a:r>
              <a:endPara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85800" y="1749425"/>
            <a:ext cx="1171575" cy="617538"/>
            <a:chOff x="1115616" y="627534"/>
            <a:chExt cx="3026008" cy="585645"/>
          </a:xfrm>
        </p:grpSpPr>
        <p:sp>
          <p:nvSpPr>
            <p:cNvPr id="11" name="矩形标注 10"/>
            <p:cNvSpPr/>
            <p:nvPr/>
          </p:nvSpPr>
          <p:spPr>
            <a:xfrm>
              <a:off x="1115616" y="627534"/>
              <a:ext cx="2736304" cy="585645"/>
            </a:xfrm>
            <a:prstGeom prst="wedgeRectCallout">
              <a:avLst>
                <a:gd name="adj1" fmla="val 69128"/>
                <a:gd name="adj2" fmla="val -4613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1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>
                <a:solidFill>
                  <a:prstClr val="white"/>
                </a:solidFill>
              </a:endParaRPr>
            </a:p>
          </p:txBody>
        </p:sp>
        <p:sp>
          <p:nvSpPr>
            <p:cNvPr id="36874" name="TextBox 11"/>
            <p:cNvSpPr txBox="1"/>
            <p:nvPr/>
          </p:nvSpPr>
          <p:spPr>
            <a:xfrm>
              <a:off x="1406736" y="711843"/>
              <a:ext cx="2734888" cy="4335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2400" b="1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特点</a:t>
              </a:r>
              <a:endPara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44463" y="3219450"/>
            <a:ext cx="2171700" cy="561975"/>
            <a:chOff x="1115616" y="627534"/>
            <a:chExt cx="2439463" cy="1016533"/>
          </a:xfrm>
        </p:grpSpPr>
        <p:sp>
          <p:nvSpPr>
            <p:cNvPr id="14" name="矩形标注 13"/>
            <p:cNvSpPr/>
            <p:nvPr/>
          </p:nvSpPr>
          <p:spPr>
            <a:xfrm>
              <a:off x="1115616" y="627534"/>
              <a:ext cx="2345405" cy="1016533"/>
            </a:xfrm>
            <a:prstGeom prst="wedgeRectCallout">
              <a:avLst>
                <a:gd name="adj1" fmla="val 56976"/>
                <a:gd name="adj2" fmla="val -95995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1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>
                <a:solidFill>
                  <a:prstClr val="white"/>
                </a:solidFill>
              </a:endParaRPr>
            </a:p>
          </p:txBody>
        </p:sp>
        <p:sp>
          <p:nvSpPr>
            <p:cNvPr id="36877" name="TextBox 14"/>
            <p:cNvSpPr txBox="1"/>
            <p:nvPr/>
          </p:nvSpPr>
          <p:spPr>
            <a:xfrm>
              <a:off x="1210127" y="722296"/>
              <a:ext cx="2344952" cy="82700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2400" b="1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地理位置</a:t>
              </a:r>
              <a:endPara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624763" y="2178050"/>
            <a:ext cx="1427162" cy="557213"/>
            <a:chOff x="1115616" y="589725"/>
            <a:chExt cx="2370930" cy="623454"/>
          </a:xfrm>
        </p:grpSpPr>
        <p:sp>
          <p:nvSpPr>
            <p:cNvPr id="17" name="矩形标注 16"/>
            <p:cNvSpPr/>
            <p:nvPr/>
          </p:nvSpPr>
          <p:spPr>
            <a:xfrm>
              <a:off x="1115616" y="627534"/>
              <a:ext cx="2345404" cy="585645"/>
            </a:xfrm>
            <a:prstGeom prst="wedgeRectCallout">
              <a:avLst>
                <a:gd name="adj1" fmla="val -82594"/>
                <a:gd name="adj2" fmla="val 43252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1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>
                <a:solidFill>
                  <a:prstClr val="white"/>
                </a:solidFill>
              </a:endParaRPr>
            </a:p>
          </p:txBody>
        </p:sp>
        <p:sp>
          <p:nvSpPr>
            <p:cNvPr id="36880" name="TextBox 17"/>
            <p:cNvSpPr txBox="1"/>
            <p:nvPr/>
          </p:nvSpPr>
          <p:spPr>
            <a:xfrm>
              <a:off x="1141989" y="589725"/>
              <a:ext cx="2344557" cy="58082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en-US" altLang="zh-CN" sz="2800">
                  <a:solidFill>
                    <a:srgbClr val="000000"/>
                  </a:solidFill>
                  <a:latin typeface="Franklin Gothic Book" panose="020B0503020102020204" pitchFamily="34" charset="0"/>
                  <a:ea typeface="宋体" panose="02010600030101010101" pitchFamily="2" charset="-122"/>
                </a:rPr>
                <a:t>……</a:t>
              </a:r>
              <a:endParaRPr lang="zh-CN" altLang="en-US" sz="2800" dirty="0">
                <a:solidFill>
                  <a:srgbClr val="000000"/>
                </a:solidFill>
                <a:latin typeface="Franklin Gothic Book" panose="020B0503020102020204" pitchFamily="34" charset="0"/>
                <a:ea typeface="华文楷体" panose="02010600040101010101" charset="-122"/>
              </a:endParaRPr>
            </a:p>
          </p:txBody>
        </p:sp>
      </p:grpSp>
      <p:pic>
        <p:nvPicPr>
          <p:cNvPr id="36881" name="Picture 2" descr="C:\Users\ADMINI~1\AppData\Local\Temp\ksohtml12376\wps4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7063" y="1500188"/>
            <a:ext cx="5575300" cy="28527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3578225" y="4322763"/>
            <a:ext cx="1982788" cy="531812"/>
          </a:xfrm>
          <a:prstGeom prst="rect">
            <a:avLst/>
          </a:prstGeom>
          <a:noFill/>
          <a:ln w="12700" cap="flat" cmpd="sng">
            <a:solidFill>
              <a:srgbClr val="0000FF"/>
            </a:solidFill>
            <a:prstDash val="dashDot"/>
            <a:round/>
            <a:headEnd type="none" w="med" len="med"/>
            <a:tailEnd type="none" w="med" len="med"/>
          </a:ln>
        </p:spPr>
        <p:txBody>
          <a:bodyPr wrap="none">
            <a:spAutoFit/>
          </a:bodyPr>
          <a:p>
            <a:r>
              <a:rPr lang="zh-CN" altLang="en-US" sz="28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敦煌莫高窟</a:t>
            </a:r>
            <a:endParaRPr lang="zh-CN" altLang="en-US" sz="28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876425" y="396875"/>
            <a:ext cx="1800225" cy="552450"/>
            <a:chOff x="1115616" y="627534"/>
            <a:chExt cx="2736304" cy="648071"/>
          </a:xfrm>
        </p:grpSpPr>
        <p:sp>
          <p:nvSpPr>
            <p:cNvPr id="4" name="矩形标注 3"/>
            <p:cNvSpPr/>
            <p:nvPr/>
          </p:nvSpPr>
          <p:spPr>
            <a:xfrm>
              <a:off x="1115616" y="627534"/>
              <a:ext cx="2736304" cy="648071"/>
            </a:xfrm>
            <a:prstGeom prst="wedgeRectCallout">
              <a:avLst>
                <a:gd name="adj1" fmla="val 50679"/>
                <a:gd name="adj2" fmla="val 102183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1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>
                <a:solidFill>
                  <a:prstClr val="white"/>
                </a:solidFill>
              </a:endParaRPr>
            </a:p>
          </p:txBody>
        </p:sp>
        <p:sp>
          <p:nvSpPr>
            <p:cNvPr id="38916" name="TextBox 4"/>
            <p:cNvSpPr txBox="1"/>
            <p:nvPr/>
          </p:nvSpPr>
          <p:spPr>
            <a:xfrm>
              <a:off x="1335196" y="690851"/>
              <a:ext cx="2516724" cy="53633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400" b="1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壁画艺术</a:t>
              </a:r>
              <a:endPara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097463" y="311150"/>
            <a:ext cx="1922462" cy="565150"/>
            <a:chOff x="992390" y="627534"/>
            <a:chExt cx="3291578" cy="648071"/>
          </a:xfrm>
        </p:grpSpPr>
        <p:sp>
          <p:nvSpPr>
            <p:cNvPr id="8" name="矩形标注 7"/>
            <p:cNvSpPr/>
            <p:nvPr/>
          </p:nvSpPr>
          <p:spPr>
            <a:xfrm>
              <a:off x="1115616" y="627534"/>
              <a:ext cx="3168352" cy="648071"/>
            </a:xfrm>
            <a:prstGeom prst="wedgeRectCallout">
              <a:avLst>
                <a:gd name="adj1" fmla="val -23814"/>
                <a:gd name="adj2" fmla="val 112471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1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>
                <a:solidFill>
                  <a:prstClr val="white"/>
                </a:solidFill>
              </a:endParaRPr>
            </a:p>
          </p:txBody>
        </p:sp>
        <p:sp>
          <p:nvSpPr>
            <p:cNvPr id="38919" name="TextBox 8"/>
            <p:cNvSpPr txBox="1"/>
            <p:nvPr/>
          </p:nvSpPr>
          <p:spPr>
            <a:xfrm>
              <a:off x="992390" y="691249"/>
              <a:ext cx="3169265" cy="52428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400" b="1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千佛洞</a:t>
              </a:r>
              <a:endPara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963613" y="1908175"/>
            <a:ext cx="982662" cy="617538"/>
            <a:chOff x="912915" y="587512"/>
            <a:chExt cx="2944360" cy="585645"/>
          </a:xfrm>
        </p:grpSpPr>
        <p:sp>
          <p:nvSpPr>
            <p:cNvPr id="11" name="矩形标注 10"/>
            <p:cNvSpPr/>
            <p:nvPr/>
          </p:nvSpPr>
          <p:spPr>
            <a:xfrm>
              <a:off x="912915" y="587512"/>
              <a:ext cx="2736304" cy="585645"/>
            </a:xfrm>
            <a:prstGeom prst="wedgeRectCallout">
              <a:avLst>
                <a:gd name="adj1" fmla="val 69128"/>
                <a:gd name="adj2" fmla="val -4613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1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>
                <a:solidFill>
                  <a:prstClr val="white"/>
                </a:solidFill>
              </a:endParaRPr>
            </a:p>
          </p:txBody>
        </p:sp>
        <p:sp>
          <p:nvSpPr>
            <p:cNvPr id="38922" name="TextBox 11"/>
            <p:cNvSpPr txBox="1"/>
            <p:nvPr/>
          </p:nvSpPr>
          <p:spPr>
            <a:xfrm>
              <a:off x="1122207" y="655260"/>
              <a:ext cx="2735068" cy="4335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2400" b="1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影响</a:t>
              </a:r>
              <a:endPara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07950" y="3251200"/>
            <a:ext cx="2171700" cy="561975"/>
            <a:chOff x="1115616" y="627534"/>
            <a:chExt cx="2439463" cy="1016533"/>
          </a:xfrm>
        </p:grpSpPr>
        <p:sp>
          <p:nvSpPr>
            <p:cNvPr id="14" name="矩形标注 13"/>
            <p:cNvSpPr/>
            <p:nvPr/>
          </p:nvSpPr>
          <p:spPr>
            <a:xfrm>
              <a:off x="1115616" y="627534"/>
              <a:ext cx="2345405" cy="1016533"/>
            </a:xfrm>
            <a:prstGeom prst="wedgeRectCallout">
              <a:avLst>
                <a:gd name="adj1" fmla="val 56976"/>
                <a:gd name="adj2" fmla="val -95995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1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>
                <a:solidFill>
                  <a:prstClr val="white"/>
                </a:solidFill>
              </a:endParaRPr>
            </a:p>
          </p:txBody>
        </p:sp>
        <p:sp>
          <p:nvSpPr>
            <p:cNvPr id="38925" name="TextBox 14"/>
            <p:cNvSpPr txBox="1"/>
            <p:nvPr/>
          </p:nvSpPr>
          <p:spPr>
            <a:xfrm>
              <a:off x="1210127" y="722296"/>
              <a:ext cx="2344952" cy="82700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2400" b="1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地理位置</a:t>
              </a:r>
              <a:endPara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477125" y="1955800"/>
            <a:ext cx="1666875" cy="574675"/>
            <a:chOff x="1115616" y="627534"/>
            <a:chExt cx="2345404" cy="642435"/>
          </a:xfrm>
        </p:grpSpPr>
        <p:sp>
          <p:nvSpPr>
            <p:cNvPr id="17" name="矩形标注 16"/>
            <p:cNvSpPr/>
            <p:nvPr/>
          </p:nvSpPr>
          <p:spPr>
            <a:xfrm>
              <a:off x="1115616" y="627534"/>
              <a:ext cx="2345404" cy="585645"/>
            </a:xfrm>
            <a:prstGeom prst="wedgeRectCallout">
              <a:avLst>
                <a:gd name="adj1" fmla="val -82594"/>
                <a:gd name="adj2" fmla="val 43252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1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>
                <a:solidFill>
                  <a:prstClr val="white"/>
                </a:solidFill>
              </a:endParaRPr>
            </a:p>
          </p:txBody>
        </p:sp>
        <p:sp>
          <p:nvSpPr>
            <p:cNvPr id="38928" name="TextBox 17"/>
            <p:cNvSpPr txBox="1"/>
            <p:nvPr/>
          </p:nvSpPr>
          <p:spPr>
            <a:xfrm>
              <a:off x="1115616" y="689648"/>
              <a:ext cx="2345404" cy="58032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en-US" altLang="zh-CN" sz="2800">
                  <a:solidFill>
                    <a:srgbClr val="000000"/>
                  </a:solidFill>
                  <a:latin typeface="Franklin Gothic Book" panose="020B0503020102020204" pitchFamily="34" charset="0"/>
                  <a:ea typeface="宋体" panose="02010600030101010101" pitchFamily="2" charset="-122"/>
                </a:rPr>
                <a:t>……</a:t>
              </a:r>
              <a:endParaRPr lang="zh-CN" altLang="en-US" sz="2800" dirty="0">
                <a:solidFill>
                  <a:srgbClr val="000000"/>
                </a:solidFill>
                <a:latin typeface="Franklin Gothic Book" panose="020B0503020102020204" pitchFamily="34" charset="0"/>
                <a:ea typeface="华文楷体" panose="02010600040101010101" charset="-122"/>
              </a:endParaRPr>
            </a:p>
          </p:txBody>
        </p:sp>
      </p:grpSp>
      <p:pic>
        <p:nvPicPr>
          <p:cNvPr id="38931" name="图片 38930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3600" y="952500"/>
            <a:ext cx="4875213" cy="3238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3924300" y="4344988"/>
            <a:ext cx="1625600" cy="531812"/>
          </a:xfrm>
          <a:prstGeom prst="rect">
            <a:avLst/>
          </a:prstGeom>
          <a:noFill/>
          <a:ln w="12700" cap="flat" cmpd="sng">
            <a:solidFill>
              <a:srgbClr val="0000FF"/>
            </a:solidFill>
            <a:prstDash val="dashDot"/>
            <a:round/>
            <a:headEnd type="none" w="med" len="med"/>
            <a:tailEnd type="none" w="med" len="med"/>
          </a:ln>
        </p:spPr>
        <p:txBody>
          <a:bodyPr wrap="none">
            <a:spAutoFit/>
          </a:bodyPr>
          <a:p>
            <a:r>
              <a:rPr lang="zh-CN" altLang="en-US" sz="28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秦兵马俑</a:t>
            </a:r>
            <a:endParaRPr lang="zh-CN" altLang="en-US" sz="28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658938" y="222250"/>
            <a:ext cx="2376487" cy="552450"/>
            <a:chOff x="1115616" y="627534"/>
            <a:chExt cx="2736304" cy="648071"/>
          </a:xfrm>
        </p:grpSpPr>
        <p:sp>
          <p:nvSpPr>
            <p:cNvPr id="4" name="矩形标注 3"/>
            <p:cNvSpPr/>
            <p:nvPr/>
          </p:nvSpPr>
          <p:spPr>
            <a:xfrm>
              <a:off x="1115616" y="627534"/>
              <a:ext cx="2736304" cy="648071"/>
            </a:xfrm>
            <a:prstGeom prst="wedgeRectCallout">
              <a:avLst>
                <a:gd name="adj1" fmla="val 50679"/>
                <a:gd name="adj2" fmla="val 102183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1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>
                <a:solidFill>
                  <a:prstClr val="white"/>
                </a:solidFill>
              </a:endParaRPr>
            </a:p>
          </p:txBody>
        </p:sp>
        <p:sp>
          <p:nvSpPr>
            <p:cNvPr id="40964" name="TextBox 4"/>
            <p:cNvSpPr txBox="1"/>
            <p:nvPr/>
          </p:nvSpPr>
          <p:spPr>
            <a:xfrm>
              <a:off x="1115616" y="690851"/>
              <a:ext cx="2736304" cy="53633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400" b="1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兵马俑的样子</a:t>
              </a:r>
              <a:endPara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292725" y="271463"/>
            <a:ext cx="2519363" cy="563562"/>
            <a:chOff x="1115616" y="627534"/>
            <a:chExt cx="3302843" cy="648071"/>
          </a:xfrm>
        </p:grpSpPr>
        <p:sp>
          <p:nvSpPr>
            <p:cNvPr id="8" name="矩形标注 7"/>
            <p:cNvSpPr/>
            <p:nvPr/>
          </p:nvSpPr>
          <p:spPr>
            <a:xfrm>
              <a:off x="1115616" y="627534"/>
              <a:ext cx="3168352" cy="648071"/>
            </a:xfrm>
            <a:prstGeom prst="wedgeRectCallout">
              <a:avLst>
                <a:gd name="adj1" fmla="val -23814"/>
                <a:gd name="adj2" fmla="val 112471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1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>
                <a:solidFill>
                  <a:prstClr val="white"/>
                </a:solidFill>
              </a:endParaRPr>
            </a:p>
          </p:txBody>
        </p:sp>
        <p:sp>
          <p:nvSpPr>
            <p:cNvPr id="40967" name="TextBox 8"/>
            <p:cNvSpPr txBox="1"/>
            <p:nvPr/>
          </p:nvSpPr>
          <p:spPr>
            <a:xfrm>
              <a:off x="1250893" y="689603"/>
              <a:ext cx="3167566" cy="52575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400" b="1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兵马俑的数量</a:t>
              </a:r>
              <a:endPara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6038" y="1646238"/>
            <a:ext cx="2119312" cy="617537"/>
            <a:chOff x="1115616" y="627534"/>
            <a:chExt cx="2736304" cy="585645"/>
          </a:xfrm>
        </p:grpSpPr>
        <p:sp>
          <p:nvSpPr>
            <p:cNvPr id="11" name="矩形标注 10"/>
            <p:cNvSpPr/>
            <p:nvPr/>
          </p:nvSpPr>
          <p:spPr>
            <a:xfrm>
              <a:off x="1115616" y="627534"/>
              <a:ext cx="2736304" cy="585645"/>
            </a:xfrm>
            <a:prstGeom prst="wedgeRectCallout">
              <a:avLst>
                <a:gd name="adj1" fmla="val 69128"/>
                <a:gd name="adj2" fmla="val -4613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1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>
                <a:solidFill>
                  <a:prstClr val="white"/>
                </a:solidFill>
              </a:endParaRPr>
            </a:p>
          </p:txBody>
        </p:sp>
        <p:sp>
          <p:nvSpPr>
            <p:cNvPr id="40970" name="TextBox 11"/>
            <p:cNvSpPr txBox="1"/>
            <p:nvPr/>
          </p:nvSpPr>
          <p:spPr>
            <a:xfrm>
              <a:off x="1115616" y="689260"/>
              <a:ext cx="2736304" cy="4335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2400" b="1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兵马俑的种类</a:t>
              </a:r>
              <a:endPara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38163" y="3435350"/>
            <a:ext cx="1135062" cy="561975"/>
            <a:chOff x="1115616" y="627534"/>
            <a:chExt cx="2345405" cy="1016533"/>
          </a:xfrm>
        </p:grpSpPr>
        <p:sp>
          <p:nvSpPr>
            <p:cNvPr id="14" name="矩形标注 13"/>
            <p:cNvSpPr/>
            <p:nvPr/>
          </p:nvSpPr>
          <p:spPr>
            <a:xfrm>
              <a:off x="1115616" y="627534"/>
              <a:ext cx="2345405" cy="1016533"/>
            </a:xfrm>
            <a:prstGeom prst="wedgeRectCallout">
              <a:avLst>
                <a:gd name="adj1" fmla="val 56976"/>
                <a:gd name="adj2" fmla="val -95995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1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>
                <a:solidFill>
                  <a:prstClr val="white"/>
                </a:solidFill>
              </a:endParaRPr>
            </a:p>
          </p:txBody>
        </p:sp>
        <p:sp>
          <p:nvSpPr>
            <p:cNvPr id="40973" name="TextBox 14"/>
            <p:cNvSpPr txBox="1"/>
            <p:nvPr/>
          </p:nvSpPr>
          <p:spPr>
            <a:xfrm>
              <a:off x="1210744" y="722296"/>
              <a:ext cx="2250277" cy="82700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2400" b="1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位置</a:t>
              </a:r>
              <a:endPara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431088" y="1955800"/>
            <a:ext cx="1666875" cy="574675"/>
            <a:chOff x="1115616" y="627534"/>
            <a:chExt cx="2345404" cy="644388"/>
          </a:xfrm>
        </p:grpSpPr>
        <p:sp>
          <p:nvSpPr>
            <p:cNvPr id="17" name="矩形标注 16"/>
            <p:cNvSpPr/>
            <p:nvPr/>
          </p:nvSpPr>
          <p:spPr>
            <a:xfrm>
              <a:off x="1115616" y="627534"/>
              <a:ext cx="2345404" cy="585645"/>
            </a:xfrm>
            <a:prstGeom prst="wedgeRectCallout">
              <a:avLst>
                <a:gd name="adj1" fmla="val -82594"/>
                <a:gd name="adj2" fmla="val 43252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1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>
                <a:solidFill>
                  <a:prstClr val="white"/>
                </a:solidFill>
              </a:endParaRPr>
            </a:p>
          </p:txBody>
        </p:sp>
        <p:sp>
          <p:nvSpPr>
            <p:cNvPr id="40976" name="TextBox 17"/>
            <p:cNvSpPr txBox="1"/>
            <p:nvPr/>
          </p:nvSpPr>
          <p:spPr>
            <a:xfrm>
              <a:off x="1115616" y="689837"/>
              <a:ext cx="2345404" cy="58208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en-US" altLang="zh-CN" sz="2800">
                  <a:solidFill>
                    <a:srgbClr val="000000"/>
                  </a:solidFill>
                  <a:latin typeface="Franklin Gothic Book" panose="020B0503020102020204" pitchFamily="34" charset="0"/>
                  <a:ea typeface="宋体" panose="02010600030101010101" pitchFamily="2" charset="-122"/>
                </a:rPr>
                <a:t>……</a:t>
              </a:r>
              <a:endParaRPr lang="zh-CN" altLang="en-US" sz="2800" dirty="0">
                <a:solidFill>
                  <a:srgbClr val="000000"/>
                </a:solidFill>
                <a:latin typeface="Franklin Gothic Book" panose="020B0503020102020204" pitchFamily="34" charset="0"/>
                <a:ea typeface="华文楷体" panose="02010600040101010101" charset="-122"/>
              </a:endParaRPr>
            </a:p>
          </p:txBody>
        </p:sp>
      </p:grpSp>
      <p:pic>
        <p:nvPicPr>
          <p:cNvPr id="38914" name="Picture 2" descr="https://ss0.bdstatic.com/70cFuHSh_Q1YnxGkpoWK1HF6hhy/it/u=521430221,1869277115&amp;fm=26&amp;gp=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290539" y="1161203"/>
            <a:ext cx="4839202" cy="31454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</a:blipFill>
        <a:effectLst/>
      </p:bgPr>
    </p:bg>
    <p:spTree>
      <p:nvGrpSpPr>
        <p:cNvPr id="1" name=""/>
        <p:cNvGrpSpPr/>
        <p:nvPr/>
      </p:nvGrpSpPr>
      <p:grpSpPr/>
      <p:cxnSp>
        <p:nvCxnSpPr>
          <p:cNvPr id="10" name="直接连接符 9"/>
          <p:cNvCxnSpPr/>
          <p:nvPr/>
        </p:nvCxnSpPr>
        <p:spPr>
          <a:xfrm>
            <a:off x="4543425" y="647700"/>
            <a:ext cx="0" cy="4029075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椭圆 10"/>
          <p:cNvSpPr/>
          <p:nvPr/>
        </p:nvSpPr>
        <p:spPr>
          <a:xfrm>
            <a:off x="4467225" y="2809875"/>
            <a:ext cx="161925" cy="161925"/>
          </a:xfrm>
          <a:prstGeom prst="ellipse">
            <a:avLst/>
          </a:prstGeom>
          <a:solidFill>
            <a:schemeClr val="bg1"/>
          </a:solidFill>
          <a:ln>
            <a:solidFill>
              <a:srgbClr val="74A9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 fontAlgn="auto"/>
            <a:endParaRPr lang="zh-CN" altLang="en-US" strike="noStrike" noProof="1" dirty="0">
              <a:solidFill>
                <a:prstClr val="white"/>
              </a:solidFill>
              <a:latin typeface="inpin heiti" charset="-122"/>
              <a:ea typeface="inpin heiti" charset="-122"/>
            </a:endParaRPr>
          </a:p>
        </p:txBody>
      </p:sp>
      <p:grpSp>
        <p:nvGrpSpPr>
          <p:cNvPr id="43012" name="组合 15"/>
          <p:cNvGrpSpPr/>
          <p:nvPr/>
        </p:nvGrpSpPr>
        <p:grpSpPr>
          <a:xfrm flipH="1">
            <a:off x="263525" y="847725"/>
            <a:ext cx="4100513" cy="2486025"/>
            <a:chOff x="5212231" y="527617"/>
            <a:chExt cx="3579346" cy="1967935"/>
          </a:xfrm>
        </p:grpSpPr>
        <p:sp>
          <p:nvSpPr>
            <p:cNvPr id="43013" name="TextBox 6"/>
            <p:cNvSpPr txBox="1"/>
            <p:nvPr/>
          </p:nvSpPr>
          <p:spPr>
            <a:xfrm>
              <a:off x="5255189" y="527617"/>
              <a:ext cx="3195498" cy="72509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defTabSz="342900">
                <a:lnSpc>
                  <a:spcPct val="150000"/>
                </a:lnSpc>
              </a:pPr>
              <a:br>
                <a:rPr lang="zh-CN" altLang="en-US" sz="1200" dirty="0">
                  <a:solidFill>
                    <a:srgbClr val="595959"/>
                  </a:solidFill>
                  <a:latin typeface="inpin heiti" charset="-122"/>
                  <a:ea typeface="inpin heiti" charset="-122"/>
                </a:rPr>
              </a:br>
              <a:r>
                <a:rPr lang="zh-CN" altLang="en-US" sz="1200" dirty="0">
                  <a:solidFill>
                    <a:srgbClr val="595959"/>
                  </a:solidFill>
                  <a:latin typeface="inpin heiti" charset="-122"/>
                  <a:ea typeface="inpin heiti" charset="-122"/>
                </a:rPr>
                <a:t>      </a:t>
              </a:r>
              <a:br>
                <a:rPr lang="zh-CN" altLang="en-US" sz="1200" dirty="0">
                  <a:solidFill>
                    <a:srgbClr val="595959"/>
                  </a:solidFill>
                  <a:latin typeface="inpin heiti" charset="-122"/>
                  <a:ea typeface="inpin heiti" charset="-122"/>
                </a:rPr>
              </a:br>
              <a:endParaRPr lang="zh-CN" altLang="en-US" sz="1200" dirty="0">
                <a:solidFill>
                  <a:srgbClr val="595959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13" name="等腰三角形 12"/>
            <p:cNvSpPr/>
            <p:nvPr/>
          </p:nvSpPr>
          <p:spPr>
            <a:xfrm rot="16200000">
              <a:off x="6203998" y="-92027"/>
              <a:ext cx="1595812" cy="3579346"/>
            </a:xfrm>
            <a:custGeom>
              <a:avLst/>
              <a:gdLst/>
              <a:ahLst/>
              <a:cxnLst/>
              <a:rect l="l" t="t" r="r" b="b"/>
              <a:pathLst>
                <a:path w="1257301" h="3427660">
                  <a:moveTo>
                    <a:pt x="1257301" y="219296"/>
                  </a:moveTo>
                  <a:lnTo>
                    <a:pt x="1257301" y="3378474"/>
                  </a:lnTo>
                  <a:cubicBezTo>
                    <a:pt x="1257301" y="3405639"/>
                    <a:pt x="1235280" y="3427660"/>
                    <a:pt x="1208115" y="3427660"/>
                  </a:cubicBezTo>
                  <a:lnTo>
                    <a:pt x="49186" y="3427660"/>
                  </a:lnTo>
                  <a:cubicBezTo>
                    <a:pt x="22021" y="3427660"/>
                    <a:pt x="0" y="3405639"/>
                    <a:pt x="0" y="3378474"/>
                  </a:cubicBezTo>
                  <a:lnTo>
                    <a:pt x="0" y="219296"/>
                  </a:lnTo>
                  <a:cubicBezTo>
                    <a:pt x="0" y="192131"/>
                    <a:pt x="22021" y="170110"/>
                    <a:pt x="49186" y="170110"/>
                  </a:cubicBezTo>
                  <a:lnTo>
                    <a:pt x="441495" y="170110"/>
                  </a:lnTo>
                  <a:lnTo>
                    <a:pt x="619793" y="0"/>
                  </a:lnTo>
                  <a:lnTo>
                    <a:pt x="798091" y="170110"/>
                  </a:lnTo>
                  <a:lnTo>
                    <a:pt x="1208115" y="170110"/>
                  </a:lnTo>
                  <a:cubicBezTo>
                    <a:pt x="1235280" y="170110"/>
                    <a:pt x="1257301" y="192131"/>
                    <a:pt x="1257301" y="219296"/>
                  </a:cubicBezTo>
                  <a:close/>
                </a:path>
              </a:pathLst>
            </a:custGeom>
            <a:noFill/>
            <a:ln w="190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342900" fontAlgn="auto"/>
              <a:endParaRPr lang="zh-CN" altLang="en-US" strike="noStrike" noProof="1" dirty="0">
                <a:solidFill>
                  <a:prstClr val="white"/>
                </a:solidFill>
                <a:latin typeface="inpin heiti" charset="-122"/>
                <a:ea typeface="inpin heiti" charset="-122"/>
              </a:endParaRPr>
            </a:p>
          </p:txBody>
        </p:sp>
      </p:grpSp>
      <p:sp>
        <p:nvSpPr>
          <p:cNvPr id="43015" name="TextBox 13"/>
          <p:cNvSpPr txBox="1"/>
          <p:nvPr/>
        </p:nvSpPr>
        <p:spPr>
          <a:xfrm>
            <a:off x="3713163" y="2671763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defTabSz="342900"/>
            <a:endParaRPr lang="en-US" altLang="zh-CN" sz="2400">
              <a:solidFill>
                <a:srgbClr val="000000"/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4457700" y="1381125"/>
            <a:ext cx="161925" cy="161925"/>
          </a:xfrm>
          <a:prstGeom prst="ellipse">
            <a:avLst/>
          </a:prstGeom>
          <a:solidFill>
            <a:schemeClr val="bg1"/>
          </a:solidFill>
          <a:ln>
            <a:solidFill>
              <a:srgbClr val="74A9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 fontAlgn="auto"/>
            <a:endParaRPr lang="zh-CN" altLang="en-US" strike="noStrike" noProof="1" dirty="0">
              <a:solidFill>
                <a:prstClr val="white"/>
              </a:solidFill>
              <a:latin typeface="inpin heiti" charset="-122"/>
              <a:ea typeface="inpin heiti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 flipH="1">
            <a:off x="4860925" y="708025"/>
            <a:ext cx="4338638" cy="3235325"/>
            <a:chOff x="363290" y="1123950"/>
            <a:chExt cx="3428915" cy="1514476"/>
          </a:xfrm>
        </p:grpSpPr>
        <p:sp>
          <p:nvSpPr>
            <p:cNvPr id="43018" name="TextBox 7"/>
            <p:cNvSpPr txBox="1"/>
            <p:nvPr/>
          </p:nvSpPr>
          <p:spPr>
            <a:xfrm>
              <a:off x="449160" y="1123950"/>
              <a:ext cx="3343045" cy="30022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defTabSz="342900">
                <a:lnSpc>
                  <a:spcPct val="150000"/>
                </a:lnSpc>
              </a:pPr>
              <a:br>
                <a:rPr lang="zh-CN" altLang="en-US" sz="1200" dirty="0">
                  <a:solidFill>
                    <a:srgbClr val="595959"/>
                  </a:solidFill>
                  <a:latin typeface="inpin heiti" charset="-122"/>
                  <a:ea typeface="inpin heiti" charset="-122"/>
                </a:rPr>
              </a:br>
              <a:r>
                <a:rPr lang="zh-CN" altLang="en-US" sz="1200" dirty="0">
                  <a:solidFill>
                    <a:srgbClr val="595959"/>
                  </a:solidFill>
                  <a:latin typeface="inpin heiti" charset="-122"/>
                  <a:ea typeface="inpin heiti" charset="-122"/>
                </a:rPr>
                <a:t>       </a:t>
              </a:r>
              <a:endParaRPr lang="zh-CN" altLang="en-US" sz="1200" dirty="0">
                <a:solidFill>
                  <a:srgbClr val="000000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18" name="等腰三角形 12"/>
            <p:cNvSpPr/>
            <p:nvPr/>
          </p:nvSpPr>
          <p:spPr>
            <a:xfrm rot="5400000" flipH="1">
              <a:off x="1448470" y="295946"/>
              <a:ext cx="1257301" cy="3427660"/>
            </a:xfrm>
            <a:custGeom>
              <a:avLst/>
              <a:gdLst/>
              <a:ahLst/>
              <a:cxnLst/>
              <a:rect l="l" t="t" r="r" b="b"/>
              <a:pathLst>
                <a:path w="1257301" h="3427660">
                  <a:moveTo>
                    <a:pt x="1257301" y="219296"/>
                  </a:moveTo>
                  <a:lnTo>
                    <a:pt x="1257301" y="3378474"/>
                  </a:lnTo>
                  <a:cubicBezTo>
                    <a:pt x="1257301" y="3405639"/>
                    <a:pt x="1235280" y="3427660"/>
                    <a:pt x="1208115" y="3427660"/>
                  </a:cubicBezTo>
                  <a:lnTo>
                    <a:pt x="49186" y="3427660"/>
                  </a:lnTo>
                  <a:cubicBezTo>
                    <a:pt x="22021" y="3427660"/>
                    <a:pt x="0" y="3405639"/>
                    <a:pt x="0" y="3378474"/>
                  </a:cubicBezTo>
                  <a:lnTo>
                    <a:pt x="0" y="219296"/>
                  </a:lnTo>
                  <a:cubicBezTo>
                    <a:pt x="0" y="192131"/>
                    <a:pt x="22021" y="170110"/>
                    <a:pt x="49186" y="170110"/>
                  </a:cubicBezTo>
                  <a:lnTo>
                    <a:pt x="441495" y="170110"/>
                  </a:lnTo>
                  <a:lnTo>
                    <a:pt x="619793" y="0"/>
                  </a:lnTo>
                  <a:lnTo>
                    <a:pt x="798091" y="170110"/>
                  </a:lnTo>
                  <a:lnTo>
                    <a:pt x="1208115" y="170110"/>
                  </a:lnTo>
                  <a:cubicBezTo>
                    <a:pt x="1235280" y="170110"/>
                    <a:pt x="1257301" y="192131"/>
                    <a:pt x="1257301" y="219296"/>
                  </a:cubicBezTo>
                  <a:close/>
                </a:path>
              </a:pathLst>
            </a:custGeom>
            <a:noFill/>
            <a:ln w="190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342900" fontAlgn="auto"/>
              <a:endParaRPr lang="zh-CN" altLang="en-US" strike="noStrike" noProof="1" dirty="0">
                <a:solidFill>
                  <a:prstClr val="white"/>
                </a:solidFill>
                <a:latin typeface="inpin heiti" charset="-122"/>
                <a:ea typeface="inpin heiti" charset="-122"/>
              </a:endParaRPr>
            </a:p>
          </p:txBody>
        </p:sp>
      </p:grpSp>
      <p:sp>
        <p:nvSpPr>
          <p:cNvPr id="43020" name="矩形 1"/>
          <p:cNvSpPr/>
          <p:nvPr/>
        </p:nvSpPr>
        <p:spPr>
          <a:xfrm>
            <a:off x="496888" y="1692275"/>
            <a:ext cx="3717925" cy="1187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400" b="1">
                <a:latin typeface="Calibri" panose="020F050202020403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400" b="1" dirty="0">
                <a:latin typeface="Calibri" panose="020F0502020204030204" pitchFamily="34" charset="0"/>
                <a:ea typeface="等线" panose="02010600030101010101" pitchFamily="2" charset="-122"/>
              </a:rPr>
              <a:t>、要介绍的世界文化遗产有这么多方面，怎样才能把它们介绍清楚呢？</a:t>
            </a:r>
            <a:endParaRPr lang="zh-CN" altLang="en-US" sz="2400" b="1" dirty="0">
              <a:latin typeface="Calibri" panose="020F0502020204030204" pitchFamily="34" charset="0"/>
              <a:ea typeface="等线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002213" y="1389063"/>
            <a:ext cx="3525837" cy="265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66FF"/>
                </a:solidFill>
                <a:latin typeface="Calibri" panose="020F0502020204030204" pitchFamily="34" charset="0"/>
                <a:ea typeface="等线" panose="02010600030101010101" pitchFamily="2" charset="-122"/>
              </a:rPr>
              <a:t>按照一定的顺序来写：时间顺序（发展史）、空间顺序（建筑物）和逻辑顺序（总分总、主次、概括到具体等）</a:t>
            </a:r>
            <a:endParaRPr lang="zh-CN" altLang="en-US" sz="2800" b="1" dirty="0">
              <a:solidFill>
                <a:srgbClr val="0066FF"/>
              </a:solidFill>
              <a:latin typeface="Calibri" panose="020F0502020204030204" pitchFamily="34" charset="0"/>
              <a:ea typeface="等线" panose="02010600030101010101" pitchFamily="2" charset="-122"/>
            </a:endParaRPr>
          </a:p>
        </p:txBody>
      </p:sp>
      <p:pic>
        <p:nvPicPr>
          <p:cNvPr id="43022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6688"/>
            <a:ext cx="3194050" cy="9620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1796415" y="1270000"/>
            <a:ext cx="6624320" cy="2100575"/>
          </a:xfrm>
          <a:prstGeom prst="rect">
            <a:avLst/>
          </a:prstGeom>
          <a:blipFill>
            <a:blip r:embed="rId1"/>
            <a:tile tx="0" ty="0" sx="100000" sy="100000" flip="none" algn="tl"/>
          </a:blipFill>
          <a:ln w="12700" cmpd="sng">
            <a:solidFill>
              <a:schemeClr val="accent1">
                <a:shade val="50000"/>
              </a:schemeClr>
            </a:solidFill>
            <a:prstDash val="lgDashDotDot"/>
          </a:ln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pPr indent="457200" algn="just" fontAlgn="auto"/>
            <a:r>
              <a:rPr lang="en-US" altLang="zh-CN" sz="4400" b="1" noProof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2</a:t>
            </a:r>
            <a:r>
              <a:rPr lang="zh-CN" altLang="en-US" sz="4400" b="1" noProof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、小组讨论：介绍世界文化遗产时，要重点介绍它的什么？</a:t>
            </a:r>
            <a:endParaRPr lang="zh-CN" altLang="en-US" sz="4400" b="1" noProof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5058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363" y="2239963"/>
            <a:ext cx="1436687" cy="19065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 advTm="6000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左大括号 2"/>
          <p:cNvSpPr/>
          <p:nvPr/>
        </p:nvSpPr>
        <p:spPr>
          <a:xfrm>
            <a:off x="1401763" y="1068388"/>
            <a:ext cx="254000" cy="2436813"/>
          </a:xfrm>
          <a:prstGeom prst="leftBrac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auto"/>
            <a:endParaRPr lang="zh-CN" altLang="en-US" sz="1200" strike="noStrike" noProof="1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7106" name="矩形 3"/>
          <p:cNvSpPr/>
          <p:nvPr/>
        </p:nvSpPr>
        <p:spPr>
          <a:xfrm>
            <a:off x="1763713" y="968375"/>
            <a:ext cx="490537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总写：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水之国，花之国，牧场之国</a:t>
            </a:r>
            <a:endParaRPr lang="zh-CN" altLang="en-US" sz="12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7107" name="矩形 4"/>
          <p:cNvSpPr/>
          <p:nvPr/>
        </p:nvSpPr>
        <p:spPr>
          <a:xfrm>
            <a:off x="1836738" y="2339975"/>
            <a:ext cx="695325" cy="396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分述</a:t>
            </a:r>
            <a:endParaRPr lang="zh-CN" altLang="en-US" sz="20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左大括号 6"/>
          <p:cNvSpPr/>
          <p:nvPr/>
        </p:nvSpPr>
        <p:spPr>
          <a:xfrm>
            <a:off x="2536825" y="1689100"/>
            <a:ext cx="261938" cy="1739900"/>
          </a:xfrm>
          <a:prstGeom prst="leftBrac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auto"/>
            <a:endParaRPr lang="zh-CN" altLang="en-US" sz="1200" strike="noStrike" noProof="1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7109" name="矩形 7"/>
          <p:cNvSpPr/>
          <p:nvPr/>
        </p:nvSpPr>
        <p:spPr>
          <a:xfrm>
            <a:off x="2844800" y="1504950"/>
            <a:ext cx="2484438" cy="396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绿色低地：黑白花牛</a:t>
            </a:r>
            <a:endParaRPr lang="zh-CN" altLang="en-US" sz="20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7110" name="矩形 8"/>
          <p:cNvSpPr/>
          <p:nvPr/>
        </p:nvSpPr>
        <p:spPr>
          <a:xfrm>
            <a:off x="2844800" y="2089150"/>
            <a:ext cx="2484438" cy="396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碧绿低地：骏马成群</a:t>
            </a:r>
            <a:endParaRPr lang="zh-CN" altLang="en-US" sz="20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7111" name="矩形 9"/>
          <p:cNvSpPr/>
          <p:nvPr/>
        </p:nvSpPr>
        <p:spPr>
          <a:xfrm>
            <a:off x="2843213" y="2671763"/>
            <a:ext cx="2484437" cy="396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绿色草原：家畜王国</a:t>
            </a:r>
            <a:endParaRPr lang="zh-CN" altLang="en-US" sz="20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7112" name="矩形 10"/>
          <p:cNvSpPr/>
          <p:nvPr/>
        </p:nvSpPr>
        <p:spPr>
          <a:xfrm>
            <a:off x="2843213" y="3214688"/>
            <a:ext cx="2484437" cy="396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牧场傍晚：安静祥和</a:t>
            </a:r>
            <a:endParaRPr lang="zh-CN" altLang="en-US" sz="20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479425" y="996950"/>
            <a:ext cx="936625" cy="2413000"/>
          </a:xfrm>
          <a:prstGeom prst="round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/>
            <a:r>
              <a:rPr lang="zh-CN" altLang="en-US" sz="2800" b="1" strike="noStrike" noProof="1" dirty="0">
                <a:latin typeface="宋体" panose="02010600030101010101" pitchFamily="2" charset="-122"/>
                <a:ea typeface="宋体" panose="02010600030101010101" pitchFamily="2" charset="-122"/>
              </a:rPr>
              <a:t>牧场之国</a:t>
            </a:r>
            <a:endParaRPr lang="zh-CN" altLang="en-US" sz="2800" b="1" strike="noStrike" noProof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7114" name="矩形 14"/>
          <p:cNvSpPr/>
          <p:nvPr/>
        </p:nvSpPr>
        <p:spPr>
          <a:xfrm>
            <a:off x="107950" y="258763"/>
            <a:ext cx="201612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回顾课文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云形 1"/>
          <p:cNvSpPr/>
          <p:nvPr/>
        </p:nvSpPr>
        <p:spPr>
          <a:xfrm>
            <a:off x="5870575" y="836613"/>
            <a:ext cx="2736850" cy="1063625"/>
          </a:xfrm>
          <a:prstGeom prst="cloud">
            <a:avLst/>
          </a:prstGeom>
          <a:solidFill>
            <a:schemeClr val="accent6">
              <a:lumMod val="20000"/>
              <a:lumOff val="80000"/>
            </a:schemeClr>
          </a:solidFill>
          <a:ln w="63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r>
              <a:rPr lang="zh-CN" altLang="en-US" sz="2800" strike="noStrike" noProof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特点鲜明</a:t>
            </a:r>
            <a:endParaRPr lang="zh-CN" altLang="en-US" sz="2800" strike="noStrike" noProof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84213" y="3721100"/>
            <a:ext cx="7775575" cy="1006475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fontAlgn="auto"/>
            <a:r>
              <a:rPr lang="zh-CN" altLang="en-US" sz="2000" b="1" strike="noStrike" noProof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特点就是事物与众不同的地方。特点鲜明就是要把事物与众不同的地方突出出来。每一处世界文化遗产都有自己与众不同的特点，写作时要重点表现出来。 </a:t>
            </a:r>
            <a:endParaRPr lang="en-US" altLang="zh-CN" sz="2000" b="1" strike="noStrike" noProof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7" name="矩形 16"/>
          <p:cNvSpPr/>
          <p:nvPr/>
        </p:nvSpPr>
        <p:spPr>
          <a:xfrm>
            <a:off x="3303588" y="269875"/>
            <a:ext cx="2951163" cy="641350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fontAlgn="auto"/>
            <a:r>
              <a:rPr lang="zh-CN" altLang="en-US" sz="3600" b="1" strike="noStrike" noProof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一起说特点</a:t>
            </a:r>
            <a:endParaRPr lang="en-US" altLang="zh-CN" sz="3600" b="1" strike="noStrike" noProof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9154" name="图片 13" descr="changche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8150" y="1898650"/>
            <a:ext cx="4133850" cy="24653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文本框 2"/>
          <p:cNvSpPr txBox="1"/>
          <p:nvPr/>
        </p:nvSpPr>
        <p:spPr>
          <a:xfrm>
            <a:off x="641350" y="1063625"/>
            <a:ext cx="3887788" cy="1041400"/>
          </a:xfrm>
          <a:prstGeom prst="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fontAlgn="auto"/>
            <a:r>
              <a:rPr lang="zh-CN" altLang="en-US" sz="2000" b="1" strike="noStrike" noProof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万里长城：历史悠久、长度惊人、</a:t>
            </a:r>
            <a:endParaRPr lang="en-US" altLang="zh-CN" sz="2000" b="1" strike="noStrike" noProof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/>
            <a:r>
              <a:rPr lang="en-US" altLang="zh-CN" sz="2000" b="1" strike="noStrike" noProof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</a:t>
            </a:r>
            <a:r>
              <a:rPr lang="zh-CN" altLang="en-US" sz="2000" b="1" strike="noStrike" noProof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工程浩大、建筑高超</a:t>
            </a:r>
            <a:endParaRPr lang="zh-CN" altLang="en-US" sz="2000" b="1" strike="noStrike" noProof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9156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9975" y="1898650"/>
            <a:ext cx="3887788" cy="25923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文本框 2"/>
          <p:cNvSpPr txBox="1"/>
          <p:nvPr/>
        </p:nvSpPr>
        <p:spPr>
          <a:xfrm>
            <a:off x="5364163" y="1069975"/>
            <a:ext cx="3341688" cy="431800"/>
          </a:xfrm>
          <a:prstGeom prst="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fontAlgn="auto"/>
            <a:r>
              <a:rPr lang="zh-CN" altLang="en-US" sz="2000" b="1" strike="noStrike" noProof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西湖：湖光山色、文物古迹</a:t>
            </a:r>
            <a:endParaRPr lang="zh-CN" altLang="en-US" sz="2000" b="1" strike="noStrike" noProof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843213" y="268288"/>
            <a:ext cx="4278313" cy="582613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 w="41275" cmpd="sng">
            <a:noFill/>
            <a:prstDash val="lgDashDot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lnSpc>
                <a:spcPct val="150000"/>
              </a:lnSpc>
            </a:pPr>
            <a:r>
              <a:rPr lang="zh-CN" altLang="en-US" sz="3200" b="1" strike="noStrike" noProof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中国的</a:t>
            </a:r>
            <a:r>
              <a:rPr lang="zh-CN" altLang="zh-CN" sz="3200" b="1" strike="noStrike" noProof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世界文化遗产</a:t>
            </a:r>
            <a:r>
              <a:rPr lang="en-US" altLang="zh-CN" sz="3200" b="1" strike="noStrike" noProof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endParaRPr lang="en-US" altLang="zh-CN" sz="3200" b="1" strike="noStrike" noProof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09675" y="1063625"/>
            <a:ext cx="2160588" cy="614363"/>
          </a:xfrm>
          <a:prstGeom prst="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fontAlgn="auto"/>
            <a:r>
              <a:rPr lang="zh-CN" altLang="en-US" sz="3200" b="1" strike="noStrike" noProof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万里长城</a:t>
            </a:r>
            <a:endParaRPr lang="zh-CN" altLang="en-US" sz="3200" b="1" strike="noStrike" noProof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 descr="福建土楼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51308" y="1675505"/>
            <a:ext cx="4278022" cy="3056486"/>
          </a:xfrm>
          <a:prstGeom prst="rect">
            <a:avLst/>
          </a:prstGeom>
          <a:effectLst>
            <a:softEdge rad="177800"/>
          </a:effectLst>
        </p:spPr>
      </p:pic>
      <p:pic>
        <p:nvPicPr>
          <p:cNvPr id="6" name="图片 5" descr="长城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12749" y="1611243"/>
            <a:ext cx="4278023" cy="3192755"/>
          </a:xfrm>
          <a:prstGeom prst="rect">
            <a:avLst/>
          </a:prstGeom>
          <a:effectLst>
            <a:softEdge rad="165100"/>
          </a:effectLst>
        </p:spPr>
      </p:pic>
      <p:sp>
        <p:nvSpPr>
          <p:cNvPr id="4" name="文本框 3"/>
          <p:cNvSpPr txBox="1"/>
          <p:nvPr/>
        </p:nvSpPr>
        <p:spPr>
          <a:xfrm>
            <a:off x="5940425" y="1063625"/>
            <a:ext cx="2160588" cy="614363"/>
          </a:xfrm>
          <a:prstGeom prst="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fontAlgn="auto"/>
            <a:r>
              <a:rPr lang="zh-CN" altLang="en-US" sz="3200" b="1" strike="noStrike" noProof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福建土楼</a:t>
            </a:r>
            <a:endParaRPr lang="zh-CN" altLang="en-US" sz="3200" b="1" strike="noStrike" noProof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2"/>
          <p:cNvSpPr txBox="1"/>
          <p:nvPr/>
        </p:nvSpPr>
        <p:spPr>
          <a:xfrm>
            <a:off x="173038" y="3651250"/>
            <a:ext cx="3887788" cy="1041400"/>
          </a:xfrm>
          <a:prstGeom prst="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fontAlgn="auto"/>
            <a:r>
              <a:rPr lang="zh-CN" altLang="en-US" sz="2000" b="1" strike="noStrike" noProof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敦煌莫高窟：建筑艺术高超</a:t>
            </a:r>
            <a:endParaRPr lang="en-US" altLang="zh-CN" sz="2000" b="1" strike="noStrike" noProof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/>
            <a:r>
              <a:rPr lang="zh-CN" altLang="en-US" sz="2000" b="1" strike="noStrike" noProof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壁画艺术精湛</a:t>
            </a:r>
            <a:endParaRPr lang="en-US" altLang="zh-CN" sz="2000" b="1" strike="noStrike" noProof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/>
            <a:r>
              <a:rPr lang="zh-CN" altLang="en-US" sz="2000" b="1" strike="noStrike" noProof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很高历史价值</a:t>
            </a:r>
            <a:endParaRPr lang="zh-CN" altLang="en-US" sz="2000" b="1" strike="noStrike" noProof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2"/>
          <p:cNvSpPr txBox="1"/>
          <p:nvPr/>
        </p:nvSpPr>
        <p:spPr>
          <a:xfrm>
            <a:off x="4859338" y="3795713"/>
            <a:ext cx="3889375" cy="736600"/>
          </a:xfrm>
          <a:prstGeom prst="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fontAlgn="auto"/>
            <a:r>
              <a:rPr lang="zh-CN" altLang="en-US" sz="2000" b="1" strike="noStrike" noProof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苏州园林：建筑规模大、有特色、艺术价值高</a:t>
            </a:r>
            <a:endParaRPr lang="zh-CN" altLang="en-US" sz="2000" b="1" strike="noStrike" noProof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1206" name="图片 51205" descr="图片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825" y="339725"/>
            <a:ext cx="4395788" cy="31035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07" name="图片 51206" descr="图片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9338" y="301625"/>
            <a:ext cx="4035425" cy="3133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1796415" y="1270000"/>
            <a:ext cx="6624320" cy="2100575"/>
          </a:xfrm>
          <a:prstGeom prst="rect">
            <a:avLst/>
          </a:prstGeom>
          <a:blipFill>
            <a:blip r:embed="rId1"/>
            <a:tile tx="0" ty="0" sx="100000" sy="100000" flip="none" algn="tl"/>
          </a:blipFill>
          <a:ln w="12700" cmpd="sng">
            <a:solidFill>
              <a:schemeClr val="accent1">
                <a:shade val="50000"/>
              </a:schemeClr>
            </a:solidFill>
            <a:prstDash val="lgDashDotDot"/>
          </a:ln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pPr indent="457200" algn="just" fontAlgn="auto"/>
            <a:r>
              <a:rPr lang="en-US" altLang="zh-CN" sz="4400" b="1" noProof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3</a:t>
            </a:r>
            <a:r>
              <a:rPr lang="zh-CN" altLang="en-US" sz="4400" b="1" noProof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、说一说：我们怎样才能把世界文化遗产介绍得具体、有趣呢？</a:t>
            </a:r>
            <a:endParaRPr lang="zh-CN" altLang="en-US" sz="4400" b="1" noProof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222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363" y="2239963"/>
            <a:ext cx="1436687" cy="19065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 advTm="6000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4273" name="文本框 6"/>
          <p:cNvSpPr txBox="1"/>
          <p:nvPr/>
        </p:nvSpPr>
        <p:spPr>
          <a:xfrm>
            <a:off x="1941513" y="1000125"/>
            <a:ext cx="3241675" cy="936625"/>
          </a:xfrm>
          <a:prstGeom prst="rect">
            <a:avLst/>
          </a:prstGeom>
          <a:noFill/>
          <a:ln w="12700" cap="flat" cmpd="sng">
            <a:solidFill>
              <a:srgbClr val="0000FF"/>
            </a:solidFill>
            <a:prstDash val="lgDash"/>
            <a:round/>
            <a:headEnd type="none" w="med" len="med"/>
            <a:tailEnd type="none" w="med" len="med"/>
          </a:ln>
        </p:spPr>
        <p:txBody>
          <a:bodyPr lIns="68580" tIns="34290" rIns="68580" bIns="34290">
            <a:spAutoFit/>
          </a:bodyPr>
          <a:p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小艇在水面上灵活穿梭的样子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左大括号 6"/>
          <p:cNvSpPr/>
          <p:nvPr/>
        </p:nvSpPr>
        <p:spPr>
          <a:xfrm>
            <a:off x="1490663" y="1003300"/>
            <a:ext cx="268288" cy="2881313"/>
          </a:xfrm>
          <a:prstGeom prst="leftBrac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54275" name="文本框 6"/>
          <p:cNvSpPr txBox="1"/>
          <p:nvPr/>
        </p:nvSpPr>
        <p:spPr>
          <a:xfrm>
            <a:off x="790575" y="1273175"/>
            <a:ext cx="534988" cy="250666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威尼斯小艇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4276" name="文本框 19"/>
          <p:cNvSpPr txBox="1"/>
          <p:nvPr/>
        </p:nvSpPr>
        <p:spPr>
          <a:xfrm>
            <a:off x="1966913" y="2873375"/>
            <a:ext cx="3216275" cy="936625"/>
          </a:xfrm>
          <a:prstGeom prst="rect">
            <a:avLst/>
          </a:prstGeom>
          <a:noFill/>
          <a:ln w="12700" cap="flat" cmpd="sng">
            <a:solidFill>
              <a:srgbClr val="0000FF"/>
            </a:solidFill>
            <a:prstDash val="lgDashDotDot"/>
            <a:round/>
            <a:headEnd type="none" w="med" len="med"/>
            <a:tailEnd type="none" w="med" len="med"/>
          </a:ln>
        </p:spPr>
        <p:txBody>
          <a:bodyPr lIns="68580" tIns="34290" rIns="68580" bIns="34290">
            <a:spAutoFit/>
          </a:bodyPr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夜晚戏院散场后的静寂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云形 13"/>
          <p:cNvSpPr/>
          <p:nvPr/>
        </p:nvSpPr>
        <p:spPr>
          <a:xfrm>
            <a:off x="5614988" y="681038"/>
            <a:ext cx="2735263" cy="1063625"/>
          </a:xfrm>
          <a:prstGeom prst="cloud">
            <a:avLst/>
          </a:prstGeom>
          <a:solidFill>
            <a:schemeClr val="accent6">
              <a:lumMod val="20000"/>
              <a:lumOff val="80000"/>
            </a:schemeClr>
          </a:solidFill>
          <a:ln w="63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r>
              <a:rPr lang="zh-CN" altLang="en-US" sz="2800" strike="noStrike" noProof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威尼斯的动态美</a:t>
            </a:r>
            <a:endParaRPr lang="zh-CN" altLang="en-US" sz="2800" strike="noStrike" noProof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云形 15"/>
          <p:cNvSpPr/>
          <p:nvPr/>
        </p:nvSpPr>
        <p:spPr>
          <a:xfrm>
            <a:off x="5724525" y="2830513"/>
            <a:ext cx="2735263" cy="1063625"/>
          </a:xfrm>
          <a:prstGeom prst="cloud">
            <a:avLst/>
          </a:prstGeom>
          <a:solidFill>
            <a:schemeClr val="accent6">
              <a:lumMod val="20000"/>
              <a:lumOff val="80000"/>
            </a:schemeClr>
          </a:solidFill>
          <a:ln w="635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r>
              <a:rPr lang="zh-CN" altLang="en-US" sz="2800" strike="noStrike" noProof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威尼斯的静态美</a:t>
            </a:r>
            <a:endParaRPr lang="zh-CN" altLang="en-US" sz="2800" strike="noStrike" noProof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4279" name="矩形 17"/>
          <p:cNvSpPr/>
          <p:nvPr/>
        </p:nvSpPr>
        <p:spPr>
          <a:xfrm>
            <a:off x="107950" y="258763"/>
            <a:ext cx="201612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回顾课文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90575" y="3852863"/>
            <a:ext cx="7669213" cy="946150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fontAlgn="auto"/>
            <a:r>
              <a:rPr lang="zh-CN" altLang="en-US" sz="2800" b="1" strike="noStrike" noProof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我们可以描写世界文化遗产的动态美和静态美。</a:t>
            </a:r>
            <a:endParaRPr lang="en-US" altLang="zh-CN" sz="2800" b="1" strike="noStrike" noProof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  <p:bldP spid="1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6321" name="文本框 99"/>
          <p:cNvSpPr txBox="1"/>
          <p:nvPr/>
        </p:nvSpPr>
        <p:spPr>
          <a:xfrm>
            <a:off x="850900" y="1492250"/>
            <a:ext cx="7805738" cy="1187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306705"/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x-none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威尼斯的小艇有二三十英尺长，又窄又深，有点像独木舟。船头和船艄向上翘起，像挂在天边的新月。行动轻快灵活，仿佛田沟里的水蛇。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85775" y="411163"/>
            <a:ext cx="8027988" cy="1006475"/>
          </a:xfrm>
          <a:prstGeom prst="rect">
            <a:avLst/>
          </a:prstGeom>
          <a:noFill/>
          <a:ln>
            <a:noFill/>
            <a:prstDash val="dashDot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auto"/>
            <a:r>
              <a:rPr lang="en-US" altLang="zh-CN" sz="3200" b="1" strike="noStrike" noProof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2800" b="1" strike="noStrike" noProof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我们一起来看看《威尼斯小艇》是怎样具体描写小艇样子的。</a:t>
            </a:r>
            <a:endParaRPr lang="zh-CN" altLang="en-US" sz="2800" b="1" strike="noStrike" noProof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95338" y="3003550"/>
            <a:ext cx="7807325" cy="1565275"/>
          </a:xfrm>
          <a:prstGeom prst="rect">
            <a:avLst/>
          </a:prstGeom>
          <a:noFill/>
          <a:ln w="12700" cap="flat" cmpd="sng">
            <a:solidFill>
              <a:srgbClr val="0000FF"/>
            </a:solidFill>
            <a:prstDash val="lgDashDotDot"/>
            <a:round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三个比喻句写出了小艇三个特点：长、窄、深；是两头翘；轻巧灵活。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习作时运用比喻、拟人等修辞手法，能把世界文化遗产介绍得更加生动、有趣。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973138" y="1854200"/>
            <a:ext cx="900113" cy="454025"/>
          </a:xfrm>
          <a:prstGeom prst="ellipse">
            <a:avLst/>
          </a:prstGeom>
          <a:grpFill/>
          <a:ln w="25400" cap="flat" cmpd="sng" algn="ctr">
            <a:solidFill>
              <a:srgbClr val="FF0000"/>
            </a:soli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algn="ctr" defTabSz="685800" fontAlgn="auto">
              <a:defRPr/>
            </a:pPr>
            <a:endParaRPr lang="zh-CN" altLang="en-US" sz="1400" strike="noStrike" kern="0" noProof="1">
              <a:solidFill>
                <a:prstClr val="white"/>
              </a:solidFill>
              <a:latin typeface="Times New Roman" panose="02020603050405020304"/>
              <a:ea typeface="微软雅黑" panose="020B0503020204020204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7059613" y="1854200"/>
            <a:ext cx="785813" cy="454025"/>
          </a:xfrm>
          <a:prstGeom prst="ellipse">
            <a:avLst/>
          </a:prstGeom>
          <a:grpFill/>
          <a:ln w="25400" cap="flat" cmpd="sng" algn="ctr">
            <a:solidFill>
              <a:srgbClr val="FF0000"/>
            </a:soli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algn="ctr" defTabSz="685800" fontAlgn="auto">
              <a:defRPr/>
            </a:pPr>
            <a:endParaRPr lang="zh-CN" altLang="en-US" sz="1400" strike="noStrike" kern="0" noProof="1">
              <a:solidFill>
                <a:prstClr val="white"/>
              </a:solidFill>
              <a:latin typeface="Times New Roman" panose="02020603050405020304"/>
              <a:ea typeface="微软雅黑" panose="020B0503020204020204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4643438" y="2265363"/>
            <a:ext cx="823913" cy="377825"/>
          </a:xfrm>
          <a:prstGeom prst="ellipse">
            <a:avLst/>
          </a:prstGeom>
          <a:grpFill/>
          <a:ln w="25400" cap="flat" cmpd="sng" algn="ctr">
            <a:solidFill>
              <a:srgbClr val="FF0000"/>
            </a:soli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algn="ctr" defTabSz="685800" fontAlgn="auto">
              <a:defRPr/>
            </a:pPr>
            <a:endParaRPr lang="zh-CN" altLang="en-US" sz="1400" strike="noStrike" kern="0" noProof="1">
              <a:solidFill>
                <a:prstClr val="white"/>
              </a:solidFill>
              <a:latin typeface="Times New Roman" panose="02020603050405020304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7" grpId="0" bldLvl="0" animBg="1"/>
      <p:bldP spid="6" grpId="0" bldLvl="0" animBg="1"/>
      <p:bldP spid="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267075" y="1131888"/>
            <a:ext cx="5195888" cy="3521075"/>
          </a:xfrm>
          <a:prstGeom prst="rect">
            <a:avLst/>
          </a:prstGeom>
          <a:noFill/>
          <a:ln w="12700" cap="flat" cmpd="sng">
            <a:solidFill>
              <a:srgbClr val="0000FF"/>
            </a:solidFill>
            <a:prstDash val="lgDashDotDot"/>
            <a:round/>
            <a:headEnd type="none" w="med" len="med"/>
            <a:tailEnd type="none" w="med" len="med"/>
          </a:ln>
        </p:spPr>
        <p:txBody>
          <a:bodyPr>
            <a:spAutoFit/>
          </a:bodyPr>
          <a:p>
            <a:pPr indent="45720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瞧那西湖，</a:t>
            </a:r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宛如一面翡翠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镶嵌着的宝镜，映着天、映着云、映着鸟、映着桥、映着山……湖水是恬静的，恬静得没有一丝涟漪，就</a:t>
            </a:r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像是一个准备出嫁的姑娘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，蒙着一层薄薄的面纱，那么羞涩，那么温柔。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370" name="矩形 4"/>
          <p:cNvSpPr/>
          <p:nvPr/>
        </p:nvSpPr>
        <p:spPr>
          <a:xfrm>
            <a:off x="288925" y="342900"/>
            <a:ext cx="8339138" cy="10668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仿照课文方法，请你写一写西湖的美景。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8371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7225" y="379413"/>
            <a:ext cx="520700" cy="50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9560" y="1799590"/>
            <a:ext cx="2807970" cy="2106295"/>
          </a:xfrm>
          <a:prstGeom prst="rect">
            <a:avLst/>
          </a:prstGeom>
          <a:effectLst>
            <a:softEdge rad="88900"/>
          </a:effectLst>
        </p:spPr>
      </p:pic>
      <p:sp>
        <p:nvSpPr>
          <p:cNvPr id="58373" name="矩形 6"/>
          <p:cNvSpPr/>
          <p:nvPr/>
        </p:nvSpPr>
        <p:spPr>
          <a:xfrm>
            <a:off x="298450" y="342900"/>
            <a:ext cx="8845550" cy="51911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请你用上一两种修辞手法，写一写西湖的美景。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8374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0" y="379413"/>
            <a:ext cx="520700" cy="50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0417" name="矩形 1"/>
          <p:cNvSpPr/>
          <p:nvPr/>
        </p:nvSpPr>
        <p:spPr>
          <a:xfrm>
            <a:off x="611188" y="411163"/>
            <a:ext cx="7489825" cy="1077912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lgDashDot"/>
            <a:round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《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威尼斯小艇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一文中还重点写了船夫的驾驶技术高超，它是怎样写的？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418" name="文本框 99"/>
          <p:cNvSpPr txBox="1"/>
          <p:nvPr/>
        </p:nvSpPr>
        <p:spPr>
          <a:xfrm>
            <a:off x="900113" y="1885950"/>
            <a:ext cx="7704137" cy="1917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306705"/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船夫的驾驶技术特别好。行船的速度极快，来往船只很多，他操纵自如，毫不手忙脚乱。不管怎么拥挤，他总能左拐右拐地挤过去。遇到极窄的地方，他总能平稳地穿过，而且速度非常快，还能急转弯。两边的建筑飞一般地倒退，我们的眼睛忙极了，不知看哪一处好。</a:t>
            </a:r>
            <a:endParaRPr lang="en-US" altLang="zh-CN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1547813" y="2284413"/>
            <a:ext cx="2808288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椭圆 6"/>
          <p:cNvSpPr/>
          <p:nvPr/>
        </p:nvSpPr>
        <p:spPr>
          <a:xfrm>
            <a:off x="5795963" y="1924050"/>
            <a:ext cx="1223963" cy="455613"/>
          </a:xfrm>
          <a:prstGeom prst="ellipse">
            <a:avLst/>
          </a:prstGeom>
          <a:grpFill/>
          <a:ln w="25400" cap="flat" cmpd="sng" algn="ctr">
            <a:solidFill>
              <a:srgbClr val="FF0000"/>
            </a:soli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algn="ctr" defTabSz="685800" fontAlgn="auto">
              <a:defRPr/>
            </a:pPr>
            <a:endParaRPr lang="zh-CN" altLang="en-US" sz="1400" strike="noStrike" kern="0" noProof="1">
              <a:solidFill>
                <a:prstClr val="white"/>
              </a:solidFill>
              <a:latin typeface="Times New Roman" panose="02020603050405020304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7092950" y="2284413"/>
            <a:ext cx="863600" cy="454025"/>
          </a:xfrm>
          <a:prstGeom prst="ellipse">
            <a:avLst/>
          </a:prstGeom>
          <a:grpFill/>
          <a:ln w="25400" cap="flat" cmpd="sng" algn="ctr">
            <a:solidFill>
              <a:srgbClr val="FF0000"/>
            </a:soli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algn="ctr" defTabSz="685800" fontAlgn="auto">
              <a:defRPr/>
            </a:pPr>
            <a:endParaRPr lang="zh-CN" altLang="en-US" sz="1400" strike="noStrike" kern="0" noProof="1">
              <a:solidFill>
                <a:prstClr val="white"/>
              </a:solidFill>
              <a:latin typeface="Times New Roman" panose="02020603050405020304"/>
              <a:ea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4859338" y="2643188"/>
            <a:ext cx="1008063" cy="455613"/>
          </a:xfrm>
          <a:prstGeom prst="ellipse">
            <a:avLst/>
          </a:prstGeom>
          <a:grpFill/>
          <a:ln w="25400" cap="flat" cmpd="sng" algn="ctr">
            <a:solidFill>
              <a:srgbClr val="FF0000"/>
            </a:soli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algn="ctr" defTabSz="685800" fontAlgn="auto">
              <a:defRPr/>
            </a:pPr>
            <a:endParaRPr lang="zh-CN" altLang="en-US" sz="1400" strike="noStrike" kern="0" noProof="1">
              <a:solidFill>
                <a:prstClr val="white"/>
              </a:solidFill>
              <a:latin typeface="Times New Roman" panose="02020603050405020304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24075" y="3867150"/>
            <a:ext cx="1295400" cy="67627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fontAlgn="auto"/>
            <a:r>
              <a:rPr lang="zh-CN" altLang="en-US" sz="3600" b="1" strike="noStrike" noProof="1" dirty="0">
                <a:solidFill>
                  <a:srgbClr val="FF0000"/>
                </a:solidFill>
              </a:rPr>
              <a:t>总写</a:t>
            </a:r>
            <a:endParaRPr lang="zh-CN" altLang="en-US" sz="3600" b="1" strike="noStrike" noProof="1" dirty="0">
              <a:solidFill>
                <a:srgbClr val="FF0000"/>
              </a:solidFill>
            </a:endParaRPr>
          </a:p>
        </p:txBody>
      </p:sp>
      <p:sp>
        <p:nvSpPr>
          <p:cNvPr id="11" name="右箭头 10"/>
          <p:cNvSpPr/>
          <p:nvPr/>
        </p:nvSpPr>
        <p:spPr>
          <a:xfrm>
            <a:off x="3563938" y="4011613"/>
            <a:ext cx="647700" cy="360363"/>
          </a:xfrm>
          <a:prstGeom prst="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13" name="TextBox 12"/>
          <p:cNvSpPr txBox="1"/>
          <p:nvPr/>
        </p:nvSpPr>
        <p:spPr>
          <a:xfrm>
            <a:off x="4427538" y="3867150"/>
            <a:ext cx="1296988" cy="67627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fontAlgn="auto"/>
            <a:r>
              <a:rPr lang="zh-CN" altLang="en-US" sz="3600" b="1" strike="noStrike" noProof="1" dirty="0">
                <a:solidFill>
                  <a:srgbClr val="FF0000"/>
                </a:solidFill>
              </a:rPr>
              <a:t>分写</a:t>
            </a:r>
            <a:endParaRPr lang="zh-CN" altLang="en-US" sz="3600" b="1" strike="noStrike" noProof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animBg="1"/>
      <p:bldP spid="11" grpId="0" animBg="1"/>
      <p:bldP spid="1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827088" y="1419225"/>
            <a:ext cx="7813675" cy="2051050"/>
          </a:xfrm>
          <a:prstGeom prst="rect">
            <a:avLst/>
          </a:prstGeom>
          <a:ln>
            <a:solidFill>
              <a:srgbClr val="0000FF"/>
            </a:solidFill>
            <a:prstDash val="lgDashDot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strike="noStrike" noProof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这段话围绕“</a:t>
            </a:r>
            <a:r>
              <a:rPr lang="zh-CN" altLang="en-US" sz="2800" b="1" strike="noStrike" noProof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船夫的驾驶技术特别好</a:t>
            </a:r>
            <a:r>
              <a:rPr lang="zh-CN" altLang="en-US" sz="2800" strike="noStrike" noProof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”展开叙述，通过写</a:t>
            </a:r>
            <a:r>
              <a:rPr lang="zh-CN" altLang="en-US" sz="2800" b="1" strike="noStrike" noProof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疾驶时</a:t>
            </a:r>
            <a:r>
              <a:rPr lang="zh-CN" altLang="en-US" sz="2800" strike="noStrike" noProof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2800" b="1" strike="noStrike" noProof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极窄时</a:t>
            </a:r>
            <a:r>
              <a:rPr lang="zh-CN" altLang="en-US" sz="2800" strike="noStrike" noProof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2800" b="1" strike="noStrike" noProof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拥挤时</a:t>
            </a:r>
            <a:r>
              <a:rPr lang="zh-CN" altLang="en-US" sz="2800" strike="noStrike" noProof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船夫的活动，表现了船夫驾驶技术高超。</a:t>
            </a:r>
            <a:endParaRPr lang="zh-CN" altLang="en-US" sz="2800" strike="noStrike" noProof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4513" name="矩形 4"/>
          <p:cNvSpPr/>
          <p:nvPr/>
        </p:nvSpPr>
        <p:spPr>
          <a:xfrm>
            <a:off x="539750" y="411163"/>
            <a:ext cx="7920038" cy="10064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仿照课文，请你按照总分的构段方式写一写黄山的松树。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4514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1550" y="411163"/>
            <a:ext cx="520700" cy="50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4515" name="图片 6" descr="u=2360645427,1354354733&amp;fm=26&amp;gp=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188" y="1635125"/>
            <a:ext cx="1728787" cy="1206500"/>
          </a:xfrm>
          <a:prstGeom prst="rect">
            <a:avLst/>
          </a:prstGeom>
          <a:noFill/>
          <a:ln w="9525">
            <a:noFill/>
          </a:ln>
          <a:effectLst>
            <a:outerShdw dist="139700" dir="2699999" algn="tl" rotWithShape="0">
              <a:srgbClr val="333333">
                <a:alpha val="64999"/>
              </a:srgbClr>
            </a:outerShdw>
          </a:effectLst>
        </p:spPr>
      </p:pic>
      <p:pic>
        <p:nvPicPr>
          <p:cNvPr id="8" name="图片 7" descr="u=4230451281,3544590515&amp;fm=26&amp;gp=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04248" y="1275606"/>
            <a:ext cx="1944216" cy="13501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4517" name="Picture 2" descr="https://ss1.baidu.com/6ONXsjip0QIZ8tyhnq/it/u=1239909919,4249696513&amp;fm=173&amp;app=25&amp;f=JPEG?w=640&amp;h=444&amp;s=0AAA6C81F2CB17EFD02159340300506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188" y="3148013"/>
            <a:ext cx="1728787" cy="1198562"/>
          </a:xfrm>
          <a:prstGeom prst="rect">
            <a:avLst/>
          </a:prstGeom>
          <a:noFill/>
          <a:ln w="9525">
            <a:noFill/>
          </a:ln>
          <a:effectLst>
            <a:outerShdw algn="tl" rotWithShape="0">
              <a:srgbClr val="000000">
                <a:alpha val="70000"/>
              </a:srgbClr>
            </a:outerShdw>
          </a:effectLst>
        </p:spPr>
      </p:pic>
      <p:pic>
        <p:nvPicPr>
          <p:cNvPr id="30724" name="Picture 4" descr="https://ss0.baidu.com/6ONWsjip0QIZ8tyhnq/it/u=3034155558,3670290892&amp;fm=173&amp;app=25&amp;f=JPEG?w=640&amp;h=435&amp;s=51185F99704062E6070DE00C030070E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04248" y="2859782"/>
            <a:ext cx="2016224" cy="137040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TextBox 9"/>
          <p:cNvSpPr txBox="1"/>
          <p:nvPr/>
        </p:nvSpPr>
        <p:spPr>
          <a:xfrm>
            <a:off x="2627313" y="1492250"/>
            <a:ext cx="3889375" cy="3048000"/>
          </a:xfrm>
          <a:prstGeom prst="rect">
            <a:avLst/>
          </a:prstGeom>
          <a:ln>
            <a:solidFill>
              <a:srgbClr val="0000FF"/>
            </a:solidFill>
            <a:prstDash val="lgDashDot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indent="457200" fontAlgn="auto"/>
            <a:r>
              <a:rPr lang="zh-CN" altLang="en-US" sz="2400" b="1" strike="noStrike" noProof="1" dirty="0">
                <a:latin typeface="楷体" panose="02010609060101010101" pitchFamily="49" charset="-122"/>
                <a:ea typeface="楷体" panose="02010609060101010101" pitchFamily="49" charset="-122"/>
              </a:rPr>
              <a:t>黄山松千姿百态。有的像擎天巨人耸立挺拔，有的如同流水行云翠枝舒展，有的彷佛苍龙凌波虬根盘结，有的状如猛虎归山矫健威武如。它们独具美丽、优雅的风格，令人喜爱。</a:t>
            </a:r>
            <a:endParaRPr lang="zh-CN" altLang="en-US" sz="2400" b="1" strike="noStrike" noProof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1403350" y="987425"/>
            <a:ext cx="7489825" cy="3084513"/>
          </a:xfrm>
          <a:prstGeom prst="rect">
            <a:avLst/>
          </a:prstGeom>
          <a:blipFill>
            <a:blip r:embed="rId1"/>
            <a:tile tx="0" ty="0" sx="100000" sy="100000" flip="none" algn="tl"/>
          </a:blipFill>
          <a:ln>
            <a:noFill/>
            <a:prstDash val="lgDashDot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pPr indent="457200" algn="just" fontAlgn="auto">
              <a:lnSpc>
                <a:spcPct val="150000"/>
              </a:lnSpc>
            </a:pPr>
            <a:r>
              <a:rPr lang="en-US" altLang="zh-CN" sz="4400" b="1" strike="noStrike" noProof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4400" b="1" strike="noStrike" noProof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、关于中国的世界文化遗产，你了解到它的哪些有趣的资料？</a:t>
            </a:r>
            <a:endParaRPr lang="zh-CN" altLang="en-US" sz="4400" b="1" strike="noStrike" noProof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6562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35125"/>
            <a:ext cx="1619250" cy="2476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 advTm="6000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68615" name="图片 68614" descr="图片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90487" y="0"/>
            <a:ext cx="9326562" cy="51450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1403350" y="268288"/>
            <a:ext cx="6661150" cy="67627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/>
            <a:r>
              <a:rPr lang="zh-CN" altLang="en-US" sz="3600" b="1" strike="noStrike" noProof="1" dirty="0">
                <a:latin typeface="楷体" panose="02010609060101010101" pitchFamily="49" charset="-122"/>
                <a:ea typeface="楷体" panose="02010609060101010101" pitchFamily="49" charset="-122"/>
              </a:rPr>
              <a:t>关于黄山，有一个美丽的传说。</a:t>
            </a:r>
            <a:endParaRPr lang="zh-CN" altLang="en-US" sz="3600" b="1" strike="noStrike" noProof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611" name="矩形 4"/>
          <p:cNvSpPr/>
          <p:nvPr/>
        </p:nvSpPr>
        <p:spPr>
          <a:xfrm>
            <a:off x="468313" y="1131888"/>
            <a:ext cx="8351837" cy="3378200"/>
          </a:xfrm>
          <a:prstGeom prst="rect">
            <a:avLst/>
          </a:prstGeom>
          <a:solidFill>
            <a:schemeClr val="bg1">
              <a:alpha val="85999"/>
            </a:schemeClr>
          </a:solidFill>
          <a:ln w="9525">
            <a:noFill/>
          </a:ln>
        </p:spPr>
        <p:txBody>
          <a:bodyPr>
            <a:spAutoFit/>
          </a:bodyPr>
          <a:p>
            <a:pPr indent="457200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黄山，古代称为“天子都”，因为它雄伟秀丽，又神秘莫测，是天帝和神仙的居所。到秦代，人们根据它的颜色又称为“黟山”。那么，后来为什么又改叫“黄山”了呢？据说是因为黄帝和浮丘公、容成子三人曾在此炼丹而得名。因为黟山是黄帝炼丹的地方，人们就叫它“黄山”了。黄山七十二峰中就有以三位仙人命名的轩辕峰、浮丘峰、容成峰。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612" name="AutoShape 2" descr="http://img2.imgtn.bdimg.com/it/u=1702903198,3346983926&amp;fm=26&amp;gp=0.jpg"/>
          <p:cNvSpPr>
            <a:spLocks noChangeAspect="1"/>
          </p:cNvSpPr>
          <p:nvPr/>
        </p:nvSpPr>
        <p:spPr>
          <a:xfrm>
            <a:off x="155575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dirty="0">
              <a:latin typeface="Franklin Gothic Book" panose="020B0503020102020204" pitchFamily="34" charset="0"/>
              <a:ea typeface="华文楷体" panose="02010600040101010101" charset="-122"/>
            </a:endParaRPr>
          </a:p>
        </p:txBody>
      </p:sp>
      <p:sp>
        <p:nvSpPr>
          <p:cNvPr id="68613" name="AutoShape 4" descr="http://img2.imgtn.bdimg.com/it/u=1702903198,3346983926&amp;fm=26&amp;gp=0.jpg"/>
          <p:cNvSpPr>
            <a:spLocks noChangeAspect="1"/>
          </p:cNvSpPr>
          <p:nvPr/>
        </p:nvSpPr>
        <p:spPr>
          <a:xfrm>
            <a:off x="155575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dirty="0">
              <a:latin typeface="Franklin Gothic Book" panose="020B0503020102020204" pitchFamily="34" charset="0"/>
              <a:ea typeface="华文楷体" panose="02010600040101010101" charset="-122"/>
            </a:endParaRPr>
          </a:p>
        </p:txBody>
      </p:sp>
    </p:spTree>
  </p:cSld>
  <p:clrMapOvr>
    <a:masterClrMapping/>
  </p:clrMapOvr>
  <p:transition advClick="0" advTm="6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090613" y="566738"/>
            <a:ext cx="2592388" cy="676275"/>
          </a:xfrm>
          <a:prstGeom prst="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fontAlgn="auto"/>
            <a:r>
              <a:rPr lang="zh-CN" altLang="en-US" sz="3600" b="1" strike="noStrike" noProof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杭州西湖</a:t>
            </a:r>
            <a:endParaRPr lang="zh-CN" altLang="en-US" sz="3600" b="1" strike="noStrike" noProof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 descr="mp40669953_1447087541005_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23185" y="1419622"/>
            <a:ext cx="4001859" cy="314139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  <a:headEnd/>
            <a:tailEnd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文本框 2"/>
          <p:cNvSpPr txBox="1"/>
          <p:nvPr/>
        </p:nvSpPr>
        <p:spPr>
          <a:xfrm>
            <a:off x="5364163" y="568325"/>
            <a:ext cx="2592388" cy="676275"/>
          </a:xfrm>
          <a:prstGeom prst="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fontAlgn="auto"/>
            <a:r>
              <a:rPr lang="zh-CN" altLang="en-US" sz="3600" b="1" strike="noStrike" noProof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龙门石窟</a:t>
            </a:r>
            <a:endParaRPr lang="zh-CN" altLang="en-US" sz="3600" b="1" strike="noStrike" noProof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 descr="57691B915063C7FE5CAA1E7D98203714AB0BEBAB_size70_w600_h400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0549" y="1341885"/>
            <a:ext cx="4635467" cy="32284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70657" name="矩形 2"/>
          <p:cNvSpPr/>
          <p:nvPr/>
        </p:nvSpPr>
        <p:spPr>
          <a:xfrm>
            <a:off x="684213" y="1000125"/>
            <a:ext cx="7991475" cy="3444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当初，修建嘉峪关城时，需要成千上万块长</a:t>
            </a:r>
            <a:r>
              <a:rPr lang="en-US" altLang="zh-CN" sz="2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米、宽</a:t>
            </a:r>
            <a:r>
              <a:rPr lang="en-US" altLang="zh-CN" sz="2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05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米、厚</a:t>
            </a:r>
            <a:r>
              <a:rPr lang="en-US" altLang="zh-CN" sz="2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03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的石条，工匠们在黑山将石条凿好后，却人抬不起，车拉不动，且山高路远，无法运输。大伙儿边凿石条边发愁，眼看隆冬季节就要到了，石条还没有从山里运出一块，若要耽误工期，没有工钱是小，这脑袋可就难保了。大家正在长嘘短叹，这时，忽然山顶一声闷雷，从白云中飘下一幅锦绸，众工匠赶紧接住，只见上面若隐若现有几行字，大家看后恍然大悟，按其行事。等到冬季到来后，众人从山上往关城修一条路，在路面上泼水，让其结成一条冰道，然后把石条放在冰道上滑行运输，结果十分顺利的把石条运到了嘉峪关城下，不但没有延误工期，反而节省了不少工期。众工匠为了感谢上苍的护佑，在关城附近修建庙宇，供奉神位，并成为工匠出师后务必参拜的地方。</a:t>
            </a:r>
            <a:endParaRPr lang="zh-CN" altLang="en-US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658" name="矩形 4"/>
          <p:cNvSpPr/>
          <p:nvPr/>
        </p:nvSpPr>
        <p:spPr>
          <a:xfrm>
            <a:off x="1908175" y="357188"/>
            <a:ext cx="561657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长城的传说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冰道运石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advClick="0" advTm="6000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1476375" y="1635125"/>
            <a:ext cx="7262813" cy="2079625"/>
          </a:xfrm>
          <a:prstGeom prst="rect">
            <a:avLst/>
          </a:prstGeom>
          <a:blipFill>
            <a:blip r:embed="rId1"/>
            <a:tile tx="0" ty="0" sx="100000" sy="100000" flip="none" algn="tl"/>
          </a:blipFill>
          <a:ln>
            <a:noFill/>
            <a:prstDash val="lgDashDot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pPr indent="457200" algn="just" fontAlgn="auto">
              <a:lnSpc>
                <a:spcPct val="150000"/>
              </a:lnSpc>
            </a:pPr>
            <a:r>
              <a:rPr lang="en-US" altLang="zh-CN" sz="4400" b="1" strike="noStrike" noProof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4400" b="1" strike="noStrike" noProof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、怎样把这些传说写进我们的习作里呢？</a:t>
            </a:r>
            <a:endParaRPr lang="zh-CN" altLang="en-US" sz="4400" b="1" strike="noStrike" noProof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2706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452688"/>
            <a:ext cx="1693863" cy="22494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 advTm="6000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468313" y="2355850"/>
            <a:ext cx="8135937" cy="95408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lgDashDotDot"/>
            <a:round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我特别奇怪，长城这些巨石是怎么来的呢？妈妈告诉我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68313" y="3651250"/>
            <a:ext cx="8135937" cy="528638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lgDashDot"/>
            <a:round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我查资料得知，这些巨石其实是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4755" name="文本框 99"/>
          <p:cNvSpPr txBox="1"/>
          <p:nvPr/>
        </p:nvSpPr>
        <p:spPr>
          <a:xfrm>
            <a:off x="503238" y="842963"/>
            <a:ext cx="8353425" cy="954087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lgDashDotDot"/>
            <a:round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还是从黄山这座山的名字讲起吧。</a:t>
            </a:r>
            <a:endParaRPr lang="en-US" altLang="zh-CN" sz="2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传说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2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4537" y="0"/>
            <a:ext cx="9190956" cy="5230584"/>
          </a:xfrm>
          <a:prstGeom prst="rect">
            <a:avLst/>
          </a:prstGeom>
        </p:spPr>
      </p:pic>
      <p:sp>
        <p:nvSpPr>
          <p:cNvPr id="36" name="梯形 35"/>
          <p:cNvSpPr/>
          <p:nvPr/>
        </p:nvSpPr>
        <p:spPr>
          <a:xfrm rot="5400000">
            <a:off x="3648075" y="3225800"/>
            <a:ext cx="514350" cy="161925"/>
          </a:xfrm>
          <a:prstGeom prst="trapezoid">
            <a:avLst>
              <a:gd name="adj" fmla="val 37762"/>
            </a:avLst>
          </a:prstGeom>
          <a:solidFill>
            <a:srgbClr val="FC14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 fontAlgn="auto"/>
            <a:endParaRPr lang="zh-CN" altLang="en-US" strike="noStrike" noProof="1" dirty="0">
              <a:solidFill>
                <a:prstClr val="white"/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32" name="梯形 31"/>
          <p:cNvSpPr/>
          <p:nvPr/>
        </p:nvSpPr>
        <p:spPr>
          <a:xfrm rot="5400000">
            <a:off x="3652838" y="1597025"/>
            <a:ext cx="514350" cy="161925"/>
          </a:xfrm>
          <a:prstGeom prst="trapezoid">
            <a:avLst>
              <a:gd name="adj" fmla="val 37762"/>
            </a:avLst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 fontAlgn="auto"/>
            <a:endParaRPr lang="zh-CN" altLang="en-US" strike="noStrike" noProof="1" dirty="0">
              <a:solidFill>
                <a:prstClr val="white"/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38" name="梯形 37"/>
          <p:cNvSpPr/>
          <p:nvPr/>
        </p:nvSpPr>
        <p:spPr>
          <a:xfrm rot="5400000">
            <a:off x="3649663" y="4049713"/>
            <a:ext cx="514350" cy="161925"/>
          </a:xfrm>
          <a:prstGeom prst="trapezoid">
            <a:avLst>
              <a:gd name="adj" fmla="val 37762"/>
            </a:avLst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 fontAlgn="auto"/>
            <a:endParaRPr lang="zh-CN" altLang="en-US" strike="noStrike" noProof="1" dirty="0">
              <a:solidFill>
                <a:prstClr val="white"/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34" name="梯形 33"/>
          <p:cNvSpPr/>
          <p:nvPr/>
        </p:nvSpPr>
        <p:spPr>
          <a:xfrm rot="5400000">
            <a:off x="3649663" y="2408238"/>
            <a:ext cx="514350" cy="161925"/>
          </a:xfrm>
          <a:prstGeom prst="trapezoid">
            <a:avLst>
              <a:gd name="adj" fmla="val 37762"/>
            </a:avLst>
          </a:prstGeom>
          <a:solidFill>
            <a:srgbClr val="B678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 fontAlgn="auto"/>
            <a:endParaRPr lang="zh-CN" altLang="en-US" strike="noStrike" noProof="1" dirty="0">
              <a:solidFill>
                <a:prstClr val="white"/>
              </a:solidFill>
              <a:latin typeface="inpin heiti" charset="-122"/>
              <a:ea typeface="inpin heiti" charset="-122"/>
            </a:endParaRPr>
          </a:p>
        </p:txBody>
      </p:sp>
      <p:grpSp>
        <p:nvGrpSpPr>
          <p:cNvPr id="76807" name="组合 26"/>
          <p:cNvGrpSpPr/>
          <p:nvPr/>
        </p:nvGrpSpPr>
        <p:grpSpPr>
          <a:xfrm rot="-5400000">
            <a:off x="-833437" y="658813"/>
            <a:ext cx="5551487" cy="3883025"/>
            <a:chOff x="430924" y="-2432139"/>
            <a:chExt cx="1671145" cy="3883602"/>
          </a:xfrm>
        </p:grpSpPr>
        <p:sp>
          <p:nvSpPr>
            <p:cNvPr id="28" name="椭圆 27"/>
            <p:cNvSpPr/>
            <p:nvPr/>
          </p:nvSpPr>
          <p:spPr>
            <a:xfrm>
              <a:off x="430924" y="1115132"/>
              <a:ext cx="1671145" cy="336331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75000"/>
                    <a:lumOff val="25000"/>
                    <a:alpha val="0"/>
                  </a:schemeClr>
                </a:gs>
                <a:gs pos="26000">
                  <a:schemeClr val="tx1">
                    <a:lumMod val="95000"/>
                    <a:lumOff val="5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342900" fontAlgn="auto"/>
              <a:endParaRPr lang="zh-CN" altLang="en-US" strike="noStrike" noProof="1" dirty="0">
                <a:solidFill>
                  <a:prstClr val="white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469154" y="-2432139"/>
              <a:ext cx="1580247" cy="3827769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342900" fontAlgn="auto"/>
              <a:endParaRPr lang="zh-CN" altLang="en-US" strike="noStrike" noProof="1" dirty="0">
                <a:solidFill>
                  <a:prstClr val="white"/>
                </a:solidFill>
                <a:latin typeface="inpin heiti" charset="-122"/>
                <a:ea typeface="inpin heiti" charset="-122"/>
              </a:endParaRPr>
            </a:p>
          </p:txBody>
        </p:sp>
      </p:grpSp>
      <p:sp>
        <p:nvSpPr>
          <p:cNvPr id="7" name="椭圆 6"/>
          <p:cNvSpPr/>
          <p:nvPr/>
        </p:nvSpPr>
        <p:spPr>
          <a:xfrm>
            <a:off x="985838" y="3716338"/>
            <a:ext cx="1397000" cy="254000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</a:schemeClr>
              </a:gs>
              <a:gs pos="50000">
                <a:schemeClr val="bg1">
                  <a:lumMod val="75000"/>
                  <a:alpha val="75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 fontAlgn="auto"/>
            <a:endParaRPr lang="zh-CN" altLang="en-US" strike="noStrike" noProof="1" dirty="0">
              <a:solidFill>
                <a:prstClr val="white"/>
              </a:solidFill>
              <a:latin typeface="inpin heiti" charset="-122"/>
              <a:ea typeface="inpin heiti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251519" y="483518"/>
            <a:ext cx="2731567" cy="1164307"/>
            <a:chOff x="800100" y="914400"/>
            <a:chExt cx="1847850" cy="733425"/>
          </a:xfrm>
          <a:solidFill>
            <a:srgbClr val="78D00E"/>
          </a:solidFill>
        </p:grpSpPr>
        <p:sp>
          <p:nvSpPr>
            <p:cNvPr id="39" name="下箭头标注 38"/>
            <p:cNvSpPr/>
            <p:nvPr/>
          </p:nvSpPr>
          <p:spPr>
            <a:xfrm>
              <a:off x="800100" y="914400"/>
              <a:ext cx="1847850" cy="733425"/>
            </a:xfrm>
            <a:prstGeom prst="downArrowCallo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342900" fontAlgn="auto"/>
              <a:endParaRPr lang="zh-CN" altLang="en-US" strike="noStrike" noProof="1" dirty="0">
                <a:solidFill>
                  <a:prstClr val="white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839680" y="917426"/>
              <a:ext cx="1779695" cy="46166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defTabSz="342900" fontAlgn="auto"/>
              <a:endParaRPr lang="zh-CN" altLang="en-US" sz="2400" strike="noStrike" noProof="1" dirty="0">
                <a:solidFill>
                  <a:prstClr val="white"/>
                </a:solidFill>
                <a:latin typeface="inpin heiti" charset="-122"/>
                <a:ea typeface="inpin heiti" charset="-122"/>
              </a:endParaRPr>
            </a:p>
          </p:txBody>
        </p:sp>
      </p:grpSp>
      <p:sp>
        <p:nvSpPr>
          <p:cNvPr id="44" name="等腰三角形 43"/>
          <p:cNvSpPr/>
          <p:nvPr/>
        </p:nvSpPr>
        <p:spPr>
          <a:xfrm rot="16200000">
            <a:off x="6450013" y="-1616075"/>
            <a:ext cx="628650" cy="4965700"/>
          </a:xfrm>
          <a:custGeom>
            <a:avLst/>
            <a:gdLst/>
            <a:ahLst/>
            <a:cxnLst/>
            <a:rect l="l" t="t" r="r" b="b"/>
            <a:pathLst>
              <a:path w="600075" h="4404741">
                <a:moveTo>
                  <a:pt x="600075" y="232791"/>
                </a:moveTo>
                <a:lnTo>
                  <a:pt x="600075" y="4404741"/>
                </a:lnTo>
                <a:lnTo>
                  <a:pt x="0" y="4404741"/>
                </a:lnTo>
                <a:lnTo>
                  <a:pt x="0" y="232791"/>
                </a:lnTo>
                <a:lnTo>
                  <a:pt x="142582" y="232791"/>
                </a:lnTo>
                <a:lnTo>
                  <a:pt x="300038" y="0"/>
                </a:lnTo>
                <a:lnTo>
                  <a:pt x="457494" y="232791"/>
                </a:lnTo>
                <a:close/>
              </a:path>
            </a:pathLst>
          </a:custGeom>
          <a:solidFill>
            <a:schemeClr val="bg1"/>
          </a:solidFill>
          <a:ln w="15875">
            <a:solidFill>
              <a:srgbClr val="74A91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 fontAlgn="auto"/>
            <a:endParaRPr lang="zh-CN" altLang="en-US" strike="noStrike" noProof="1" dirty="0">
              <a:solidFill>
                <a:prstClr val="white"/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46" name="等腰三角形 43"/>
          <p:cNvSpPr/>
          <p:nvPr/>
        </p:nvSpPr>
        <p:spPr>
          <a:xfrm rot="16200000">
            <a:off x="6450013" y="22225"/>
            <a:ext cx="628650" cy="4965700"/>
          </a:xfrm>
          <a:custGeom>
            <a:avLst/>
            <a:gdLst/>
            <a:ahLst/>
            <a:cxnLst/>
            <a:rect l="l" t="t" r="r" b="b"/>
            <a:pathLst>
              <a:path w="600075" h="4404741">
                <a:moveTo>
                  <a:pt x="600075" y="232791"/>
                </a:moveTo>
                <a:lnTo>
                  <a:pt x="600075" y="4404741"/>
                </a:lnTo>
                <a:lnTo>
                  <a:pt x="0" y="4404741"/>
                </a:lnTo>
                <a:lnTo>
                  <a:pt x="0" y="232791"/>
                </a:lnTo>
                <a:lnTo>
                  <a:pt x="142582" y="232791"/>
                </a:lnTo>
                <a:lnTo>
                  <a:pt x="300038" y="0"/>
                </a:lnTo>
                <a:lnTo>
                  <a:pt x="457494" y="232791"/>
                </a:lnTo>
                <a:close/>
              </a:path>
            </a:pathLst>
          </a:custGeom>
          <a:solidFill>
            <a:schemeClr val="bg1"/>
          </a:solidFill>
          <a:ln w="15875">
            <a:solidFill>
              <a:srgbClr val="F4A30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 fontAlgn="auto"/>
            <a:endParaRPr lang="zh-CN" altLang="en-US" strike="noStrike" noProof="1" dirty="0">
              <a:solidFill>
                <a:prstClr val="white"/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45" name="等腰三角形 43"/>
          <p:cNvSpPr/>
          <p:nvPr/>
        </p:nvSpPr>
        <p:spPr>
          <a:xfrm rot="16200000">
            <a:off x="6538119" y="-885031"/>
            <a:ext cx="673100" cy="5186363"/>
          </a:xfrm>
          <a:custGeom>
            <a:avLst/>
            <a:gdLst/>
            <a:ahLst/>
            <a:cxnLst/>
            <a:rect l="l" t="t" r="r" b="b"/>
            <a:pathLst>
              <a:path w="600075" h="4404741">
                <a:moveTo>
                  <a:pt x="600075" y="232791"/>
                </a:moveTo>
                <a:lnTo>
                  <a:pt x="600075" y="4404741"/>
                </a:lnTo>
                <a:lnTo>
                  <a:pt x="0" y="4404741"/>
                </a:lnTo>
                <a:lnTo>
                  <a:pt x="0" y="232791"/>
                </a:lnTo>
                <a:lnTo>
                  <a:pt x="142582" y="232791"/>
                </a:lnTo>
                <a:lnTo>
                  <a:pt x="300038" y="0"/>
                </a:lnTo>
                <a:lnTo>
                  <a:pt x="457494" y="232791"/>
                </a:lnTo>
                <a:close/>
              </a:path>
            </a:pathLst>
          </a:custGeom>
          <a:solidFill>
            <a:schemeClr val="bg1"/>
          </a:solidFill>
          <a:ln w="15875">
            <a:solidFill>
              <a:srgbClr val="0070C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 fontAlgn="auto"/>
            <a:endParaRPr lang="zh-CN" altLang="en-US" strike="noStrike" noProof="1" dirty="0">
              <a:solidFill>
                <a:prstClr val="white"/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47" name="等腰三角形 43"/>
          <p:cNvSpPr/>
          <p:nvPr/>
        </p:nvSpPr>
        <p:spPr>
          <a:xfrm rot="16200000">
            <a:off x="6450013" y="841375"/>
            <a:ext cx="628650" cy="4965700"/>
          </a:xfrm>
          <a:custGeom>
            <a:avLst/>
            <a:gdLst/>
            <a:ahLst/>
            <a:cxnLst/>
            <a:rect l="l" t="t" r="r" b="b"/>
            <a:pathLst>
              <a:path w="600075" h="4404741">
                <a:moveTo>
                  <a:pt x="600075" y="232791"/>
                </a:moveTo>
                <a:lnTo>
                  <a:pt x="600075" y="4404741"/>
                </a:lnTo>
                <a:lnTo>
                  <a:pt x="0" y="4404741"/>
                </a:lnTo>
                <a:lnTo>
                  <a:pt x="0" y="232791"/>
                </a:lnTo>
                <a:lnTo>
                  <a:pt x="142582" y="232791"/>
                </a:lnTo>
                <a:lnTo>
                  <a:pt x="300038" y="0"/>
                </a:lnTo>
                <a:lnTo>
                  <a:pt x="457494" y="232791"/>
                </a:lnTo>
                <a:close/>
              </a:path>
            </a:pathLst>
          </a:custGeom>
          <a:solidFill>
            <a:schemeClr val="bg1"/>
          </a:solidFill>
          <a:ln w="15875">
            <a:solidFill>
              <a:srgbClr val="FD679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 fontAlgn="auto"/>
            <a:endParaRPr lang="zh-CN" altLang="en-US" strike="noStrike" noProof="1" dirty="0">
              <a:solidFill>
                <a:prstClr val="white"/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48" name="等腰三角形 43"/>
          <p:cNvSpPr/>
          <p:nvPr/>
        </p:nvSpPr>
        <p:spPr>
          <a:xfrm rot="16200000">
            <a:off x="6496844" y="1613694"/>
            <a:ext cx="903288" cy="5334000"/>
          </a:xfrm>
          <a:custGeom>
            <a:avLst/>
            <a:gdLst/>
            <a:ahLst/>
            <a:cxnLst/>
            <a:rect l="l" t="t" r="r" b="b"/>
            <a:pathLst>
              <a:path w="600075" h="4404741">
                <a:moveTo>
                  <a:pt x="600075" y="232791"/>
                </a:moveTo>
                <a:lnTo>
                  <a:pt x="600075" y="4404741"/>
                </a:lnTo>
                <a:lnTo>
                  <a:pt x="0" y="4404741"/>
                </a:lnTo>
                <a:lnTo>
                  <a:pt x="0" y="232791"/>
                </a:lnTo>
                <a:lnTo>
                  <a:pt x="142582" y="232791"/>
                </a:lnTo>
                <a:lnTo>
                  <a:pt x="300038" y="0"/>
                </a:lnTo>
                <a:lnTo>
                  <a:pt x="457494" y="232791"/>
                </a:lnTo>
                <a:close/>
              </a:path>
            </a:pathLst>
          </a:custGeom>
          <a:solidFill>
            <a:schemeClr val="bg1"/>
          </a:solidFill>
          <a:ln w="15875">
            <a:solidFill>
              <a:srgbClr val="7030A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 fontAlgn="auto"/>
            <a:endParaRPr lang="zh-CN" altLang="en-US" strike="noStrike" noProof="1" dirty="0">
              <a:solidFill>
                <a:prstClr val="white"/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5" name="梯形 4"/>
          <p:cNvSpPr/>
          <p:nvPr/>
        </p:nvSpPr>
        <p:spPr>
          <a:xfrm rot="5400000">
            <a:off x="3649663" y="784225"/>
            <a:ext cx="514350" cy="161925"/>
          </a:xfrm>
          <a:prstGeom prst="trapezoid">
            <a:avLst>
              <a:gd name="adj" fmla="val 37762"/>
            </a:avLst>
          </a:prstGeom>
          <a:solidFill>
            <a:srgbClr val="4D76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 fontAlgn="auto"/>
            <a:endParaRPr lang="zh-CN" altLang="en-US" strike="noStrike" noProof="1" dirty="0">
              <a:solidFill>
                <a:prstClr val="white"/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4" name="五边形 3"/>
          <p:cNvSpPr/>
          <p:nvPr/>
        </p:nvSpPr>
        <p:spPr>
          <a:xfrm flipH="1">
            <a:off x="3082925" y="666750"/>
            <a:ext cx="904875" cy="390525"/>
          </a:xfrm>
          <a:prstGeom prst="homePlate">
            <a:avLst>
              <a:gd name="adj" fmla="val 28049"/>
            </a:avLst>
          </a:prstGeom>
          <a:solidFill>
            <a:srgbClr val="74A9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 fontAlgn="auto"/>
            <a:endParaRPr lang="zh-CN" altLang="en-US" strike="noStrike" noProof="1" dirty="0">
              <a:solidFill>
                <a:prstClr val="white"/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31" name="五边形 30"/>
          <p:cNvSpPr/>
          <p:nvPr/>
        </p:nvSpPr>
        <p:spPr>
          <a:xfrm flipH="1">
            <a:off x="3090863" y="1482725"/>
            <a:ext cx="904875" cy="390525"/>
          </a:xfrm>
          <a:prstGeom prst="homePlate">
            <a:avLst>
              <a:gd name="adj" fmla="val 28049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 fontAlgn="auto"/>
            <a:endParaRPr lang="zh-CN" altLang="en-US" strike="noStrike" noProof="1" dirty="0">
              <a:solidFill>
                <a:prstClr val="white"/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33" name="五边形 32"/>
          <p:cNvSpPr/>
          <p:nvPr/>
        </p:nvSpPr>
        <p:spPr>
          <a:xfrm flipH="1">
            <a:off x="3082925" y="2298700"/>
            <a:ext cx="904875" cy="390525"/>
          </a:xfrm>
          <a:prstGeom prst="homePlate">
            <a:avLst>
              <a:gd name="adj" fmla="val 28049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 fontAlgn="auto"/>
            <a:endParaRPr lang="zh-CN" altLang="en-US" strike="noStrike" noProof="1" dirty="0">
              <a:solidFill>
                <a:prstClr val="white"/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35" name="五边形 34"/>
          <p:cNvSpPr/>
          <p:nvPr/>
        </p:nvSpPr>
        <p:spPr>
          <a:xfrm flipH="1">
            <a:off x="3079750" y="3116263"/>
            <a:ext cx="904875" cy="390525"/>
          </a:xfrm>
          <a:prstGeom prst="homePlate">
            <a:avLst>
              <a:gd name="adj" fmla="val 28049"/>
            </a:avLst>
          </a:prstGeom>
          <a:solidFill>
            <a:srgbClr val="FD67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 fontAlgn="auto"/>
            <a:endParaRPr lang="zh-CN" altLang="en-US" strike="noStrike" noProof="1" dirty="0">
              <a:solidFill>
                <a:prstClr val="white"/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37" name="五边形 36"/>
          <p:cNvSpPr/>
          <p:nvPr/>
        </p:nvSpPr>
        <p:spPr>
          <a:xfrm flipH="1">
            <a:off x="3082925" y="3932238"/>
            <a:ext cx="904875" cy="390525"/>
          </a:xfrm>
          <a:prstGeom prst="homePlate">
            <a:avLst>
              <a:gd name="adj" fmla="val 28049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 fontAlgn="auto"/>
            <a:endParaRPr lang="zh-CN" altLang="en-US" strike="noStrike" noProof="1" dirty="0">
              <a:solidFill>
                <a:prstClr val="white"/>
              </a:solidFill>
              <a:latin typeface="inpin heiti" charset="-122"/>
              <a:ea typeface="inpin heiti" charset="-122"/>
            </a:endParaRPr>
          </a:p>
        </p:txBody>
      </p:sp>
      <p:pic>
        <p:nvPicPr>
          <p:cNvPr id="76823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0100" y="1811338"/>
            <a:ext cx="1870075" cy="2646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6824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08488" y="679450"/>
            <a:ext cx="5276850" cy="398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6825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92588" y="1458913"/>
            <a:ext cx="5275262" cy="3984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6826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40225" y="2298700"/>
            <a:ext cx="5275263" cy="398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6827" name="图片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40225" y="3163888"/>
            <a:ext cx="5275263" cy="396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6828" name="图片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433888" y="3951288"/>
            <a:ext cx="5275262" cy="793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矩形 12"/>
          <p:cNvSpPr/>
          <p:nvPr/>
        </p:nvSpPr>
        <p:spPr>
          <a:xfrm>
            <a:off x="194159" y="333544"/>
            <a:ext cx="29546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fontAlgn="auto"/>
            <a:r>
              <a:rPr lang="zh-CN" altLang="en-US" sz="5400" b="1" strike="noStrike" cap="none" spc="0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n-lt"/>
                <a:ea typeface="+mn-ea"/>
                <a:cs typeface="+mn-cs"/>
              </a:rPr>
              <a:t>我的方法</a:t>
            </a:r>
            <a:endParaRPr lang="zh-CN" altLang="en-US" sz="5400" b="1" strike="noStrike" cap="none" spc="0" noProof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ransition advClick="0" advTm="6000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78849" name="文本框 99"/>
          <p:cNvSpPr txBox="1"/>
          <p:nvPr/>
        </p:nvSpPr>
        <p:spPr>
          <a:xfrm>
            <a:off x="2051050" y="669925"/>
            <a:ext cx="374491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2400" b="1" dirty="0">
                <a:latin typeface="Franklin Gothic Book" panose="020B0503020102020204" pitchFamily="34" charset="0"/>
                <a:ea typeface="华文楷体" panose="02010600040101010101" charset="-122"/>
              </a:rPr>
              <a:t>颐和园</a:t>
            </a:r>
            <a:endParaRPr lang="zh-CN" altLang="en-US" sz="2400" b="1" dirty="0">
              <a:latin typeface="Franklin Gothic Book" panose="020B0503020102020204" pitchFamily="34" charset="0"/>
              <a:ea typeface="华文楷体" panose="02010600040101010101" charset="-122"/>
            </a:endParaRPr>
          </a:p>
        </p:txBody>
      </p:sp>
      <p:sp>
        <p:nvSpPr>
          <p:cNvPr id="78850" name="矩形 4"/>
          <p:cNvSpPr/>
          <p:nvPr/>
        </p:nvSpPr>
        <p:spPr>
          <a:xfrm>
            <a:off x="250825" y="1252538"/>
            <a:ext cx="7089775" cy="30130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indent="457200"/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颐和园，坐落在北京西郊，距城区十五公里，占地约二百九十公顷，与圆明园毗邻。它是以昆明湖、万寿山为基址，以杭州西湖为蓝本，汲取江南园林的设计手法而建成的一座大型山水园林，也是保存最完整的一座皇家行宫御苑，被誉为“皇家园林博物馆”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颐和园有名的景点有很多，在这里我主要介绍长廊、佛香阁、昆明湖和十七孔桥。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7380288" y="700088"/>
            <a:ext cx="36513" cy="38163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7451725" y="1058863"/>
            <a:ext cx="1512888" cy="1616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开头扣题，交代了圆明园的地理位置和特点，引出下文</a:t>
            </a:r>
            <a:endParaRPr lang="en-US" altLang="zh-CN" sz="20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380288" y="2932113"/>
            <a:ext cx="1476375" cy="192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过渡段，引出下文对长廊、佛香阁、昆明湖和十七孔桥。</a:t>
            </a:r>
            <a:endParaRPr lang="en-US" altLang="zh-CN" sz="20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78854" name="文本框 14"/>
          <p:cNvSpPr txBox="1"/>
          <p:nvPr/>
        </p:nvSpPr>
        <p:spPr>
          <a:xfrm>
            <a:off x="561975" y="239713"/>
            <a:ext cx="2147888" cy="5572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例文赏析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78855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388" y="292100"/>
            <a:ext cx="366712" cy="4556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80897" name="矩形 4"/>
          <p:cNvSpPr/>
          <p:nvPr/>
        </p:nvSpPr>
        <p:spPr>
          <a:xfrm>
            <a:off x="250825" y="484188"/>
            <a:ext cx="7089775" cy="44735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indent="457200"/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长廊位于万寿山南麓，面向昆明湖，有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728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米长，被分为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273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间，是世界上最长的长廊，列入了“吉尼斯世界纪录”。每间的横槛上都有五彩的画，共有图画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14000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余幅，内容包括山水风景、花鸟鱼虫、人物典故等。画中的人物画均取材于中国古典名著。</a:t>
            </a:r>
            <a:endParaRPr lang="en-US" altLang="zh-CN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佛香阁是一座宏伟的塔式宗教建筑，为全颐和园建筑布局的中心。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"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佛香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"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二字来源于佛教对佛的歌颂。该阁仿杭州的六和塔建造，兴建在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米的石造台基上，八面三层四重檐。高约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米，内有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根铁梨木大柱，直贯顶部，下有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米高的石台基。佛香阁内供接引佛，每月望朔，慈禧在此烧香礼佛。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7380288" y="700088"/>
            <a:ext cx="36513" cy="38163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7470775" y="2716213"/>
            <a:ext cx="15113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具体介绍佛香阁建筑特点和作用。</a:t>
            </a:r>
            <a:endParaRPr lang="en-US" altLang="zh-CN" sz="20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82945" name="矩形 4"/>
          <p:cNvSpPr/>
          <p:nvPr/>
        </p:nvSpPr>
        <p:spPr>
          <a:xfrm>
            <a:off x="290513" y="900113"/>
            <a:ext cx="7089775" cy="33782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indent="457200"/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关于佛香阁有这样一个传说。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当年，乾隆皇帝想在海淀这片风景秀美的地段造大园子，有人说这万寿山下是个古墓，是明朝某个王妃的墓，号称这妃子当年可不是善主，她的墓动不得！ 乾隆听了，说怕什么，当乾隆亲到现场一看墓的大石门已被挖开，可是门里面刻着八个大字：“你不动我，我不动你！”乾隆惊吓至一身冷汗，赶忙命人把土都盖回去，并在万寿山上盖一大庙镇住不冥的鬼魂，这就是佛香阁了。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7380288" y="700088"/>
            <a:ext cx="36513" cy="38163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7451725" y="1004888"/>
            <a:ext cx="1512888" cy="3140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小作者用比喻修辞描述昆明湖静得像一面镜子，绿的像一块碧绿的圆盘，形象生动地表现了昆明湖的美丽。</a:t>
            </a:r>
            <a:endParaRPr lang="en-US" altLang="zh-CN" sz="20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84993" name="矩形 4"/>
          <p:cNvSpPr/>
          <p:nvPr/>
        </p:nvSpPr>
        <p:spPr>
          <a:xfrm>
            <a:off x="250825" y="484188"/>
            <a:ext cx="7089775" cy="41084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indent="457200"/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昆明湖是颐和园的主要湖泊，占全园面积的四分之三，约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220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公顷。昆明湖多美呀！静得像一面镜子，绿的像一块碧绿的圆盘，游船画舫在湖面慢慢的滑过，几乎不留一点儿痕迹。湖周围的堤岸上有多座不同式样的石桥，有一座石桥一直通到湖心岛，因为石桥有十七个桥洞，所以叫作十七孔桥。桥栏杆的石柱上雕刻着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500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多只姿态不一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﹑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栩栩如生的小狮子，凝结了古代劳动人民的血汗和精湛技艺。</a:t>
            </a:r>
            <a:endParaRPr lang="en-US" altLang="zh-CN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颐和园到处都有美丽的景色，说也说不尽，有机会你一定要来亲自看一看啊！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7416800" y="484188"/>
            <a:ext cx="0" cy="403225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7470775" y="3076575"/>
            <a:ext cx="15113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结尾总结全文，与读者互动，突出文章主题。</a:t>
            </a:r>
            <a:endParaRPr lang="en-US" altLang="zh-CN" sz="20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84213" y="842963"/>
            <a:ext cx="7599363" cy="307498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306070" fontAlgn="auto"/>
            <a:r>
              <a:rPr lang="zh-CN" altLang="en-US" sz="2800" b="1" noProof="1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altLang="en-US" sz="2800" b="1" noProof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点评：</a:t>
            </a:r>
            <a:r>
              <a:rPr lang="zh-CN" altLang="en-US" sz="2400" b="1" noProof="1" dirty="0">
                <a:solidFill>
                  <a:prstClr val="black"/>
                </a:solidFill>
                <a:latin typeface="+mn-ea"/>
                <a:ea typeface="+mn-ea"/>
                <a:cs typeface="楷体" panose="02010609060101010101" pitchFamily="49" charset="-122"/>
              </a:rPr>
              <a:t>随着小作者的文字去颐和园游览，仿佛在我们眼前展现出了一幅清晰的颐和园美景，它让我们既了解了颐和园的各个景点特点，又从中领悟着每个景点中富有人文色彩的文化，真是美不胜收！小作者用比喻修辞描述事物，如“昆明湖多美呀！静得像一面镜子，绿的像一块碧绿的圆盘，游船画舫在湖面慢慢的滑过，几乎不留一点儿痕迹。”形象生动地表现了昆明湖的美丽。</a:t>
            </a:r>
            <a:endParaRPr lang="zh-CN" altLang="en-US" sz="2400" b="1" noProof="1" dirty="0">
              <a:solidFill>
                <a:prstClr val="black"/>
              </a:solidFill>
              <a:latin typeface="+mn-ea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 advClick="0" advTm="6000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9089" name="矩形 1"/>
          <p:cNvSpPr/>
          <p:nvPr/>
        </p:nvSpPr>
        <p:spPr>
          <a:xfrm>
            <a:off x="179388" y="171450"/>
            <a:ext cx="6408737" cy="47863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Franklin Gothic Book" panose="020B0503020102020204" pitchFamily="34" charset="0"/>
                <a:ea typeface="华文楷体" panose="02010600040101010101" charset="-122"/>
              </a:rPr>
              <a:t>“   天下第一仙山”</a:t>
            </a:r>
            <a:r>
              <a:rPr lang="en-US" altLang="zh-CN" sz="2800" b="1">
                <a:solidFill>
                  <a:srgbClr val="FF0000"/>
                </a:solidFill>
                <a:latin typeface="Franklin Gothic Book" panose="020B05030201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2800" b="1" dirty="0">
                <a:solidFill>
                  <a:srgbClr val="FF0000"/>
                </a:solidFill>
                <a:latin typeface="Franklin Gothic Book" panose="020B0503020102020204" pitchFamily="34" charset="0"/>
                <a:ea typeface="华文楷体" panose="02010600040101010101" charset="-122"/>
              </a:rPr>
              <a:t>武当山</a:t>
            </a:r>
            <a:endParaRPr lang="zh-CN" altLang="en-US" sz="2800" b="1" dirty="0">
              <a:solidFill>
                <a:srgbClr val="FF0000"/>
              </a:solidFill>
              <a:latin typeface="Franklin Gothic Book" panose="020B0503020102020204" pitchFamily="34" charset="0"/>
              <a:ea typeface="华文楷体" panose="02010600040101010101" charset="-122"/>
            </a:endParaRPr>
          </a:p>
          <a:p>
            <a:r>
              <a:rPr lang="zh-CN" altLang="en-US" sz="2000" dirty="0">
                <a:latin typeface="Franklin Gothic Book" panose="020B0503020102020204" pitchFamily="34" charset="0"/>
                <a:ea typeface="华文楷体" panose="02010600040101010101" charset="-122"/>
              </a:rPr>
              <a:t>      </a:t>
            </a:r>
            <a:r>
              <a:rPr lang="zh-CN" altLang="en-US" sz="2000" b="1" dirty="0">
                <a:latin typeface="Franklin Gothic Book" panose="020B0503020102020204" pitchFamily="34" charset="0"/>
                <a:ea typeface="华文楷体" panose="02010600040101010101" charset="-122"/>
              </a:rPr>
              <a:t>武当山位于湖北省丹江口市境内，东接闻名古城襄阳市，西靠车城十堰市，南望原始森林神农架，北临高峡平湖丹江口水库。武当山不仅拥有奇特绚丽的自然景观，而且拥有丰富多彩的人文景观。可以说，武当山无与伦比的美是自然美与人文美高度和谐的统一，因此被誉为“亘古无双胜境，天下第一仙山”。①</a:t>
            </a:r>
            <a:endParaRPr lang="zh-CN" altLang="en-US" sz="2000" b="1" dirty="0">
              <a:latin typeface="Franklin Gothic Book" panose="020B0503020102020204" pitchFamily="34" charset="0"/>
              <a:ea typeface="华文楷体" panose="02010600040101010101" charset="-122"/>
            </a:endParaRPr>
          </a:p>
          <a:p>
            <a:r>
              <a:rPr lang="zh-CN" altLang="en-US" sz="2000" b="1" dirty="0">
                <a:latin typeface="Franklin Gothic Book" panose="020B0503020102020204" pitchFamily="34" charset="0"/>
                <a:ea typeface="华文楷体" panose="02010600040101010101" charset="-122"/>
              </a:rPr>
              <a:t>      </a:t>
            </a:r>
            <a:r>
              <a:rPr lang="zh-CN" altLang="en-US" sz="2000" b="1" dirty="0">
                <a:solidFill>
                  <a:srgbClr val="FF0000"/>
                </a:solidFill>
                <a:latin typeface="Franklin Gothic Book" panose="020B0503020102020204" pitchFamily="34" charset="0"/>
                <a:ea typeface="华文楷体" panose="02010600040101010101" charset="-122"/>
              </a:rPr>
              <a:t>武当山是著名的山岳风景旅游胜地。</a:t>
            </a:r>
            <a:r>
              <a:rPr lang="zh-CN" altLang="en-US" sz="2000" b="1" dirty="0">
                <a:latin typeface="Franklin Gothic Book" panose="020B0503020102020204" pitchFamily="34" charset="0"/>
                <a:ea typeface="华文楷体" panose="02010600040101010101" charset="-122"/>
              </a:rPr>
              <a:t>胜景有七十二峰、三十六岩、二十四涧、十一洞、三潭、九泉、十石、九宫等。主峰天柱峰，海拔</a:t>
            </a:r>
            <a:r>
              <a:rPr lang="en-US" altLang="zh-CN" sz="2000" b="1">
                <a:latin typeface="Franklin Gothic Book" panose="020B0503020102020204" pitchFamily="34" charset="0"/>
                <a:ea typeface="宋体" panose="02010600030101010101" pitchFamily="2" charset="-122"/>
              </a:rPr>
              <a:t>1 612</a:t>
            </a:r>
            <a:r>
              <a:rPr lang="zh-CN" altLang="en-US" sz="2000" b="1" dirty="0">
                <a:latin typeface="Franklin Gothic Book" panose="020B0503020102020204" pitchFamily="34" charset="0"/>
                <a:ea typeface="华文楷体" panose="02010600040101010101" charset="-122"/>
              </a:rPr>
              <a:t>米，素称“一柱擎天”。站在峰顶，可以清楚地看到“七十二峰朝天顶”的壮观景象。②</a:t>
            </a:r>
            <a:endParaRPr lang="zh-CN" altLang="en-US" sz="2000" b="1" dirty="0">
              <a:latin typeface="Franklin Gothic Book" panose="020B0503020102020204" pitchFamily="34" charset="0"/>
              <a:ea typeface="华文楷体" panose="02010600040101010101" charset="-122"/>
            </a:endParaRPr>
          </a:p>
          <a:p>
            <a:r>
              <a:rPr lang="zh-CN" altLang="en-US" sz="2000" b="1" dirty="0">
                <a:latin typeface="Franklin Gothic Book" panose="020B0503020102020204" pitchFamily="34" charset="0"/>
                <a:ea typeface="华文楷体" panose="02010600040101010101" charset="-122"/>
              </a:rPr>
              <a:t>     </a:t>
            </a:r>
            <a:r>
              <a:rPr lang="zh-CN" altLang="en-US" sz="2000" b="1" dirty="0">
                <a:solidFill>
                  <a:srgbClr val="FF0000"/>
                </a:solidFill>
                <a:latin typeface="Franklin Gothic Book" panose="020B0503020102020204" pitchFamily="34" charset="0"/>
                <a:ea typeface="华文楷体" panose="02010600040101010101" charset="-122"/>
              </a:rPr>
              <a:t>武当山古建筑群规模宏大，气势雄伟。</a:t>
            </a:r>
            <a:r>
              <a:rPr lang="zh-CN" altLang="en-US" sz="2000" b="1" dirty="0">
                <a:latin typeface="Franklin Gothic Book" panose="020B0503020102020204" pitchFamily="34" charset="0"/>
                <a:ea typeface="华文楷体" panose="02010600040101010101" charset="-122"/>
              </a:rPr>
              <a:t>据统计，自唐至清代共建庙宇</a:t>
            </a:r>
            <a:r>
              <a:rPr lang="en-US" altLang="zh-CN" sz="2000" b="1">
                <a:latin typeface="Franklin Gothic Book" panose="020B0503020102020204" pitchFamily="34" charset="0"/>
                <a:ea typeface="宋体" panose="02010600030101010101" pitchFamily="2" charset="-122"/>
              </a:rPr>
              <a:t>500</a:t>
            </a:r>
            <a:r>
              <a:rPr lang="zh-CN" altLang="en-US" sz="2000" b="1" dirty="0">
                <a:latin typeface="Franklin Gothic Book" panose="020B0503020102020204" pitchFamily="34" charset="0"/>
                <a:ea typeface="华文楷体" panose="02010600040101010101" charset="-122"/>
              </a:rPr>
              <a:t>多处，庙房</a:t>
            </a:r>
            <a:r>
              <a:rPr lang="en-US" altLang="zh-CN" sz="2000" b="1">
                <a:latin typeface="Franklin Gothic Book" panose="020B0503020102020204" pitchFamily="34" charset="0"/>
                <a:ea typeface="宋体" panose="02010600030101010101" pitchFamily="2" charset="-122"/>
              </a:rPr>
              <a:t>20 000</a:t>
            </a:r>
            <a:r>
              <a:rPr lang="zh-CN" altLang="en-US" sz="2000" b="1" dirty="0">
                <a:latin typeface="Franklin Gothic Book" panose="020B0503020102020204" pitchFamily="34" charset="0"/>
                <a:ea typeface="华文楷体" panose="02010600040101010101" charset="-122"/>
              </a:rPr>
              <a:t>余间，明代达到鼎盛。历代皇帝都把武当山道场作为皇室家庙来修建。</a:t>
            </a:r>
            <a:endParaRPr lang="zh-CN" altLang="en-US" sz="2000" b="1" dirty="0">
              <a:latin typeface="Franklin Gothic Book" panose="020B0503020102020204" pitchFamily="34" charset="0"/>
              <a:ea typeface="华文楷体" panose="02010600040101010101" charset="-122"/>
            </a:endParaRPr>
          </a:p>
        </p:txBody>
      </p:sp>
      <p:sp>
        <p:nvSpPr>
          <p:cNvPr id="89090" name="矩形 2"/>
          <p:cNvSpPr/>
          <p:nvPr/>
        </p:nvSpPr>
        <p:spPr>
          <a:xfrm>
            <a:off x="6756400" y="528638"/>
            <a:ext cx="2413000" cy="4760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b="1" dirty="0">
                <a:latin typeface="Franklin Gothic Book" panose="020B0503020102020204" pitchFamily="34" charset="0"/>
                <a:ea typeface="华文楷体" panose="02010600040101010101" charset="-122"/>
              </a:rPr>
              <a:t>句段赏析</a:t>
            </a:r>
            <a:endParaRPr lang="zh-CN" altLang="en-US" b="1" dirty="0">
              <a:latin typeface="Franklin Gothic Book" panose="020B0503020102020204" pitchFamily="34" charset="0"/>
              <a:ea typeface="华文楷体" panose="02010600040101010101" charset="-122"/>
            </a:endParaRPr>
          </a:p>
          <a:p>
            <a:endParaRPr lang="en-US" altLang="zh-CN" b="1">
              <a:latin typeface="Franklin Gothic Book" panose="020B0503020102020204" pitchFamily="34" charset="0"/>
              <a:ea typeface="宋体" panose="02010600030101010101" pitchFamily="2" charset="-122"/>
            </a:endParaRPr>
          </a:p>
          <a:p>
            <a:endParaRPr lang="en-US" altLang="zh-CN" b="1">
              <a:latin typeface="Franklin Gothic Book" panose="020B0503020102020204" pitchFamily="34" charset="0"/>
              <a:ea typeface="宋体" panose="02010600030101010101" pitchFamily="2" charset="-122"/>
            </a:endParaRPr>
          </a:p>
          <a:p>
            <a:endParaRPr lang="en-US" altLang="zh-CN" b="1">
              <a:latin typeface="Franklin Gothic Book" panose="020B0503020102020204" pitchFamily="34" charset="0"/>
              <a:ea typeface="宋体" panose="02010600030101010101" pitchFamily="2" charset="-122"/>
            </a:endParaRPr>
          </a:p>
          <a:p>
            <a:r>
              <a:rPr lang="zh-CN" altLang="en-US" b="1" dirty="0">
                <a:latin typeface="Franklin Gothic Book" panose="020B0503020102020204" pitchFamily="34" charset="0"/>
                <a:ea typeface="华文楷体" panose="02010600040101010101" charset="-122"/>
              </a:rPr>
              <a:t>①点明武当山的位置，以及它在我国历史文化史上的重要地位。</a:t>
            </a:r>
            <a:endParaRPr lang="zh-CN" altLang="en-US" b="1" dirty="0">
              <a:latin typeface="Franklin Gothic Book" panose="020B0503020102020204" pitchFamily="34" charset="0"/>
              <a:ea typeface="华文楷体" panose="02010600040101010101" charset="-122"/>
            </a:endParaRPr>
          </a:p>
          <a:p>
            <a:endParaRPr lang="zh-CN" altLang="en-US" b="1" dirty="0">
              <a:latin typeface="Franklin Gothic Book" panose="020B0503020102020204" pitchFamily="34" charset="0"/>
              <a:ea typeface="华文楷体" panose="02010600040101010101" charset="-122"/>
            </a:endParaRPr>
          </a:p>
          <a:p>
            <a:endParaRPr lang="zh-CN" altLang="en-US" b="1" dirty="0">
              <a:latin typeface="Franklin Gothic Book" panose="020B0503020102020204" pitchFamily="34" charset="0"/>
              <a:ea typeface="华文楷体" panose="02010600040101010101" charset="-122"/>
            </a:endParaRPr>
          </a:p>
          <a:p>
            <a:endParaRPr lang="zh-CN" altLang="en-US" b="1" dirty="0">
              <a:latin typeface="Franklin Gothic Book" panose="020B0503020102020204" pitchFamily="34" charset="0"/>
              <a:ea typeface="华文楷体" panose="02010600040101010101" charset="-122"/>
            </a:endParaRPr>
          </a:p>
          <a:p>
            <a:endParaRPr lang="zh-CN" altLang="en-US" b="1" dirty="0">
              <a:latin typeface="Franklin Gothic Book" panose="020B0503020102020204" pitchFamily="34" charset="0"/>
              <a:ea typeface="华文楷体" panose="02010600040101010101" charset="-122"/>
            </a:endParaRPr>
          </a:p>
          <a:p>
            <a:endParaRPr lang="zh-CN" altLang="en-US" b="1" dirty="0">
              <a:latin typeface="Franklin Gothic Book" panose="020B0503020102020204" pitchFamily="34" charset="0"/>
              <a:ea typeface="华文楷体" panose="02010600040101010101" charset="-122"/>
            </a:endParaRPr>
          </a:p>
          <a:p>
            <a:r>
              <a:rPr lang="zh-CN" altLang="en-US" b="1" dirty="0">
                <a:latin typeface="Franklin Gothic Book" panose="020B0503020102020204" pitchFamily="34" charset="0"/>
                <a:ea typeface="华文楷体" panose="02010600040101010101" charset="-122"/>
              </a:rPr>
              <a:t>②从总体上介绍武当山的景点，突出其壮观。</a:t>
            </a:r>
            <a:endParaRPr lang="zh-CN" altLang="en-US" b="1" dirty="0">
              <a:latin typeface="Franklin Gothic Book" panose="020B0503020102020204" pitchFamily="34" charset="0"/>
              <a:ea typeface="华文楷体" panose="02010600040101010101" charset="-122"/>
            </a:endParaRPr>
          </a:p>
          <a:p>
            <a:endParaRPr lang="zh-CN" altLang="en-US" b="1" dirty="0">
              <a:latin typeface="Franklin Gothic Book" panose="020B0503020102020204" pitchFamily="34" charset="0"/>
              <a:ea typeface="华文楷体" panose="02010600040101010101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6426200" y="528792"/>
            <a:ext cx="0" cy="4392488"/>
          </a:xfrm>
          <a:prstGeom prst="line">
            <a:avLst/>
          </a:prstGeom>
          <a:ln>
            <a:solidFill>
              <a:srgbClr val="FF0000"/>
            </a:solidFill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 advClick="0" advTm="6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254125" y="542925"/>
            <a:ext cx="2555875" cy="676275"/>
          </a:xfrm>
          <a:prstGeom prst="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fontAlgn="auto"/>
            <a:r>
              <a:rPr lang="zh-CN" altLang="en-US" sz="3600" b="1" strike="noStrike" noProof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皖南古村落</a:t>
            </a:r>
            <a:endParaRPr lang="zh-CN" altLang="en-US" sz="3600" b="1" strike="noStrike" noProof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 descr="u=898307858,471033701&amp;fm=26&amp;gp=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3178" y="1346607"/>
            <a:ext cx="4259119" cy="325293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图片 7" descr="tulou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51704" y="1362710"/>
            <a:ext cx="4412222" cy="32368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文本框 2"/>
          <p:cNvSpPr txBox="1"/>
          <p:nvPr/>
        </p:nvSpPr>
        <p:spPr>
          <a:xfrm>
            <a:off x="5435600" y="542925"/>
            <a:ext cx="2665413" cy="676275"/>
          </a:xfrm>
          <a:prstGeom prst="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fontAlgn="auto"/>
            <a:r>
              <a:rPr lang="zh-CN" altLang="en-US" sz="3600" b="1" strike="noStrike" noProof="1" dirty="0">
                <a:latin typeface="楷体" panose="02010609060101010101" pitchFamily="49" charset="-122"/>
                <a:ea typeface="楷体" panose="02010609060101010101" pitchFamily="49" charset="-122"/>
              </a:rPr>
              <a:t>福建土楼</a:t>
            </a:r>
            <a:endParaRPr lang="zh-CN" altLang="en-US" sz="3600" b="1" strike="noStrike" noProof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0113" name="矩形 1"/>
          <p:cNvSpPr/>
          <p:nvPr/>
        </p:nvSpPr>
        <p:spPr>
          <a:xfrm>
            <a:off x="215900" y="309563"/>
            <a:ext cx="5578475" cy="4664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b="1" dirty="0">
                <a:latin typeface="Franklin Gothic Book" panose="020B0503020102020204" pitchFamily="34" charset="0"/>
                <a:ea typeface="华文楷体" panose="02010600040101010101" charset="-122"/>
              </a:rPr>
              <a:t>      明永乐年间，大建武当，史有“北建故宫，南建武当”之说，共建成</a:t>
            </a:r>
            <a:r>
              <a:rPr lang="en-US" altLang="zh-CN" sz="2000" b="1">
                <a:latin typeface="Franklin Gothic Book" panose="020B0503020102020204" pitchFamily="34" charset="0"/>
                <a:ea typeface="宋体" panose="02010600030101010101" pitchFamily="2" charset="-122"/>
              </a:rPr>
              <a:t>9</a:t>
            </a:r>
            <a:r>
              <a:rPr lang="zh-CN" altLang="en-US" sz="2000" b="1" dirty="0">
                <a:latin typeface="Franklin Gothic Book" panose="020B0503020102020204" pitchFamily="34" charset="0"/>
                <a:ea typeface="华文楷体" panose="02010600040101010101" charset="-122"/>
              </a:rPr>
              <a:t>宫、</a:t>
            </a:r>
            <a:r>
              <a:rPr lang="en-US" altLang="zh-CN" sz="2000" b="1">
                <a:latin typeface="Franklin Gothic Book" panose="020B0503020102020204" pitchFamily="34" charset="0"/>
                <a:ea typeface="宋体" panose="02010600030101010101" pitchFamily="2" charset="-122"/>
              </a:rPr>
              <a:t>9</a:t>
            </a:r>
            <a:r>
              <a:rPr lang="zh-CN" altLang="en-US" sz="2000" b="1" dirty="0">
                <a:latin typeface="Franklin Gothic Book" panose="020B0503020102020204" pitchFamily="34" charset="0"/>
                <a:ea typeface="华文楷体" panose="02010600040101010101" charset="-122"/>
              </a:rPr>
              <a:t>观、</a:t>
            </a:r>
            <a:r>
              <a:rPr lang="en-US" altLang="zh-CN" sz="2000" b="1">
                <a:latin typeface="Franklin Gothic Book" panose="020B0503020102020204" pitchFamily="34" charset="0"/>
                <a:ea typeface="宋体" panose="02010600030101010101" pitchFamily="2" charset="-122"/>
              </a:rPr>
              <a:t>36</a:t>
            </a:r>
            <a:r>
              <a:rPr lang="zh-CN" altLang="en-US" sz="2000" b="1" dirty="0">
                <a:latin typeface="Franklin Gothic Book" panose="020B0503020102020204" pitchFamily="34" charset="0"/>
                <a:ea typeface="华文楷体" panose="02010600040101010101" charset="-122"/>
              </a:rPr>
              <a:t>庵堂、</a:t>
            </a:r>
            <a:r>
              <a:rPr lang="en-US" altLang="zh-CN" sz="2000" b="1">
                <a:latin typeface="Franklin Gothic Book" panose="020B0503020102020204" pitchFamily="34" charset="0"/>
                <a:ea typeface="宋体" panose="02010600030101010101" pitchFamily="2" charset="-122"/>
              </a:rPr>
              <a:t>72</a:t>
            </a:r>
            <a:r>
              <a:rPr lang="zh-CN" altLang="en-US" sz="2000" b="1" dirty="0">
                <a:latin typeface="Franklin Gothic Book" panose="020B0503020102020204" pitchFamily="34" charset="0"/>
                <a:ea typeface="华文楷体" panose="02010600040101010101" charset="-122"/>
              </a:rPr>
              <a:t>岩庙、</a:t>
            </a:r>
            <a:r>
              <a:rPr lang="en-US" altLang="zh-CN" sz="2000" b="1">
                <a:latin typeface="Franklin Gothic Book" panose="020B0503020102020204" pitchFamily="34" charset="0"/>
                <a:ea typeface="宋体" panose="02010600030101010101" pitchFamily="2" charset="-122"/>
              </a:rPr>
              <a:t>39</a:t>
            </a:r>
            <a:r>
              <a:rPr lang="zh-CN" altLang="en-US" sz="2000" b="1" dirty="0">
                <a:latin typeface="Franklin Gothic Book" panose="020B0503020102020204" pitchFamily="34" charset="0"/>
                <a:ea typeface="华文楷体" panose="02010600040101010101" charset="-122"/>
              </a:rPr>
              <a:t>桥、</a:t>
            </a:r>
            <a:r>
              <a:rPr lang="en-US" altLang="zh-CN" sz="2000" b="1">
                <a:latin typeface="Franklin Gothic Book" panose="020B0503020102020204" pitchFamily="34" charset="0"/>
                <a:ea typeface="宋体" panose="02010600030101010101" pitchFamily="2" charset="-122"/>
              </a:rPr>
              <a:t>12</a:t>
            </a:r>
            <a:r>
              <a:rPr lang="zh-CN" altLang="en-US" sz="2000" b="1" dirty="0">
                <a:latin typeface="Franklin Gothic Book" panose="020B0503020102020204" pitchFamily="34" charset="0"/>
                <a:ea typeface="华文楷体" panose="02010600040101010101" charset="-122"/>
              </a:rPr>
              <a:t>亭等三十三座道教建筑群，面积达</a:t>
            </a:r>
            <a:r>
              <a:rPr lang="en-US" altLang="zh-CN" sz="2000" b="1">
                <a:latin typeface="Franklin Gothic Book" panose="020B0503020102020204" pitchFamily="34" charset="0"/>
                <a:ea typeface="宋体" panose="02010600030101010101" pitchFamily="2" charset="-122"/>
              </a:rPr>
              <a:t>160</a:t>
            </a:r>
            <a:r>
              <a:rPr lang="zh-CN" altLang="en-US" sz="2000" b="1" dirty="0">
                <a:latin typeface="Franklin Gothic Book" panose="020B0503020102020204" pitchFamily="34" charset="0"/>
                <a:ea typeface="华文楷体" panose="02010600040101010101" charset="-122"/>
              </a:rPr>
              <a:t>万平方米。明嘉靖三十一年（</a:t>
            </a:r>
            <a:r>
              <a:rPr lang="en-US" altLang="zh-CN" sz="2000" b="1">
                <a:latin typeface="Franklin Gothic Book" panose="020B0503020102020204" pitchFamily="34" charset="0"/>
                <a:ea typeface="宋体" panose="02010600030101010101" pitchFamily="2" charset="-122"/>
              </a:rPr>
              <a:t>1552</a:t>
            </a:r>
            <a:r>
              <a:rPr lang="zh-CN" altLang="en-US" sz="2000" b="1" dirty="0">
                <a:latin typeface="Franklin Gothic Book" panose="020B0503020102020204" pitchFamily="34" charset="0"/>
                <a:ea typeface="华文楷体" panose="02010600040101010101" charset="-122"/>
              </a:rPr>
              <a:t>年）又进行扩建。现存较完好的古建筑有</a:t>
            </a:r>
            <a:r>
              <a:rPr lang="en-US" altLang="zh-CN" sz="2000" b="1">
                <a:latin typeface="Franklin Gothic Book" panose="020B0503020102020204" pitchFamily="34" charset="0"/>
                <a:ea typeface="宋体" panose="02010600030101010101" pitchFamily="2" charset="-122"/>
              </a:rPr>
              <a:t>129</a:t>
            </a:r>
            <a:r>
              <a:rPr lang="zh-CN" altLang="en-US" sz="2000" b="1" dirty="0">
                <a:latin typeface="Franklin Gothic Book" panose="020B0503020102020204" pitchFamily="34" charset="0"/>
                <a:ea typeface="华文楷体" panose="02010600040101010101" charset="-122"/>
              </a:rPr>
              <a:t>处，庙房</a:t>
            </a:r>
            <a:r>
              <a:rPr lang="en-US" altLang="zh-CN" sz="2000" b="1">
                <a:latin typeface="Franklin Gothic Book" panose="020B0503020102020204" pitchFamily="34" charset="0"/>
                <a:ea typeface="宋体" panose="02010600030101010101" pitchFamily="2" charset="-122"/>
              </a:rPr>
              <a:t>1 182</a:t>
            </a:r>
            <a:r>
              <a:rPr lang="zh-CN" altLang="en-US" sz="2000" b="1" dirty="0">
                <a:latin typeface="Franklin Gothic Book" panose="020B0503020102020204" pitchFamily="34" charset="0"/>
                <a:ea typeface="华文楷体" panose="02010600040101010101" charset="-122"/>
              </a:rPr>
              <a:t>间，犹如我国古代建筑成就的展览。③</a:t>
            </a:r>
            <a:endParaRPr lang="zh-CN" altLang="en-US" sz="2000" b="1" dirty="0">
              <a:latin typeface="Franklin Gothic Book" panose="020B0503020102020204" pitchFamily="34" charset="0"/>
              <a:ea typeface="华文楷体" panose="02010600040101010101" charset="-122"/>
            </a:endParaRPr>
          </a:p>
          <a:p>
            <a:r>
              <a:rPr lang="zh-CN" altLang="en-US" sz="2000" b="1" dirty="0">
                <a:latin typeface="Franklin Gothic Book" panose="020B0503020102020204" pitchFamily="34" charset="0"/>
                <a:ea typeface="华文楷体" panose="02010600040101010101" charset="-122"/>
              </a:rPr>
              <a:t>       武当武术，又称“内家拳”，源远流长，是中华武术的一大流派，享誉海内外，素有“北崇少林，南尊武当”之说。富有神韵的武当道教，博大精深，具有中庸、委婉和庄重、典雅的特点，与武当武术同享盛名。④</a:t>
            </a:r>
            <a:endParaRPr lang="zh-CN" altLang="en-US" sz="2000" b="1" dirty="0">
              <a:latin typeface="Franklin Gothic Book" panose="020B0503020102020204" pitchFamily="34" charset="0"/>
              <a:ea typeface="华文楷体" panose="02010600040101010101" charset="-122"/>
            </a:endParaRPr>
          </a:p>
          <a:p>
            <a:r>
              <a:rPr lang="zh-CN" altLang="en-US" sz="2000" b="1" dirty="0">
                <a:latin typeface="Franklin Gothic Book" panose="020B0503020102020204" pitchFamily="34" charset="0"/>
                <a:ea typeface="华文楷体" panose="02010600040101010101" charset="-122"/>
              </a:rPr>
              <a:t>     武当山神奇的自然景观和丰富的人文景观融为一体，其物华天宝又兼具人杰地灵的特质给世人留下极大的想象空间。作为中华民族大好河山的一块瑰宝，令世人神往。⑤</a:t>
            </a:r>
            <a:endParaRPr lang="zh-CN" altLang="en-US" sz="2000" b="1" dirty="0">
              <a:latin typeface="Franklin Gothic Book" panose="020B0503020102020204" pitchFamily="34" charset="0"/>
              <a:ea typeface="华文楷体" panose="02010600040101010101" charset="-122"/>
            </a:endParaRPr>
          </a:p>
        </p:txBody>
      </p:sp>
      <p:sp>
        <p:nvSpPr>
          <p:cNvPr id="90114" name="矩形 2"/>
          <p:cNvSpPr/>
          <p:nvPr/>
        </p:nvSpPr>
        <p:spPr>
          <a:xfrm>
            <a:off x="6227763" y="411163"/>
            <a:ext cx="2232025" cy="4486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en-US" altLang="zh-CN" b="1">
              <a:latin typeface="Franklin Gothic Book" panose="020B0503020102020204" pitchFamily="34" charset="0"/>
              <a:ea typeface="宋体" panose="02010600030101010101" pitchFamily="2" charset="-122"/>
            </a:endParaRPr>
          </a:p>
          <a:p>
            <a:endParaRPr lang="en-US" altLang="zh-CN" b="1">
              <a:latin typeface="Franklin Gothic Book" panose="020B0503020102020204" pitchFamily="34" charset="0"/>
              <a:ea typeface="宋体" panose="02010600030101010101" pitchFamily="2" charset="-122"/>
            </a:endParaRPr>
          </a:p>
          <a:p>
            <a:r>
              <a:rPr lang="zh-CN" altLang="en-US" b="1" dirty="0">
                <a:latin typeface="Franklin Gothic Book" panose="020B0503020102020204" pitchFamily="34" charset="0"/>
                <a:ea typeface="华文楷体" panose="02010600040101010101" charset="-122"/>
              </a:rPr>
              <a:t>③用具体数字说明武当建筑群历史悠久、规模宏伟、占地广阔。</a:t>
            </a:r>
            <a:endParaRPr lang="zh-CN" altLang="en-US" b="1" dirty="0">
              <a:latin typeface="Franklin Gothic Book" panose="020B0503020102020204" pitchFamily="34" charset="0"/>
              <a:ea typeface="华文楷体" panose="02010600040101010101" charset="-122"/>
            </a:endParaRPr>
          </a:p>
          <a:p>
            <a:endParaRPr lang="en-US" altLang="zh-CN" b="1">
              <a:latin typeface="Franklin Gothic Book" panose="020B0503020102020204" pitchFamily="34" charset="0"/>
              <a:ea typeface="宋体" panose="02010600030101010101" pitchFamily="2" charset="-122"/>
            </a:endParaRPr>
          </a:p>
          <a:p>
            <a:r>
              <a:rPr lang="zh-CN" altLang="en-US" b="1" dirty="0">
                <a:latin typeface="Franklin Gothic Book" panose="020B0503020102020204" pitchFamily="34" charset="0"/>
                <a:ea typeface="华文楷体" panose="02010600040101010101" charset="-122"/>
              </a:rPr>
              <a:t>④简略介绍了武当山的文化</a:t>
            </a:r>
            <a:r>
              <a:rPr lang="en-US" altLang="zh-CN" b="1">
                <a:latin typeface="Franklin Gothic Book" panose="020B05030201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b="1" dirty="0">
                <a:latin typeface="Franklin Gothic Book" panose="020B0503020102020204" pitchFamily="34" charset="0"/>
                <a:ea typeface="华文楷体" panose="02010600040101010101" charset="-122"/>
              </a:rPr>
              <a:t>武术和道教，突出了武当山在人文景观方面的地位。</a:t>
            </a:r>
            <a:endParaRPr lang="zh-CN" altLang="en-US" b="1" dirty="0">
              <a:latin typeface="Franklin Gothic Book" panose="020B0503020102020204" pitchFamily="34" charset="0"/>
              <a:ea typeface="华文楷体" panose="02010600040101010101" charset="-122"/>
            </a:endParaRPr>
          </a:p>
          <a:p>
            <a:endParaRPr lang="en-US" altLang="zh-CN" b="1">
              <a:latin typeface="Franklin Gothic Book" panose="020B0503020102020204" pitchFamily="34" charset="0"/>
              <a:ea typeface="宋体" panose="02010600030101010101" pitchFamily="2" charset="-122"/>
            </a:endParaRPr>
          </a:p>
          <a:p>
            <a:r>
              <a:rPr lang="zh-CN" altLang="en-US" b="1" dirty="0">
                <a:latin typeface="Franklin Gothic Book" panose="020B0503020102020204" pitchFamily="34" charset="0"/>
                <a:ea typeface="华文楷体" panose="02010600040101010101" charset="-122"/>
              </a:rPr>
              <a:t>⑤总结武当山的特点，表达世人对其的向往之情。</a:t>
            </a:r>
            <a:endParaRPr lang="zh-CN" altLang="en-US" b="1" dirty="0">
              <a:latin typeface="Franklin Gothic Book" panose="020B0503020102020204" pitchFamily="34" charset="0"/>
              <a:ea typeface="华文楷体" panose="02010600040101010101" charset="-122"/>
            </a:endParaRPr>
          </a:p>
        </p:txBody>
      </p:sp>
      <p:pic>
        <p:nvPicPr>
          <p:cNvPr id="90115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94375" y="309563"/>
            <a:ext cx="409575" cy="4797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 advTm="6000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755650" y="1058863"/>
            <a:ext cx="7416800" cy="26543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fontAlgn="auto"/>
            <a:r>
              <a:rPr lang="zh-CN" altLang="en-US" sz="2800" b="1" strike="noStrike" noProof="1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总评</a:t>
            </a:r>
            <a:r>
              <a:rPr lang="zh-CN" altLang="en-US" sz="2800" b="1" strike="noStrike" noProof="1" dirty="0">
                <a:latin typeface="+mn-lt"/>
                <a:ea typeface="+mn-ea"/>
                <a:cs typeface="+mn-cs"/>
              </a:rPr>
              <a:t>：本文用准确、生动的语言介绍了有关武当山的重要地位、著名景点、建筑规模、以及武当武术、武当道教。作者在介绍时层次井然，有详有略，重点突出，并将景物特点和历史文化底蕴相融合，突出了武当山作为“天下第一仙山”的独特魅力。</a:t>
            </a:r>
            <a:endParaRPr lang="zh-CN" altLang="en-US" sz="2800" b="1" strike="noStrike" noProof="1" dirty="0"/>
          </a:p>
        </p:txBody>
      </p:sp>
    </p:spTree>
  </p:cSld>
  <p:clrMapOvr>
    <a:masterClrMapping/>
  </p:clrMapOvr>
  <p:transition advClick="0" advTm="6000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61" name="矩形 1"/>
          <p:cNvSpPr/>
          <p:nvPr/>
        </p:nvSpPr>
        <p:spPr>
          <a:xfrm>
            <a:off x="179388" y="123825"/>
            <a:ext cx="9072562" cy="4473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latin typeface="Franklin Gothic Book" panose="020B0503020102020204" pitchFamily="34" charset="0"/>
                <a:ea typeface="华文楷体" panose="02010600040101010101" charset="-122"/>
              </a:rPr>
              <a:t>                                                   </a:t>
            </a:r>
            <a:r>
              <a:rPr lang="zh-CN" altLang="en-US" sz="2400" b="1" dirty="0">
                <a:solidFill>
                  <a:srgbClr val="FF0000"/>
                </a:solidFill>
                <a:latin typeface="Franklin Gothic Book" panose="020B0503020102020204" pitchFamily="34" charset="0"/>
                <a:ea typeface="华文楷体" panose="02010600040101010101" charset="-122"/>
              </a:rPr>
              <a:t>长　城</a:t>
            </a:r>
            <a:endParaRPr lang="zh-CN" altLang="en-US" sz="2400" b="1" dirty="0">
              <a:solidFill>
                <a:srgbClr val="FF0000"/>
              </a:solidFill>
              <a:latin typeface="Franklin Gothic Book" panose="020B0503020102020204" pitchFamily="34" charset="0"/>
              <a:ea typeface="华文楷体" panose="02010600040101010101" charset="-122"/>
            </a:endParaRPr>
          </a:p>
          <a:p>
            <a:r>
              <a:rPr lang="zh-CN" altLang="en-US" sz="2400" b="1" dirty="0">
                <a:latin typeface="Franklin Gothic Book" panose="020B0503020102020204" pitchFamily="34" charset="0"/>
                <a:ea typeface="华文楷体" panose="02010600040101010101" charset="-122"/>
              </a:rPr>
              <a:t>      长城，它西起嘉峪关，东至山海关，像一条长龙，飞过浩瀚的戈壁，穿越茫茫的草原，在崇山峻岭之间蜿蜒盘旋，最后，屹立在波涛滚滚的渤海之滨。全长一万三千多里。</a:t>
            </a:r>
            <a:endParaRPr lang="zh-CN" altLang="en-US" sz="2400" b="1" dirty="0">
              <a:latin typeface="Franklin Gothic Book" panose="020B0503020102020204" pitchFamily="34" charset="0"/>
              <a:ea typeface="华文楷体" panose="02010600040101010101" charset="-122"/>
            </a:endParaRPr>
          </a:p>
          <a:p>
            <a:r>
              <a:rPr lang="zh-CN" altLang="en-US" sz="2400" b="1" dirty="0">
                <a:latin typeface="Franklin Gothic Book" panose="020B0503020102020204" pitchFamily="34" charset="0"/>
                <a:ea typeface="华文楷体" panose="02010600040101010101" charset="-122"/>
              </a:rPr>
              <a:t>      </a:t>
            </a:r>
            <a:r>
              <a:rPr lang="zh-CN" altLang="en-US" sz="2400" b="1" dirty="0">
                <a:solidFill>
                  <a:srgbClr val="FF0000"/>
                </a:solidFill>
                <a:latin typeface="Franklin Gothic Book" panose="020B0503020102020204" pitchFamily="34" charset="0"/>
                <a:ea typeface="华文楷体" panose="02010600040101010101" charset="-122"/>
              </a:rPr>
              <a:t>长城，是中国古代伟大的建筑工程。</a:t>
            </a:r>
            <a:r>
              <a:rPr lang="zh-CN" altLang="en-US" sz="2400" b="1" dirty="0">
                <a:latin typeface="Franklin Gothic Book" panose="020B0503020102020204" pitchFamily="34" charset="0"/>
                <a:ea typeface="华文楷体" panose="02010600040101010101" charset="-122"/>
              </a:rPr>
              <a:t>修筑在八达岭上的这一段，高大坚固，用巨大的条石和城砖筑成。城墙顶上铺着方砖，平整如宽阔的马路，五六匹马可以并行。城墙外沿设有两米高的垛子，一座连着一座。垛子上有方形的瞭望口和射口，供瞭望和射击用。城墙顶上，每隔三百多米，就有一座方形的城台，是屯兵用的堡垒。打仗的时候，城台之间可以遥相呼应。遥想当年，这里金戈铁马，浴血拼杀，戍边的将士为固国安邦谱写了壮丽的诗篇。</a:t>
            </a:r>
            <a:endParaRPr lang="zh-CN" altLang="en-US" sz="2400" b="1" dirty="0">
              <a:latin typeface="Franklin Gothic Book" panose="020B0503020102020204" pitchFamily="34" charset="0"/>
              <a:ea typeface="华文楷体" panose="02010600040101010101" charset="-122"/>
            </a:endParaRPr>
          </a:p>
          <a:p>
            <a:r>
              <a:rPr lang="zh-CN" altLang="en-US" sz="2400" b="1" dirty="0">
                <a:latin typeface="Franklin Gothic Book" panose="020B0503020102020204" pitchFamily="34" charset="0"/>
                <a:ea typeface="华文楷体" panose="02010600040101010101" charset="-122"/>
              </a:rPr>
              <a:t>      </a:t>
            </a:r>
            <a:endParaRPr lang="zh-CN" altLang="en-US" sz="2400" b="1" dirty="0">
              <a:latin typeface="Franklin Gothic Book" panose="020B0503020102020204" pitchFamily="34" charset="0"/>
              <a:ea typeface="华文楷体" panose="02010600040101010101" charset="-122"/>
            </a:endParaRPr>
          </a:p>
        </p:txBody>
      </p:sp>
    </p:spTree>
  </p:cSld>
  <p:clrMapOvr>
    <a:masterClrMapping/>
  </p:clrMapOvr>
  <p:transition advClick="0" advTm="6000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3185" name="矩形 1"/>
          <p:cNvSpPr/>
          <p:nvPr/>
        </p:nvSpPr>
        <p:spPr>
          <a:xfrm>
            <a:off x="250825" y="125413"/>
            <a:ext cx="8642350" cy="4473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000000"/>
                </a:solidFill>
                <a:latin typeface="Franklin Gothic Book" panose="020B0503020102020204" pitchFamily="34" charset="0"/>
                <a:ea typeface="华文楷体" panose="02010600040101010101" charset="-122"/>
              </a:rPr>
              <a:t>       </a:t>
            </a:r>
            <a:r>
              <a:rPr lang="zh-CN" altLang="en-US" sz="2400" b="1" dirty="0">
                <a:solidFill>
                  <a:srgbClr val="FF0000"/>
                </a:solidFill>
                <a:latin typeface="Franklin Gothic Book" panose="020B0503020102020204" pitchFamily="34" charset="0"/>
                <a:ea typeface="华文楷体" panose="02010600040101010101" charset="-122"/>
              </a:rPr>
              <a:t>长城，是中华民族的伟大创举。</a:t>
            </a:r>
            <a:r>
              <a:rPr lang="zh-CN" altLang="en-US" sz="2400" b="1" dirty="0">
                <a:solidFill>
                  <a:srgbClr val="000000"/>
                </a:solidFill>
                <a:latin typeface="Franklin Gothic Book" panose="020B0503020102020204" pitchFamily="34" charset="0"/>
                <a:ea typeface="华文楷体" panose="02010600040101010101" charset="-122"/>
              </a:rPr>
              <a:t>登上长城，凭壁远眺，群岭起伏，朝霞辉映，长城犹如一条银色的裙带飘绕其间，在苍翠的衬托下，它愈加明丽和壮观，一股民族的豪情油然而生，不禁让人想起古代修筑长城的劳动人民来。单看这数不清的条石，一块就有两三千斤重，那时候没有火车、汽车，也没有起重机，就靠着无数的肩膀，无数双手，一步一步地抬上这陡峭的山岭，才凝结成这前不见头，后不见尾的万里长城。它表现了我国古代劳动人民坚强的毅力和巨大的智慧。</a:t>
            </a:r>
            <a:endParaRPr lang="zh-CN" altLang="en-US" sz="2400" b="1" dirty="0">
              <a:solidFill>
                <a:srgbClr val="000000"/>
              </a:solidFill>
              <a:latin typeface="Franklin Gothic Book" panose="020B0503020102020204" pitchFamily="34" charset="0"/>
              <a:ea typeface="华文楷体" panose="02010600040101010101" charset="-122"/>
            </a:endParaRPr>
          </a:p>
          <a:p>
            <a:r>
              <a:rPr lang="zh-CN" altLang="en-US" sz="2400" b="1" dirty="0">
                <a:solidFill>
                  <a:srgbClr val="000000"/>
                </a:solidFill>
                <a:latin typeface="Franklin Gothic Book" panose="020B0503020102020204" pitchFamily="34" charset="0"/>
                <a:ea typeface="华文楷体" panose="02010600040101010101" charset="-122"/>
              </a:rPr>
              <a:t>        长城，是世界历史上的一个伟大奇迹，也是世界人民共有的文化遗产。“不到长城非好汉”！如今，长城在政府和人民的关爱下，容颜焕发，成了举世闻名的旅游胜地，它敞开宽广的胸怀，迎接着来自五洲四海的国际友人。</a:t>
            </a:r>
            <a:endParaRPr lang="zh-CN" altLang="en-US" sz="2400" b="1" dirty="0">
              <a:solidFill>
                <a:srgbClr val="000000"/>
              </a:solidFill>
              <a:latin typeface="Franklin Gothic Book" panose="020B0503020102020204" pitchFamily="34" charset="0"/>
              <a:ea typeface="华文楷体" panose="02010600040101010101" charset="-122"/>
            </a:endParaRPr>
          </a:p>
        </p:txBody>
      </p:sp>
    </p:spTree>
  </p:cSld>
  <p:clrMapOvr>
    <a:masterClrMapping/>
  </p:clrMapOvr>
  <p:transition advClick="0" advTm="6000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4209" name="矩形 3"/>
          <p:cNvSpPr/>
          <p:nvPr/>
        </p:nvSpPr>
        <p:spPr>
          <a:xfrm>
            <a:off x="-36512" y="411163"/>
            <a:ext cx="8785225" cy="4486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</a:rPr>
              <a:t>     </a:t>
            </a:r>
            <a:r>
              <a:rPr lang="zh-CN" altLang="en-US" b="1" dirty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</a:rPr>
              <a:t>举世无双的秦兵马俑是我国享誉世界的珍贵历史文物。它出土于西安以东</a:t>
            </a:r>
            <a:r>
              <a:rPr lang="en-US" altLang="zh-CN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</a:rPr>
              <a:t>30</a:t>
            </a:r>
            <a:r>
              <a:rPr lang="zh-CN" altLang="en-US" b="1" dirty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</a:rPr>
              <a:t>千米的临潼。</a:t>
            </a:r>
            <a:endParaRPr lang="zh-CN" altLang="en-US" b="1" dirty="0">
              <a:solidFill>
                <a:srgbClr val="00000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     兵马俑规模宏大</a:t>
            </a:r>
            <a:r>
              <a:rPr lang="zh-CN" altLang="en-US" b="1" dirty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</a:rPr>
              <a:t>。已发掘的三个俑坑，总面积达</a:t>
            </a:r>
            <a:r>
              <a:rPr lang="en-US" altLang="zh-CN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</a:rPr>
              <a:t>19120</a:t>
            </a:r>
            <a:r>
              <a:rPr lang="zh-CN" altLang="en-US" b="1" dirty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</a:rPr>
              <a:t>平方米，足有两个半足球场那么大，坑内有兵马俑近</a:t>
            </a:r>
            <a:r>
              <a:rPr lang="en-US" altLang="zh-CN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</a:rPr>
              <a:t>8000</a:t>
            </a:r>
            <a:r>
              <a:rPr lang="zh-CN" altLang="en-US" b="1" dirty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</a:rPr>
              <a:t>个。在三个俑坑中，一号坑最大，东西长</a:t>
            </a:r>
            <a:r>
              <a:rPr lang="en-US" altLang="zh-CN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</a:rPr>
              <a:t>230</a:t>
            </a:r>
            <a:r>
              <a:rPr lang="zh-CN" altLang="en-US" b="1" dirty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</a:rPr>
              <a:t>米，南北宽</a:t>
            </a:r>
            <a:r>
              <a:rPr lang="en-US" altLang="zh-CN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</a:rPr>
              <a:t>62</a:t>
            </a:r>
            <a:r>
              <a:rPr lang="zh-CN" altLang="en-US" b="1" dirty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</a:rPr>
              <a:t>米，总面积有</a:t>
            </a:r>
            <a:r>
              <a:rPr lang="en-US" altLang="zh-CN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</a:rPr>
              <a:t>14260</a:t>
            </a:r>
            <a:r>
              <a:rPr lang="zh-CN" altLang="en-US" b="1" dirty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</a:rPr>
              <a:t>平方米，坑里的兵马俑也最多，共有</a:t>
            </a:r>
            <a:r>
              <a:rPr lang="en-US" altLang="zh-CN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</a:rPr>
              <a:t>6000</a:t>
            </a:r>
            <a:r>
              <a:rPr lang="zh-CN" altLang="en-US" b="1" dirty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</a:rPr>
              <a:t>个左右。一号坑上面，现在已盖起了一座巨大的拱形大厅。走进大厅，人们无不为兵马俑的恢宏气势和高潮的制作工艺所折服。站在高处鸟瞰，坑里的兵俑，马俑相间，一行行，一列列，十分整齐，排成了一个巨大的长方形军阵，看上去真像是秦始皇当年统率的一支南征北战，所向披靡的大军。</a:t>
            </a:r>
            <a:endParaRPr lang="zh-CN" altLang="en-US" b="1" dirty="0">
              <a:solidFill>
                <a:srgbClr val="00000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b="1" dirty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</a:rPr>
              <a:t>     </a:t>
            </a:r>
            <a:r>
              <a:rPr lang="zh-CN" altLang="en-US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兵马俑不仅规模宏大，而且类型众多，个性鲜明。</a:t>
            </a:r>
            <a:endParaRPr lang="zh-CN" altLang="en-US" b="1" dirty="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b="1" dirty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</a:rPr>
              <a:t>     将军俑身材魁梧，头戴金冠，身披铠甲，手握宝剑，昂首挺胸，站在队伍前列，像是在指挥身后的军吏和士兵行进。那神态自若的样子，一看就知道是久经沙场，肩负重任的高级将领。</a:t>
            </a:r>
            <a:endParaRPr lang="zh-CN" altLang="en-US" b="1" dirty="0">
              <a:solidFill>
                <a:srgbClr val="00000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b="1" dirty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</a:rPr>
              <a:t>    武士俑高</a:t>
            </a:r>
            <a:r>
              <a:rPr lang="en-US" altLang="zh-CN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</a:rPr>
              <a:t>1.8</a:t>
            </a:r>
            <a:r>
              <a:rPr lang="zh-CN" altLang="en-US" b="1" dirty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</a:rPr>
              <a:t>米，体格健壮，体态匀称，身上穿着战袍，套着铠甲，脚上蹬着前端向上翘起的战靴，头发大多挽成了偏向右侧的发髻。它们有的握着铜戈，有的擎着利剑，有的拿着盾牌。个个目光炯炯，双唇紧闭，神态严峻，好像一场大战就在眼前。</a:t>
            </a:r>
            <a:endParaRPr lang="zh-CN" altLang="en-US" b="1" dirty="0">
              <a:solidFill>
                <a:srgbClr val="00000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94210" name="文本框 4"/>
          <p:cNvSpPr txBox="1"/>
          <p:nvPr/>
        </p:nvSpPr>
        <p:spPr>
          <a:xfrm>
            <a:off x="3059113" y="-20637"/>
            <a:ext cx="187325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Franklin Gothic Book" panose="020B0503020102020204" pitchFamily="34" charset="0"/>
                <a:ea typeface="华文楷体" panose="02010600040101010101" charset="-122"/>
              </a:rPr>
              <a:t>秦兵马俑</a:t>
            </a:r>
            <a:endParaRPr lang="zh-CN" altLang="en-US" sz="2800" b="1" dirty="0">
              <a:solidFill>
                <a:srgbClr val="FF0000"/>
              </a:solidFill>
              <a:latin typeface="Franklin Gothic Book" panose="020B0503020102020204" pitchFamily="34" charset="0"/>
              <a:ea typeface="华文楷体" panose="02010600040101010101" charset="-122"/>
            </a:endParaRPr>
          </a:p>
        </p:txBody>
      </p:sp>
    </p:spTree>
  </p:cSld>
  <p:clrMapOvr>
    <a:masterClrMapping/>
  </p:clrMapOvr>
  <p:transition advClick="0" advTm="6000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5233" name="矩形 1"/>
          <p:cNvSpPr/>
          <p:nvPr/>
        </p:nvSpPr>
        <p:spPr>
          <a:xfrm>
            <a:off x="107950" y="50800"/>
            <a:ext cx="8856663" cy="435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b="1" dirty="0">
                <a:solidFill>
                  <a:srgbClr val="000000"/>
                </a:solidFill>
                <a:latin typeface="Franklin Gothic Book" panose="020B0503020102020204" pitchFamily="34" charset="0"/>
                <a:ea typeface="华文楷体" panose="02010600040101010101" charset="-122"/>
              </a:rPr>
              <a:t>      骑兵俑上身着短甲，下身着紧口裤，足蹬长筒马靴，右手执缰绳，左手持弓箭，随时准备上马冲杀。</a:t>
            </a:r>
            <a:endParaRPr lang="zh-CN" altLang="en-US" sz="2000" b="1" dirty="0">
              <a:solidFill>
                <a:srgbClr val="000000"/>
              </a:solidFill>
              <a:latin typeface="Franklin Gothic Book" panose="020B0503020102020204" pitchFamily="34" charset="0"/>
              <a:ea typeface="华文楷体" panose="02010600040101010101" charset="-122"/>
            </a:endParaRPr>
          </a:p>
          <a:p>
            <a:r>
              <a:rPr lang="en-US" altLang="zh-CN" sz="2000" b="1">
                <a:solidFill>
                  <a:srgbClr val="000000"/>
                </a:solidFill>
                <a:latin typeface="Franklin Gothic Book" panose="020B05030201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2000" b="1" dirty="0">
                <a:solidFill>
                  <a:srgbClr val="000000"/>
                </a:solidFill>
                <a:latin typeface="Franklin Gothic Book" panose="020B0503020102020204" pitchFamily="34" charset="0"/>
                <a:ea typeface="华文楷体" panose="02010600040101010101" charset="-122"/>
              </a:rPr>
              <a:t>兵车俑则分为驭手和军士，驭手居中而立，驾驭着战车，军士分列在战车两侧，保护着驭手。弓孥手个个张弓搭箭，两眼盯着前方，或立或跪，随时准备将利箭射出去。马俑和真马一般大小，一匹匹形体健壮，肌肉丰满。那跃跃欲试的样子，好像一声令下，就会撒开四蹄，腾空而起，踏上征程。</a:t>
            </a:r>
            <a:endParaRPr lang="zh-CN" altLang="en-US" sz="2000" b="1" dirty="0">
              <a:solidFill>
                <a:srgbClr val="000000"/>
              </a:solidFill>
              <a:latin typeface="Franklin Gothic Book" panose="020B0503020102020204" pitchFamily="34" charset="0"/>
              <a:ea typeface="华文楷体" panose="02010600040101010101" charset="-122"/>
            </a:endParaRPr>
          </a:p>
          <a:p>
            <a:r>
              <a:rPr lang="zh-CN" altLang="en-US" sz="2000" b="1" dirty="0">
                <a:solidFill>
                  <a:srgbClr val="000000"/>
                </a:solidFill>
                <a:latin typeface="Franklin Gothic Book" panose="020B0503020102020204" pitchFamily="34" charset="0"/>
                <a:ea typeface="华文楷体" panose="02010600040101010101" charset="-122"/>
              </a:rPr>
              <a:t>       每一件兵马俑都是极为精美的艺术珍品。仔细端详，它们神态各异：有的微微颔首，若有所思，好像在考虑如何相互配合，战胜敌手：有的眼如铜铃，神态庄重，好像在暗下决心，誓为秦国同意天下做殊死搏斗：有的紧握双拳，勇武干练，好像随时准备出征：有的凝视远方，好像在思念家乡的亲人</a:t>
            </a:r>
            <a:r>
              <a:rPr lang="en-US" altLang="zh-CN" sz="2000" b="1">
                <a:solidFill>
                  <a:srgbClr val="000000"/>
                </a:solidFill>
                <a:latin typeface="Franklin Gothic Book" panose="020B0503020102020204" pitchFamily="34" charset="0"/>
                <a:ea typeface="宋体" panose="02010600030101010101" pitchFamily="2" charset="-122"/>
              </a:rPr>
              <a:t>……</a:t>
            </a:r>
            <a:r>
              <a:rPr lang="zh-CN" altLang="en-US" sz="2000" b="1" dirty="0">
                <a:solidFill>
                  <a:srgbClr val="000000"/>
                </a:solidFill>
                <a:latin typeface="Franklin Gothic Book" panose="020B0503020102020204" pitchFamily="34" charset="0"/>
                <a:ea typeface="华文楷体" panose="02010600040101010101" charset="-122"/>
              </a:rPr>
              <a:t>走进它们的身旁，似乎还能听到轻细的呼吸声。</a:t>
            </a:r>
            <a:endParaRPr lang="zh-CN" altLang="en-US" sz="2000" b="1" dirty="0">
              <a:solidFill>
                <a:srgbClr val="000000"/>
              </a:solidFill>
              <a:latin typeface="Franklin Gothic Book" panose="020B0503020102020204" pitchFamily="34" charset="0"/>
              <a:ea typeface="华文楷体" panose="02010600040101010101" charset="-122"/>
            </a:endParaRPr>
          </a:p>
          <a:p>
            <a:r>
              <a:rPr lang="zh-CN" altLang="en-US" sz="2000" b="1" dirty="0">
                <a:solidFill>
                  <a:srgbClr val="000000"/>
                </a:solidFill>
                <a:latin typeface="Franklin Gothic Book" panose="020B0503020102020204" pitchFamily="34" charset="0"/>
                <a:ea typeface="华文楷体" panose="02010600040101010101" charset="-122"/>
              </a:rPr>
              <a:t>        秦兵马俑惟妙惟肖地模拟军阵的排列，生动的再现了秦军雄兵百万，战车千乘的宏伟气势，形象得展示了中华民族的强大力量和英雄气概，这爱古今中外的雕塑史上是绝无仅有的。</a:t>
            </a:r>
            <a:endParaRPr lang="zh-CN" altLang="en-US" sz="2000" b="1" dirty="0">
              <a:latin typeface="Franklin Gothic Book" panose="020B0503020102020204" pitchFamily="34" charset="0"/>
              <a:ea typeface="华文楷体" panose="02010600040101010101" charset="-122"/>
            </a:endParaRPr>
          </a:p>
        </p:txBody>
      </p:sp>
    </p:spTree>
  </p:cSld>
  <p:clrMapOvr>
    <a:masterClrMapping/>
  </p:clrMapOvr>
  <p:transition advClick="0" advTm="6000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6257" name="文本框 1"/>
          <p:cNvSpPr txBox="1"/>
          <p:nvPr/>
        </p:nvSpPr>
        <p:spPr>
          <a:xfrm>
            <a:off x="0" y="0"/>
            <a:ext cx="446405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Franklin Gothic Book" panose="020B0503020102020204" pitchFamily="34" charset="0"/>
                <a:ea typeface="华文楷体" panose="02010600040101010101" charset="-122"/>
              </a:rPr>
              <a:t>如何开头</a:t>
            </a:r>
            <a:endParaRPr lang="zh-CN" altLang="en-US" sz="3200" b="1" dirty="0">
              <a:solidFill>
                <a:srgbClr val="FF0000"/>
              </a:solidFill>
              <a:latin typeface="Franklin Gothic Book" panose="020B0503020102020204" pitchFamily="34" charset="0"/>
              <a:ea typeface="华文楷体" panose="0201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22588" y="534988"/>
            <a:ext cx="3455987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000" b="1">
                <a:solidFill>
                  <a:srgbClr val="0000FF"/>
                </a:solidFill>
                <a:latin typeface="Franklin Gothic Book" panose="020B05030201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000" b="1" dirty="0">
                <a:solidFill>
                  <a:srgbClr val="0000FF"/>
                </a:solidFill>
                <a:latin typeface="Franklin Gothic Book" panose="020B0503020102020204" pitchFamily="34" charset="0"/>
                <a:ea typeface="华文楷体" panose="02010600040101010101" charset="-122"/>
              </a:rPr>
              <a:t>、开门见山，直入主题</a:t>
            </a:r>
            <a:endParaRPr lang="zh-CN" altLang="en-US" sz="2000" b="1" dirty="0">
              <a:solidFill>
                <a:srgbClr val="0000FF"/>
              </a:solidFill>
              <a:latin typeface="Franklin Gothic Book" panose="020B0503020102020204" pitchFamily="34" charset="0"/>
              <a:ea typeface="华文楷体" panose="020106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951163" y="1924050"/>
            <a:ext cx="324167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000" b="1">
                <a:solidFill>
                  <a:srgbClr val="0000FF"/>
                </a:solidFill>
                <a:latin typeface="Franklin Gothic Book" panose="020B05030201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000" b="1" dirty="0">
                <a:solidFill>
                  <a:srgbClr val="0000FF"/>
                </a:solidFill>
                <a:latin typeface="Franklin Gothic Book" panose="020B0503020102020204" pitchFamily="34" charset="0"/>
                <a:ea typeface="华文楷体" panose="02010600040101010101" charset="-122"/>
              </a:rPr>
              <a:t>、引用神话故事、诗词等</a:t>
            </a:r>
            <a:endParaRPr lang="zh-CN" altLang="en-US" sz="2000" b="1" dirty="0">
              <a:solidFill>
                <a:srgbClr val="0000FF"/>
              </a:solidFill>
              <a:latin typeface="Franklin Gothic Book" panose="020B0503020102020204" pitchFamily="34" charset="0"/>
              <a:ea typeface="华文楷体" panose="0201060004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87675" y="3324225"/>
            <a:ext cx="2808288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000" b="1">
                <a:solidFill>
                  <a:srgbClr val="0000FF"/>
                </a:solidFill>
                <a:latin typeface="Franklin Gothic Book" panose="020B05030201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2000" b="1" dirty="0">
                <a:solidFill>
                  <a:srgbClr val="0000FF"/>
                </a:solidFill>
                <a:latin typeface="Franklin Gothic Book" panose="020B0503020102020204" pitchFamily="34" charset="0"/>
                <a:ea typeface="华文楷体" panose="02010600040101010101" charset="-122"/>
              </a:rPr>
              <a:t>、优美的描述性语言</a:t>
            </a:r>
            <a:endParaRPr lang="zh-CN" altLang="en-US" sz="2000" b="1" dirty="0">
              <a:solidFill>
                <a:srgbClr val="0000FF"/>
              </a:solidFill>
              <a:latin typeface="Franklin Gothic Book" panose="020B0503020102020204" pitchFamily="34" charset="0"/>
              <a:ea typeface="华文楷体" panose="0201060004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8313" y="866775"/>
            <a:ext cx="8424863" cy="10064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2000" b="1" noProof="1" dirty="0">
                <a:latin typeface="+mn-lt"/>
                <a:ea typeface="+mn-ea"/>
                <a:cs typeface="+mn-cs"/>
              </a:rPr>
              <a:t>      莫高窟是世界上现存规模最大、内容最丰富的佛教艺术地，因为这里蕴藏着深厚的历史、辉煌的文化、极高的艺术成就、虔诚的信仰，被誉为“一生必来一次”的地方。</a:t>
            </a:r>
            <a:endParaRPr lang="zh-CN" altLang="en-US" sz="2000" b="1" noProof="1" dirty="0"/>
          </a:p>
        </p:txBody>
      </p:sp>
      <p:sp>
        <p:nvSpPr>
          <p:cNvPr id="8" name="文本框 7"/>
          <p:cNvSpPr txBox="1"/>
          <p:nvPr/>
        </p:nvSpPr>
        <p:spPr>
          <a:xfrm>
            <a:off x="468313" y="3697288"/>
            <a:ext cx="8280400" cy="13112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2000" b="1" noProof="1" dirty="0">
                <a:latin typeface="+mn-lt"/>
                <a:ea typeface="+mn-ea"/>
                <a:cs typeface="+mn-cs"/>
              </a:rPr>
              <a:t>       多少远去的马匹，落在尘封的路途。多少醒着的灵魂，在敦煌的苍穹，任由我的想象，在圣地的石窟，紧紧攥住飞天的梦想。    翩飞的少女，一个接一个的追赶，在云聚波涌的历史深处，珍藏了五千年的飞花。五千年的飞花，在岁月的尘烟中纷纷扬扬。</a:t>
            </a:r>
            <a:endParaRPr lang="zh-CN" altLang="en-US" sz="2000" b="1" noProof="1" dirty="0"/>
          </a:p>
        </p:txBody>
      </p:sp>
      <p:sp>
        <p:nvSpPr>
          <p:cNvPr id="9" name="文本框 8"/>
          <p:cNvSpPr txBox="1"/>
          <p:nvPr/>
        </p:nvSpPr>
        <p:spPr>
          <a:xfrm>
            <a:off x="323850" y="2355850"/>
            <a:ext cx="8569325" cy="91598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fontAlgn="auto"/>
            <a:r>
              <a:rPr lang="zh-CN" altLang="en-US" b="1" noProof="1" dirty="0">
                <a:latin typeface="+mn-lt"/>
                <a:ea typeface="+mn-ea"/>
                <a:cs typeface="+mn-cs"/>
              </a:rPr>
              <a:t>“飞流直下三千尺，疑是银河落九天。”“庐山山高高几重，山雨山烟浓复浓。” “庐山竹影水千秋，云锁高峰水自流。”古往今来的诗人暏此庐山美景，留下了一篇篇脍炙人口的佳作。</a:t>
            </a:r>
            <a:endParaRPr lang="zh-CN" altLang="en-US" b="1" noProof="1" dirty="0"/>
          </a:p>
        </p:txBody>
      </p:sp>
    </p:spTree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 animBg="1"/>
      <p:bldP spid="8" grpId="0" animBg="1"/>
      <p:bldP spid="9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7281" name="文本框 1"/>
          <p:cNvSpPr txBox="1"/>
          <p:nvPr/>
        </p:nvSpPr>
        <p:spPr>
          <a:xfrm>
            <a:off x="107950" y="-1587"/>
            <a:ext cx="734377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Franklin Gothic Book" panose="020B0503020102020204" pitchFamily="34" charset="0"/>
                <a:ea typeface="华文楷体" panose="02010600040101010101" charset="-122"/>
              </a:rPr>
              <a:t>怎样结尾（总结全文、抒发感情、升华主题）</a:t>
            </a:r>
            <a:endParaRPr lang="zh-CN" altLang="en-US" sz="2800" b="1" dirty="0">
              <a:solidFill>
                <a:srgbClr val="FF0000"/>
              </a:solidFill>
              <a:latin typeface="Franklin Gothic Book" panose="020B0503020102020204" pitchFamily="34" charset="0"/>
              <a:ea typeface="华文楷体" panose="020106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27088" y="638175"/>
            <a:ext cx="7200900" cy="822325"/>
          </a:xfrm>
          <a:prstGeom prst="rect">
            <a:avLst/>
          </a:prstGeom>
          <a:solidFill>
            <a:srgbClr val="F0D9A5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2400" dirty="0">
                <a:latin typeface="Franklin Gothic Book" panose="020B0503020102020204" pitchFamily="34" charset="0"/>
                <a:ea typeface="华文楷体" panose="02010600040101010101" charset="-122"/>
              </a:rPr>
              <a:t>        颐和园到处都有美丽的景色，说也说不尽，有机会你一定要来亲自看一看啊！</a:t>
            </a:r>
            <a:endParaRPr lang="zh-CN" altLang="en-US" sz="2400" dirty="0">
              <a:latin typeface="Franklin Gothic Book" panose="020B0503020102020204" pitchFamily="34" charset="0"/>
              <a:ea typeface="华文楷体" panose="0201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50900" y="1762125"/>
            <a:ext cx="7200900" cy="1187450"/>
          </a:xfrm>
          <a:prstGeom prst="rect">
            <a:avLst/>
          </a:prstGeom>
          <a:solidFill>
            <a:srgbClr val="F0D9A5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2400" dirty="0">
                <a:latin typeface="Franklin Gothic Book" panose="020B0503020102020204" pitchFamily="34" charset="0"/>
                <a:ea typeface="华文楷体" panose="02010600040101010101" charset="-122"/>
              </a:rPr>
              <a:t>       庐山，溪水河川秀丽，峡谷山峰俊美；庐山，又使多少人流连忘返；庐山，又是多少人日思夜想的人间仙境！</a:t>
            </a:r>
            <a:endParaRPr lang="zh-CN" altLang="en-US" sz="2400" dirty="0">
              <a:latin typeface="Franklin Gothic Book" panose="020B0503020102020204" pitchFamily="34" charset="0"/>
              <a:ea typeface="华文楷体" panose="020106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27088" y="3233738"/>
            <a:ext cx="7200900" cy="1917700"/>
          </a:xfrm>
          <a:prstGeom prst="rect">
            <a:avLst/>
          </a:prstGeom>
          <a:solidFill>
            <a:srgbClr val="F0D9A5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latin typeface="Franklin Gothic Book" panose="020B0503020102020204" pitchFamily="34" charset="0"/>
                <a:ea typeface="华文楷体" panose="02010600040101010101" charset="-122"/>
              </a:rPr>
              <a:t>      </a:t>
            </a:r>
            <a:r>
              <a:rPr lang="zh-CN" altLang="en-US" sz="2400" dirty="0">
                <a:latin typeface="Franklin Gothic Book" panose="020B0503020102020204" pitchFamily="34" charset="0"/>
                <a:ea typeface="华文楷体" panose="02010600040101010101" charset="-122"/>
              </a:rPr>
              <a:t>长城，是世界历史上的一个伟大奇迹，也是世界人民共有的文化遗产。“不到长城非好汉”！如今，长城在政府和人民的关爱下，容颜焕发，成了举世闻名的旅游胜地，它敞开宽广的胸怀，迎接着来自五洲四海的国际友人。</a:t>
            </a:r>
            <a:endParaRPr lang="zh-CN" altLang="en-US" sz="2400" dirty="0">
              <a:latin typeface="Franklin Gothic Book" panose="020B0503020102020204" pitchFamily="34" charset="0"/>
              <a:ea typeface="华文楷体" panose="02010600040101010101" charset="-122"/>
            </a:endParaRPr>
          </a:p>
        </p:txBody>
      </p:sp>
    </p:spTree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1476375" y="1635125"/>
            <a:ext cx="7262813" cy="2079625"/>
          </a:xfrm>
          <a:prstGeom prst="rect">
            <a:avLst/>
          </a:prstGeom>
          <a:blipFill>
            <a:blip r:embed="rId1"/>
            <a:tile tx="0" ty="0" sx="100000" sy="100000" flip="none" algn="tl"/>
          </a:blipFill>
          <a:ln>
            <a:noFill/>
            <a:prstDash val="lgDashDot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pPr indent="457200" algn="just" fontAlgn="auto">
              <a:lnSpc>
                <a:spcPct val="150000"/>
              </a:lnSpc>
            </a:pPr>
            <a:r>
              <a:rPr lang="en-US" altLang="zh-CN" sz="4400" b="1" strike="noStrike" noProof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4400" b="1" strike="noStrike" noProof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、关于这篇习作，你还有什么好的想法吗？</a:t>
            </a:r>
            <a:endParaRPr lang="zh-CN" altLang="en-US" sz="4400" b="1" strike="noStrike" noProof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8306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" y="2066925"/>
            <a:ext cx="1693863" cy="22494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 advTm="6000"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2"/>
          <p:cNvSpPr txBox="1"/>
          <p:nvPr/>
        </p:nvSpPr>
        <p:spPr>
          <a:xfrm>
            <a:off x="468313" y="555625"/>
            <a:ext cx="7343775" cy="981075"/>
          </a:xfrm>
          <a:prstGeom prst="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fontAlgn="auto"/>
            <a:r>
              <a:rPr lang="zh-CN" altLang="en-US" sz="2800" b="1" strike="noStrike" noProof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习作开头，我想通过神话故事引出要介绍的景点。</a:t>
            </a:r>
            <a:endParaRPr lang="zh-CN" altLang="en-US" sz="2800" b="1" strike="noStrike" noProof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0354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39088" y="476250"/>
            <a:ext cx="1204912" cy="1774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2"/>
          <p:cNvSpPr txBox="1"/>
          <p:nvPr/>
        </p:nvSpPr>
        <p:spPr>
          <a:xfrm>
            <a:off x="468313" y="1924050"/>
            <a:ext cx="7343775" cy="981075"/>
          </a:xfrm>
          <a:prstGeom prst="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fontAlgn="auto"/>
            <a:r>
              <a:rPr lang="zh-CN" altLang="en-US" sz="2800" b="1" strike="noStrike" noProof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描写时，我要加入比喻、拟人、排比等修辞，让我的作文更生动！</a:t>
            </a:r>
            <a:endParaRPr lang="zh-CN" altLang="en-US" sz="2800" b="1" strike="noStrike" noProof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0356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7663" y="1773238"/>
            <a:ext cx="1270000" cy="10969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2"/>
          <p:cNvSpPr txBox="1"/>
          <p:nvPr/>
        </p:nvSpPr>
        <p:spPr>
          <a:xfrm>
            <a:off x="468313" y="3219450"/>
            <a:ext cx="7343775" cy="981075"/>
          </a:xfrm>
          <a:prstGeom prst="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fontAlgn="auto"/>
            <a:r>
              <a:rPr lang="zh-CN" altLang="en-US" sz="2800" b="1" strike="noStrike" noProof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我要按照移步换景的顺序来写，这样习作才能表达得清楚、有条理。</a:t>
            </a:r>
            <a:endParaRPr lang="zh-CN" altLang="en-US" sz="2800" b="1" strike="noStrike" noProof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0358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3863" y="3213100"/>
            <a:ext cx="931862" cy="10144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827088" y="700088"/>
            <a:ext cx="2806700" cy="676275"/>
          </a:xfrm>
          <a:prstGeom prst="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fontAlgn="auto"/>
            <a:r>
              <a:rPr lang="zh-CN" altLang="en-US" sz="3600" b="1" strike="noStrike" noProof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北京天坛</a:t>
            </a:r>
            <a:endParaRPr lang="zh-CN" altLang="en-US" sz="3600" b="1" strike="noStrike" noProof="1" dirty="0">
              <a:solidFill>
                <a:schemeClr val="tx1"/>
              </a:solidFill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 descr="故宫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099" y="1563637"/>
            <a:ext cx="3871565" cy="30243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图片 4" descr="布达拉宫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27983" y="1413720"/>
            <a:ext cx="4591575" cy="31742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文本框 2"/>
          <p:cNvSpPr txBox="1"/>
          <p:nvPr/>
        </p:nvSpPr>
        <p:spPr>
          <a:xfrm>
            <a:off x="5424488" y="698500"/>
            <a:ext cx="2598738" cy="676275"/>
          </a:xfrm>
          <a:prstGeom prst="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fontAlgn="auto"/>
            <a:r>
              <a:rPr lang="zh-CN" altLang="en-US" sz="3600" b="1" strike="noStrike" noProof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布达拉宫</a:t>
            </a:r>
            <a:endParaRPr lang="zh-CN" altLang="en-US" sz="3600" b="1" strike="noStrike" noProof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2401" name="文本框 14"/>
          <p:cNvSpPr txBox="1"/>
          <p:nvPr/>
        </p:nvSpPr>
        <p:spPr>
          <a:xfrm>
            <a:off x="254000" y="311150"/>
            <a:ext cx="3444875" cy="61912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四、写作提纲</a:t>
            </a:r>
            <a:endParaRPr lang="zh-CN" altLang="en-US" sz="3600" b="1" dirty="0">
              <a:solidFill>
                <a:srgbClr val="FF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02402" name="矩形 4"/>
          <p:cNvSpPr/>
          <p:nvPr/>
        </p:nvSpPr>
        <p:spPr>
          <a:xfrm>
            <a:off x="1557338" y="1419225"/>
            <a:ext cx="7123112" cy="2563813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6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你想要介绍哪一处中国的世界文化遗产呢？不要急于下笔，先好好构思，编写好写作提纲。</a:t>
            </a:r>
            <a:endParaRPr lang="zh-CN" altLang="en-US" sz="36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2403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075" y="2484438"/>
            <a:ext cx="1401763" cy="18621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 advTm="6000"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258888" y="1563688"/>
            <a:ext cx="6745288" cy="26828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FFC000"/>
            </a:solidFill>
            <a:prstDash val="sysDash"/>
          </a:ln>
        </p:spPr>
        <p:txBody>
          <a:bodyPr wrap="square">
            <a:spAutoFit/>
          </a:bodyPr>
          <a:lstStyle/>
          <a:p>
            <a:pPr indent="457200" fontAlgn="auto"/>
            <a:r>
              <a:rPr lang="en-US" altLang="zh-CN" sz="2800" b="1" strike="noStrike" noProof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1.</a:t>
            </a:r>
            <a:r>
              <a:rPr lang="zh-CN" altLang="en-US" sz="2800" b="1" strike="noStrike" noProof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要介绍的世界文化遗产是什么？</a:t>
            </a:r>
            <a:endParaRPr lang="en-US" altLang="zh-CN" sz="2800" b="1" strike="noStrike" noProof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fontAlgn="auto"/>
            <a:r>
              <a:rPr lang="en-US" altLang="zh-CN" sz="2800" b="1" strike="noStrike" noProof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2.</a:t>
            </a:r>
            <a:r>
              <a:rPr lang="zh-CN" altLang="en-US" sz="2800" b="1" strike="noStrike" noProof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打算从哪几方面介绍？</a:t>
            </a:r>
            <a:endParaRPr lang="en-US" altLang="zh-CN" sz="2800" b="1" strike="noStrike" noProof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fontAlgn="auto"/>
            <a:r>
              <a:rPr lang="en-US" altLang="zh-CN" sz="2800" b="1" strike="noStrike" noProof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3.</a:t>
            </a:r>
            <a:r>
              <a:rPr lang="zh-CN" altLang="en-US" sz="2800" b="1" strike="noStrike" noProof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按照什么顺序来介绍？</a:t>
            </a:r>
            <a:endParaRPr lang="zh-CN" altLang="en-US" sz="2800" b="1" strike="noStrike" noProof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fontAlgn="auto"/>
            <a:r>
              <a:rPr lang="en-US" altLang="zh-CN" sz="2800" b="1" strike="noStrike" noProof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4.</a:t>
            </a:r>
            <a:r>
              <a:rPr lang="zh-CN" altLang="en-US" sz="2800" b="1" strike="noStrike" noProof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世界文化遗产的主要特点是什么？</a:t>
            </a:r>
            <a:endParaRPr lang="en-US" altLang="zh-CN" sz="2800" b="1" strike="noStrike" noProof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fontAlgn="auto"/>
            <a:r>
              <a:rPr lang="en-US" altLang="zh-CN" sz="2800" b="1" strike="noStrike" noProof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5.</a:t>
            </a:r>
            <a:r>
              <a:rPr lang="zh-CN" altLang="en-US" sz="2800" b="1" strike="noStrike" noProof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运用什么方法介绍的生动、有趣？</a:t>
            </a:r>
            <a:endParaRPr lang="en-US" altLang="zh-CN" sz="2800" b="1" strike="noStrike" noProof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fontAlgn="auto"/>
            <a:r>
              <a:rPr lang="en-US" altLang="zh-CN" sz="2800" b="1" strike="noStrike" noProof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5.</a:t>
            </a:r>
            <a:r>
              <a:rPr lang="zh-CN" altLang="en-US" sz="2800" b="1" strike="noStrike" noProof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打算拟定什么题目？</a:t>
            </a:r>
            <a:endParaRPr lang="zh-CN" altLang="en-US" sz="2800" b="1" strike="noStrike" noProof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4450" name="矩形 2"/>
          <p:cNvSpPr/>
          <p:nvPr/>
        </p:nvSpPr>
        <p:spPr>
          <a:xfrm>
            <a:off x="2916238" y="511175"/>
            <a:ext cx="3430587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习作提纲要求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advClick="0" advTm="6000"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0">
          <a:gsLst>
            <a:gs pos="0">
              <a:srgbClr val="F9F9F9">
                <a:alpha val="100000"/>
              </a:srgbClr>
            </a:gs>
            <a:gs pos="74001">
              <a:srgbClr val="CBCCC9">
                <a:alpha val="100000"/>
              </a:srgbClr>
            </a:gs>
            <a:gs pos="83000">
              <a:srgbClr val="CBCCC9">
                <a:alpha val="100000"/>
              </a:srgbClr>
            </a:gs>
            <a:gs pos="100000">
              <a:srgbClr val="DDDDDB">
                <a:alpha val="100000"/>
              </a:srgb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106498" name="矩形 1"/>
          <p:cNvSpPr/>
          <p:nvPr/>
        </p:nvSpPr>
        <p:spPr>
          <a:xfrm>
            <a:off x="684213" y="411163"/>
            <a:ext cx="201930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华文楷体" panose="02010600040101010101" charset="-122"/>
              </a:rPr>
              <a:t>拟题思路</a:t>
            </a:r>
            <a:endParaRPr lang="zh-CN" altLang="en-US" dirty="0">
              <a:solidFill>
                <a:srgbClr val="FF0000"/>
              </a:solidFill>
              <a:latin typeface="Franklin Gothic Book" panose="020B0503020102020204" pitchFamily="34" charset="0"/>
              <a:ea typeface="华文楷体" panose="0201060004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3568" y="1563637"/>
            <a:ext cx="7893584" cy="233294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effectLst>
            <a:softEdge rad="63500"/>
          </a:effectLst>
        </p:spPr>
        <p:txBody>
          <a:bodyPr wrap="square">
            <a:spAutoFit/>
          </a:bodyPr>
          <a:lstStyle/>
          <a:p>
            <a:pPr indent="457200" fontAlgn="auto">
              <a:lnSpc>
                <a:spcPct val="130000"/>
              </a:lnSpc>
            </a:pPr>
            <a:r>
              <a:rPr lang="zh-CN" altLang="en-US" sz="2800" b="1" strike="noStrike" noProof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 本次习作让写自己感兴趣的世界文化遗产，可以直接用世界文化遗产的名字拟题，如</a:t>
            </a:r>
            <a:r>
              <a:rPr lang="en-US" altLang="zh-CN" sz="2800" b="1" strike="noStrike" noProof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《</a:t>
            </a:r>
            <a:r>
              <a:rPr lang="zh-CN" altLang="en-US" sz="2800" b="1" strike="noStrike" noProof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敦煌莫高窟</a:t>
            </a:r>
            <a:r>
              <a:rPr lang="en-US" altLang="zh-CN" sz="2800" b="1" strike="noStrike" noProof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》《</a:t>
            </a:r>
            <a:r>
              <a:rPr lang="zh-CN" altLang="en-US" sz="2800" b="1" strike="noStrike" noProof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苏州古典园林</a:t>
            </a:r>
            <a:r>
              <a:rPr lang="en-US" altLang="zh-CN" sz="2800" b="1" strike="noStrike" noProof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》</a:t>
            </a:r>
            <a:r>
              <a:rPr lang="zh-CN" altLang="en-US" sz="2800" b="1" strike="noStrike" noProof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等。还可以用人们常用的称谓拟题，如</a:t>
            </a:r>
            <a:r>
              <a:rPr lang="en-US" altLang="zh-CN" sz="2800" b="1" strike="noStrike" noProof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《</a:t>
            </a:r>
            <a:r>
              <a:rPr lang="zh-CN" altLang="en-US" sz="2800" b="1" strike="noStrike" noProof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长城</a:t>
            </a:r>
            <a:r>
              <a:rPr lang="en-US" altLang="zh-CN" sz="2800" b="1" strike="noStrike" noProof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》《</a:t>
            </a:r>
            <a:r>
              <a:rPr lang="zh-CN" altLang="en-US" sz="2800" b="1" strike="noStrike" noProof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故宫</a:t>
            </a:r>
            <a:r>
              <a:rPr lang="en-US" altLang="zh-CN" sz="2800" b="1" strike="noStrike" noProof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》《</a:t>
            </a:r>
            <a:r>
              <a:rPr lang="zh-CN" altLang="en-US" sz="2800" b="1" strike="noStrike" noProof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孔府</a:t>
            </a:r>
            <a:r>
              <a:rPr lang="en-US" altLang="zh-CN" sz="2800" b="1" strike="noStrike" noProof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》</a:t>
            </a:r>
            <a:r>
              <a:rPr lang="zh-CN" altLang="en-US" sz="2800" b="1" strike="noStrike" noProof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等。</a:t>
            </a:r>
            <a:endParaRPr lang="zh-CN" altLang="en-US" sz="1200" strike="noStrike" noProof="1" dirty="0"/>
          </a:p>
        </p:txBody>
      </p:sp>
    </p:spTree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7" name="TextBox 21"/>
          <p:cNvSpPr txBox="1"/>
          <p:nvPr/>
        </p:nvSpPr>
        <p:spPr>
          <a:xfrm>
            <a:off x="4792663" y="2305050"/>
            <a:ext cx="230505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昆明湖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738313" y="431800"/>
            <a:ext cx="3059112" cy="768350"/>
            <a:chOff x="2375756" y="2268826"/>
            <a:chExt cx="3058016" cy="666511"/>
          </a:xfrm>
        </p:grpSpPr>
        <p:sp>
          <p:nvSpPr>
            <p:cNvPr id="4" name="云形 3"/>
            <p:cNvSpPr/>
            <p:nvPr/>
          </p:nvSpPr>
          <p:spPr>
            <a:xfrm>
              <a:off x="2375756" y="2268826"/>
              <a:ext cx="3058016" cy="666511"/>
            </a:xfrm>
            <a:prstGeom prst="cloud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108548" name="TextBox 4"/>
            <p:cNvSpPr txBox="1"/>
            <p:nvPr/>
          </p:nvSpPr>
          <p:spPr>
            <a:xfrm>
              <a:off x="2494776" y="2333549"/>
              <a:ext cx="2818389" cy="45030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位置、主要特点</a:t>
              </a:r>
              <a:endPara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6" name="文本框 2"/>
          <p:cNvSpPr txBox="1"/>
          <p:nvPr/>
        </p:nvSpPr>
        <p:spPr>
          <a:xfrm>
            <a:off x="702618" y="1404748"/>
            <a:ext cx="720080" cy="1569660"/>
          </a:xfrm>
          <a:prstGeom prst="rect">
            <a:avLst/>
          </a:prstGeom>
          <a:gradFill>
            <a:gsLst>
              <a:gs pos="0">
                <a:schemeClr val="accent2">
                  <a:lumMod val="7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  <a:effectLst>
            <a:softEdge rad="3175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fontAlgn="auto"/>
            <a:r>
              <a:rPr lang="zh-CN" altLang="en-US" sz="3200" b="1" strike="noStrike" noProof="1" dirty="0">
                <a:latin typeface="楷体" panose="02010609060101010101" pitchFamily="49" charset="-122"/>
                <a:ea typeface="楷体" panose="02010609060101010101" pitchFamily="49" charset="-122"/>
              </a:rPr>
              <a:t>颐和园</a:t>
            </a:r>
            <a:endParaRPr lang="zh-CN" altLang="en-US" sz="3200" b="1" strike="noStrike" noProof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1595438" y="1131888"/>
            <a:ext cx="287338" cy="2762250"/>
          </a:xfrm>
          <a:prstGeom prst="leftBrac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grpSp>
        <p:nvGrpSpPr>
          <p:cNvPr id="9" name="组合 8"/>
          <p:cNvGrpSpPr/>
          <p:nvPr/>
        </p:nvGrpSpPr>
        <p:grpSpPr>
          <a:xfrm>
            <a:off x="1882775" y="1855788"/>
            <a:ext cx="2106613" cy="730250"/>
            <a:chOff x="2098767" y="2336363"/>
            <a:chExt cx="2106166" cy="730908"/>
          </a:xfrm>
        </p:grpSpPr>
        <p:sp>
          <p:nvSpPr>
            <p:cNvPr id="10" name="云形 9"/>
            <p:cNvSpPr/>
            <p:nvPr/>
          </p:nvSpPr>
          <p:spPr>
            <a:xfrm>
              <a:off x="2098767" y="2336363"/>
              <a:ext cx="1968649" cy="730908"/>
            </a:xfrm>
            <a:prstGeom prst="cloud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108553" name="TextBox 10"/>
            <p:cNvSpPr txBox="1"/>
            <p:nvPr/>
          </p:nvSpPr>
          <p:spPr>
            <a:xfrm>
              <a:off x="2340016" y="2395153"/>
              <a:ext cx="1864917" cy="51958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主要景点</a:t>
              </a:r>
              <a:endPara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874838" y="3465513"/>
            <a:ext cx="2544762" cy="666750"/>
            <a:chOff x="2375756" y="2268826"/>
            <a:chExt cx="1620180" cy="666511"/>
          </a:xfrm>
        </p:grpSpPr>
        <p:sp>
          <p:nvSpPr>
            <p:cNvPr id="14" name="云形 13"/>
            <p:cNvSpPr/>
            <p:nvPr/>
          </p:nvSpPr>
          <p:spPr>
            <a:xfrm>
              <a:off x="2375756" y="2268826"/>
              <a:ext cx="1620180" cy="666511"/>
            </a:xfrm>
            <a:prstGeom prst="cloud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108556" name="TextBox 14"/>
            <p:cNvSpPr txBox="1"/>
            <p:nvPr/>
          </p:nvSpPr>
          <p:spPr>
            <a:xfrm>
              <a:off x="2534439" y="2291043"/>
              <a:ext cx="1461497" cy="57923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与读者互动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6" name="左大括号 15"/>
          <p:cNvSpPr/>
          <p:nvPr/>
        </p:nvSpPr>
        <p:spPr>
          <a:xfrm>
            <a:off x="4356100" y="1500188"/>
            <a:ext cx="306388" cy="1647825"/>
          </a:xfrm>
          <a:prstGeom prst="leftBrac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20" name="TextBox 19"/>
          <p:cNvSpPr txBox="1"/>
          <p:nvPr/>
        </p:nvSpPr>
        <p:spPr>
          <a:xfrm>
            <a:off x="4775200" y="1296988"/>
            <a:ext cx="2354263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长廊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792663" y="1800225"/>
            <a:ext cx="235267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佛香阁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643438" y="3560763"/>
            <a:ext cx="292735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赞美颐和园美景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804248" y="1680359"/>
            <a:ext cx="697626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/>
            <a:r>
              <a:rPr lang="zh-CN" altLang="en-US" sz="4000" b="1" strike="noStrike" cap="none" spc="0" noProof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ea typeface="+mn-ea"/>
                <a:cs typeface="+mn-cs"/>
              </a:rPr>
              <a:t>重</a:t>
            </a:r>
            <a:endParaRPr lang="en-US" altLang="zh-CN" sz="4000" b="1" strike="noStrike" cap="none" spc="0" noProof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 fontAlgn="auto"/>
            <a:r>
              <a:rPr lang="zh-CN" altLang="en-US" sz="4000" b="1" strike="noStrike" cap="none" spc="0" noProof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ea typeface="+mn-ea"/>
                <a:cs typeface="+mn-cs"/>
              </a:rPr>
              <a:t>点</a:t>
            </a:r>
            <a:endParaRPr lang="zh-CN" altLang="en-US" sz="4000" b="1" strike="noStrike" cap="none" spc="0" noProof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2" name="左大括号 31"/>
          <p:cNvSpPr/>
          <p:nvPr/>
        </p:nvSpPr>
        <p:spPr>
          <a:xfrm rot="10800000">
            <a:off x="6443663" y="1554163"/>
            <a:ext cx="280988" cy="1692275"/>
          </a:xfrm>
          <a:prstGeom prst="leftBrace">
            <a:avLst>
              <a:gd name="adj1" fmla="val 0"/>
              <a:gd name="adj2" fmla="val 50000"/>
            </a:avLst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8" name="TextBox 21"/>
          <p:cNvSpPr txBox="1"/>
          <p:nvPr/>
        </p:nvSpPr>
        <p:spPr>
          <a:xfrm>
            <a:off x="4792663" y="2782888"/>
            <a:ext cx="2360612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十七孔桥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 animBg="1"/>
      <p:bldP spid="20" grpId="0"/>
      <p:bldP spid="22" grpId="0"/>
      <p:bldP spid="29" grpId="0"/>
      <p:bldP spid="31" grpId="0"/>
      <p:bldP spid="32" grpId="0" animBg="1"/>
      <p:bldP spid="8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2268538" y="536575"/>
            <a:ext cx="4240212" cy="666750"/>
            <a:chOff x="2375756" y="2276247"/>
            <a:chExt cx="1582479" cy="666511"/>
          </a:xfrm>
        </p:grpSpPr>
        <p:sp>
          <p:nvSpPr>
            <p:cNvPr id="4" name="云形 3"/>
            <p:cNvSpPr/>
            <p:nvPr/>
          </p:nvSpPr>
          <p:spPr>
            <a:xfrm>
              <a:off x="2375756" y="2276247"/>
              <a:ext cx="1477974" cy="666511"/>
            </a:xfrm>
            <a:prstGeom prst="cloud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>
                <a:solidFill>
                  <a:prstClr val="white"/>
                </a:solidFill>
              </a:endParaRPr>
            </a:p>
          </p:txBody>
        </p:sp>
        <p:sp>
          <p:nvSpPr>
            <p:cNvPr id="110595" name="TextBox 4"/>
            <p:cNvSpPr txBox="1"/>
            <p:nvPr/>
          </p:nvSpPr>
          <p:spPr>
            <a:xfrm>
              <a:off x="2471143" y="2290529"/>
              <a:ext cx="1487092" cy="57923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32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位置、历史、影响</a:t>
              </a:r>
              <a:endPara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" name="文本框 2"/>
          <p:cNvSpPr txBox="1"/>
          <p:nvPr/>
        </p:nvSpPr>
        <p:spPr>
          <a:xfrm>
            <a:off x="903288" y="1395413"/>
            <a:ext cx="630238" cy="2528888"/>
          </a:xfrm>
          <a:prstGeom prst="rect">
            <a:avLst/>
          </a:prstGeom>
          <a:gradFill>
            <a:gsLst>
              <a:gs pos="0">
                <a:schemeClr val="accent2">
                  <a:lumMod val="7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fontAlgn="auto"/>
            <a:r>
              <a:rPr lang="zh-CN" altLang="en-US" sz="3200" b="1" strike="noStrike" noProof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敦煌莫高窟</a:t>
            </a:r>
            <a:endParaRPr lang="en-US" altLang="zh-CN" sz="3200" b="1" strike="noStrike" noProof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1819275" y="1014413"/>
            <a:ext cx="287338" cy="2762250"/>
          </a:xfrm>
          <a:prstGeom prst="leftBrac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prstClr val="black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136775" y="1925638"/>
            <a:ext cx="2052638" cy="731837"/>
            <a:chOff x="2505196" y="1850540"/>
            <a:chExt cx="2053263" cy="730908"/>
          </a:xfrm>
        </p:grpSpPr>
        <p:sp>
          <p:nvSpPr>
            <p:cNvPr id="10" name="云形 9"/>
            <p:cNvSpPr/>
            <p:nvPr/>
          </p:nvSpPr>
          <p:spPr>
            <a:xfrm>
              <a:off x="2505196" y="1850540"/>
              <a:ext cx="2014300" cy="730908"/>
            </a:xfrm>
            <a:prstGeom prst="cloud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>
                <a:solidFill>
                  <a:prstClr val="white"/>
                </a:solidFill>
              </a:endParaRPr>
            </a:p>
          </p:txBody>
        </p:sp>
        <p:sp>
          <p:nvSpPr>
            <p:cNvPr id="110600" name="TextBox 10"/>
            <p:cNvSpPr txBox="1"/>
            <p:nvPr/>
          </p:nvSpPr>
          <p:spPr>
            <a:xfrm>
              <a:off x="2700518" y="1850540"/>
              <a:ext cx="1857941" cy="57870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32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主要景点</a:t>
              </a:r>
              <a:endPara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422525" y="3435350"/>
            <a:ext cx="2005013" cy="666750"/>
            <a:chOff x="2389203" y="2268826"/>
            <a:chExt cx="2005600" cy="666511"/>
          </a:xfrm>
        </p:grpSpPr>
        <p:sp>
          <p:nvSpPr>
            <p:cNvPr id="14" name="云形 13"/>
            <p:cNvSpPr/>
            <p:nvPr/>
          </p:nvSpPr>
          <p:spPr>
            <a:xfrm>
              <a:off x="2389203" y="2268826"/>
              <a:ext cx="2005600" cy="666511"/>
            </a:xfrm>
            <a:prstGeom prst="cloud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>
                <a:solidFill>
                  <a:prstClr val="white"/>
                </a:solidFill>
              </a:endParaRPr>
            </a:p>
          </p:txBody>
        </p:sp>
        <p:sp>
          <p:nvSpPr>
            <p:cNvPr id="110603" name="TextBox 14"/>
            <p:cNvSpPr txBox="1"/>
            <p:nvPr/>
          </p:nvSpPr>
          <p:spPr>
            <a:xfrm>
              <a:off x="2471777" y="2291043"/>
              <a:ext cx="1910322" cy="57923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32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珍贵价值</a:t>
              </a:r>
              <a:endPara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6" name="左大括号 15"/>
          <p:cNvSpPr/>
          <p:nvPr/>
        </p:nvSpPr>
        <p:spPr>
          <a:xfrm>
            <a:off x="4486275" y="1798638"/>
            <a:ext cx="306388" cy="1125538"/>
          </a:xfrm>
          <a:prstGeom prst="leftBrace">
            <a:avLst/>
          </a:prstGeom>
          <a:ln w="762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prstClr val="black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908550" y="1592263"/>
            <a:ext cx="209867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壁画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908550" y="2390775"/>
            <a:ext cx="131921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千佛洞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716463" y="3489325"/>
            <a:ext cx="214947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各种美称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588224" y="1707654"/>
            <a:ext cx="697626" cy="132343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/>
            <a:r>
              <a:rPr lang="zh-CN" altLang="en-US" sz="4000" b="1" strike="noStrike" noProof="1" dirty="0">
                <a:ln w="11430"/>
                <a:gradFill>
                  <a:gsLst>
                    <a:gs pos="0">
                      <a:srgbClr val="F07474">
                        <a:tint val="70000"/>
                        <a:satMod val="245000"/>
                      </a:srgbClr>
                    </a:gs>
                    <a:gs pos="75000">
                      <a:srgbClr val="F07474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F07474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ea typeface="+mn-ea"/>
                <a:cs typeface="+mn-cs"/>
              </a:rPr>
              <a:t>重</a:t>
            </a:r>
            <a:endParaRPr lang="en-US" altLang="zh-CN" sz="4000" b="1" strike="noStrike" noProof="1" dirty="0">
              <a:ln w="11430"/>
              <a:gradFill>
                <a:gsLst>
                  <a:gs pos="0">
                    <a:srgbClr val="F07474">
                      <a:tint val="70000"/>
                      <a:satMod val="245000"/>
                    </a:srgbClr>
                  </a:gs>
                  <a:gs pos="75000">
                    <a:srgbClr val="F07474">
                      <a:tint val="90000"/>
                      <a:shade val="60000"/>
                      <a:satMod val="240000"/>
                    </a:srgbClr>
                  </a:gs>
                  <a:gs pos="100000">
                    <a:srgbClr val="F07474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 fontAlgn="auto"/>
            <a:r>
              <a:rPr lang="zh-CN" altLang="en-US" sz="4000" b="1" strike="noStrike" noProof="1" dirty="0">
                <a:ln w="11430"/>
                <a:gradFill>
                  <a:gsLst>
                    <a:gs pos="0">
                      <a:srgbClr val="F07474">
                        <a:tint val="70000"/>
                        <a:satMod val="245000"/>
                      </a:srgbClr>
                    </a:gs>
                    <a:gs pos="75000">
                      <a:srgbClr val="F07474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F07474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ea typeface="+mn-ea"/>
                <a:cs typeface="+mn-cs"/>
              </a:rPr>
              <a:t>点</a:t>
            </a:r>
            <a:endParaRPr lang="zh-CN" altLang="en-US" sz="4000" b="1" strike="noStrike" noProof="1" dirty="0">
              <a:ln w="11430"/>
              <a:gradFill>
                <a:gsLst>
                  <a:gs pos="0">
                    <a:srgbClr val="F07474">
                      <a:tint val="70000"/>
                      <a:satMod val="245000"/>
                    </a:srgbClr>
                  </a:gs>
                  <a:gs pos="75000">
                    <a:srgbClr val="F07474">
                      <a:tint val="90000"/>
                      <a:shade val="60000"/>
                      <a:satMod val="240000"/>
                    </a:srgbClr>
                  </a:gs>
                  <a:gs pos="100000">
                    <a:srgbClr val="F07474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2" name="左大括号 31"/>
          <p:cNvSpPr/>
          <p:nvPr/>
        </p:nvSpPr>
        <p:spPr>
          <a:xfrm rot="10800000">
            <a:off x="6227763" y="1779588"/>
            <a:ext cx="280988" cy="1163638"/>
          </a:xfrm>
          <a:prstGeom prst="leftBrace">
            <a:avLst>
              <a:gd name="adj1" fmla="val 0"/>
              <a:gd name="adj2" fmla="val 50000"/>
            </a:avLst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1" grpId="0"/>
      <p:bldP spid="22" grpId="0"/>
      <p:bldP spid="30" grpId="0"/>
      <p:bldP spid="31" grpId="0"/>
      <p:bldP spid="32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1958975" y="2193925"/>
            <a:ext cx="1965325" cy="665163"/>
            <a:chOff x="2352570" y="2268826"/>
            <a:chExt cx="1964266" cy="666511"/>
          </a:xfrm>
        </p:grpSpPr>
        <p:sp>
          <p:nvSpPr>
            <p:cNvPr id="4" name="云形 3"/>
            <p:cNvSpPr/>
            <p:nvPr/>
          </p:nvSpPr>
          <p:spPr>
            <a:xfrm>
              <a:off x="2375756" y="2268826"/>
              <a:ext cx="1620180" cy="666511"/>
            </a:xfrm>
            <a:prstGeom prst="cloud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112643" name="TextBox 4"/>
            <p:cNvSpPr txBox="1"/>
            <p:nvPr/>
          </p:nvSpPr>
          <p:spPr>
            <a:xfrm>
              <a:off x="2352570" y="2291096"/>
              <a:ext cx="1964266" cy="5806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主要特点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" name="文本框 2"/>
          <p:cNvSpPr txBox="1"/>
          <p:nvPr/>
        </p:nvSpPr>
        <p:spPr>
          <a:xfrm>
            <a:off x="604838" y="1649413"/>
            <a:ext cx="720725" cy="1554163"/>
          </a:xfrm>
          <a:prstGeom prst="rect">
            <a:avLst/>
          </a:prstGeom>
          <a:gradFill>
            <a:gsLst>
              <a:gs pos="0">
                <a:schemeClr val="accent2">
                  <a:lumMod val="7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fontAlgn="auto"/>
            <a:r>
              <a:rPr lang="zh-CN" altLang="en-US" sz="3200" b="1" strike="noStrike" noProof="1" dirty="0">
                <a:latin typeface="黑体" panose="02010609060101010101" pitchFamily="49" charset="-122"/>
                <a:ea typeface="黑体" panose="02010609060101010101" pitchFamily="49" charset="-122"/>
              </a:rPr>
              <a:t>兵马俑</a:t>
            </a:r>
            <a:endParaRPr lang="zh-CN" altLang="en-US" sz="3200" b="1" strike="noStrike" noProof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1524000" y="641350"/>
            <a:ext cx="287338" cy="3529013"/>
          </a:xfrm>
          <a:prstGeom prst="leftBrac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grpSp>
        <p:nvGrpSpPr>
          <p:cNvPr id="9" name="组合 8"/>
          <p:cNvGrpSpPr/>
          <p:nvPr/>
        </p:nvGrpSpPr>
        <p:grpSpPr>
          <a:xfrm>
            <a:off x="1836738" y="512763"/>
            <a:ext cx="4627562" cy="673100"/>
            <a:chOff x="2375756" y="2262251"/>
            <a:chExt cx="4628046" cy="673086"/>
          </a:xfrm>
        </p:grpSpPr>
        <p:sp>
          <p:nvSpPr>
            <p:cNvPr id="10" name="云形 9"/>
            <p:cNvSpPr/>
            <p:nvPr/>
          </p:nvSpPr>
          <p:spPr>
            <a:xfrm>
              <a:off x="2375756" y="2268826"/>
              <a:ext cx="4224956" cy="666511"/>
            </a:xfrm>
            <a:prstGeom prst="cloud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112648" name="TextBox 10"/>
            <p:cNvSpPr txBox="1"/>
            <p:nvPr/>
          </p:nvSpPr>
          <p:spPr>
            <a:xfrm>
              <a:off x="2586916" y="2262251"/>
              <a:ext cx="4416886" cy="57942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位置、性质、影响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016125" y="3622675"/>
            <a:ext cx="1619250" cy="666750"/>
            <a:chOff x="2375756" y="2268826"/>
            <a:chExt cx="1620180" cy="666511"/>
          </a:xfrm>
        </p:grpSpPr>
        <p:sp>
          <p:nvSpPr>
            <p:cNvPr id="14" name="云形 13"/>
            <p:cNvSpPr/>
            <p:nvPr/>
          </p:nvSpPr>
          <p:spPr>
            <a:xfrm>
              <a:off x="2375756" y="2268826"/>
              <a:ext cx="1620180" cy="666511"/>
            </a:xfrm>
            <a:prstGeom prst="cloud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112651" name="TextBox 14"/>
            <p:cNvSpPr txBox="1"/>
            <p:nvPr/>
          </p:nvSpPr>
          <p:spPr>
            <a:xfrm>
              <a:off x="2471061" y="2291043"/>
              <a:ext cx="1440689" cy="57923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参观后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4105275" y="1749425"/>
            <a:ext cx="3449638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规模宏大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133850" y="2719388"/>
            <a:ext cx="3271838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类型多，个性鲜明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左大括号 22"/>
          <p:cNvSpPr/>
          <p:nvPr/>
        </p:nvSpPr>
        <p:spPr>
          <a:xfrm>
            <a:off x="3781425" y="1924050"/>
            <a:ext cx="296863" cy="1317625"/>
          </a:xfrm>
          <a:prstGeom prst="leftBrac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30" name="TextBox 29"/>
          <p:cNvSpPr txBox="1"/>
          <p:nvPr/>
        </p:nvSpPr>
        <p:spPr>
          <a:xfrm>
            <a:off x="3995738" y="3651250"/>
            <a:ext cx="32131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感叹祖先的伟大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596336" y="2090827"/>
            <a:ext cx="121058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/>
            <a:r>
              <a:rPr lang="zh-CN" altLang="en-US" sz="4000" b="1" strike="noStrike" cap="none" spc="0" noProof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ea typeface="+mn-ea"/>
                <a:cs typeface="+mn-cs"/>
              </a:rPr>
              <a:t>重点</a:t>
            </a:r>
            <a:endParaRPr lang="zh-CN" altLang="en-US" sz="4000" b="1" strike="noStrike" cap="none" spc="0" noProof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4" name="左大括号 23"/>
          <p:cNvSpPr/>
          <p:nvPr/>
        </p:nvSpPr>
        <p:spPr>
          <a:xfrm rot="10800000">
            <a:off x="7183438" y="1760538"/>
            <a:ext cx="280988" cy="1531938"/>
          </a:xfrm>
          <a:prstGeom prst="leftBrace">
            <a:avLst>
              <a:gd name="adj1" fmla="val 0"/>
              <a:gd name="adj2" fmla="val 50000"/>
            </a:avLst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</p:spTree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 animBg="1"/>
      <p:bldP spid="30" grpId="0"/>
      <p:bldP spid="7" grpId="0"/>
      <p:bldP spid="24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755650" y="1779588"/>
            <a:ext cx="5543550" cy="131127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  <a:prstDash val="dashDot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fontAlgn="auto"/>
            <a:r>
              <a:rPr lang="zh-CN" altLang="en-US" sz="4000" b="1" strike="noStrike" noProof="1" dirty="0">
                <a:latin typeface="楷体" panose="02010609060101010101" pitchFamily="49" charset="-122"/>
                <a:ea typeface="楷体" panose="02010609060101010101" pitchFamily="49" charset="-122"/>
              </a:rPr>
              <a:t>    让我们拿起笔，快快写起来吧！</a:t>
            </a:r>
            <a:endParaRPr lang="zh-CN" altLang="en-US" sz="4000" b="1" strike="noStrike" noProof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14" descr="234757-160Z616032990[1]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CF3">
                  <a:alpha val="100000"/>
                </a:srgbClr>
              </a:clrFrom>
              <a:clrTo>
                <a:srgbClr val="FFFCF3">
                  <a:alpha val="100000"/>
                  <a:alpha val="0"/>
                </a:srgbClr>
              </a:clrTo>
            </a:clrChange>
          </a:blip>
          <a:srcRect l="67163" t="48737"/>
          <a:stretch>
            <a:fillRect/>
          </a:stretch>
        </p:blipFill>
        <p:spPr>
          <a:xfrm>
            <a:off x="6298416" y="1306959"/>
            <a:ext cx="2085975" cy="3028315"/>
          </a:xfrm>
          <a:prstGeom prst="rect">
            <a:avLst/>
          </a:prstGeom>
          <a:effectLst>
            <a:innerShdw blurRad="63500" dist="50800">
              <a:prstClr val="black">
                <a:alpha val="50000"/>
              </a:prstClr>
            </a:innerShdw>
          </a:effectLst>
        </p:spPr>
      </p:pic>
    </p:spTree>
  </p:cSld>
  <p:clrMapOvr>
    <a:masterClrMapping/>
  </p:clrMapOvr>
  <p:transition advClick="0" advTm="6000"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TextBox 2"/>
          <p:cNvSpPr txBox="1"/>
          <p:nvPr/>
        </p:nvSpPr>
        <p:spPr>
          <a:xfrm>
            <a:off x="179512" y="195486"/>
            <a:ext cx="4032448" cy="583566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fontAlgn="auto"/>
            <a:r>
              <a:rPr lang="zh-CN" altLang="en-US" sz="3200" noProof="1" dirty="0">
                <a:solidFill>
                  <a:schemeClr val="accent4"/>
                </a:solidFill>
                <a:latin typeface="+mn-lt"/>
                <a:ea typeface="+mn-ea"/>
                <a:cs typeface="+mn-cs"/>
              </a:rPr>
              <a:t>组内分享•修改完善</a:t>
            </a:r>
            <a:endParaRPr lang="zh-CN" altLang="en-US" sz="3200" noProof="1" dirty="0">
              <a:solidFill>
                <a:schemeClr val="accent4"/>
              </a:solidFill>
            </a:endParaRPr>
          </a:p>
        </p:txBody>
      </p:sp>
      <p:pic>
        <p:nvPicPr>
          <p:cNvPr id="16386" name="Picture 2" descr="http://image.shedunews.com/2013/4/10/m_505811_dc1ca6e1-bf97-4a42-9dcc-b8c7feb72ef0.jpg"/>
          <p:cNvPicPr>
            <a:picLocks noChangeAspect="1" noChangeArrowheads="1"/>
          </p:cNvPicPr>
          <p:nvPr/>
        </p:nvPicPr>
        <p:blipFill>
          <a:blip r:embed="rId1" cstate="print"/>
          <a:srcRect t="12672"/>
          <a:stretch>
            <a:fillRect/>
          </a:stretch>
        </p:blipFill>
        <p:spPr bwMode="auto">
          <a:xfrm>
            <a:off x="395536" y="988729"/>
            <a:ext cx="4577413" cy="240526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6739" name="矩形 1"/>
          <p:cNvSpPr/>
          <p:nvPr/>
        </p:nvSpPr>
        <p:spPr>
          <a:xfrm>
            <a:off x="684213" y="3603625"/>
            <a:ext cx="7632700" cy="1190625"/>
          </a:xfrm>
          <a:prstGeom prst="rect">
            <a:avLst/>
          </a:prstGeom>
          <a:blipFill rotWithShape="1">
            <a:blip r:embed="rId2"/>
          </a:blipFill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小组内分享，共同修改、完善，要注意把世界文化遗产介绍清楚。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advClick="0" advTm="6000"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18785" name="组合 24"/>
          <p:cNvGrpSpPr/>
          <p:nvPr/>
        </p:nvGrpSpPr>
        <p:grpSpPr>
          <a:xfrm>
            <a:off x="139700" y="339725"/>
            <a:ext cx="3024188" cy="557213"/>
            <a:chOff x="179512" y="411510"/>
            <a:chExt cx="3024336" cy="558510"/>
          </a:xfrm>
        </p:grpSpPr>
        <p:sp>
          <p:nvSpPr>
            <p:cNvPr id="118786" name="文本框 14"/>
            <p:cNvSpPr txBox="1"/>
            <p:nvPr/>
          </p:nvSpPr>
          <p:spPr>
            <a:xfrm>
              <a:off x="624034" y="411510"/>
              <a:ext cx="2579814" cy="558510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68580" tIns="34290" rIns="68580" bIns="34290">
              <a:spAutoFit/>
            </a:bodyPr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评价标准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118787" name="图片 2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79512" y="464187"/>
              <a:ext cx="366860" cy="456338"/>
            </a:xfrm>
            <a:prstGeom prst="rect">
              <a:avLst/>
            </a:prstGeom>
            <a:noFill/>
            <a:ln w="9525">
              <a:noFill/>
            </a:ln>
          </p:spPr>
        </p:pic>
      </p:grpSp>
      <p:graphicFrame>
        <p:nvGraphicFramePr>
          <p:cNvPr id="118861" name="表格 118860"/>
          <p:cNvGraphicFramePr/>
          <p:nvPr>
            <p:custDataLst>
              <p:tags r:id="rId2"/>
            </p:custDataLst>
          </p:nvPr>
        </p:nvGraphicFramePr>
        <p:xfrm>
          <a:off x="323850" y="987425"/>
          <a:ext cx="8640763" cy="7785100"/>
        </p:xfrm>
        <a:graphic>
          <a:graphicData uri="http://schemas.openxmlformats.org/drawingml/2006/table">
            <a:tbl>
              <a:tblPr/>
              <a:tblGrid>
                <a:gridCol w="3265488"/>
                <a:gridCol w="1735137"/>
                <a:gridCol w="1754188"/>
                <a:gridCol w="1885950"/>
              </a:tblGrid>
              <a:tr h="51752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45720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zh-CN" altLang="en-US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评价项目</a:t>
                      </a:r>
                      <a:endParaRPr lang="zh-CN" altLang="en-US" b="1" dirty="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2B3C5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45720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endParaRPr lang="zh-CN" altLang="en-US" b="1" dirty="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2B3C5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45720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endParaRPr lang="zh-CN" altLang="en-US" b="1" dirty="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2B3C5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defTabSz="45720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zh-CN" altLang="en-US" b="1" dirty="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  加油</a:t>
                      </a:r>
                      <a:endParaRPr lang="zh-CN" altLang="en-US" b="1" dirty="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2B3C5"/>
                    </a:solidFill>
                  </a:tcPr>
                </a:tc>
              </a:tr>
              <a:tr h="944563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defTabSz="45720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zh-CN" altLang="en-US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内容介绍中国的世界文化遗产</a:t>
                      </a:r>
                      <a:endParaRPr lang="zh-CN" altLang="en-US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5EA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45720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endParaRPr lang="zh-CN" altLang="en-US" sz="3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5EA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45720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endParaRPr lang="zh-CN" altLang="en-US" sz="3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5EA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45720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endParaRPr lang="zh-CN" altLang="en-US" sz="3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5EA"/>
                    </a:solidFill>
                  </a:tcPr>
                </a:tc>
              </a:tr>
              <a:tr h="944562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defTabSz="45720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zh-CN" altLang="en-US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按一定的顺序，分成了几个方面介绍</a:t>
                      </a:r>
                      <a:endParaRPr lang="zh-CN" altLang="en-US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2F5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45720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endParaRPr lang="zh-CN" altLang="en-US" sz="3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2F5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45720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endParaRPr lang="zh-CN" altLang="en-US" sz="3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2F5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45720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endParaRPr lang="zh-CN" altLang="en-US" sz="3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2F5"/>
                    </a:solidFill>
                  </a:tcPr>
                </a:tc>
              </a:tr>
              <a:tr h="547688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defTabSz="45720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zh-CN" altLang="en-US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写出了主要特点</a:t>
                      </a:r>
                      <a:endParaRPr lang="zh-CN" altLang="en-US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5EA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45720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endParaRPr lang="zh-CN" altLang="en-US" sz="3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5EA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45720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endParaRPr lang="zh-CN" altLang="en-US" sz="3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5EA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45720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endParaRPr lang="zh-CN" altLang="en-US" sz="3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5EA"/>
                    </a:solidFill>
                  </a:tcPr>
                </a:tc>
              </a:tr>
              <a:tr h="944562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defTabSz="45720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zh-CN" altLang="en-US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运用了修辞方法等描写手法</a:t>
                      </a:r>
                      <a:endParaRPr lang="zh-CN" altLang="en-US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2F5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45720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endParaRPr lang="zh-CN" altLang="en-US" sz="3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2F5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45720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endParaRPr lang="zh-CN" altLang="en-US" sz="3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2F5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45720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endParaRPr lang="zh-CN" altLang="en-US" sz="3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2F5"/>
                    </a:solidFill>
                  </a:tcPr>
                </a:tc>
              </a:tr>
              <a:tr h="715963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defTabSz="45720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zh-CN" altLang="en-US" sz="410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加入了传说</a:t>
                      </a:r>
                      <a:endParaRPr lang="zh-CN" altLang="en-US" sz="410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2F5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45720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endParaRPr lang="zh-CN" altLang="en-US" dirty="0">
                        <a:solidFill>
                          <a:schemeClr val="tx1"/>
                        </a:solidFill>
                        <a:ea typeface="华文楷体" panose="02010600040101010101" charset="-122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2F5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45720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endParaRPr lang="zh-CN" altLang="en-US" dirty="0">
                        <a:solidFill>
                          <a:schemeClr val="tx1"/>
                        </a:solidFill>
                        <a:ea typeface="华文楷体" panose="02010600040101010101" charset="-122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2F5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45720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endParaRPr lang="zh-CN" altLang="en-US" dirty="0">
                        <a:solidFill>
                          <a:schemeClr val="tx1"/>
                        </a:solidFill>
                        <a:ea typeface="华文楷体" panose="02010600040101010101" charset="-122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2F5"/>
                    </a:solidFill>
                  </a:tcPr>
                </a:tc>
              </a:tr>
              <a:tr h="1798637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zh-CN" altLang="en-US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书写认真，错别字少于</a:t>
                      </a:r>
                      <a:r>
                        <a:rPr lang="en-US" altLang="zh-CN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3</a:t>
                      </a:r>
                      <a:r>
                        <a:rPr lang="zh-CN" altLang="en-US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个，病句不多于</a:t>
                      </a:r>
                      <a:r>
                        <a:rPr lang="en-US" altLang="zh-CN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2</a:t>
                      </a:r>
                      <a:r>
                        <a:rPr lang="zh-CN" altLang="en-US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个，有修改的痕迹</a:t>
                      </a:r>
                      <a:endParaRPr lang="zh-CN" altLang="en-US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5EA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45720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endParaRPr lang="zh-CN" altLang="en-US" sz="3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5EA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45720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endParaRPr lang="zh-CN" altLang="en-US" sz="3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5EA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45720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endParaRPr lang="zh-CN" altLang="en-US" sz="3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5EA"/>
                    </a:solidFill>
                  </a:tcPr>
                </a:tc>
              </a:tr>
              <a:tr h="137160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zh-CN" altLang="en-US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老师或同学评语及修改建议：</a:t>
                      </a:r>
                      <a:endParaRPr lang="en-US" altLang="zh-CN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  <a:p>
                      <a:pPr marL="0" lvl="0" inden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endParaRPr lang="zh-CN" altLang="en-US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2F5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45720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endParaRPr lang="zh-CN" altLang="en-US" sz="3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2F5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45720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endParaRPr lang="zh-CN" altLang="en-US" sz="3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2F5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45720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endParaRPr lang="zh-CN" altLang="en-US" sz="3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2F5"/>
                    </a:solidFill>
                  </a:tcPr>
                </a:tc>
              </a:tr>
            </a:tbl>
          </a:graphicData>
        </a:graphic>
      </p:graphicFrame>
      <p:sp>
        <p:nvSpPr>
          <p:cNvPr id="29" name="心形 28"/>
          <p:cNvSpPr/>
          <p:nvPr/>
        </p:nvSpPr>
        <p:spPr>
          <a:xfrm>
            <a:off x="8067675" y="1103313"/>
            <a:ext cx="360363" cy="215900"/>
          </a:xfrm>
          <a:prstGeom prst="heart">
            <a:avLst/>
          </a:prstGeom>
          <a:solidFill>
            <a:srgbClr val="F07474"/>
          </a:solidFill>
          <a:ln w="25400" cap="flat" cmpd="sng" algn="ctr">
            <a:noFill/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118842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1638" y="1033463"/>
            <a:ext cx="266700" cy="266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8843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8338" y="1033463"/>
            <a:ext cx="266700" cy="266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884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1863" y="1030288"/>
            <a:ext cx="266700" cy="266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8845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10225" y="1033463"/>
            <a:ext cx="266700" cy="266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8846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3750" y="1030288"/>
            <a:ext cx="266700" cy="2667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 advTm="6000"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20833" name="文本框 3"/>
          <p:cNvSpPr txBox="1"/>
          <p:nvPr/>
        </p:nvSpPr>
        <p:spPr>
          <a:xfrm>
            <a:off x="1851025" y="1139825"/>
            <a:ext cx="6708775" cy="2563813"/>
          </a:xfrm>
          <a:prstGeom prst="rect">
            <a:avLst/>
          </a:prstGeom>
          <a:blipFill rotWithShape="1">
            <a:blip r:embed="rId1"/>
          </a:blipFill>
          <a:ln w="12700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    课下，我们把全班同学的作品汇集在一起，编成一本中国世界文化遗产作品集吧！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0834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8" y="2500313"/>
            <a:ext cx="1419225" cy="18811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 advTm="6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6626" name="矩形 3"/>
          <p:cNvSpPr/>
          <p:nvPr/>
        </p:nvSpPr>
        <p:spPr>
          <a:xfrm>
            <a:off x="-1587" y="842963"/>
            <a:ext cx="9145587" cy="4486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361950"/>
            <a:r>
              <a:rPr lang="en-US" altLang="zh-CN" b="1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b="1" dirty="0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zh-CN" b="1" dirty="0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长城（黑龙江、吉林、辽宁、河北、天津、北京、山东、河南、山西、陕西、甘肃、宁夏、青海、内蒙古、新疆，</a:t>
            </a:r>
            <a:r>
              <a:rPr lang="en-US" altLang="zh-CN" b="1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1987.12 </a:t>
            </a:r>
            <a:r>
              <a:rPr lang="zh-CN" altLang="zh-CN" b="1" dirty="0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世界文化遗产）</a:t>
            </a:r>
            <a:endParaRPr lang="zh-CN" altLang="zh-CN" sz="1200" b="1" dirty="0">
              <a:solidFill>
                <a:srgbClr val="0000FF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indent="361950"/>
            <a:r>
              <a:rPr lang="en-US" altLang="zh-CN" b="1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b="1" dirty="0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zh-CN" b="1" dirty="0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莫高窟（甘肃，</a:t>
            </a:r>
            <a:r>
              <a:rPr lang="en-US" altLang="zh-CN" b="1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1987.12 </a:t>
            </a:r>
            <a:r>
              <a:rPr lang="zh-CN" altLang="zh-CN" b="1" dirty="0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世界文化遗产）</a:t>
            </a:r>
            <a:endParaRPr lang="zh-CN" altLang="zh-CN" sz="1200" b="1" dirty="0">
              <a:solidFill>
                <a:srgbClr val="0000FF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indent="361950"/>
            <a:r>
              <a:rPr lang="en-US" altLang="zh-CN" b="1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b="1" dirty="0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zh-CN" b="1" dirty="0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明清故宫（北京故宫，北京，</a:t>
            </a:r>
            <a:r>
              <a:rPr lang="en-US" altLang="zh-CN" b="1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1987.12</a:t>
            </a:r>
            <a:r>
              <a:rPr lang="zh-CN" altLang="zh-CN" b="1" dirty="0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；沈阳故宫，辽宁，</a:t>
            </a:r>
            <a:r>
              <a:rPr lang="en-US" altLang="zh-CN" b="1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2004.7.1 </a:t>
            </a:r>
            <a:r>
              <a:rPr lang="zh-CN" altLang="zh-CN" b="1" dirty="0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世界文化遗产）</a:t>
            </a:r>
            <a:endParaRPr lang="zh-CN" altLang="zh-CN" sz="1200" b="1" dirty="0">
              <a:solidFill>
                <a:srgbClr val="0000FF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indent="361950"/>
            <a:r>
              <a:rPr lang="en-US" altLang="zh-CN" b="1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b="1" dirty="0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zh-CN" b="1" dirty="0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秦始皇陵及兵马俑坑（陕西，</a:t>
            </a:r>
            <a:r>
              <a:rPr lang="en-US" altLang="zh-CN" b="1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1987.12 </a:t>
            </a:r>
            <a:r>
              <a:rPr lang="zh-CN" altLang="zh-CN" b="1" dirty="0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世界文化遗产）</a:t>
            </a:r>
            <a:endParaRPr lang="zh-CN" altLang="zh-CN" sz="1200" b="1" dirty="0">
              <a:solidFill>
                <a:srgbClr val="0000FF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indent="361950"/>
            <a:r>
              <a:rPr lang="en-US" altLang="zh-CN" b="1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5</a:t>
            </a:r>
            <a:r>
              <a:rPr lang="zh-CN" altLang="en-US" b="1" dirty="0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zh-CN" b="1" dirty="0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周口店北京人遗址（北京，</a:t>
            </a:r>
            <a:r>
              <a:rPr lang="en-US" altLang="zh-CN" b="1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1987.12 </a:t>
            </a:r>
            <a:r>
              <a:rPr lang="zh-CN" altLang="zh-CN" b="1" dirty="0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世界文化遗产）</a:t>
            </a:r>
            <a:endParaRPr lang="zh-CN" altLang="zh-CN" sz="1200" b="1" dirty="0">
              <a:solidFill>
                <a:srgbClr val="0000FF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indent="361950"/>
            <a:r>
              <a:rPr lang="en-US" altLang="zh-CN" b="1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6</a:t>
            </a:r>
            <a:r>
              <a:rPr lang="zh-CN" altLang="en-US" b="1" dirty="0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zh-CN" b="1" dirty="0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拉萨布达拉宫历史建筑群（大昭寺、罗布林卡）（西藏，</a:t>
            </a:r>
            <a:r>
              <a:rPr lang="en-US" altLang="zh-CN" b="1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1994.12 </a:t>
            </a:r>
            <a:r>
              <a:rPr lang="zh-CN" altLang="zh-CN" b="1" dirty="0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世界文化遗产）</a:t>
            </a:r>
            <a:endParaRPr lang="zh-CN" altLang="zh-CN" sz="1200" b="1" dirty="0">
              <a:solidFill>
                <a:srgbClr val="0000FF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indent="361950"/>
            <a:r>
              <a:rPr lang="en-US" altLang="zh-CN" b="1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7</a:t>
            </a:r>
            <a:r>
              <a:rPr lang="zh-CN" altLang="en-US" b="1" dirty="0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zh-CN" b="1" dirty="0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承德避暑山庄及其周围寺庙（河北，</a:t>
            </a:r>
            <a:r>
              <a:rPr lang="en-US" altLang="zh-CN" b="1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1994.12 </a:t>
            </a:r>
            <a:r>
              <a:rPr lang="zh-CN" altLang="zh-CN" b="1" dirty="0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世界文化遗产）</a:t>
            </a:r>
            <a:endParaRPr lang="zh-CN" altLang="zh-CN" sz="1200" b="1" dirty="0">
              <a:solidFill>
                <a:srgbClr val="0000FF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indent="361950"/>
            <a:r>
              <a:rPr lang="en-US" altLang="zh-CN" b="1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8</a:t>
            </a:r>
            <a:r>
              <a:rPr lang="zh-CN" altLang="en-US" b="1" dirty="0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zh-CN" b="1" dirty="0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曲阜孔庙、孔林和孔府（山东，</a:t>
            </a:r>
            <a:r>
              <a:rPr lang="en-US" altLang="zh-CN" b="1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1994.12 </a:t>
            </a:r>
            <a:r>
              <a:rPr lang="zh-CN" altLang="zh-CN" b="1" dirty="0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世界文化遗产）</a:t>
            </a:r>
            <a:endParaRPr lang="zh-CN" altLang="zh-CN" sz="1200" b="1" dirty="0">
              <a:solidFill>
                <a:srgbClr val="0000FF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indent="361950"/>
            <a:r>
              <a:rPr lang="en-US" altLang="zh-CN" b="1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9</a:t>
            </a:r>
            <a:r>
              <a:rPr lang="zh-CN" altLang="en-US" b="1" dirty="0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zh-CN" b="1" dirty="0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武当山古建筑群（湖北，</a:t>
            </a:r>
            <a:r>
              <a:rPr lang="en-US" altLang="zh-CN" b="1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1994.12 </a:t>
            </a:r>
            <a:r>
              <a:rPr lang="zh-CN" altLang="zh-CN" b="1" dirty="0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世界文化遗产）</a:t>
            </a:r>
            <a:endParaRPr lang="zh-CN" altLang="zh-CN" sz="1200" b="1" dirty="0">
              <a:solidFill>
                <a:srgbClr val="0000FF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indent="361950"/>
            <a:r>
              <a:rPr lang="en-US" altLang="zh-CN" b="1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10</a:t>
            </a:r>
            <a:r>
              <a:rPr lang="zh-CN" altLang="en-US" b="1" dirty="0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zh-CN" b="1" dirty="0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庐山风景名胜区（江西，</a:t>
            </a:r>
            <a:r>
              <a:rPr lang="en-US" altLang="zh-CN" b="1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1996.12.6 </a:t>
            </a:r>
            <a:r>
              <a:rPr lang="zh-CN" altLang="zh-CN" b="1" dirty="0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世界文化景观）</a:t>
            </a:r>
            <a:endParaRPr lang="zh-CN" altLang="zh-CN" sz="1200" b="1" dirty="0">
              <a:solidFill>
                <a:srgbClr val="0000FF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indent="361950"/>
            <a:r>
              <a:rPr lang="en-US" altLang="zh-CN" b="1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11</a:t>
            </a:r>
            <a:r>
              <a:rPr lang="zh-CN" altLang="en-US" b="1" dirty="0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zh-CN" b="1" dirty="0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丽江古城（云南，</a:t>
            </a:r>
            <a:r>
              <a:rPr lang="en-US" altLang="zh-CN" b="1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1997.12 </a:t>
            </a:r>
            <a:r>
              <a:rPr lang="zh-CN" altLang="zh-CN" b="1" dirty="0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世界文化遗产）</a:t>
            </a:r>
            <a:endParaRPr lang="zh-CN" altLang="zh-CN" sz="1200" b="1" dirty="0">
              <a:solidFill>
                <a:srgbClr val="0000FF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indent="361950"/>
            <a:r>
              <a:rPr lang="en-US" altLang="zh-CN" b="1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12</a:t>
            </a:r>
            <a:r>
              <a:rPr lang="zh-CN" altLang="en-US" b="1" dirty="0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zh-CN" b="1" dirty="0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平遥古城（山西，</a:t>
            </a:r>
            <a:r>
              <a:rPr lang="en-US" altLang="zh-CN" b="1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1997.12 </a:t>
            </a:r>
            <a:r>
              <a:rPr lang="zh-CN" altLang="zh-CN" b="1" dirty="0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世界文化遗产）</a:t>
            </a:r>
            <a:endParaRPr lang="zh-CN" altLang="zh-CN" sz="1200" b="1" dirty="0">
              <a:solidFill>
                <a:srgbClr val="0000FF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indent="361950"/>
            <a:r>
              <a:rPr lang="en-US" altLang="zh-CN" b="1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13</a:t>
            </a:r>
            <a:r>
              <a:rPr lang="zh-CN" altLang="en-US" b="1" dirty="0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zh-CN" b="1" dirty="0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苏州古典园林（江苏，</a:t>
            </a:r>
            <a:r>
              <a:rPr lang="en-US" altLang="zh-CN" b="1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1997.12 </a:t>
            </a:r>
            <a:r>
              <a:rPr lang="zh-CN" altLang="zh-CN" b="1" dirty="0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世界文化遗产）</a:t>
            </a:r>
            <a:endParaRPr lang="zh-CN" altLang="zh-CN" sz="1200" b="1" dirty="0">
              <a:solidFill>
                <a:srgbClr val="0000FF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indent="361950"/>
            <a:r>
              <a:rPr lang="en-US" altLang="zh-CN" b="1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14</a:t>
            </a:r>
            <a:r>
              <a:rPr lang="zh-CN" altLang="en-US" b="1" dirty="0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zh-CN" b="1" dirty="0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北京皇家祭坛</a:t>
            </a:r>
            <a:r>
              <a:rPr lang="en-US" altLang="zh-CN" b="1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-</a:t>
            </a:r>
            <a:r>
              <a:rPr lang="zh-CN" altLang="zh-CN" b="1" dirty="0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天坛（北京，</a:t>
            </a:r>
            <a:r>
              <a:rPr lang="en-US" altLang="zh-CN" b="1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1998.11 </a:t>
            </a:r>
            <a:r>
              <a:rPr lang="zh-CN" altLang="zh-CN" b="1" dirty="0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世界文化遗产）</a:t>
            </a:r>
            <a:endParaRPr lang="zh-CN" altLang="zh-CN" sz="1200" b="1" dirty="0">
              <a:solidFill>
                <a:srgbClr val="0000FF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5" name="TextBox 3"/>
          <p:cNvSpPr txBox="1"/>
          <p:nvPr/>
        </p:nvSpPr>
        <p:spPr>
          <a:xfrm>
            <a:off x="1006475" y="96838"/>
            <a:ext cx="7129463" cy="61912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  <a:prstDash val="dash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pPr algn="ctr" fontAlgn="auto"/>
            <a:r>
              <a:rPr lang="zh-CN" altLang="en-US" sz="3600" b="1" strike="noStrike" noProof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中国世界文化遗产知多少？</a:t>
            </a:r>
            <a:endParaRPr lang="zh-CN" altLang="en-US" sz="3600" b="1" strike="noStrike" noProof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advClick="0" advTm="600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7650" name="矩形 1"/>
          <p:cNvSpPr/>
          <p:nvPr/>
        </p:nvSpPr>
        <p:spPr>
          <a:xfrm>
            <a:off x="250825" y="157163"/>
            <a:ext cx="8642350" cy="4968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361950"/>
            <a:r>
              <a:rPr lang="en-US" altLang="zh-CN" sz="2000" b="1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15</a:t>
            </a:r>
            <a:r>
              <a:rPr lang="zh-CN" altLang="en-US" sz="2000" b="1" dirty="0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zh-CN" sz="2000" b="1" dirty="0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北京皇家园林</a:t>
            </a:r>
            <a:r>
              <a:rPr lang="en-US" altLang="zh-CN" sz="2000" b="1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-</a:t>
            </a:r>
            <a:r>
              <a:rPr lang="zh-CN" altLang="zh-CN" sz="2000" b="1" dirty="0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颐和园（北京，</a:t>
            </a:r>
            <a:r>
              <a:rPr lang="en-US" altLang="zh-CN" sz="2000" b="1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1998.11 </a:t>
            </a:r>
            <a:r>
              <a:rPr lang="zh-CN" altLang="zh-CN" sz="2000" b="1" dirty="0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世界文化遗产）</a:t>
            </a:r>
            <a:endParaRPr lang="zh-CN" altLang="zh-CN" sz="1400" b="1" dirty="0">
              <a:solidFill>
                <a:srgbClr val="0000FF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indent="361950"/>
            <a:r>
              <a:rPr lang="en-US" altLang="zh-CN" sz="2000" b="1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16</a:t>
            </a:r>
            <a:r>
              <a:rPr lang="zh-CN" altLang="en-US" sz="2000" b="1" dirty="0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zh-CN" sz="2000" b="1" dirty="0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大足石刻（重庆，</a:t>
            </a:r>
            <a:r>
              <a:rPr lang="en-US" altLang="zh-CN" sz="2000" b="1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1999.12 </a:t>
            </a:r>
            <a:r>
              <a:rPr lang="zh-CN" altLang="zh-CN" sz="2000" b="1" dirty="0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世界文化遗产）</a:t>
            </a:r>
            <a:endParaRPr lang="zh-CN" altLang="zh-CN" sz="1400" b="1" dirty="0">
              <a:solidFill>
                <a:srgbClr val="0000FF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indent="361950"/>
            <a:r>
              <a:rPr lang="en-US" altLang="zh-CN" sz="2000" b="1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17</a:t>
            </a:r>
            <a:r>
              <a:rPr lang="zh-CN" altLang="en-US" sz="2000" b="1" dirty="0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zh-CN" sz="2000" b="1" dirty="0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龙门石窟（河南，</a:t>
            </a:r>
            <a:r>
              <a:rPr lang="en-US" altLang="zh-CN" sz="2000" b="1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2000.11 </a:t>
            </a:r>
            <a:r>
              <a:rPr lang="zh-CN" altLang="zh-CN" sz="2000" b="1" dirty="0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世界文化遗产）</a:t>
            </a:r>
            <a:endParaRPr lang="zh-CN" altLang="zh-CN" sz="1400" b="1" dirty="0">
              <a:solidFill>
                <a:srgbClr val="0000FF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indent="361950"/>
            <a:r>
              <a:rPr lang="en-US" altLang="zh-CN" sz="2000" b="1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18</a:t>
            </a:r>
            <a:r>
              <a:rPr lang="zh-CN" altLang="en-US" sz="2000" b="1" dirty="0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zh-CN" sz="2000" b="1" dirty="0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明清皇家陵寝（明显陵（湖北）、清东陵（河北）、清西陵（河北），</a:t>
            </a:r>
            <a:r>
              <a:rPr lang="en-US" altLang="zh-CN" sz="2000" b="1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2000.11 </a:t>
            </a:r>
            <a:r>
              <a:rPr lang="zh-CN" altLang="zh-CN" sz="2000" b="1" dirty="0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；明孝陵（江苏）、明十三陵（北京），</a:t>
            </a:r>
            <a:r>
              <a:rPr lang="en-US" altLang="zh-CN" sz="2000" b="1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2003.7 </a:t>
            </a:r>
            <a:r>
              <a:rPr lang="zh-CN" altLang="zh-CN" sz="2000" b="1" dirty="0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；盛京三陵（辽宁），</a:t>
            </a:r>
            <a:r>
              <a:rPr lang="en-US" altLang="zh-CN" sz="2000" b="1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2004.7 </a:t>
            </a:r>
            <a:r>
              <a:rPr lang="zh-CN" altLang="zh-CN" sz="2000" b="1" dirty="0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世界文化遗产）</a:t>
            </a:r>
            <a:endParaRPr lang="zh-CN" altLang="zh-CN" sz="1400" b="1" dirty="0">
              <a:solidFill>
                <a:srgbClr val="0000FF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indent="361950"/>
            <a:r>
              <a:rPr lang="en-US" altLang="zh-CN" sz="2000" b="1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19</a:t>
            </a:r>
            <a:r>
              <a:rPr lang="zh-CN" altLang="en-US" sz="2000" b="1" dirty="0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zh-CN" sz="2000" b="1" dirty="0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青城山</a:t>
            </a:r>
            <a:r>
              <a:rPr lang="en-US" altLang="zh-CN" sz="2000" b="1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-</a:t>
            </a:r>
            <a:r>
              <a:rPr lang="zh-CN" altLang="zh-CN" sz="2000" b="1" dirty="0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都江堰（四川，</a:t>
            </a:r>
            <a:r>
              <a:rPr lang="en-US" altLang="zh-CN" sz="2000" b="1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2000.11 </a:t>
            </a:r>
            <a:r>
              <a:rPr lang="zh-CN" altLang="zh-CN" sz="2000" b="1" dirty="0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世界文化遗产）</a:t>
            </a:r>
            <a:endParaRPr lang="zh-CN" altLang="zh-CN" sz="1400" b="1" dirty="0">
              <a:solidFill>
                <a:srgbClr val="0000FF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indent="361950"/>
            <a:r>
              <a:rPr lang="en-US" altLang="zh-CN" sz="2000" b="1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20</a:t>
            </a:r>
            <a:r>
              <a:rPr lang="zh-CN" altLang="en-US" sz="2000" b="1" dirty="0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zh-CN" sz="2000" b="1" dirty="0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皖南古村落</a:t>
            </a:r>
            <a:r>
              <a:rPr lang="en-US" altLang="zh-CN" sz="2000" b="1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-</a:t>
            </a:r>
            <a:r>
              <a:rPr lang="zh-CN" altLang="zh-CN" sz="2000" b="1" dirty="0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西递、宏村（安徽，</a:t>
            </a:r>
            <a:r>
              <a:rPr lang="en-US" altLang="zh-CN" sz="2000" b="1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2000.11 </a:t>
            </a:r>
            <a:r>
              <a:rPr lang="zh-CN" altLang="zh-CN" sz="2000" b="1" dirty="0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世界文化遗产）</a:t>
            </a:r>
            <a:endParaRPr lang="zh-CN" altLang="zh-CN" sz="1400" b="1" dirty="0">
              <a:solidFill>
                <a:srgbClr val="0000FF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indent="361950"/>
            <a:r>
              <a:rPr lang="en-US" altLang="zh-CN" sz="2000" b="1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21</a:t>
            </a:r>
            <a:r>
              <a:rPr lang="zh-CN" altLang="en-US" sz="2000" b="1" dirty="0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zh-CN" sz="2000" b="1" dirty="0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云冈石窟（山西，</a:t>
            </a:r>
            <a:r>
              <a:rPr lang="en-US" altLang="zh-CN" sz="2000" b="1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2001.12 </a:t>
            </a:r>
            <a:r>
              <a:rPr lang="zh-CN" altLang="zh-CN" sz="2000" b="1" dirty="0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世界文化遗产）</a:t>
            </a:r>
            <a:endParaRPr lang="zh-CN" altLang="zh-CN" sz="1400" b="1" dirty="0">
              <a:solidFill>
                <a:srgbClr val="0000FF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indent="361950"/>
            <a:r>
              <a:rPr lang="en-US" altLang="zh-CN" sz="2000" b="1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22</a:t>
            </a:r>
            <a:r>
              <a:rPr lang="zh-CN" altLang="en-US" sz="2000" b="1" dirty="0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zh-CN" sz="2000" b="1" dirty="0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高句丽王城、王陵及贵族墓葬（吉林、辽宁，</a:t>
            </a:r>
            <a:r>
              <a:rPr lang="en-US" altLang="zh-CN" sz="2000" b="1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2004.7.1 </a:t>
            </a:r>
            <a:r>
              <a:rPr lang="zh-CN" altLang="zh-CN" sz="2000" b="1" dirty="0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世界文化遗产）</a:t>
            </a:r>
            <a:endParaRPr lang="zh-CN" altLang="zh-CN" sz="1400" b="1" dirty="0">
              <a:solidFill>
                <a:srgbClr val="0000FF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indent="361950"/>
            <a:r>
              <a:rPr lang="en-US" altLang="zh-CN" sz="2000" b="1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23</a:t>
            </a:r>
            <a:r>
              <a:rPr lang="zh-CN" altLang="en-US" sz="2000" b="1" dirty="0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zh-CN" sz="2000" b="1" dirty="0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澳门历史城区（澳门，</a:t>
            </a:r>
            <a:r>
              <a:rPr lang="en-US" altLang="zh-CN" sz="2000" b="1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2005.7.15 </a:t>
            </a:r>
            <a:r>
              <a:rPr lang="zh-CN" altLang="zh-CN" sz="2000" b="1" dirty="0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世界文化遗产）</a:t>
            </a:r>
            <a:endParaRPr lang="zh-CN" altLang="zh-CN" sz="1400" b="1" dirty="0">
              <a:solidFill>
                <a:srgbClr val="0000FF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indent="361950"/>
            <a:r>
              <a:rPr lang="en-US" altLang="zh-CN" sz="2000" b="1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24</a:t>
            </a:r>
            <a:r>
              <a:rPr lang="zh-CN" altLang="en-US" sz="2000" b="1" dirty="0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zh-CN" sz="2000" b="1" dirty="0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安阳殷墟（河南，</a:t>
            </a:r>
            <a:r>
              <a:rPr lang="en-US" altLang="zh-CN" sz="2000" b="1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2006.7.13 </a:t>
            </a:r>
            <a:r>
              <a:rPr lang="zh-CN" altLang="zh-CN" sz="2000" b="1" dirty="0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世界文化遗产）</a:t>
            </a:r>
            <a:endParaRPr lang="zh-CN" altLang="zh-CN" sz="1400" b="1" dirty="0">
              <a:solidFill>
                <a:srgbClr val="0000FF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indent="361950"/>
            <a:r>
              <a:rPr lang="en-US" altLang="zh-CN" sz="2000" b="1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25</a:t>
            </a:r>
            <a:r>
              <a:rPr lang="zh-CN" altLang="en-US" sz="2000" b="1" dirty="0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zh-CN" sz="2000" b="1" dirty="0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开平碉楼与村落（广东，</a:t>
            </a:r>
            <a:r>
              <a:rPr lang="en-US" altLang="zh-CN" sz="2000" b="1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2007.6.28 </a:t>
            </a:r>
            <a:r>
              <a:rPr lang="zh-CN" altLang="zh-CN" sz="2000" b="1" dirty="0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世界文化遗产）</a:t>
            </a:r>
            <a:endParaRPr lang="zh-CN" altLang="zh-CN" sz="1400" b="1" dirty="0">
              <a:solidFill>
                <a:srgbClr val="0000FF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indent="361950"/>
            <a:r>
              <a:rPr lang="en-US" altLang="zh-CN" sz="2000" b="1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26</a:t>
            </a:r>
            <a:r>
              <a:rPr lang="zh-CN" altLang="en-US" sz="2000" b="1" dirty="0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zh-CN" sz="2000" b="1" dirty="0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福建土楼（福建，</a:t>
            </a:r>
            <a:r>
              <a:rPr lang="en-US" altLang="zh-CN" sz="2000" b="1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2008.7.7 </a:t>
            </a:r>
            <a:r>
              <a:rPr lang="zh-CN" altLang="zh-CN" sz="2000" b="1" dirty="0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世界文化遗产）</a:t>
            </a:r>
            <a:endParaRPr lang="zh-CN" altLang="zh-CN" sz="1400" b="1" dirty="0">
              <a:solidFill>
                <a:srgbClr val="0000FF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indent="361950"/>
            <a:r>
              <a:rPr lang="en-US" altLang="zh-CN" sz="2000" b="1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27</a:t>
            </a:r>
            <a:r>
              <a:rPr lang="zh-CN" altLang="en-US" sz="2000" b="1" dirty="0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zh-CN" sz="2000" b="1" dirty="0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五台山（山西，</a:t>
            </a:r>
            <a:r>
              <a:rPr lang="en-US" altLang="zh-CN" sz="2000" b="1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2009.6.26 </a:t>
            </a:r>
            <a:r>
              <a:rPr lang="zh-CN" altLang="zh-CN" sz="2000" b="1" dirty="0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世界文化遗产）</a:t>
            </a:r>
            <a:endParaRPr lang="zh-CN" altLang="zh-CN" sz="1400" b="1" dirty="0">
              <a:solidFill>
                <a:srgbClr val="0000FF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Ovr>
    <a:masterClrMapping/>
  </p:clrMapOvr>
  <p:transition advClick="0" advTm="600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8674" name="矩形 1"/>
          <p:cNvSpPr/>
          <p:nvPr/>
        </p:nvSpPr>
        <p:spPr>
          <a:xfrm>
            <a:off x="107950" y="3175"/>
            <a:ext cx="8640763" cy="3749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361950"/>
            <a:r>
              <a:rPr lang="en-US" altLang="zh-CN" sz="2000" b="1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28</a:t>
            </a:r>
            <a:r>
              <a:rPr lang="zh-CN" altLang="en-US" sz="2000" b="1" dirty="0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zh-CN" sz="2000" b="1" dirty="0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登封“天地之中”历史古迹（河南，</a:t>
            </a:r>
            <a:r>
              <a:rPr lang="en-US" altLang="zh-CN" sz="2000" b="1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2010.8.1 </a:t>
            </a:r>
            <a:r>
              <a:rPr lang="zh-CN" altLang="zh-CN" sz="2000" b="1" dirty="0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世界文化遗产）</a:t>
            </a:r>
            <a:endParaRPr lang="zh-CN" altLang="zh-CN" sz="1400" b="1" dirty="0">
              <a:solidFill>
                <a:srgbClr val="0000FF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indent="361950"/>
            <a:r>
              <a:rPr lang="en-US" altLang="zh-CN" sz="2000" b="1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29</a:t>
            </a:r>
            <a:r>
              <a:rPr lang="zh-CN" altLang="en-US" sz="2000" b="1" dirty="0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zh-CN" sz="2000" b="1" dirty="0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杭州西湖文化景观（浙江，</a:t>
            </a:r>
            <a:r>
              <a:rPr lang="en-US" altLang="zh-CN" sz="2000" b="1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2011.6.24 </a:t>
            </a:r>
            <a:r>
              <a:rPr lang="zh-CN" altLang="zh-CN" sz="2000" b="1" dirty="0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世界文化遗产）</a:t>
            </a:r>
            <a:endParaRPr lang="zh-CN" altLang="zh-CN" sz="1400" b="1" dirty="0">
              <a:solidFill>
                <a:srgbClr val="0000FF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indent="361950"/>
            <a:r>
              <a:rPr lang="en-US" altLang="zh-CN" sz="2000" b="1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30</a:t>
            </a:r>
            <a:r>
              <a:rPr lang="zh-CN" altLang="en-US" sz="2000" b="1" dirty="0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zh-CN" sz="2000" b="1" dirty="0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元上都遗址（内蒙古，</a:t>
            </a:r>
            <a:r>
              <a:rPr lang="en-US" altLang="zh-CN" sz="2000" b="1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2012.6.29 </a:t>
            </a:r>
            <a:r>
              <a:rPr lang="zh-CN" altLang="zh-CN" sz="2000" b="1" dirty="0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世界文化遗产）</a:t>
            </a:r>
            <a:endParaRPr lang="zh-CN" altLang="zh-CN" sz="1400" b="1" dirty="0">
              <a:solidFill>
                <a:srgbClr val="0000FF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indent="361950"/>
            <a:r>
              <a:rPr lang="en-US" altLang="zh-CN" sz="2000" b="1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31</a:t>
            </a:r>
            <a:r>
              <a:rPr lang="zh-CN" altLang="en-US" sz="2000" b="1" dirty="0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zh-CN" sz="2000" b="1" dirty="0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红河哈尼梯田文化景观（云南，</a:t>
            </a:r>
            <a:r>
              <a:rPr lang="en-US" altLang="zh-CN" sz="2000" b="1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2013.6.22 </a:t>
            </a:r>
            <a:r>
              <a:rPr lang="zh-CN" altLang="zh-CN" sz="2000" b="1" dirty="0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世界文化遗产）</a:t>
            </a:r>
            <a:endParaRPr lang="zh-CN" altLang="zh-CN" sz="1400" b="1" dirty="0">
              <a:solidFill>
                <a:srgbClr val="0000FF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indent="361950"/>
            <a:r>
              <a:rPr lang="en-US" altLang="zh-CN" sz="2000" b="1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32</a:t>
            </a:r>
            <a:r>
              <a:rPr lang="zh-CN" altLang="en-US" sz="2000" b="1" dirty="0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zh-CN" sz="2000" b="1" dirty="0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大运河（北京、天津、河北、山东、河南、安徽、江苏、浙江，</a:t>
            </a:r>
            <a:r>
              <a:rPr lang="en-US" altLang="zh-CN" sz="2000" b="1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2014.6.22 </a:t>
            </a:r>
            <a:r>
              <a:rPr lang="zh-CN" altLang="zh-CN" sz="2000" b="1" dirty="0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世界文化遗产）</a:t>
            </a:r>
            <a:endParaRPr lang="zh-CN" altLang="zh-CN" sz="1400" b="1" dirty="0">
              <a:solidFill>
                <a:srgbClr val="0000FF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indent="361950"/>
            <a:r>
              <a:rPr lang="en-US" altLang="zh-CN" sz="2000" b="1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33</a:t>
            </a:r>
            <a:r>
              <a:rPr lang="zh-CN" altLang="en-US" sz="2000" b="1" dirty="0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zh-CN" sz="2000" b="1" dirty="0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丝绸之路：长安</a:t>
            </a:r>
            <a:r>
              <a:rPr lang="en-US" altLang="zh-CN" sz="2000" b="1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-</a:t>
            </a:r>
            <a:r>
              <a:rPr lang="zh-CN" altLang="zh-CN" sz="2000" b="1" dirty="0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天山廊道的路网（河南、陕西、甘肃、新疆，</a:t>
            </a:r>
            <a:r>
              <a:rPr lang="en-US" altLang="zh-CN" sz="2000" b="1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2014.6.22 </a:t>
            </a:r>
            <a:r>
              <a:rPr lang="zh-CN" altLang="zh-CN" sz="2000" b="1" dirty="0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世界文化遗产）</a:t>
            </a:r>
            <a:endParaRPr lang="zh-CN" altLang="zh-CN" sz="1400" b="1" dirty="0">
              <a:solidFill>
                <a:srgbClr val="0000FF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indent="361950"/>
            <a:r>
              <a:rPr lang="en-US" altLang="zh-CN" sz="2000" b="1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34</a:t>
            </a:r>
            <a:r>
              <a:rPr lang="zh-CN" altLang="en-US" sz="2000" b="1" dirty="0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zh-CN" sz="2000" b="1" dirty="0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土司遗址（湖南、湖北、贵州，</a:t>
            </a:r>
            <a:r>
              <a:rPr lang="en-US" altLang="zh-CN" sz="2000" b="1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2015.7.4 </a:t>
            </a:r>
            <a:r>
              <a:rPr lang="zh-CN" altLang="zh-CN" sz="2000" b="1" dirty="0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世界文化遗产）</a:t>
            </a:r>
            <a:endParaRPr lang="zh-CN" altLang="zh-CN" sz="1400" b="1" dirty="0">
              <a:solidFill>
                <a:srgbClr val="0000FF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indent="361950"/>
            <a:r>
              <a:rPr lang="en-US" altLang="zh-CN" sz="2000" b="1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35</a:t>
            </a:r>
            <a:r>
              <a:rPr lang="zh-CN" altLang="en-US" sz="2000" b="1" dirty="0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zh-CN" sz="2000" b="1" dirty="0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左江花山岩画文化景观（广西，</a:t>
            </a:r>
            <a:r>
              <a:rPr lang="en-US" altLang="zh-CN" sz="2000" b="1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2016.7.15 </a:t>
            </a:r>
            <a:r>
              <a:rPr lang="zh-CN" altLang="zh-CN" sz="2000" b="1" dirty="0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世界文化遗产）</a:t>
            </a:r>
            <a:endParaRPr lang="zh-CN" altLang="zh-CN" sz="1400" b="1" dirty="0">
              <a:solidFill>
                <a:srgbClr val="0000FF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indent="361950"/>
            <a:r>
              <a:rPr lang="en-US" altLang="zh-CN" sz="2000" b="1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36</a:t>
            </a:r>
            <a:r>
              <a:rPr lang="zh-CN" altLang="en-US" sz="2000" b="1" dirty="0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zh-CN" sz="2000" b="1" dirty="0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鼓浪屿：历史国际社区 （福建，</a:t>
            </a:r>
            <a:r>
              <a:rPr lang="en-US" altLang="zh-CN" sz="2000" b="1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2017.7.8 </a:t>
            </a:r>
            <a:r>
              <a:rPr lang="zh-CN" altLang="zh-CN" sz="2000" b="1" dirty="0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世界文化遗产）</a:t>
            </a:r>
            <a:endParaRPr lang="zh-CN" altLang="zh-CN" sz="1400" b="1" dirty="0">
              <a:solidFill>
                <a:srgbClr val="0000FF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indent="361950"/>
            <a:r>
              <a:rPr lang="en-US" altLang="zh-CN" sz="2000" b="1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37</a:t>
            </a:r>
            <a:r>
              <a:rPr lang="zh-CN" altLang="en-US" sz="2000" b="1" dirty="0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zh-CN" sz="2000" b="1" dirty="0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良渚古城遗址（浙江，</a:t>
            </a:r>
            <a:r>
              <a:rPr lang="en-US" altLang="zh-CN" sz="2000" b="1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2019.7.6 </a:t>
            </a:r>
            <a:r>
              <a:rPr lang="zh-CN" altLang="zh-CN" sz="2000" b="1" dirty="0">
                <a:solidFill>
                  <a:srgbClr val="0000FF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世界文化遗产）</a:t>
            </a:r>
            <a:endParaRPr lang="zh-CN" altLang="zh-CN" sz="1400" b="1" dirty="0">
              <a:solidFill>
                <a:srgbClr val="0000FF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Ovr>
    <a:masterClrMapping/>
  </p:clrMapOvr>
  <p:transition advClick="0" advTm="6000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矩形 2"/>
          <p:cNvSpPr/>
          <p:nvPr/>
        </p:nvSpPr>
        <p:spPr>
          <a:xfrm>
            <a:off x="250825" y="484188"/>
            <a:ext cx="8642350" cy="3081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Franklin Gothic Book" panose="020B0503020102020204" pitchFamily="34" charset="0"/>
                <a:ea typeface="华文楷体" panose="02010600040101010101" charset="-122"/>
              </a:rPr>
              <a:t>双重遗产</a:t>
            </a:r>
            <a:endParaRPr lang="zh-CN" altLang="en-US" sz="2800" b="1" dirty="0">
              <a:solidFill>
                <a:srgbClr val="FF0000"/>
              </a:solidFill>
              <a:latin typeface="Franklin Gothic Book" panose="020B0503020102020204" pitchFamily="34" charset="0"/>
              <a:ea typeface="华文楷体" panose="02010600040101010101" charset="-122"/>
            </a:endParaRPr>
          </a:p>
          <a:p>
            <a:r>
              <a:rPr lang="zh-CN" altLang="en-US" sz="2800" b="1" dirty="0">
                <a:solidFill>
                  <a:srgbClr val="0000FF"/>
                </a:solidFill>
                <a:latin typeface="Franklin Gothic Book" panose="020B0503020102020204" pitchFamily="34" charset="0"/>
                <a:ea typeface="华文楷体" panose="02010600040101010101" charset="-122"/>
              </a:rPr>
              <a:t>泰山（山东，</a:t>
            </a:r>
            <a:r>
              <a:rPr lang="en-US" altLang="zh-CN" sz="2800" b="1">
                <a:solidFill>
                  <a:srgbClr val="0000FF"/>
                </a:solidFill>
                <a:latin typeface="Franklin Gothic Book" panose="020B0503020102020204" pitchFamily="34" charset="0"/>
                <a:ea typeface="宋体" panose="02010600030101010101" pitchFamily="2" charset="-122"/>
              </a:rPr>
              <a:t>1987.12 </a:t>
            </a:r>
            <a:r>
              <a:rPr lang="zh-CN" altLang="en-US" sz="2800" b="1" dirty="0">
                <a:solidFill>
                  <a:srgbClr val="0000FF"/>
                </a:solidFill>
                <a:latin typeface="Franklin Gothic Book" panose="020B0503020102020204" pitchFamily="34" charset="0"/>
                <a:ea typeface="华文楷体" panose="02010600040101010101" charset="-122"/>
              </a:rPr>
              <a:t>世界文化与自然双重遗产）</a:t>
            </a:r>
            <a:endParaRPr lang="zh-CN" altLang="en-US" sz="2800" b="1" dirty="0">
              <a:solidFill>
                <a:srgbClr val="0000FF"/>
              </a:solidFill>
              <a:latin typeface="Franklin Gothic Book" panose="020B0503020102020204" pitchFamily="34" charset="0"/>
              <a:ea typeface="华文楷体" panose="02010600040101010101" charset="-122"/>
            </a:endParaRPr>
          </a:p>
          <a:p>
            <a:r>
              <a:rPr lang="zh-CN" altLang="en-US" sz="2800" b="1" dirty="0">
                <a:solidFill>
                  <a:srgbClr val="0000FF"/>
                </a:solidFill>
                <a:latin typeface="Franklin Gothic Book" panose="020B0503020102020204" pitchFamily="34" charset="0"/>
                <a:ea typeface="华文楷体" panose="02010600040101010101" charset="-122"/>
              </a:rPr>
              <a:t>黄山（安徽，</a:t>
            </a:r>
            <a:r>
              <a:rPr lang="en-US" altLang="zh-CN" sz="2800" b="1">
                <a:solidFill>
                  <a:srgbClr val="0000FF"/>
                </a:solidFill>
                <a:latin typeface="Franklin Gothic Book" panose="020B0503020102020204" pitchFamily="34" charset="0"/>
                <a:ea typeface="宋体" panose="02010600030101010101" pitchFamily="2" charset="-122"/>
              </a:rPr>
              <a:t>1990.12 </a:t>
            </a:r>
            <a:r>
              <a:rPr lang="zh-CN" altLang="en-US" sz="2800" b="1" dirty="0">
                <a:solidFill>
                  <a:srgbClr val="0000FF"/>
                </a:solidFill>
                <a:latin typeface="Franklin Gothic Book" panose="020B0503020102020204" pitchFamily="34" charset="0"/>
                <a:ea typeface="华文楷体" panose="02010600040101010101" charset="-122"/>
              </a:rPr>
              <a:t>世界文化与自然双重遗产）</a:t>
            </a:r>
            <a:endParaRPr lang="zh-CN" altLang="en-US" sz="2800" b="1" dirty="0">
              <a:solidFill>
                <a:srgbClr val="0000FF"/>
              </a:solidFill>
              <a:latin typeface="Franklin Gothic Book" panose="020B0503020102020204" pitchFamily="34" charset="0"/>
              <a:ea typeface="华文楷体" panose="02010600040101010101" charset="-122"/>
            </a:endParaRPr>
          </a:p>
          <a:p>
            <a:r>
              <a:rPr lang="zh-CN" altLang="en-US" sz="2800" b="1" dirty="0">
                <a:solidFill>
                  <a:srgbClr val="0000FF"/>
                </a:solidFill>
                <a:latin typeface="Franklin Gothic Book" panose="020B0503020102020204" pitchFamily="34" charset="0"/>
                <a:ea typeface="华文楷体" panose="02010600040101010101" charset="-122"/>
              </a:rPr>
              <a:t>峨眉山</a:t>
            </a:r>
            <a:r>
              <a:rPr lang="en-US" altLang="zh-CN" sz="2800" b="1">
                <a:solidFill>
                  <a:srgbClr val="0000FF"/>
                </a:solidFill>
                <a:latin typeface="Franklin Gothic Book" panose="020B0503020102020204" pitchFamily="34" charset="0"/>
                <a:ea typeface="宋体" panose="02010600030101010101" pitchFamily="2" charset="-122"/>
              </a:rPr>
              <a:t>-</a:t>
            </a:r>
            <a:r>
              <a:rPr lang="zh-CN" altLang="en-US" sz="2800" b="1" dirty="0">
                <a:solidFill>
                  <a:srgbClr val="0000FF"/>
                </a:solidFill>
                <a:latin typeface="Franklin Gothic Book" panose="020B0503020102020204" pitchFamily="34" charset="0"/>
                <a:ea typeface="华文楷体" panose="02010600040101010101" charset="-122"/>
              </a:rPr>
              <a:t>乐山大佛（四川，</a:t>
            </a:r>
            <a:r>
              <a:rPr lang="en-US" altLang="zh-CN" sz="2800" b="1">
                <a:solidFill>
                  <a:srgbClr val="0000FF"/>
                </a:solidFill>
                <a:latin typeface="Franklin Gothic Book" panose="020B0503020102020204" pitchFamily="34" charset="0"/>
                <a:ea typeface="宋体" panose="02010600030101010101" pitchFamily="2" charset="-122"/>
              </a:rPr>
              <a:t>1996.12 </a:t>
            </a:r>
            <a:r>
              <a:rPr lang="zh-CN" altLang="en-US" sz="2800" b="1" dirty="0">
                <a:solidFill>
                  <a:srgbClr val="0000FF"/>
                </a:solidFill>
                <a:latin typeface="Franklin Gothic Book" panose="020B0503020102020204" pitchFamily="34" charset="0"/>
                <a:ea typeface="华文楷体" panose="02010600040101010101" charset="-122"/>
              </a:rPr>
              <a:t>世界文化与自然双重遗产）</a:t>
            </a:r>
            <a:endParaRPr lang="zh-CN" altLang="en-US" sz="2800" b="1" dirty="0">
              <a:solidFill>
                <a:srgbClr val="0000FF"/>
              </a:solidFill>
              <a:latin typeface="Franklin Gothic Book" panose="020B0503020102020204" pitchFamily="34" charset="0"/>
              <a:ea typeface="华文楷体" panose="02010600040101010101" charset="-122"/>
            </a:endParaRPr>
          </a:p>
          <a:p>
            <a:r>
              <a:rPr lang="zh-CN" altLang="en-US" sz="2800" b="1" dirty="0">
                <a:solidFill>
                  <a:srgbClr val="0000FF"/>
                </a:solidFill>
                <a:latin typeface="Franklin Gothic Book" panose="020B0503020102020204" pitchFamily="34" charset="0"/>
                <a:ea typeface="华文楷体" panose="02010600040101010101" charset="-122"/>
              </a:rPr>
              <a:t>武夷山（福建，</a:t>
            </a:r>
            <a:r>
              <a:rPr lang="en-US" altLang="zh-CN" sz="2800" b="1">
                <a:solidFill>
                  <a:srgbClr val="0000FF"/>
                </a:solidFill>
                <a:latin typeface="Franklin Gothic Book" panose="020B0503020102020204" pitchFamily="34" charset="0"/>
                <a:ea typeface="宋体" panose="02010600030101010101" pitchFamily="2" charset="-122"/>
              </a:rPr>
              <a:t>1999.12 </a:t>
            </a:r>
            <a:r>
              <a:rPr lang="zh-CN" altLang="en-US" sz="2800" b="1" dirty="0">
                <a:solidFill>
                  <a:srgbClr val="0000FF"/>
                </a:solidFill>
                <a:latin typeface="Franklin Gothic Book" panose="020B0503020102020204" pitchFamily="34" charset="0"/>
                <a:ea typeface="华文楷体" panose="02010600040101010101" charset="-122"/>
              </a:rPr>
              <a:t>江西</a:t>
            </a:r>
            <a:r>
              <a:rPr lang="en-US" altLang="zh-CN" sz="2800" b="1">
                <a:solidFill>
                  <a:srgbClr val="0000FF"/>
                </a:solidFill>
                <a:latin typeface="Franklin Gothic Book" panose="020B0503020102020204" pitchFamily="34" charset="0"/>
                <a:ea typeface="宋体" panose="02010600030101010101" pitchFamily="2" charset="-122"/>
              </a:rPr>
              <a:t>, 2017.7 [6]  </a:t>
            </a:r>
            <a:r>
              <a:rPr lang="zh-CN" altLang="en-US" sz="2800" b="1" dirty="0">
                <a:solidFill>
                  <a:srgbClr val="0000FF"/>
                </a:solidFill>
                <a:latin typeface="Franklin Gothic Book" panose="020B0503020102020204" pitchFamily="34" charset="0"/>
                <a:ea typeface="华文楷体" panose="02010600040101010101" charset="-122"/>
              </a:rPr>
              <a:t>世界文化与自然双重遗产） </a:t>
            </a:r>
            <a:endParaRPr lang="zh-CN" altLang="en-US" sz="2800" b="1" dirty="0">
              <a:solidFill>
                <a:srgbClr val="0000FF"/>
              </a:solidFill>
              <a:latin typeface="Franklin Gothic Book" panose="020B0503020102020204" pitchFamily="34" charset="0"/>
              <a:ea typeface="华文楷体" panose="02010600040101010101" charset="-122"/>
            </a:endParaRPr>
          </a:p>
        </p:txBody>
      </p:sp>
    </p:spTree>
  </p:cSld>
  <p:clrMapOvr>
    <a:masterClrMapping/>
  </p:clrMapOvr>
  <p:transition advClick="0" advTm="6000"/>
</p:sld>
</file>

<file path=ppt/tags/tag1.xml><?xml version="1.0" encoding="utf-8"?>
<p:tagLst xmlns:p="http://schemas.openxmlformats.org/presentationml/2006/main">
  <p:tag name="KSO_WM_UNIT_TABLE_BEAUTIFY" val="smartTable{772b2ec5-7e57-4a00-8299-969c15756aa4}"/>
</p:tagLst>
</file>

<file path=ppt/theme/theme1.xml><?xml version="1.0" encoding="utf-8"?>
<a:theme xmlns:a="http://schemas.openxmlformats.org/drawingml/2006/main" name="自定义设计方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8302</Words>
  <Application>WPS 演示</Application>
  <PresentationFormat>自定义</PresentationFormat>
  <Paragraphs>439</Paragraphs>
  <Slides>59</Slides>
  <Notes>45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59</vt:i4>
      </vt:variant>
    </vt:vector>
  </HeadingPairs>
  <TitlesOfParts>
    <vt:vector size="76" baseType="lpstr">
      <vt:lpstr>Arial</vt:lpstr>
      <vt:lpstr>宋体</vt:lpstr>
      <vt:lpstr>Wingdings</vt:lpstr>
      <vt:lpstr>Franklin Gothic Book</vt:lpstr>
      <vt:lpstr>Calibri</vt:lpstr>
      <vt:lpstr>华文楷体</vt:lpstr>
      <vt:lpstr>黑体</vt:lpstr>
      <vt:lpstr>楷体</vt:lpstr>
      <vt:lpstr>等线</vt:lpstr>
      <vt:lpstr>inpin heiti</vt:lpstr>
      <vt:lpstr>Times New Roman</vt:lpstr>
      <vt:lpstr>微软雅黑</vt:lpstr>
      <vt:lpstr>仿宋</vt:lpstr>
      <vt:lpstr>幼圆</vt:lpstr>
      <vt:lpstr>Arial Unicode MS</vt:lpstr>
      <vt:lpstr>Times New Roman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Administrator</cp:lastModifiedBy>
  <cp:revision>136</cp:revision>
  <dcterms:created xsi:type="dcterms:W3CDTF">2017-03-17T02:28:00Z</dcterms:created>
  <dcterms:modified xsi:type="dcterms:W3CDTF">2020-05-16T11:32:23Z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