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66" r:id="rId4"/>
    <p:sldId id="257" r:id="rId5"/>
    <p:sldId id="265" r:id="rId6"/>
    <p:sldId id="264" r:id="rId7"/>
    <p:sldId id="321" r:id="rId8"/>
    <p:sldId id="320" r:id="rId9"/>
    <p:sldId id="281" r:id="rId10"/>
    <p:sldId id="271" r:id="rId11"/>
    <p:sldId id="313" r:id="rId12"/>
    <p:sldId id="291" r:id="rId13"/>
    <p:sldId id="304" r:id="rId14"/>
    <p:sldId id="322" r:id="rId15"/>
    <p:sldId id="289" r:id="rId16"/>
    <p:sldId id="288" r:id="rId17"/>
    <p:sldId id="286" r:id="rId18"/>
    <p:sldId id="312" r:id="rId19"/>
  </p:sldIdLst>
  <p:sldSz cx="9144000" cy="6858000" type="screen4x3"/>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11" autoAdjust="0"/>
    <p:restoredTop sz="94660"/>
  </p:normalViewPr>
  <p:slideViewPr>
    <p:cSldViewPr>
      <p:cViewPr varScale="1">
        <p:scale>
          <a:sx n="110" d="100"/>
          <a:sy n="110" d="100"/>
        </p:scale>
        <p:origin x="1560" y="-216"/>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tags" Target="tags/tag1.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D4AC99-8F55-4136-9C92-471790721C4D}" type="datetimeFigureOut">
              <a:rPr lang="zh-CN" altLang="en-US" smtClean="0"/>
              <a:t>2020/12/18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58D082-5A98-4E38-AC14-17A8BFB8009C}" type="slidenum">
              <a:rPr lang="zh-CN" altLang="en-US" smtClean="0"/>
              <a:t>‹#›</a:t>
            </a:fld>
            <a:endParaRPr lang="zh-CN" altLang="en-US"/>
          </a:p>
        </p:txBody>
      </p:sp>
    </p:spTree>
    <p:extLst>
      <p:ext uri="{BB962C8B-B14F-4D97-AF65-F5344CB8AC3E}">
        <p14:creationId xmlns:p14="http://schemas.microsoft.com/office/powerpoint/2010/main" val="1451989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858D082-5A98-4E38-AC14-17A8BFB8009C}" type="slidenum">
              <a:rPr lang="zh-CN" altLang="en-US" smtClean="0"/>
              <a:t>2</a:t>
            </a:fld>
            <a:endParaRPr lang="zh-CN" altLang="en-US"/>
          </a:p>
        </p:txBody>
      </p:sp>
    </p:spTree>
    <p:extLst>
      <p:ext uri="{BB962C8B-B14F-4D97-AF65-F5344CB8AC3E}">
        <p14:creationId xmlns:p14="http://schemas.microsoft.com/office/powerpoint/2010/main" val="269955012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263E3E-BCB9-442C-BCAF-97BE71AFD078}" type="datetimeFigureOut">
              <a:rPr lang="zh-CN" altLang="en-US" smtClean="0"/>
              <a:t>2020/12/18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263E3E-BCB9-442C-BCAF-97BE71AFD078}" type="datetimeFigureOut">
              <a:rPr lang="zh-CN" altLang="en-US" smtClean="0"/>
              <a:t>2020/12/18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ABD40D-5992-41AE-B475-6B1B026983D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hyperlink" Target="https://baike.baidu.com/item/%E5%85%88%E8%B4%A4%E7%A5%A0" TargetMode="External" /><Relationship Id="rId4"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1-2003292220340-L.jpg"/>
          <p:cNvPicPr>
            <a:picLocks noChangeAspect="1" noChangeArrowheads="1"/>
          </p:cNvPicPr>
          <p:nvPr/>
        </p:nvPicPr>
        <p:blipFill>
          <a:blip r:embed="rId2"/>
          <a:stretch>
            <a:fillRect/>
          </a:stretch>
        </p:blipFill>
        <p:spPr bwMode="auto">
          <a:xfrm>
            <a:off x="0" y="0"/>
            <a:ext cx="9169810" cy="6237312"/>
          </a:xfrm>
          <a:prstGeom prst="rect">
            <a:avLst/>
          </a:prstGeom>
          <a:noFill/>
        </p:spPr>
      </p:pic>
      <p:sp>
        <p:nvSpPr>
          <p:cNvPr id="7" name="矩形 6"/>
          <p:cNvSpPr/>
          <p:nvPr/>
        </p:nvSpPr>
        <p:spPr>
          <a:xfrm>
            <a:off x="2195736" y="2276872"/>
            <a:ext cx="5054589" cy="923330"/>
          </a:xfrm>
          <a:prstGeom prst="rect">
            <a:avLst/>
          </a:prstGeom>
        </p:spPr>
        <p:txBody>
          <a:bodyPr wrap="none">
            <a:spAutoFit/>
          </a:bodyPr>
          <a:lstStyle/>
          <a:p>
            <a:r>
              <a:rPr lang="zh-CN" altLang="zh-CN" sz="5400" b="1" smtClean="0">
                <a:latin typeface="楷体" pitchFamily="49" charset="-122"/>
                <a:ea typeface="楷体" pitchFamily="49" charset="-122"/>
              </a:rPr>
              <a:t>怜悯是人的天性</a:t>
            </a:r>
            <a:endParaRPr lang="zh-CN" altLang="en-US" sz="5400">
              <a:latin typeface="楷体" pitchFamily="49" charset="-122"/>
              <a:ea typeface="楷体" panose="02010609060101010101" pitchFamily="49" charset="-122"/>
            </a:endParaRPr>
          </a:p>
        </p:txBody>
      </p:sp>
      <p:sp>
        <p:nvSpPr>
          <p:cNvPr id="8" name="矩形 7"/>
          <p:cNvSpPr/>
          <p:nvPr/>
        </p:nvSpPr>
        <p:spPr>
          <a:xfrm>
            <a:off x="5292080" y="3212976"/>
            <a:ext cx="1213794" cy="707886"/>
          </a:xfrm>
          <a:prstGeom prst="rect">
            <a:avLst/>
          </a:prstGeom>
        </p:spPr>
        <p:txBody>
          <a:bodyPr wrap="none">
            <a:spAutoFit/>
          </a:bodyPr>
          <a:lstStyle/>
          <a:p>
            <a:r>
              <a:rPr lang="zh-CN" altLang="en-US" sz="4000" b="1" smtClean="0">
                <a:latin typeface="楷体" pitchFamily="49" charset="-122"/>
                <a:ea typeface="楷体" pitchFamily="49" charset="-122"/>
              </a:rPr>
              <a:t>卢梭</a:t>
            </a:r>
            <a:endParaRPr lang="zh-CN" altLang="en-US" sz="4000" b="1">
              <a:latin typeface="楷体" pitchFamily="49" charset="-122"/>
              <a:ea typeface="楷体" panose="02010609060101010101"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1196752"/>
            <a:ext cx="9144000" cy="5661248"/>
          </a:xfrm>
          <a:prstGeom prst="rect">
            <a:avLst/>
          </a:prstGeom>
          <a:noFill/>
        </p:spPr>
      </p:pic>
      <p:sp>
        <p:nvSpPr>
          <p:cNvPr id="29697" name="Rectangle 1"/>
          <p:cNvSpPr>
            <a:spLocks noChangeArrowheads="1"/>
          </p:cNvSpPr>
          <p:nvPr/>
        </p:nvSpPr>
        <p:spPr bwMode="auto">
          <a:xfrm>
            <a:off x="971600" y="404664"/>
            <a:ext cx="7488832" cy="10772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lvl="0" indent="228600" fontAlgn="base">
              <a:spcBef>
                <a:spcPct val="0"/>
              </a:spcBef>
              <a:spcAft>
                <a:spcPct val="0"/>
              </a:spcAft>
            </a:pP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流程图: 延期 5"/>
          <p:cNvSpPr/>
          <p:nvPr/>
        </p:nvSpPr>
        <p:spPr>
          <a:xfrm>
            <a:off x="0" y="404664"/>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8129" name="Rectangle 1"/>
          <p:cNvSpPr>
            <a:spLocks noChangeArrowheads="1"/>
          </p:cNvSpPr>
          <p:nvPr/>
        </p:nvSpPr>
        <p:spPr bwMode="auto">
          <a:xfrm>
            <a:off x="611560" y="434861"/>
            <a:ext cx="8532440" cy="550920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en-US" sz="3200" b="1" smtClean="0">
                <a:solidFill>
                  <a:srgbClr val="0070C0"/>
                </a:solidFill>
                <a:latin typeface="楷体" pitchFamily="49" charset="-122"/>
                <a:ea typeface="楷体" pitchFamily="49" charset="-122"/>
                <a:cs typeface="Times New Roman" pitchFamily="18" charset="0"/>
              </a:rPr>
              <a:t>   文化常识：</a:t>
            </a:r>
            <a:endParaRPr lang="en-US" altLang="zh-CN" sz="3200" b="1" smtClean="0">
              <a:solidFill>
                <a:srgbClr val="0070C0"/>
              </a:solidFill>
              <a:latin typeface="楷体" pitchFamily="49" charset="-122"/>
              <a:ea typeface="楷体" panose="02010609060101010101" pitchFamily="49" charset="-122"/>
              <a:cs typeface="Times New Roman" panose="02020603050405020304" pitchFamily="18" charset="0"/>
            </a:endParaRPr>
          </a:p>
          <a:p>
            <a:r>
              <a:rPr lang="en-US" altLang="zh-CN" sz="3200" b="1" smtClean="0">
                <a:solidFill>
                  <a:srgbClr val="0070C0"/>
                </a:solidFill>
                <a:latin typeface="楷体" pitchFamily="49" charset="-122"/>
                <a:ea typeface="楷体" pitchFamily="49" charset="-122"/>
                <a:cs typeface="Times New Roman" pitchFamily="18" charset="0"/>
              </a:rPr>
              <a:t>  </a:t>
            </a:r>
            <a:r>
              <a:rPr lang="zh-CN" altLang="zh-CN" sz="3200" b="1" smtClean="0">
                <a:solidFill>
                  <a:srgbClr val="FF0000"/>
                </a:solidFill>
                <a:latin typeface="楷体" pitchFamily="49" charset="-122"/>
                <a:ea typeface="楷体" pitchFamily="49" charset="-122"/>
              </a:rPr>
              <a:t>《论人与人之间不平等的起因和基础》</a:t>
            </a:r>
            <a:endParaRPr lang="zh-CN" altLang="zh-CN" sz="3200" smtClean="0">
              <a:solidFill>
                <a:srgbClr val="FF0000"/>
              </a:solidFill>
              <a:latin typeface="楷体" pitchFamily="49" charset="-122"/>
              <a:ea typeface="楷体" panose="02010609060101010101" pitchFamily="49" charset="-122"/>
            </a:endParaRPr>
          </a:p>
          <a:p>
            <a:r>
              <a:rPr lang="en-US" altLang="zh-CN" sz="3200" smtClean="0">
                <a:latin typeface="楷体" pitchFamily="49" charset="-122"/>
                <a:ea typeface="楷体" pitchFamily="49" charset="-122"/>
              </a:rPr>
              <a:t>   </a:t>
            </a:r>
            <a:r>
              <a:rPr lang="zh-CN" altLang="zh-CN" sz="3200" smtClean="0">
                <a:latin typeface="楷体" pitchFamily="49" charset="-122"/>
                <a:ea typeface="楷体" pitchFamily="49" charset="-122"/>
              </a:rPr>
              <a:t>本书在性质上</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是一部阐发政治思想的着作</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其重要性仅次于</a:t>
            </a:r>
            <a:r>
              <a:rPr lang="en-US" altLang="zh-CN" sz="3200" smtClean="0">
                <a:latin typeface="楷体" pitchFamily="49" charset="-122"/>
                <a:ea typeface="楷体" pitchFamily="49" charset="-122"/>
              </a:rPr>
              <a:t>1762</a:t>
            </a:r>
            <a:r>
              <a:rPr lang="zh-CN" altLang="zh-CN" sz="3200" smtClean="0">
                <a:latin typeface="楷体" pitchFamily="49" charset="-122"/>
                <a:ea typeface="楷体" pitchFamily="49" charset="-122"/>
              </a:rPr>
              <a:t>年的《社会契约论》</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而在思想体</a:t>
            </a:r>
            <a:r>
              <a:rPr lang="zh-CN" altLang="en-US" sz="3200" smtClean="0">
                <a:latin typeface="楷体" pitchFamily="49" charset="-122"/>
                <a:ea typeface="楷体" pitchFamily="49" charset="-122"/>
              </a:rPr>
              <a:t>系</a:t>
            </a:r>
            <a:r>
              <a:rPr lang="zh-CN" altLang="zh-CN" sz="3200" smtClean="0">
                <a:latin typeface="楷体" pitchFamily="49" charset="-122"/>
                <a:ea typeface="楷体" pitchFamily="49" charset="-122"/>
              </a:rPr>
              <a:t>上</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此书可视为《社会契约论》的基础和绪论。在这部书里</a:t>
            </a:r>
            <a:r>
              <a:rPr lang="en-US" altLang="zh-CN" sz="3200" smtClean="0">
                <a:latin typeface="楷体" pitchFamily="49" charset="-122"/>
                <a:ea typeface="楷体" pitchFamily="49" charset="-122"/>
              </a:rPr>
              <a:t>,</a:t>
            </a:r>
            <a:r>
              <a:rPr lang="zh-CN" altLang="zh-CN" sz="3200" smtClean="0">
                <a:solidFill>
                  <a:srgbClr val="FF0000"/>
                </a:solidFill>
                <a:latin typeface="楷体" pitchFamily="49" charset="-122"/>
                <a:ea typeface="楷体" pitchFamily="49" charset="-122"/>
              </a:rPr>
              <a:t>卢梭已经发现人类历史发展本身所具有的两面性</a:t>
            </a:r>
            <a:r>
              <a:rPr lang="en-US" altLang="zh-CN" sz="3200" smtClean="0">
                <a:solidFill>
                  <a:srgbClr val="FF0000"/>
                </a:solidFill>
                <a:latin typeface="楷体" pitchFamily="49" charset="-122"/>
                <a:ea typeface="楷体" pitchFamily="49" charset="-122"/>
              </a:rPr>
              <a:t>(</a:t>
            </a:r>
            <a:r>
              <a:rPr lang="zh-CN" altLang="zh-CN" sz="3200" smtClean="0">
                <a:solidFill>
                  <a:srgbClr val="FF0000"/>
                </a:solidFill>
                <a:latin typeface="楷体" pitchFamily="49" charset="-122"/>
                <a:ea typeface="楷体" pitchFamily="49" charset="-122"/>
              </a:rPr>
              <a:t>进步与落后</a:t>
            </a:r>
            <a:r>
              <a:rPr lang="en-US" altLang="zh-CN" sz="3200" smtClean="0">
                <a:solidFill>
                  <a:srgbClr val="FF0000"/>
                </a:solidFill>
                <a:latin typeface="楷体" pitchFamily="49" charset="-122"/>
                <a:ea typeface="楷体" pitchFamily="49" charset="-122"/>
              </a:rPr>
              <a:t>)</a:t>
            </a:r>
            <a:r>
              <a:rPr lang="zh-CN" altLang="zh-CN" sz="3200" smtClean="0">
                <a:solidFill>
                  <a:srgbClr val="FF0000"/>
                </a:solidFill>
                <a:latin typeface="楷体" pitchFamily="49" charset="-122"/>
                <a:ea typeface="楷体" pitchFamily="49" charset="-122"/>
              </a:rPr>
              <a:t>和所包含的内在矛盾。</a:t>
            </a:r>
            <a:r>
              <a:rPr lang="zh-CN" altLang="zh-CN" sz="3200" smtClean="0">
                <a:latin typeface="楷体" pitchFamily="49" charset="-122"/>
                <a:ea typeface="楷体" pitchFamily="49" charset="-122"/>
              </a:rPr>
              <a:t>他认为贫困和奴役</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亦即人与人之间不平等的产生是随着私有制而来的</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是建立在私有制确立的唯一基础上的</a:t>
            </a:r>
            <a:r>
              <a:rPr lang="zh-CN" altLang="zh-CN" sz="3200" smtClean="0"/>
              <a:t>。</a:t>
            </a:r>
          </a:p>
          <a:p>
            <a:pPr marL="0" marR="0" lvl="0" indent="1752600" algn="l" defTabSz="914400" rtl="0" eaLnBrk="1" fontAlgn="base" latinLnBrk="0" hangingPunct="1">
              <a:lnSpc>
                <a:spcPct val="100000"/>
              </a:lnSpc>
              <a:spcBef>
                <a:spcPct val="0"/>
              </a:spcBef>
              <a:spcAft>
                <a:spcPct val="0"/>
              </a:spcAft>
              <a:buClrTx/>
              <a:buSzTx/>
              <a:buFontTx/>
              <a:buNone/>
            </a:pPr>
            <a:endParaRPr kumimoji="0" lang="zh-CN" altLang="en-US" sz="3200" b="1" i="0" u="none" strike="noStrike" cap="none" normalizeH="0" baseline="0" smtClean="0">
              <a:ln>
                <a:noFill/>
              </a:ln>
              <a:solidFill>
                <a:schemeClr val="tx1"/>
              </a:solidFill>
              <a:effectLst/>
              <a:latin typeface="楷体" pitchFamily="49" charset="-122"/>
              <a:ea typeface="楷体" panose="02010609060101010101" pitchFamily="49" charset="-122"/>
              <a:cs typeface="宋体" panose="0201060003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2492896"/>
            <a:ext cx="9144000" cy="5040560"/>
          </a:xfrm>
          <a:prstGeom prst="rect">
            <a:avLst/>
          </a:prstGeom>
          <a:noFill/>
        </p:spPr>
      </p:pic>
      <p:sp>
        <p:nvSpPr>
          <p:cNvPr id="4" name="流程图: 延期 3"/>
          <p:cNvSpPr/>
          <p:nvPr/>
        </p:nvSpPr>
        <p:spPr>
          <a:xfrm>
            <a:off x="0" y="26064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265" name="Rectangle 1"/>
          <p:cNvSpPr>
            <a:spLocks noChangeArrowheads="1"/>
          </p:cNvSpPr>
          <p:nvPr/>
        </p:nvSpPr>
        <p:spPr bwMode="auto">
          <a:xfrm>
            <a:off x="971600" y="260648"/>
            <a:ext cx="7560840" cy="766363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资料链接</a:t>
            </a:r>
            <a:r>
              <a:rPr lang="en-US" altLang="zh-CN" sz="3200" b="1" smtClean="0">
                <a:solidFill>
                  <a:srgbClr val="0070C0"/>
                </a:solidFill>
              </a:rPr>
              <a:t> 1</a:t>
            </a:r>
          </a:p>
          <a:p>
            <a:r>
              <a:rPr lang="en-US" altLang="zh-CN" sz="3200" b="1" smtClean="0">
                <a:solidFill>
                  <a:srgbClr val="0070C0"/>
                </a:solidFill>
              </a:rPr>
              <a:t>                          </a:t>
            </a:r>
            <a:r>
              <a:rPr lang="zh-CN" altLang="zh-CN" sz="2800" b="1" smtClean="0">
                <a:latin typeface="楷体" pitchFamily="49" charset="-122"/>
                <a:ea typeface="楷体" pitchFamily="49" charset="-122"/>
              </a:rPr>
              <a:t>《蜜蜂的寓言》</a:t>
            </a:r>
            <a:endParaRPr lang="zh-CN"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《蜜蜂的寓言》是</a:t>
            </a:r>
            <a:r>
              <a:rPr lang="zh-CN" altLang="zh-CN" sz="2800" smtClean="0">
                <a:solidFill>
                  <a:srgbClr val="FF0000"/>
                </a:solidFill>
                <a:latin typeface="楷体" pitchFamily="49" charset="-122"/>
                <a:ea typeface="楷体" pitchFamily="49" charset="-122"/>
              </a:rPr>
              <a:t>英国哲学家曼德维尔的著作</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曾被英国全面封禁。</a:t>
            </a:r>
            <a:r>
              <a:rPr lang="zh-CN" altLang="zh-CN" sz="2800" smtClean="0">
                <a:latin typeface="楷体" pitchFamily="49" charset="-122"/>
                <a:ea typeface="楷体" pitchFamily="49" charset="-122"/>
              </a:rPr>
              <a:t>之所以能够引起轩然大波</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并引起欧洲思想界和社会各界对它的批判</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就是因为这本书提出了西方思想史上著名的曼德维尔悖论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“私人恶德即公共利益。”从人是自私自利的这一基本认识出发</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作者曼德维尔坚持认为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在美德和商业社会的动力之间存在着根本的张力。</a:t>
            </a:r>
            <a:endParaRPr lang="en-US"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《蜜蜂的寓言》</a:t>
            </a:r>
            <a:r>
              <a:rPr lang="zh-CN" altLang="zh-CN" sz="2800" smtClean="0">
                <a:solidFill>
                  <a:srgbClr val="FF0000"/>
                </a:solidFill>
                <a:latin typeface="楷体" pitchFamily="49" charset="-122"/>
                <a:ea typeface="楷体" pitchFamily="49" charset="-122"/>
              </a:rPr>
              <a:t>打破了人类“善良意志论”和“理性设计论”的迷梦</a:t>
            </a:r>
            <a:r>
              <a:rPr lang="en-US" altLang="zh-CN" sz="2800" smtClean="0">
                <a:solidFill>
                  <a:srgbClr val="FF0000"/>
                </a:solidFill>
                <a:latin typeface="楷体" pitchFamily="49" charset="-122"/>
                <a:ea typeface="楷体" pitchFamily="49" charset="-122"/>
              </a:rPr>
              <a:t>,</a:t>
            </a:r>
            <a:r>
              <a:rPr lang="zh-CN" altLang="zh-CN" sz="2800" smtClean="0">
                <a:latin typeface="楷体" pitchFamily="49" charset="-122"/>
                <a:ea typeface="楷体" pitchFamily="49" charset="-122"/>
              </a:rPr>
              <a:t>为人类大规模社会生活的组织方式提供了一个全新的思考路径。</a:t>
            </a:r>
          </a:p>
          <a:p>
            <a:endParaRPr kumimoji="0" lang="en-US" altLang="zh-CN" sz="2400" b="1" i="0" u="none" strike="noStrike" cap="none" normalizeH="0" baseline="0" smtClean="0">
              <a:ln>
                <a:noFill/>
              </a:ln>
              <a:solidFill>
                <a:srgbClr val="0070C0"/>
              </a:solidFill>
              <a:effectLst/>
              <a:latin typeface="楷体" pitchFamily="49" charset="-122"/>
              <a:ea typeface="楷体" pitchFamily="49" charset="-122"/>
              <a:cs typeface="Times New Roman" pitchFamily="18" charset="0"/>
            </a:endParaRPr>
          </a:p>
          <a:p>
            <a:endParaRPr lang="zh-CN" altLang="zh-CN" sz="2400" smtClean="0">
              <a:latin typeface="楷体" pitchFamily="49" charset="-122"/>
              <a:ea typeface="楷体" panose="02010609060101010101" pitchFamily="49" charset="-122"/>
            </a:endParaRPr>
          </a:p>
          <a:p>
            <a:pPr lvl="0" indent="228600" fontAlgn="base">
              <a:spcBef>
                <a:spcPct val="0"/>
              </a:spcBef>
              <a:spcAft>
                <a:spcPct val="0"/>
              </a:spcAft>
            </a:pPr>
            <a:endParaRPr kumimoji="0" lang="zh-CN" sz="2400" b="1" i="0" u="none" strike="noStrike" cap="none" normalizeH="0" baseline="0" smtClean="0">
              <a:ln>
                <a:noFill/>
              </a:ln>
              <a:solidFill>
                <a:srgbClr val="0070C0"/>
              </a:solidFill>
              <a:effectLst/>
              <a:latin typeface="楷体" pitchFamily="49" charset="-122"/>
              <a:ea typeface="楷体" panose="02010609060101010101" pitchFamily="49" charset="-122"/>
              <a:cs typeface="宋体" panose="02010600030101010101"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FF0000"/>
              </a:solidFill>
              <a:effectLst/>
              <a:latin typeface="楷体" pitchFamily="49" charset="-122"/>
              <a:ea typeface="楷体" panose="02010609060101010101" pitchFamily="49" charset="-122"/>
              <a:cs typeface="Times New Roman" panose="02020603050405020304" pitchFamily="18" charset="0"/>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楷体" pitchFamily="49" charset="-122"/>
              <a:ea typeface="楷体" panose="02010609060101010101" pitchFamily="49" charset="-122"/>
              <a:cs typeface="宋体" panose="02010600030101010101"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2492896"/>
            <a:ext cx="9144000" cy="5040560"/>
          </a:xfrm>
          <a:prstGeom prst="rect">
            <a:avLst/>
          </a:prstGeom>
          <a:noFill/>
        </p:spPr>
      </p:pic>
      <p:sp>
        <p:nvSpPr>
          <p:cNvPr id="4" name="流程图: 延期 3"/>
          <p:cNvSpPr/>
          <p:nvPr/>
        </p:nvSpPr>
        <p:spPr>
          <a:xfrm>
            <a:off x="0" y="26064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265" name="Rectangle 1"/>
          <p:cNvSpPr>
            <a:spLocks noChangeArrowheads="1"/>
          </p:cNvSpPr>
          <p:nvPr/>
        </p:nvSpPr>
        <p:spPr bwMode="auto">
          <a:xfrm>
            <a:off x="1115616" y="338554"/>
            <a:ext cx="7560840" cy="93256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资料链接</a:t>
            </a:r>
            <a:r>
              <a:rPr lang="en-US" altLang="zh-CN" sz="3200" b="1" smtClean="0">
                <a:solidFill>
                  <a:srgbClr val="0070C0"/>
                </a:solidFill>
              </a:rPr>
              <a:t>2</a:t>
            </a:r>
          </a:p>
          <a:p>
            <a:r>
              <a:rPr lang="en-US" altLang="zh-CN" sz="3200" b="1" smtClean="0">
                <a:solidFill>
                  <a:srgbClr val="0070C0"/>
                </a:solidFill>
              </a:rPr>
              <a:t>                </a:t>
            </a:r>
            <a:r>
              <a:rPr lang="zh-CN" altLang="zh-CN" sz="2800" b="1" smtClean="0">
                <a:latin typeface="楷体" pitchFamily="49" charset="-122"/>
                <a:ea typeface="楷体" pitchFamily="49" charset="-122"/>
              </a:rPr>
              <a:t>嗜血成性的苏拉</a:t>
            </a:r>
            <a:endParaRPr lang="zh-CN" altLang="zh-CN" sz="2800" smtClean="0">
              <a:latin typeface="楷体" pitchFamily="49" charset="-122"/>
              <a:ea typeface="楷体" pitchFamily="49" charset="-122"/>
            </a:endParaRPr>
          </a:p>
          <a:p>
            <a:r>
              <a:rPr lang="en-US" altLang="zh-CN" sz="2800" smtClean="0">
                <a:solidFill>
                  <a:srgbClr val="FF0000"/>
                </a:solidFill>
                <a:latin typeface="楷体" pitchFamily="49" charset="-122"/>
                <a:ea typeface="楷体" pitchFamily="49" charset="-122"/>
              </a:rPr>
              <a:t>    </a:t>
            </a:r>
            <a:r>
              <a:rPr lang="zh-CN" altLang="zh-CN" sz="2800" smtClean="0">
                <a:solidFill>
                  <a:srgbClr val="FF0000"/>
                </a:solidFill>
                <a:latin typeface="楷体" pitchFamily="49" charset="-122"/>
                <a:ea typeface="楷体" pitchFamily="49" charset="-122"/>
              </a:rPr>
              <a:t>苏拉是古罗马著名统帅</a:t>
            </a:r>
            <a:r>
              <a:rPr lang="en-US" altLang="zh-CN" sz="2800" smtClean="0">
                <a:solidFill>
                  <a:srgbClr val="FF0000"/>
                </a:solidFill>
                <a:latin typeface="楷体" pitchFamily="49" charset="-122"/>
                <a:ea typeface="楷体" pitchFamily="49" charset="-122"/>
              </a:rPr>
              <a:t>,</a:t>
            </a:r>
            <a:r>
              <a:rPr lang="zh-CN" altLang="zh-CN" sz="2800" smtClean="0">
                <a:latin typeface="楷体" pitchFamily="49" charset="-122"/>
                <a:ea typeface="楷体" pitchFamily="49" charset="-122"/>
              </a:rPr>
              <a:t>奴隶主贵族政治家。苏拉戎马倥偬一生</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为罗马立下丰功伟绩</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但犯下的罪孽深重。苏拉自始至终是一个毫无感情的冷血动物。他会因为一句玩笑杀人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在他的职业生涯中</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冷血、残酷、精于算计的行事作风使他比任何一位历史人物都让人憎恨。</a:t>
            </a:r>
            <a:r>
              <a:rPr lang="zh-CN" altLang="zh-CN" sz="2800" smtClean="0">
                <a:solidFill>
                  <a:srgbClr val="FF0000"/>
                </a:solidFill>
                <a:latin typeface="楷体" pitchFamily="49" charset="-122"/>
                <a:ea typeface="楷体" pitchFamily="49" charset="-122"/>
              </a:rPr>
              <a:t>人们称他“一半是狮子</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一半是狐狸”。</a:t>
            </a:r>
            <a:endParaRPr lang="en-US" altLang="zh-CN" sz="2800" smtClean="0">
              <a:solidFill>
                <a:srgbClr val="FF0000"/>
              </a:solidFill>
              <a:latin typeface="楷体" pitchFamily="49" charset="-122"/>
              <a:ea typeface="楷体" panose="02010609060101010101" pitchFamily="49" charset="-122"/>
            </a:endParaRPr>
          </a:p>
          <a:p>
            <a:r>
              <a:rPr lang="en-US" altLang="zh-CN" sz="2800" smtClean="0">
                <a:solidFill>
                  <a:srgbClr val="FF0000"/>
                </a:solidFill>
                <a:latin typeface="楷体" pitchFamily="49" charset="-122"/>
                <a:ea typeface="楷体" pitchFamily="49" charset="-122"/>
              </a:rPr>
              <a:t>    </a:t>
            </a:r>
            <a:r>
              <a:rPr lang="zh-CN" altLang="zh-CN" sz="2800" smtClean="0">
                <a:latin typeface="楷体" pitchFamily="49" charset="-122"/>
                <a:ea typeface="楷体" pitchFamily="49" charset="-122"/>
              </a:rPr>
              <a:t>他有一种对人彻底鄙视、冷酷无情与刚毅果敢、自信乐观、机敏狡狯多种因素混合而成的复杂品格。他放荡不羁</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玩世不恭</a:t>
            </a:r>
            <a:r>
              <a:rPr lang="en-US" altLang="zh-CN" sz="2800" smtClean="0">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故又有“政治上的唐璜”</a:t>
            </a:r>
            <a:r>
              <a:rPr lang="zh-CN" altLang="zh-CN" sz="2800" smtClean="0">
                <a:latin typeface="楷体" pitchFamily="49" charset="-122"/>
                <a:ea typeface="楷体" pitchFamily="49" charset="-122"/>
              </a:rPr>
              <a:t>的谑誉。</a:t>
            </a:r>
          </a:p>
          <a:p>
            <a:endParaRPr lang="en-US" altLang="zh-CN" sz="3200" b="1" smtClean="0">
              <a:solidFill>
                <a:srgbClr val="0070C0"/>
              </a:solidFill>
            </a:endParaRPr>
          </a:p>
          <a:p>
            <a:endParaRPr lang="zh-CN" altLang="zh-CN" sz="2800" b="1" smtClean="0">
              <a:latin typeface="楷体" pitchFamily="49" charset="-122"/>
              <a:ea typeface="楷体" panose="02010609060101010101" pitchFamily="49" charset="-122"/>
            </a:endParaRPr>
          </a:p>
          <a:p>
            <a:endParaRPr kumimoji="0" lang="en-US" altLang="zh-CN" sz="2800" b="1" i="0" u="none" strike="noStrike" cap="none" normalizeH="0" baseline="0" smtClean="0">
              <a:ln>
                <a:noFill/>
              </a:ln>
              <a:solidFill>
                <a:srgbClr val="0070C0"/>
              </a:solidFill>
              <a:effectLst/>
              <a:latin typeface="楷体" pitchFamily="49" charset="-122"/>
              <a:ea typeface="楷体" panose="02010609060101010101" pitchFamily="49" charset="-122"/>
              <a:cs typeface="Times New Roman" panose="02020603050405020304" pitchFamily="18" charset="0"/>
            </a:endParaRPr>
          </a:p>
          <a:p>
            <a:endParaRPr lang="zh-CN" altLang="zh-CN" sz="2800" smtClean="0">
              <a:latin typeface="楷体" pitchFamily="49" charset="-122"/>
              <a:ea typeface="楷体" pitchFamily="49" charset="-122"/>
            </a:endParaRPr>
          </a:p>
          <a:p>
            <a:endParaRPr kumimoji="0" lang="en-US" altLang="zh-CN" sz="2800" b="1" i="0" u="none" strike="noStrike" cap="none" normalizeH="0" baseline="0" smtClean="0">
              <a:ln>
                <a:noFill/>
              </a:ln>
              <a:solidFill>
                <a:srgbClr val="0070C0"/>
              </a:solidFill>
              <a:effectLst/>
              <a:latin typeface="楷体" pitchFamily="49" charset="-122"/>
              <a:ea typeface="楷体" pitchFamily="49" charset="-122"/>
              <a:cs typeface="Times New Roman" pitchFamily="18" charset="0"/>
            </a:endParaRPr>
          </a:p>
          <a:p>
            <a:r>
              <a:rPr lang="en-US" altLang="zh-CN" sz="2800" b="1" smtClean="0">
                <a:solidFill>
                  <a:srgbClr val="0070C0"/>
                </a:solidFill>
                <a:latin typeface="楷体" pitchFamily="49" charset="-122"/>
                <a:ea typeface="楷体" pitchFamily="49" charset="-122"/>
                <a:cs typeface="Times New Roman" pitchFamily="18" charset="0"/>
              </a:rPr>
              <a:t>            </a:t>
            </a:r>
            <a:endParaRPr kumimoji="0" lang="zh-CN" sz="2800" b="1" i="0" u="none" strike="noStrike" cap="none" normalizeH="0" baseline="0" smtClean="0">
              <a:ln>
                <a:noFill/>
              </a:ln>
              <a:solidFill>
                <a:srgbClr val="0070C0"/>
              </a:solidFill>
              <a:effectLst/>
              <a:latin typeface="楷体" pitchFamily="49" charset="-122"/>
              <a:ea typeface="楷体" panose="02010609060101010101" pitchFamily="49" charset="-122"/>
              <a:cs typeface="宋体" panose="02010600030101010101"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en-US" altLang="zh-CN" sz="2800" b="1" i="0" u="none" strike="noStrike" cap="none" normalizeH="0" baseline="0" smtClean="0">
              <a:ln>
                <a:noFill/>
              </a:ln>
              <a:solidFill>
                <a:srgbClr val="FF0000"/>
              </a:solidFill>
              <a:effectLst/>
              <a:latin typeface="楷体" pitchFamily="49" charset="-122"/>
              <a:ea typeface="楷体" panose="02010609060101010101" pitchFamily="49" charset="-122"/>
              <a:cs typeface="Times New Roman" panose="02020603050405020304" pitchFamily="18" charset="0"/>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楷体" pitchFamily="49" charset="-122"/>
              <a:ea typeface="楷体" panose="02010609060101010101" pitchFamily="49" charset="-122"/>
              <a:cs typeface="宋体" panose="02010600030101010101" pitchFamily="2"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2492896"/>
            <a:ext cx="9144000" cy="5040560"/>
          </a:xfrm>
          <a:prstGeom prst="rect">
            <a:avLst/>
          </a:prstGeom>
          <a:noFill/>
        </p:spPr>
      </p:pic>
      <p:sp>
        <p:nvSpPr>
          <p:cNvPr id="4" name="流程图: 延期 3"/>
          <p:cNvSpPr/>
          <p:nvPr/>
        </p:nvSpPr>
        <p:spPr>
          <a:xfrm>
            <a:off x="0" y="26064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265" name="Rectangle 1"/>
          <p:cNvSpPr>
            <a:spLocks noChangeArrowheads="1"/>
          </p:cNvSpPr>
          <p:nvPr/>
        </p:nvSpPr>
        <p:spPr bwMode="auto">
          <a:xfrm>
            <a:off x="539552" y="722893"/>
            <a:ext cx="8208912" cy="951029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诵读课文第一段，作者按照怎样的思路展开论述的。</a:t>
            </a:r>
            <a:endParaRPr lang="zh-CN" altLang="zh-CN" sz="3200" smtClean="0">
              <a:solidFill>
                <a:srgbClr val="0070C0"/>
              </a:solidFill>
            </a:endParaRPr>
          </a:p>
          <a:p>
            <a:r>
              <a:rPr lang="en-US" altLang="zh-CN" sz="3200" smtClean="0"/>
              <a:t>      </a:t>
            </a:r>
            <a:r>
              <a:rPr lang="zh-CN" altLang="zh-CN" sz="3200" smtClean="0">
                <a:solidFill>
                  <a:srgbClr val="FF0000"/>
                </a:solidFill>
                <a:latin typeface="楷体" pitchFamily="49" charset="-122"/>
                <a:ea typeface="楷体" pitchFamily="49" charset="-122"/>
              </a:rPr>
              <a:t>首先说</a:t>
            </a:r>
            <a:r>
              <a:rPr lang="zh-CN" altLang="zh-CN" sz="3200" smtClean="0">
                <a:latin typeface="楷体" pitchFamily="49" charset="-122"/>
                <a:ea typeface="楷体" pitchFamily="49" charset="-122"/>
              </a:rPr>
              <a:t>在自然状态中的人既无邪恶之心</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也无为善的美德</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提出“邪恶”与“美德”的概念。</a:t>
            </a:r>
            <a:r>
              <a:rPr lang="zh-CN" altLang="zh-CN" sz="3200" smtClean="0">
                <a:solidFill>
                  <a:srgbClr val="FF0000"/>
                </a:solidFill>
                <a:latin typeface="楷体" pitchFamily="49" charset="-122"/>
                <a:ea typeface="楷体" pitchFamily="49" charset="-122"/>
              </a:rPr>
              <a:t>接着从</a:t>
            </a:r>
            <a:r>
              <a:rPr lang="zh-CN" altLang="zh-CN" sz="3200" smtClean="0">
                <a:latin typeface="楷体" pitchFamily="49" charset="-122"/>
                <a:ea typeface="楷体" pitchFamily="49" charset="-122"/>
              </a:rPr>
              <a:t>生理意义上解释“邪恶”和“美德”</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把对保护自己的生存有害的品质称为邪恶</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把对保护自已的生存有益的品质称为美德。指出最不反抗天性的冲动的人是最有美德的人。</a:t>
            </a:r>
            <a:r>
              <a:rPr lang="zh-CN" altLang="zh-CN" sz="3200" smtClean="0">
                <a:solidFill>
                  <a:srgbClr val="FF0000"/>
                </a:solidFill>
                <a:latin typeface="楷体" pitchFamily="49" charset="-122"/>
                <a:ea typeface="楷体" pitchFamily="49" charset="-122"/>
              </a:rPr>
              <a:t>然后通过层层设问</a:t>
            </a:r>
            <a:r>
              <a:rPr lang="en-US" altLang="zh-CN" sz="3200" smtClean="0">
                <a:solidFill>
                  <a:srgbClr val="FF0000"/>
                </a:solidFill>
                <a:latin typeface="楷体" pitchFamily="49" charset="-122"/>
                <a:ea typeface="楷体" pitchFamily="49" charset="-122"/>
              </a:rPr>
              <a:t>,</a:t>
            </a:r>
            <a:r>
              <a:rPr lang="zh-CN" altLang="zh-CN" sz="3200" smtClean="0">
                <a:latin typeface="楷体" pitchFamily="49" charset="-122"/>
                <a:ea typeface="楷体" pitchFamily="49" charset="-122"/>
              </a:rPr>
              <a:t>将“文明人”与“美德”和“邪恶”联系起来</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提醒人们思考</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处于自然状态中和处于被动状态中</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哪一种更幸福</a:t>
            </a:r>
            <a:r>
              <a:rPr lang="en-US" altLang="zh-CN" sz="3200" smtClean="0">
                <a:latin typeface="楷体" pitchFamily="49" charset="-122"/>
                <a:ea typeface="楷体" pitchFamily="49" charset="-122"/>
              </a:rPr>
              <a:t>?</a:t>
            </a:r>
            <a:endParaRPr lang="zh-CN" altLang="zh-CN" sz="3200" smtClean="0">
              <a:latin typeface="楷体" pitchFamily="49" charset="-122"/>
              <a:ea typeface="楷体" panose="02010609060101010101" pitchFamily="49" charset="-122"/>
            </a:endParaRPr>
          </a:p>
          <a:p>
            <a:endParaRPr lang="en-US" altLang="zh-CN" sz="3200" b="1" smtClean="0">
              <a:solidFill>
                <a:srgbClr val="0070C0"/>
              </a:solidFill>
            </a:endParaRPr>
          </a:p>
          <a:p>
            <a:endParaRPr lang="zh-CN" altLang="zh-CN" sz="2800" b="1" smtClean="0">
              <a:latin typeface="楷体" pitchFamily="49" charset="-122"/>
              <a:ea typeface="楷体" pitchFamily="49" charset="-122"/>
            </a:endParaRPr>
          </a:p>
          <a:p>
            <a:endParaRPr kumimoji="0" lang="en-US" altLang="zh-CN" sz="2800" b="1" i="0" u="none" strike="noStrike" cap="none" normalizeH="0" baseline="0" smtClean="0">
              <a:ln>
                <a:noFill/>
              </a:ln>
              <a:solidFill>
                <a:srgbClr val="0070C0"/>
              </a:solidFill>
              <a:effectLst/>
              <a:latin typeface="楷体" pitchFamily="49" charset="-122"/>
              <a:ea typeface="楷体" pitchFamily="49" charset="-122"/>
              <a:cs typeface="Times New Roman" pitchFamily="18" charset="0"/>
            </a:endParaRPr>
          </a:p>
          <a:p>
            <a:endParaRPr lang="zh-CN" altLang="zh-CN" sz="2800" smtClean="0">
              <a:latin typeface="楷体" pitchFamily="49" charset="-122"/>
              <a:ea typeface="楷体" pitchFamily="49" charset="-122"/>
            </a:endParaRPr>
          </a:p>
          <a:p>
            <a:endParaRPr kumimoji="0" lang="en-US" altLang="zh-CN" sz="2800" b="1" i="0" u="none" strike="noStrike" cap="none" normalizeH="0" baseline="0" smtClean="0">
              <a:ln>
                <a:noFill/>
              </a:ln>
              <a:solidFill>
                <a:srgbClr val="0070C0"/>
              </a:solidFill>
              <a:effectLst/>
              <a:latin typeface="楷体" pitchFamily="49" charset="-122"/>
              <a:ea typeface="楷体" pitchFamily="49" charset="-122"/>
              <a:cs typeface="Times New Roman" pitchFamily="18" charset="0"/>
            </a:endParaRPr>
          </a:p>
          <a:p>
            <a:r>
              <a:rPr lang="en-US" altLang="zh-CN" sz="2800" b="1" smtClean="0">
                <a:solidFill>
                  <a:srgbClr val="0070C0"/>
                </a:solidFill>
                <a:latin typeface="楷体" pitchFamily="49" charset="-122"/>
                <a:ea typeface="楷体" pitchFamily="49" charset="-122"/>
                <a:cs typeface="Times New Roman" pitchFamily="18" charset="0"/>
              </a:rPr>
              <a:t>            </a:t>
            </a:r>
            <a:endParaRPr kumimoji="0" lang="zh-CN" sz="28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en-US" altLang="zh-CN" sz="2800" b="1" i="0" u="none" strike="noStrike" cap="none" normalizeH="0" baseline="0" smtClean="0">
              <a:ln>
                <a:noFill/>
              </a:ln>
              <a:solidFill>
                <a:srgbClr val="FF0000"/>
              </a:solidFill>
              <a:effectLst/>
              <a:latin typeface="楷体" pitchFamily="49" charset="-122"/>
              <a:ea typeface="楷体" pitchFamily="49" charset="-122"/>
              <a:cs typeface="Times New Roman" pitchFamily="18" charset="0"/>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5" name="流程图: 可选过程 4"/>
          <p:cNvSpPr/>
          <p:nvPr/>
        </p:nvSpPr>
        <p:spPr>
          <a:xfrm>
            <a:off x="2699792" y="0"/>
            <a:ext cx="2304256" cy="62068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771800" y="0"/>
            <a:ext cx="2160240" cy="646331"/>
          </a:xfrm>
          <a:prstGeom prst="rect">
            <a:avLst/>
          </a:prstGeom>
          <a:noFill/>
        </p:spPr>
        <p:txBody>
          <a:bodyPr wrap="square" rtlCol="0">
            <a:spAutoFit/>
          </a:bodyPr>
          <a:lstStyle/>
          <a:p>
            <a:r>
              <a:rPr lang="zh-CN" altLang="en-US" sz="3600" smtClean="0">
                <a:solidFill>
                  <a:schemeClr val="bg1"/>
                </a:solidFill>
              </a:rPr>
              <a:t>初读感知</a:t>
            </a:r>
            <a:endParaRPr lang="zh-CN" altLang="en-US" sz="3600">
              <a:solidFill>
                <a:schemeClr val="bg1"/>
              </a:solidFill>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764704"/>
            <a:ext cx="9143999" cy="6984776"/>
          </a:xfrm>
          <a:prstGeom prst="rect">
            <a:avLst/>
          </a:prstGeom>
          <a:noFill/>
        </p:spPr>
      </p:pic>
      <p:sp>
        <p:nvSpPr>
          <p:cNvPr id="4" name="流程图: 延期 3"/>
          <p:cNvSpPr/>
          <p:nvPr/>
        </p:nvSpPr>
        <p:spPr>
          <a:xfrm>
            <a:off x="0" y="62068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313" name="Rectangle 1"/>
          <p:cNvSpPr>
            <a:spLocks noChangeArrowheads="1"/>
          </p:cNvSpPr>
          <p:nvPr/>
        </p:nvSpPr>
        <p:spPr bwMode="auto">
          <a:xfrm>
            <a:off x="899592" y="404664"/>
            <a:ext cx="8028384" cy="680186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lvl="0"/>
            <a:r>
              <a:rPr lang="zh-CN" altLang="zh-CN" sz="3200" b="1" smtClean="0">
                <a:solidFill>
                  <a:srgbClr val="0070C0"/>
                </a:solidFill>
              </a:rPr>
              <a:t>文章围绕“怜悯是人的天性”这一核心论点</a:t>
            </a:r>
            <a:r>
              <a:rPr lang="en-US" altLang="zh-CN" sz="3200" b="1" smtClean="0">
                <a:solidFill>
                  <a:srgbClr val="0070C0"/>
                </a:solidFill>
              </a:rPr>
              <a:t>,</a:t>
            </a:r>
            <a:r>
              <a:rPr lang="zh-CN" altLang="zh-CN" sz="3200" b="1" smtClean="0">
                <a:solidFill>
                  <a:srgbClr val="0070C0"/>
                </a:solidFill>
              </a:rPr>
              <a:t>是怎样一步步展开论述的</a:t>
            </a:r>
            <a:r>
              <a:rPr lang="en-US" altLang="zh-CN" sz="3200" b="1" smtClean="0">
                <a:solidFill>
                  <a:srgbClr val="0070C0"/>
                </a:solidFill>
              </a:rPr>
              <a:t>?</a:t>
            </a:r>
          </a:p>
          <a:p>
            <a:pPr lvl="0"/>
            <a:r>
              <a:rPr lang="en-US" altLang="zh-CN" sz="28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第一段引出接近中心论点的论题</a:t>
            </a:r>
            <a:r>
              <a:rPr lang="zh-CN" altLang="zh-CN" sz="2800" b="1" smtClean="0">
                <a:latin typeface="楷体" pitchFamily="49" charset="-122"/>
                <a:ea typeface="楷体" pitchFamily="49" charset="-122"/>
              </a:rPr>
              <a:t>作者首先从在自然状态中的人谈起</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引出“天性”和“美德”的话题。话题的引出</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为下文展开论述做好了准备。</a:t>
            </a:r>
            <a:r>
              <a:rPr lang="en-US" altLang="zh-CN" sz="2800" b="1" smtClean="0">
                <a:latin typeface="楷体" pitchFamily="49" charset="-122"/>
                <a:ea typeface="楷体" pitchFamily="49" charset="-122"/>
              </a:rPr>
              <a:t>      </a:t>
            </a:r>
          </a:p>
          <a:p>
            <a:pPr lvl="0"/>
            <a:r>
              <a:rPr lang="en-US" altLang="zh-CN" sz="2800" b="1" smtClean="0">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第二、三、四段批驳“人天生是恶人”的观点</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分两个层次梳理自</a:t>
            </a:r>
            <a:r>
              <a:rPr lang="zh-CN" altLang="en-US" sz="2800" smtClean="0">
                <a:latin typeface="楷体" pitchFamily="49" charset="-122"/>
                <a:ea typeface="楷体" pitchFamily="49" charset="-122"/>
              </a:rPr>
              <a:t>己</a:t>
            </a:r>
            <a:r>
              <a:rPr lang="zh-CN" altLang="zh-CN" sz="2800" smtClean="0">
                <a:latin typeface="楷体" pitchFamily="49" charset="-122"/>
                <a:ea typeface="楷体" pitchFamily="49" charset="-122"/>
              </a:rPr>
              <a:t>的观点。</a:t>
            </a:r>
          </a:p>
          <a:p>
            <a:pPr lvl="0"/>
            <a:r>
              <a:rPr lang="en-US" altLang="zh-CN" sz="28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第五段指出“怜心”的作用。</a:t>
            </a:r>
            <a:r>
              <a:rPr lang="zh-CN" altLang="zh-CN" sz="2800" smtClean="0">
                <a:latin typeface="楷体" pitchFamily="49" charset="-122"/>
                <a:ea typeface="楷体" pitchFamily="49" charset="-122"/>
              </a:rPr>
              <a:t>最后</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作者甚至将怜悯心上升到人类存亡的高度</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来评价它的巨大作用。</a:t>
            </a:r>
          </a:p>
          <a:p>
            <a:pPr lvl="0"/>
            <a:endParaRPr lang="en-US" altLang="zh-CN" sz="2800" b="1" smtClean="0">
              <a:latin typeface="楷体" pitchFamily="49" charset="-122"/>
              <a:ea typeface="楷体" panose="02010609060101010101" pitchFamily="49" charset="-122"/>
            </a:endParaRPr>
          </a:p>
          <a:p>
            <a:pPr lvl="0"/>
            <a:endParaRPr lang="en-US" altLang="zh-CN" sz="2800" b="1" smtClean="0">
              <a:latin typeface="楷体" pitchFamily="49" charset="-122"/>
              <a:ea typeface="楷体" pitchFamily="49" charset="-122"/>
            </a:endParaRPr>
          </a:p>
          <a:p>
            <a:pPr lvl="0"/>
            <a:endParaRPr lang="zh-CN" altLang="zh-CN" sz="2800" b="1" smtClean="0">
              <a:latin typeface="楷体" pitchFamily="49" charset="-122"/>
              <a:ea typeface="楷体" pitchFamily="49" charset="-122"/>
            </a:endParaRPr>
          </a:p>
          <a:p>
            <a:endParaRPr lang="zh-CN" altLang="zh-CN" sz="3200" smtClean="0">
              <a:solidFill>
                <a:srgbClr val="0070C0"/>
              </a:solidFill>
            </a:endParaRPr>
          </a:p>
          <a:p>
            <a:endParaRPr lang="zh-CN" altLang="zh-CN" sz="3200" b="1">
              <a:solidFill>
                <a:srgbClr val="002060"/>
              </a:solidFill>
              <a:latin typeface="楷体"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3">
                                            <p:txEl>
                                              <p:pRg st="0" end="0"/>
                                            </p:txEl>
                                          </p:spTgt>
                                        </p:tgtEl>
                                        <p:attrNameLst>
                                          <p:attrName>style.visibility</p:attrName>
                                        </p:attrNameLst>
                                      </p:cBhvr>
                                      <p:to>
                                        <p:strVal val="visible"/>
                                      </p:to>
                                    </p:set>
                                    <p:anim calcmode="lin" valueType="num">
                                      <p:cBhvr additive="base">
                                        <p:cTn id="7" dur="500" fill="hold"/>
                                        <p:tgtEl>
                                          <p:spTgt spid="133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313">
                                            <p:txEl>
                                              <p:pRg st="1" end="1"/>
                                            </p:txEl>
                                          </p:spTgt>
                                        </p:tgtEl>
                                        <p:attrNameLst>
                                          <p:attrName>style.visibility</p:attrName>
                                        </p:attrNameLst>
                                      </p:cBhvr>
                                      <p:to>
                                        <p:strVal val="visible"/>
                                      </p:to>
                                    </p:set>
                                    <p:anim calcmode="lin" valueType="num">
                                      <p:cBhvr additive="base">
                                        <p:cTn id="13" dur="500" fill="hold"/>
                                        <p:tgtEl>
                                          <p:spTgt spid="133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313">
                                            <p:txEl>
                                              <p:pRg st="2" end="2"/>
                                            </p:txEl>
                                          </p:spTgt>
                                        </p:tgtEl>
                                        <p:attrNameLst>
                                          <p:attrName>style.visibility</p:attrName>
                                        </p:attrNameLst>
                                      </p:cBhvr>
                                      <p:to>
                                        <p:strVal val="visible"/>
                                      </p:to>
                                    </p:set>
                                    <p:anim calcmode="lin" valueType="num">
                                      <p:cBhvr additive="base">
                                        <p:cTn id="19" dur="500" fill="hold"/>
                                        <p:tgtEl>
                                          <p:spTgt spid="1331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313">
                                            <p:txEl>
                                              <p:pRg st="3" end="3"/>
                                            </p:txEl>
                                          </p:spTgt>
                                        </p:tgtEl>
                                        <p:attrNameLst>
                                          <p:attrName>style.visibility</p:attrName>
                                        </p:attrNameLst>
                                      </p:cBhvr>
                                      <p:to>
                                        <p:strVal val="visible"/>
                                      </p:to>
                                    </p:set>
                                    <p:anim calcmode="lin" valueType="num">
                                      <p:cBhvr additive="base">
                                        <p:cTn id="25" dur="500" fill="hold"/>
                                        <p:tgtEl>
                                          <p:spTgt spid="1331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0"/>
            <a:ext cx="9144000" cy="7272808"/>
          </a:xfrm>
          <a:prstGeom prst="rect">
            <a:avLst/>
          </a:prstGeom>
          <a:noFill/>
        </p:spPr>
      </p:pic>
      <p:sp>
        <p:nvSpPr>
          <p:cNvPr id="4" name="流程图: 延期 3"/>
          <p:cNvSpPr/>
          <p:nvPr/>
        </p:nvSpPr>
        <p:spPr>
          <a:xfrm>
            <a:off x="0" y="332656"/>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337" name="Rectangle 1"/>
          <p:cNvSpPr>
            <a:spLocks noChangeArrowheads="1"/>
          </p:cNvSpPr>
          <p:nvPr/>
        </p:nvSpPr>
        <p:spPr bwMode="auto">
          <a:xfrm>
            <a:off x="683568" y="492442"/>
            <a:ext cx="8460432" cy="649408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smtClean="0">
                <a:solidFill>
                  <a:srgbClr val="0070C0"/>
                </a:solidFill>
              </a:rPr>
              <a:t>     </a:t>
            </a:r>
            <a:r>
              <a:rPr lang="zh-CN" altLang="zh-CN" sz="3200" b="1" smtClean="0">
                <a:solidFill>
                  <a:srgbClr val="0070C0"/>
                </a:solidFill>
              </a:rPr>
              <a:t>写《蜜蜂的寓言》中的故事</a:t>
            </a:r>
            <a:r>
              <a:rPr lang="en-US" altLang="zh-CN" sz="3200" b="1" smtClean="0">
                <a:solidFill>
                  <a:srgbClr val="0070C0"/>
                </a:solidFill>
              </a:rPr>
              <a:t>,</a:t>
            </a:r>
            <a:r>
              <a:rPr lang="zh-CN" altLang="zh-CN" sz="3200" b="1" smtClean="0">
                <a:solidFill>
                  <a:srgbClr val="0070C0"/>
                </a:solidFill>
              </a:rPr>
              <a:t>有什么作用</a:t>
            </a:r>
            <a:r>
              <a:rPr lang="en-US" altLang="zh-CN" sz="3200" b="1" smtClean="0">
                <a:solidFill>
                  <a:srgbClr val="0070C0"/>
                </a:solidFill>
              </a:rPr>
              <a:t>?</a:t>
            </a:r>
            <a:endParaRPr lang="zh-CN" altLang="zh-CN" sz="3200" smtClean="0">
              <a:solidFill>
                <a:srgbClr val="0070C0"/>
              </a:solidFill>
            </a:endParaRPr>
          </a:p>
          <a:p>
            <a:r>
              <a:rPr lang="en-US" altLang="zh-CN" sz="3200" b="1" smtClean="0"/>
              <a:t>     </a:t>
            </a:r>
            <a:r>
              <a:rPr lang="zh-CN" altLang="zh-CN" sz="3200" b="1" smtClean="0">
                <a:latin typeface="楷体" pitchFamily="49" charset="-122"/>
                <a:ea typeface="楷体" pitchFamily="49" charset="-122"/>
              </a:rPr>
              <a:t>故事中的被囚禁的人作为陌生人</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虽然与当事人不存在任何特殊性关系</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而且孩子的安危与他的自身利益也没有切实关系</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但他却由于目睹孩子的痛苦而自然而然地产生巨大的悲伤之感</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并因不能一伸援手而难过。</a:t>
            </a:r>
            <a:r>
              <a:rPr lang="zh-CN" altLang="zh-CN" sz="3200" b="1" smtClean="0">
                <a:solidFill>
                  <a:srgbClr val="FF0000"/>
                </a:solidFill>
                <a:latin typeface="楷体" pitchFamily="49" charset="-122"/>
                <a:ea typeface="楷体" pitchFamily="49" charset="-122"/>
              </a:rPr>
              <a:t>这里伸出援手并不是想要得到感激或赞美</a:t>
            </a:r>
            <a:r>
              <a:rPr lang="en-US" altLang="zh-CN" sz="3200" b="1" smtClean="0">
                <a:solidFill>
                  <a:srgbClr val="FF0000"/>
                </a:solidFill>
                <a:latin typeface="楷体" pitchFamily="49" charset="-122"/>
                <a:ea typeface="楷体" pitchFamily="49" charset="-122"/>
              </a:rPr>
              <a:t>,</a:t>
            </a:r>
            <a:r>
              <a:rPr lang="zh-CN" altLang="zh-CN" sz="3200" b="1" smtClean="0">
                <a:solidFill>
                  <a:srgbClr val="FF0000"/>
                </a:solidFill>
                <a:latin typeface="楷体" pitchFamily="49" charset="-122"/>
                <a:ea typeface="楷体" pitchFamily="49" charset="-122"/>
              </a:rPr>
              <a:t>只是出于对受害者难以抑制的强烈的怜悯之心。</a:t>
            </a:r>
            <a:endParaRPr lang="en-US" altLang="zh-CN" sz="3200" b="1" smtClean="0">
              <a:solidFill>
                <a:srgbClr val="FF0000"/>
              </a:solidFill>
              <a:latin typeface="楷体" pitchFamily="49" charset="-122"/>
              <a:ea typeface="楷体" panose="02010609060101010101" pitchFamily="49" charset="-122"/>
            </a:endParaRPr>
          </a:p>
          <a:p>
            <a:r>
              <a:rPr lang="en-US" altLang="zh-CN" sz="3200" b="1" smtClean="0">
                <a:solidFill>
                  <a:srgbClr val="FF0000"/>
                </a:solidFill>
                <a:latin typeface="楷体" pitchFamily="49" charset="-122"/>
                <a:ea typeface="楷体" pitchFamily="49" charset="-122"/>
              </a:rPr>
              <a:t>   </a:t>
            </a:r>
            <a:r>
              <a:rPr lang="zh-CN" altLang="zh-CN" sz="3200" b="1" smtClean="0">
                <a:latin typeface="楷体" pitchFamily="49" charset="-122"/>
                <a:ea typeface="楷体" pitchFamily="49" charset="-122"/>
              </a:rPr>
              <a:t>这有力地证明</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怜悯心是人类最普遍的天然的美德。</a:t>
            </a:r>
            <a:r>
              <a:rPr lang="zh-CN" altLang="zh-CN" sz="3200" b="1" smtClean="0">
                <a:solidFill>
                  <a:srgbClr val="FF0000"/>
                </a:solidFill>
                <a:latin typeface="楷体" pitchFamily="49" charset="-122"/>
                <a:ea typeface="楷体" pitchFamily="49" charset="-122"/>
              </a:rPr>
              <a:t>卢梭认为“怜悯”是人的天性</a:t>
            </a:r>
            <a:r>
              <a:rPr lang="en-US" altLang="zh-CN" sz="3200" b="1" smtClean="0">
                <a:solidFill>
                  <a:srgbClr val="FF0000"/>
                </a:solidFill>
                <a:latin typeface="楷体" pitchFamily="49" charset="-122"/>
                <a:ea typeface="楷体" pitchFamily="49" charset="-122"/>
              </a:rPr>
              <a:t>,</a:t>
            </a:r>
            <a:r>
              <a:rPr lang="zh-CN" altLang="zh-CN" sz="3200" b="1" smtClean="0">
                <a:latin typeface="楷体" pitchFamily="49" charset="-122"/>
                <a:ea typeface="楷体" pitchFamily="49" charset="-122"/>
              </a:rPr>
              <a:t>具有强大的力量</a:t>
            </a:r>
            <a:r>
              <a:rPr lang="en-US" altLang="zh-CN" sz="3200" b="1" smtClean="0">
                <a:latin typeface="楷体" pitchFamily="49" charset="-122"/>
                <a:ea typeface="楷体" pitchFamily="49" charset="-122"/>
              </a:rPr>
              <a:t>,</a:t>
            </a:r>
            <a:r>
              <a:rPr lang="zh-CN" altLang="zh-CN" sz="3200" b="1" smtClean="0">
                <a:solidFill>
                  <a:srgbClr val="00B0F0"/>
                </a:solidFill>
                <a:latin typeface="楷体" pitchFamily="49" charset="-122"/>
                <a:ea typeface="楷体" pitchFamily="49" charset="-122"/>
              </a:rPr>
              <a:t>为下文阐述其作用张本</a:t>
            </a:r>
            <a:r>
              <a:rPr lang="zh-CN" altLang="zh-CN" sz="3200" b="1" smtClean="0">
                <a:latin typeface="楷体" pitchFamily="49" charset="-122"/>
                <a:ea typeface="楷体" pitchFamily="49" charset="-122"/>
              </a:rPr>
              <a:t>。</a:t>
            </a:r>
          </a:p>
          <a:p>
            <a:endParaRPr lang="zh-CN" altLang="zh-CN" sz="3200" b="1" smtClean="0">
              <a:latin typeface="楷体" pitchFamily="49" charset="-122"/>
              <a:ea typeface="楷体" panose="02010609060101010101" pitchFamily="49" charset="-122"/>
            </a:endParaRPr>
          </a:p>
          <a:p>
            <a:endParaRPr kumimoji="0" lang="zh-CN" altLang="en-US"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7">
                                            <p:txEl>
                                              <p:pRg st="0" end="0"/>
                                            </p:txEl>
                                          </p:spTgt>
                                        </p:tgtEl>
                                        <p:attrNameLst>
                                          <p:attrName>style.visibility</p:attrName>
                                        </p:attrNameLst>
                                      </p:cBhvr>
                                      <p:to>
                                        <p:strVal val="visible"/>
                                      </p:to>
                                    </p:set>
                                    <p:anim calcmode="lin" valueType="num">
                                      <p:cBhvr additive="base">
                                        <p:cTn id="7" dur="500" fill="hold"/>
                                        <p:tgtEl>
                                          <p:spTgt spid="1433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337">
                                            <p:txEl>
                                              <p:pRg st="1" end="1"/>
                                            </p:txEl>
                                          </p:spTgt>
                                        </p:tgtEl>
                                        <p:attrNameLst>
                                          <p:attrName>style.visibility</p:attrName>
                                        </p:attrNameLst>
                                      </p:cBhvr>
                                      <p:to>
                                        <p:strVal val="visible"/>
                                      </p:to>
                                    </p:set>
                                    <p:anim calcmode="lin" valueType="num">
                                      <p:cBhvr additive="base">
                                        <p:cTn id="13" dur="500" fill="hold"/>
                                        <p:tgtEl>
                                          <p:spTgt spid="1433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337">
                                            <p:txEl>
                                              <p:pRg st="2" end="2"/>
                                            </p:txEl>
                                          </p:spTgt>
                                        </p:tgtEl>
                                        <p:attrNameLst>
                                          <p:attrName>style.visibility</p:attrName>
                                        </p:attrNameLst>
                                      </p:cBhvr>
                                      <p:to>
                                        <p:strVal val="visible"/>
                                      </p:to>
                                    </p:set>
                                    <p:anim calcmode="lin" valueType="num">
                                      <p:cBhvr additive="base">
                                        <p:cTn id="19" dur="500" fill="hold"/>
                                        <p:tgtEl>
                                          <p:spTgt spid="1433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387424"/>
            <a:ext cx="9471388" cy="8352928"/>
          </a:xfrm>
          <a:prstGeom prst="rect">
            <a:avLst/>
          </a:prstGeom>
          <a:noFill/>
        </p:spPr>
      </p:pic>
      <p:sp>
        <p:nvSpPr>
          <p:cNvPr id="4" name="流程图: 延期 3"/>
          <p:cNvSpPr/>
          <p:nvPr/>
        </p:nvSpPr>
        <p:spPr>
          <a:xfrm>
            <a:off x="-324544" y="83671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 name="流程图: 可选过程 4"/>
          <p:cNvSpPr/>
          <p:nvPr/>
        </p:nvSpPr>
        <p:spPr>
          <a:xfrm>
            <a:off x="2483768" y="0"/>
            <a:ext cx="3312368" cy="79208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411760" y="0"/>
            <a:ext cx="3600400" cy="646331"/>
          </a:xfrm>
          <a:prstGeom prst="rect">
            <a:avLst/>
          </a:prstGeom>
          <a:noFill/>
        </p:spPr>
        <p:txBody>
          <a:bodyPr wrap="square" rtlCol="0">
            <a:spAutoFit/>
          </a:bodyPr>
          <a:lstStyle/>
          <a:p>
            <a:r>
              <a:rPr lang="zh-CN" altLang="en-US" sz="3600" b="1" smtClean="0">
                <a:solidFill>
                  <a:schemeClr val="bg1"/>
                </a:solidFill>
              </a:rPr>
              <a:t>      品读探 究</a:t>
            </a:r>
            <a:endParaRPr lang="zh-CN" altLang="en-US" sz="3600" b="1">
              <a:solidFill>
                <a:schemeClr val="bg1"/>
              </a:solidFill>
            </a:endParaRPr>
          </a:p>
        </p:txBody>
      </p:sp>
      <p:sp>
        <p:nvSpPr>
          <p:cNvPr id="16385" name="Rectangle 1"/>
          <p:cNvSpPr>
            <a:spLocks noChangeArrowheads="1"/>
          </p:cNvSpPr>
          <p:nvPr/>
        </p:nvSpPr>
        <p:spPr bwMode="auto">
          <a:xfrm>
            <a:off x="755576" y="980728"/>
            <a:ext cx="8136904" cy="624786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800" b="1" smtClean="0">
                <a:solidFill>
                  <a:srgbClr val="0070C0"/>
                </a:solidFill>
              </a:rPr>
              <a:t>如何理解卢梭所说的“怜悯”</a:t>
            </a:r>
            <a:r>
              <a:rPr lang="en-US" altLang="zh-CN" sz="2800" b="1" smtClean="0">
                <a:solidFill>
                  <a:srgbClr val="0070C0"/>
                </a:solidFill>
              </a:rPr>
              <a:t>?</a:t>
            </a:r>
            <a:r>
              <a:rPr lang="zh-CN" altLang="zh-CN" sz="2800" b="1" smtClean="0">
                <a:solidFill>
                  <a:srgbClr val="0070C0"/>
                </a:solidFill>
              </a:rPr>
              <a:t>结合本文和课外搜集的资料分析一下。</a:t>
            </a:r>
            <a:endParaRPr lang="zh-CN" altLang="zh-CN" sz="2800" smtClean="0">
              <a:solidFill>
                <a:srgbClr val="0070C0"/>
              </a:solidFill>
            </a:endParaRPr>
          </a:p>
          <a:p>
            <a:r>
              <a:rPr lang="zh-CN" altLang="zh-CN" sz="2400" b="1" smtClean="0">
                <a:solidFill>
                  <a:srgbClr val="FF0000"/>
                </a:solidFill>
                <a:latin typeface="楷体" pitchFamily="49" charset="-122"/>
                <a:ea typeface="楷体" pitchFamily="49" charset="-122"/>
              </a:rPr>
              <a:t>①卢梭认为在人的善良天性中</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包括两种先天存在的自然感情</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即自爱心和怜心。</a:t>
            </a:r>
            <a:r>
              <a:rPr lang="zh-CN" altLang="zh-CN" sz="2400" b="1" smtClean="0">
                <a:latin typeface="楷体" pitchFamily="49" charset="-122"/>
                <a:ea typeface="楷体" pitchFamily="49" charset="-122"/>
              </a:rPr>
              <a:t>自爱心是为了生存而具有的原的、内在的、先于其他一切的自然产生的欲念。怜悯心可以人的自爱心扩大到爱他人</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爱人类</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产生仁慈、宽大等人道精神。他</a:t>
            </a:r>
            <a:r>
              <a:rPr lang="zh-CN" altLang="zh-CN" sz="2400" b="1" smtClean="0">
                <a:solidFill>
                  <a:srgbClr val="00B050"/>
                </a:solidFill>
                <a:latin typeface="楷体" pitchFamily="49" charset="-122"/>
                <a:ea typeface="楷体" pitchFamily="49" charset="-122"/>
              </a:rPr>
              <a:t>提供了教育顺从天性的理论基础</a:t>
            </a:r>
            <a:r>
              <a:rPr lang="zh-CN" altLang="zh-CN" sz="2400" b="1" smtClean="0">
                <a:latin typeface="楷体" pitchFamily="49" charset="-122"/>
                <a:ea typeface="楷体" pitchFamily="49" charset="-122"/>
              </a:rPr>
              <a:t>。</a:t>
            </a:r>
          </a:p>
          <a:p>
            <a:r>
              <a:rPr lang="zh-CN" altLang="zh-CN" sz="2400" b="1" smtClean="0">
                <a:solidFill>
                  <a:srgbClr val="FF0000"/>
                </a:solidFill>
                <a:latin typeface="楷体" pitchFamily="49" charset="-122"/>
                <a:ea typeface="楷体" pitchFamily="49" charset="-122"/>
              </a:rPr>
              <a:t>②他特别强调“良心”在与人为善中的重要作用。</a:t>
            </a:r>
            <a:r>
              <a:rPr lang="zh-CN" altLang="zh-CN" sz="2400" b="1" smtClean="0">
                <a:latin typeface="楷体" pitchFamily="49" charset="-122"/>
                <a:ea typeface="楷体" pitchFamily="49" charset="-122"/>
              </a:rPr>
              <a:t>卢梭虔诚地认为</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良心是“圣洁的本能</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永不消逝的天国的声音”，</a:t>
            </a:r>
            <a:r>
              <a:rPr lang="zh-CN" altLang="zh-CN" sz="2400" b="1" smtClean="0">
                <a:solidFill>
                  <a:srgbClr val="00B050"/>
                </a:solidFill>
                <a:latin typeface="楷体" pitchFamily="49" charset="-122"/>
                <a:ea typeface="楷体" pitchFamily="49" charset="-122"/>
              </a:rPr>
              <a:t>良心的核心内容是“自爱”与“爱他人”。</a:t>
            </a:r>
            <a:endParaRPr lang="en-US" altLang="zh-CN" sz="2400" b="1" smtClean="0">
              <a:solidFill>
                <a:srgbClr val="00B050"/>
              </a:solidFill>
              <a:latin typeface="楷体" pitchFamily="49" charset="-122"/>
              <a:ea typeface="楷体" panose="02010609060101010101" pitchFamily="49" charset="-122"/>
            </a:endParaRPr>
          </a:p>
          <a:p>
            <a:r>
              <a:rPr lang="en-US" altLang="zh-CN" sz="2400" b="1" smtClean="0">
                <a:solidFill>
                  <a:srgbClr val="00B050"/>
                </a:solidFill>
                <a:latin typeface="楷体" pitchFamily="49" charset="-122"/>
                <a:ea typeface="楷体" pitchFamily="49" charset="-122"/>
              </a:rPr>
              <a:t>  </a:t>
            </a:r>
            <a:r>
              <a:rPr lang="zh-CN" altLang="zh-CN" sz="2400" b="1" smtClean="0">
                <a:latin typeface="楷体" pitchFamily="49" charset="-122"/>
                <a:ea typeface="楷体" pitchFamily="49" charset="-122"/>
              </a:rPr>
              <a:t>这种善良情感</a:t>
            </a:r>
            <a:r>
              <a:rPr lang="zh-CN" altLang="zh-CN" sz="2400" b="1" smtClean="0">
                <a:solidFill>
                  <a:srgbClr val="0070C0"/>
                </a:solidFill>
                <a:latin typeface="楷体" pitchFamily="49" charset="-122"/>
                <a:ea typeface="楷体" pitchFamily="49" charset="-122"/>
              </a:rPr>
              <a:t>具体体现</a:t>
            </a:r>
            <a:r>
              <a:rPr lang="zh-CN" altLang="zh-CN" sz="2400" b="1" smtClean="0">
                <a:latin typeface="楷体" pitchFamily="49" charset="-122"/>
                <a:ea typeface="楷体" pitchFamily="49" charset="-122"/>
              </a:rPr>
              <a:t>在人们对于同胞的爱</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普遍地希望别人幸福</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乐于与他人享自己的快乐</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对于受苦难的人产生怜悯和恻隐之心</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对于压迫的人给予保护</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对于不公正的暴力行为表示愤怒等。</a:t>
            </a:r>
          </a:p>
          <a:p>
            <a:endParaRPr lang="zh-CN" altLang="zh-CN" sz="2800" smtClean="0">
              <a:latin typeface="楷体" pitchFamily="49" charset="-122"/>
              <a:ea typeface="楷体" pitchFamily="49" charset="-122"/>
            </a:endParaRPr>
          </a:p>
          <a:p>
            <a:endParaRPr lang="zh-CN" altLang="zh-CN" sz="280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5">
                                            <p:txEl>
                                              <p:pRg st="1" end="1"/>
                                            </p:txEl>
                                          </p:spTgt>
                                        </p:tgtEl>
                                        <p:attrNameLst>
                                          <p:attrName>style.visibility</p:attrName>
                                        </p:attrNameLst>
                                      </p:cBhvr>
                                      <p:to>
                                        <p:strVal val="visible"/>
                                      </p:to>
                                    </p:set>
                                    <p:anim calcmode="lin" valueType="num">
                                      <p:cBhvr additive="base">
                                        <p:cTn id="7" dur="500" fill="hold"/>
                                        <p:tgtEl>
                                          <p:spTgt spid="1638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385">
                                            <p:txEl>
                                              <p:pRg st="2" end="2"/>
                                            </p:txEl>
                                          </p:spTgt>
                                        </p:tgtEl>
                                        <p:attrNameLst>
                                          <p:attrName>style.visibility</p:attrName>
                                        </p:attrNameLst>
                                      </p:cBhvr>
                                      <p:to>
                                        <p:strVal val="visible"/>
                                      </p:to>
                                    </p:set>
                                    <p:anim calcmode="lin" valueType="num">
                                      <p:cBhvr additive="base">
                                        <p:cTn id="13" dur="500" fill="hold"/>
                                        <p:tgtEl>
                                          <p:spTgt spid="1638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385">
                                            <p:txEl>
                                              <p:pRg st="3" end="3"/>
                                            </p:txEl>
                                          </p:spTgt>
                                        </p:tgtEl>
                                        <p:attrNameLst>
                                          <p:attrName>style.visibility</p:attrName>
                                        </p:attrNameLst>
                                      </p:cBhvr>
                                      <p:to>
                                        <p:strVal val="visible"/>
                                      </p:to>
                                    </p:set>
                                    <p:anim calcmode="lin" valueType="num">
                                      <p:cBhvr additive="base">
                                        <p:cTn id="19" dur="500" fill="hold"/>
                                        <p:tgtEl>
                                          <p:spTgt spid="1638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174988" y="-379040"/>
            <a:ext cx="9318988" cy="7237040"/>
          </a:xfrm>
          <a:prstGeom prst="rect">
            <a:avLst/>
          </a:prstGeom>
          <a:noFill/>
        </p:spPr>
      </p:pic>
      <p:sp>
        <p:nvSpPr>
          <p:cNvPr id="47105" name="Rectangle 1"/>
          <p:cNvSpPr>
            <a:spLocks noChangeArrowheads="1"/>
          </p:cNvSpPr>
          <p:nvPr/>
        </p:nvSpPr>
        <p:spPr bwMode="auto">
          <a:xfrm>
            <a:off x="-756592" y="1988840"/>
            <a:ext cx="8316416" cy="110799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1682750" algn="l" defTabSz="914400" rtl="0" eaLnBrk="1" fontAlgn="base" latinLnBrk="0" hangingPunct="1">
              <a:lnSpc>
                <a:spcPct val="100000"/>
              </a:lnSpc>
              <a:spcBef>
                <a:spcPct val="0"/>
              </a:spcBef>
              <a:spcAft>
                <a:spcPct val="0"/>
              </a:spcAft>
              <a:buClrTx/>
              <a:buSzTx/>
              <a:buFontTx/>
              <a:buNone/>
            </a:pPr>
            <a:r>
              <a:rPr kumimoji="0" lang="zh-CN" altLang="en-US" sz="6600" b="0" i="0" u="none" strike="noStrike" cap="none" normalizeH="0" baseline="0" smtClean="0">
                <a:ln>
                  <a:noFill/>
                </a:ln>
                <a:solidFill>
                  <a:srgbClr val="0070C0"/>
                </a:solidFill>
                <a:effectLst/>
                <a:latin typeface="华文行楷" pitchFamily="2" charset="-122"/>
                <a:ea typeface="华文行楷" pitchFamily="2" charset="-122"/>
                <a:cs typeface="宋体" pitchFamily="2" charset="-122"/>
              </a:rPr>
              <a:t>          </a:t>
            </a:r>
            <a:r>
              <a:rPr kumimoji="0" lang="zh-CN" altLang="en-US" sz="6600" b="0" i="0" u="none" strike="noStrike" cap="none" normalizeH="0" baseline="0" smtClean="0">
                <a:ln>
                  <a:noFill/>
                </a:ln>
                <a:solidFill>
                  <a:srgbClr val="00B0F0"/>
                </a:solidFill>
                <a:effectLst/>
                <a:latin typeface="华文行楷" pitchFamily="2" charset="-122"/>
                <a:ea typeface="华文行楷" pitchFamily="2" charset="-122"/>
                <a:cs typeface="宋体" pitchFamily="2" charset="-122"/>
              </a:rPr>
              <a:t>谢        谢！</a:t>
            </a:r>
          </a:p>
        </p:txBody>
      </p:sp>
      <p:pic>
        <p:nvPicPr>
          <p:cNvPr id="47107" name="New picture" hidden="1"/>
          <p:cNvPicPr/>
          <p:nvPr/>
        </p:nvPicPr>
        <p:blipFill>
          <a:blip r:embed="rId3"/>
          <a:stretch>
            <a:fillRect/>
          </a:stretch>
        </p:blipFill>
        <p:spPr>
          <a:xfrm>
            <a:off x="12598400" y="12192000"/>
            <a:ext cx="495300" cy="4572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3"/>
          <a:stretch>
            <a:fillRect/>
          </a:stretch>
        </p:blipFill>
        <p:spPr bwMode="auto">
          <a:xfrm>
            <a:off x="-327388" y="0"/>
            <a:ext cx="9471388" cy="7389440"/>
          </a:xfrm>
          <a:prstGeom prst="rect">
            <a:avLst/>
          </a:prstGeom>
          <a:noFill/>
        </p:spPr>
      </p:pic>
      <p:sp>
        <p:nvSpPr>
          <p:cNvPr id="34817" name="Rectangle 1"/>
          <p:cNvSpPr>
            <a:spLocks noChangeArrowheads="1"/>
          </p:cNvSpPr>
          <p:nvPr/>
        </p:nvSpPr>
        <p:spPr bwMode="auto">
          <a:xfrm>
            <a:off x="827584" y="404083"/>
            <a:ext cx="8316416" cy="809452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latinLnBrk="1"/>
            <a:r>
              <a:rPr kumimoji="0" lang="en-US" altLang="zh-CN" sz="2400" b="1" i="0" u="none" strike="noStrike" cap="none" normalizeH="0" baseline="0" smtClean="0">
                <a:ln>
                  <a:noFill/>
                </a:ln>
                <a:solidFill>
                  <a:srgbClr val="0070C0"/>
                </a:solidFill>
                <a:effectLst/>
                <a:latin typeface="宋体" pitchFamily="2" charset="-122"/>
                <a:ea typeface="宋体" pitchFamily="2" charset="-122"/>
                <a:cs typeface="Times New Roman" pitchFamily="18" charset="0"/>
              </a:rPr>
              <a:t> </a:t>
            </a:r>
            <a:r>
              <a:rPr kumimoji="0" lang="zh-CN" altLang="en-US" sz="3200" b="1" i="0" u="none" strike="noStrike" cap="none" normalizeH="0" baseline="0" smtClean="0">
                <a:ln>
                  <a:noFill/>
                </a:ln>
                <a:solidFill>
                  <a:srgbClr val="0070C0"/>
                </a:solidFill>
                <a:effectLst/>
                <a:latin typeface="+mn-ea"/>
                <a:cs typeface="Times New Roman" pitchFamily="18" charset="0"/>
              </a:rPr>
              <a:t>名句</a:t>
            </a:r>
            <a:r>
              <a:rPr kumimoji="0" lang="zh-CN" sz="3200" b="1" i="0" u="none" strike="noStrike" cap="none" normalizeH="0" baseline="0" smtClean="0">
                <a:ln>
                  <a:noFill/>
                </a:ln>
                <a:solidFill>
                  <a:srgbClr val="0070C0"/>
                </a:solidFill>
                <a:effectLst/>
                <a:latin typeface="+mn-ea"/>
                <a:cs typeface="Times New Roman" pitchFamily="18" charset="0"/>
              </a:rPr>
              <a:t>导</a:t>
            </a:r>
            <a:r>
              <a:rPr kumimoji="0" lang="zh-CN" altLang="en-US" sz="3200" b="1" i="0" u="none" strike="noStrike" cap="none" normalizeH="0" baseline="0" smtClean="0">
                <a:ln>
                  <a:noFill/>
                </a:ln>
                <a:solidFill>
                  <a:srgbClr val="0070C0"/>
                </a:solidFill>
                <a:effectLst/>
                <a:latin typeface="+mn-ea"/>
                <a:cs typeface="Times New Roman" pitchFamily="18" charset="0"/>
              </a:rPr>
              <a:t>入</a:t>
            </a:r>
            <a:endParaRPr kumimoji="0" lang="en-US" altLang="zh-CN" sz="3200" b="1" i="0" u="none" strike="noStrike" cap="none" normalizeH="0" baseline="0" smtClean="0">
              <a:ln>
                <a:noFill/>
              </a:ln>
              <a:solidFill>
                <a:srgbClr val="0070C0"/>
              </a:solidFill>
              <a:effectLst/>
              <a:latin typeface="+mn-ea"/>
              <a:cs typeface="Times New Roman" panose="02020603050405020304" pitchFamily="18" charset="0"/>
            </a:endParaRPr>
          </a:p>
          <a:p>
            <a:pPr latinLnBrk="1"/>
            <a:r>
              <a:rPr lang="zh-CN" altLang="zh-CN" sz="2800" smtClean="0">
                <a:latin typeface="楷体" pitchFamily="49" charset="-122"/>
                <a:ea typeface="楷体" pitchFamily="49" charset="-122"/>
              </a:rPr>
              <a:t>倘有了同病相怜的侣伴，天大的痛苦也会解去一半。</a:t>
            </a:r>
          </a:p>
          <a:p>
            <a:pPr latinLnBrk="1"/>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英</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莎士比亚《李尔王》</a:t>
            </a:r>
          </a:p>
          <a:p>
            <a:pPr latinLnBrk="1"/>
            <a:r>
              <a:rPr lang="zh-CN" altLang="zh-CN" sz="2800" smtClean="0">
                <a:latin typeface="楷体" pitchFamily="49" charset="-122"/>
                <a:ea typeface="楷体" pitchFamily="49" charset="-122"/>
              </a:rPr>
              <a:t>共同的悲鸣是把两颗心结合得更紧的强力黏合剂。</a:t>
            </a:r>
          </a:p>
          <a:p>
            <a:pPr latinLnBrk="1"/>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英</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骚塞《圣女贞德》</a:t>
            </a:r>
          </a:p>
          <a:p>
            <a:pPr latinLnBrk="1"/>
            <a:r>
              <a:rPr lang="zh-CN" altLang="zh-CN" sz="2800" smtClean="0">
                <a:latin typeface="楷体" pitchFamily="49" charset="-122"/>
                <a:ea typeface="楷体" pitchFamily="49" charset="-122"/>
              </a:rPr>
              <a:t>那种在饱经艰难之后才获得的幸福是不太招人嫉妒的。因为人们看到这种幸福是如此地来之不易，以至甚至产生了同情——而同情心总是医治嫉妒的一味良药</a:t>
            </a:r>
            <a:r>
              <a:rPr lang="zh-CN" altLang="en-US" sz="2800" smtClean="0">
                <a:latin typeface="楷体" pitchFamily="49" charset="-122"/>
                <a:ea typeface="楷体" pitchFamily="49" charset="-122"/>
              </a:rPr>
              <a:t>。      </a:t>
            </a:r>
            <a:r>
              <a:rPr lang="zh-CN" altLang="zh-CN" sz="2800" smtClean="0">
                <a:latin typeface="楷体" pitchFamily="49" charset="-122"/>
                <a:ea typeface="楷体" pitchFamily="49" charset="-122"/>
              </a:rPr>
              <a:t>—</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英</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弗·培根《论嫉妒》</a:t>
            </a:r>
          </a:p>
          <a:p>
            <a:pPr latinLnBrk="1"/>
            <a:r>
              <a:rPr lang="zh-CN" altLang="zh-CN" sz="2800" smtClean="0">
                <a:latin typeface="楷体" pitchFamily="49" charset="-122"/>
                <a:ea typeface="楷体" pitchFamily="49" charset="-122"/>
              </a:rPr>
              <a:t>请可怜贫苦孤儿眼中的泪</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请怜悯被欺压的老人痛苦的心</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请可怜无家可归的流浪汉，</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请怜悯栖身井底的被泅人。</a:t>
            </a:r>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伊朗</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扎赫拉·恒拉里《谢赫萨纳安》</a:t>
            </a:r>
          </a:p>
          <a:p>
            <a:pPr latinLnBrk="1"/>
            <a:r>
              <a:rPr lang="zh-CN" altLang="en-US" sz="2800" smtClean="0">
                <a:latin typeface="楷体" pitchFamily="49" charset="-122"/>
                <a:ea typeface="楷体" pitchFamily="49" charset="-122"/>
              </a:rPr>
              <a:t>感受着怜悯的力量，也意识到你我皆有怜悯之心，所以孟子说“</a:t>
            </a:r>
            <a:r>
              <a:rPr lang="zh-CN" altLang="zh-CN" sz="2800" smtClean="0">
                <a:latin typeface="楷体" pitchFamily="49" charset="-122"/>
                <a:ea typeface="楷体" pitchFamily="49" charset="-122"/>
              </a:rPr>
              <a:t>恻隐之心，人皆有之。</a:t>
            </a:r>
            <a:r>
              <a:rPr lang="zh-CN" altLang="en-US" sz="2800" smtClean="0">
                <a:latin typeface="楷体" pitchFamily="49" charset="-122"/>
                <a:ea typeface="楷体" pitchFamily="49" charset="-122"/>
              </a:rPr>
              <a:t>”</a:t>
            </a:r>
            <a:r>
              <a:rPr lang="zh-CN" altLang="zh-CN" sz="2800" smtClean="0">
                <a:latin typeface="楷体" pitchFamily="49" charset="-122"/>
                <a:ea typeface="楷体" pitchFamily="49" charset="-122"/>
              </a:rPr>
              <a:t>卢梭</a:t>
            </a:r>
            <a:r>
              <a:rPr lang="zh-CN" altLang="en-US" sz="2800" smtClean="0">
                <a:latin typeface="楷体" pitchFamily="49" charset="-122"/>
                <a:ea typeface="楷体" pitchFamily="49" charset="-122"/>
              </a:rPr>
              <a:t>说“怜悯是人的天性”。</a:t>
            </a:r>
            <a:endParaRPr lang="zh-CN" altLang="zh-CN" sz="2800" smtClean="0">
              <a:latin typeface="楷体" pitchFamily="49" charset="-122"/>
              <a:ea typeface="楷体" panose="02010609060101010101" pitchFamily="49" charset="-122"/>
            </a:endParaRPr>
          </a:p>
          <a:p>
            <a:pPr indent="152400" fontAlgn="base">
              <a:spcBef>
                <a:spcPct val="0"/>
              </a:spcBef>
              <a:spcAft>
                <a:spcPct val="0"/>
              </a:spcAft>
            </a:pPr>
            <a:endParaRPr kumimoji="0" lang="en-US" altLang="zh-CN" sz="2400" b="1" i="0" u="none" strike="noStrike" cap="none" normalizeH="0" baseline="0" smtClean="0">
              <a:ln>
                <a:noFill/>
              </a:ln>
              <a:solidFill>
                <a:srgbClr val="0070C0"/>
              </a:solidFill>
              <a:effectLst/>
              <a:latin typeface="楷体" pitchFamily="49" charset="-122"/>
              <a:ea typeface="楷体" panose="02010609060101010101" pitchFamily="49" charset="-122"/>
              <a:cs typeface="Times New Roman" panose="02020603050405020304" pitchFamily="18" charset="0"/>
            </a:endParaRPr>
          </a:p>
          <a:p>
            <a:pPr indent="152400" fontAlgn="base">
              <a:spcBef>
                <a:spcPct val="0"/>
              </a:spcBef>
              <a:spcAft>
                <a:spcPct val="0"/>
              </a:spcAft>
            </a:pPr>
            <a:r>
              <a:rPr lang="en-US" altLang="zh-CN" sz="2400" smtClean="0"/>
              <a:t>   </a:t>
            </a:r>
            <a:endParaRPr kumimoji="0" lang="en-US" altLang="zh-CN" sz="2400" b="1" i="0" u="none" strike="noStrike" cap="none" normalizeH="0" baseline="0" smtClean="0">
              <a:ln>
                <a:noFill/>
              </a:ln>
              <a:solidFill>
                <a:srgbClr val="0070C0"/>
              </a:solidFill>
              <a:effectLst/>
              <a:latin typeface="宋体" pitchFamily="2" charset="-122"/>
              <a:ea typeface="宋体" panose="02010600030101010101" pitchFamily="2" charset="-122"/>
              <a:cs typeface="Times New Roman" panose="02020603050405020304" pitchFamily="18" charset="0"/>
            </a:endParaRPr>
          </a:p>
          <a:p>
            <a:pPr marL="0" marR="0" lvl="0" indent="152400" algn="l" defTabSz="914400" rtl="0" eaLnBrk="1" fontAlgn="base" latinLnBrk="0" hangingPunct="1">
              <a:lnSpc>
                <a:spcPct val="100000"/>
              </a:lnSpc>
              <a:spcBef>
                <a:spcPct val="0"/>
              </a:spcBef>
              <a:spcAft>
                <a:spcPct val="0"/>
              </a:spcAft>
              <a:buClrTx/>
              <a:buSzTx/>
              <a:buFontTx/>
              <a:buNone/>
            </a:pPr>
            <a:endParaRPr kumimoji="0" lang="zh-CN" altLang="en-US" sz="2400" b="0" i="0" u="none" strike="noStrike" cap="none" normalizeH="0" baseline="0" smtClean="0">
              <a:ln>
                <a:noFill/>
              </a:ln>
              <a:solidFill>
                <a:srgbClr val="0070C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 name="流程图: 延期 4"/>
          <p:cNvSpPr/>
          <p:nvPr/>
        </p:nvSpPr>
        <p:spPr>
          <a:xfrm>
            <a:off x="-324544" y="26064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Picture 2" descr="C:\Users\Administrator\Desktop\1-2002241616410-L.jpg"/>
          <p:cNvPicPr>
            <a:picLocks noChangeAspect="1" noChangeArrowheads="1"/>
          </p:cNvPicPr>
          <p:nvPr/>
        </p:nvPicPr>
        <p:blipFill>
          <a:blip r:embed="rId2"/>
          <a:stretch>
            <a:fillRect/>
          </a:stretch>
        </p:blipFill>
        <p:spPr bwMode="auto">
          <a:xfrm>
            <a:off x="-327388" y="-531440"/>
            <a:ext cx="9471388" cy="7389440"/>
          </a:xfrm>
          <a:prstGeom prst="rect">
            <a:avLst/>
          </a:prstGeom>
          <a:noFill/>
        </p:spPr>
      </p:pic>
      <p:sp>
        <p:nvSpPr>
          <p:cNvPr id="2051" name="Rectangle 3"/>
          <p:cNvSpPr>
            <a:spLocks noGrp="1" noChangeArrowheads="1"/>
          </p:cNvSpPr>
          <p:nvPr>
            <p:ph idx="1"/>
          </p:nvPr>
        </p:nvSpPr>
        <p:spPr>
          <a:xfrm>
            <a:off x="683568" y="0"/>
            <a:ext cx="6768752" cy="6126163"/>
          </a:xfrm>
        </p:spPr>
        <p:txBody>
          <a:bodyPr/>
          <a:lstStyle/>
          <a:p>
            <a:pPr lvl="0">
              <a:buNone/>
            </a:pPr>
            <a:r>
              <a:rPr lang="zh-CN" altLang="zh-CN" smtClean="0">
                <a:solidFill>
                  <a:srgbClr val="0070C0"/>
                </a:solidFill>
              </a:rPr>
              <a:t>【</a:t>
            </a:r>
            <a:r>
              <a:rPr lang="zh-CN" b="1" smtClean="0">
                <a:solidFill>
                  <a:srgbClr val="0070C0"/>
                </a:solidFill>
              </a:rPr>
              <a:t>素养目标</a:t>
            </a:r>
            <a:r>
              <a:rPr lang="zh-CN" altLang="zh-CN" b="1" smtClean="0">
                <a:solidFill>
                  <a:srgbClr val="0070C0"/>
                </a:solidFill>
              </a:rPr>
              <a:t>】</a:t>
            </a:r>
            <a:endParaRPr lang="en-US" altLang="zh-CN" b="1" smtClean="0">
              <a:solidFill>
                <a:srgbClr val="0070C0"/>
              </a:solidFill>
            </a:endParaRPr>
          </a:p>
          <a:p>
            <a:pPr>
              <a:buNone/>
            </a:pPr>
            <a:r>
              <a:rPr lang="en-US" altLang="zh-CN" smtClean="0">
                <a:latin typeface="楷体" pitchFamily="49" charset="-122"/>
                <a:ea typeface="楷体" pitchFamily="49" charset="-122"/>
              </a:rPr>
              <a:t> 1.</a:t>
            </a:r>
            <a:r>
              <a:rPr lang="zh-CN" altLang="zh-CN" smtClean="0">
                <a:latin typeface="楷体" pitchFamily="49" charset="-122"/>
                <a:ea typeface="楷体" pitchFamily="49" charset="-122"/>
              </a:rPr>
              <a:t>了解卢梭及其作品</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了解本文写作的历史背景。</a:t>
            </a:r>
          </a:p>
          <a:p>
            <a:pPr>
              <a:buNone/>
            </a:pPr>
            <a:r>
              <a:rPr lang="en-US" altLang="zh-CN" smtClean="0">
                <a:latin typeface="楷体" pitchFamily="49" charset="-122"/>
                <a:ea typeface="楷体" pitchFamily="49" charset="-122"/>
              </a:rPr>
              <a:t> 2.</a:t>
            </a:r>
            <a:r>
              <a:rPr lang="zh-CN" altLang="zh-CN" smtClean="0">
                <a:latin typeface="楷体" pitchFamily="49" charset="-122"/>
                <a:ea typeface="楷体" pitchFamily="49" charset="-122"/>
              </a:rPr>
              <a:t>分析文章选择和使用材料的特点</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仔细梳理作品的论述思路。</a:t>
            </a:r>
          </a:p>
          <a:p>
            <a:pPr>
              <a:buNone/>
            </a:pPr>
            <a:r>
              <a:rPr lang="en-US" altLang="zh-CN" smtClean="0">
                <a:latin typeface="楷体" pitchFamily="49" charset="-122"/>
                <a:ea typeface="楷体" pitchFamily="49" charset="-122"/>
              </a:rPr>
              <a:t> 3.</a:t>
            </a:r>
            <a:r>
              <a:rPr lang="zh-CN" altLang="zh-CN" smtClean="0">
                <a:latin typeface="楷体" pitchFamily="49" charset="-122"/>
                <a:ea typeface="楷体" pitchFamily="49" charset="-122"/>
              </a:rPr>
              <a:t>在理解作者观点的基础上</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领会文章的思想内涵及其秉持的价值观念</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探究其人文价值。</a:t>
            </a:r>
          </a:p>
          <a:p>
            <a:pPr>
              <a:buNone/>
            </a:pPr>
            <a:endParaRPr lang="en-US" altLang="zh-CN" b="1" smtClean="0">
              <a:solidFill>
                <a:srgbClr val="0070C0"/>
              </a:solidFill>
            </a:endParaRPr>
          </a:p>
          <a:p>
            <a:pPr lvl="0">
              <a:buNone/>
            </a:pPr>
            <a:endParaRPr lang="zh-CN" altLang="zh-CN" b="1" smtClean="0">
              <a:solidFill>
                <a:srgbClr val="0070C0"/>
              </a:solidFill>
            </a:endParaRPr>
          </a:p>
        </p:txBody>
      </p:sp>
      <p:sp>
        <p:nvSpPr>
          <p:cNvPr id="4" name="流程图: 延期 3"/>
          <p:cNvSpPr/>
          <p:nvPr/>
        </p:nvSpPr>
        <p:spPr>
          <a:xfrm>
            <a:off x="-324544" y="0"/>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4" name="TextBox 3"/>
          <p:cNvSpPr txBox="1"/>
          <p:nvPr/>
        </p:nvSpPr>
        <p:spPr>
          <a:xfrm>
            <a:off x="467544" y="1340768"/>
            <a:ext cx="1224136" cy="2308324"/>
          </a:xfrm>
          <a:prstGeom prst="rect">
            <a:avLst/>
          </a:prstGeom>
          <a:noFill/>
        </p:spPr>
        <p:txBody>
          <a:bodyPr wrap="square" rtlCol="0">
            <a:spAutoFit/>
          </a:bodyPr>
          <a:lstStyle/>
          <a:p>
            <a:r>
              <a:rPr lang="zh-CN" altLang="en-US" sz="7200" smtClean="0"/>
              <a:t>目                     录</a:t>
            </a:r>
            <a:endParaRPr lang="zh-CN" altLang="en-US" sz="7200"/>
          </a:p>
        </p:txBody>
      </p:sp>
      <p:sp>
        <p:nvSpPr>
          <p:cNvPr id="5" name="流程图: 可选过程 4"/>
          <p:cNvSpPr/>
          <p:nvPr/>
        </p:nvSpPr>
        <p:spPr>
          <a:xfrm>
            <a:off x="1979712" y="476672"/>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051720" y="1772816"/>
            <a:ext cx="2736304" cy="646331"/>
          </a:xfrm>
          <a:prstGeom prst="rect">
            <a:avLst/>
          </a:prstGeom>
          <a:noFill/>
        </p:spPr>
        <p:txBody>
          <a:bodyPr wrap="square" rtlCol="0">
            <a:spAutoFit/>
          </a:bodyPr>
          <a:lstStyle/>
          <a:p>
            <a:r>
              <a:rPr lang="en-US" altLang="zh-CN" sz="3600" smtClean="0">
                <a:solidFill>
                  <a:schemeClr val="bg1"/>
                </a:solidFill>
              </a:rPr>
              <a:t>1</a:t>
            </a:r>
            <a:r>
              <a:rPr lang="zh-CN" altLang="en-US" sz="3600" smtClean="0">
                <a:solidFill>
                  <a:schemeClr val="bg1"/>
                </a:solidFill>
              </a:rPr>
              <a:t>、知人论事</a:t>
            </a:r>
            <a:endParaRPr lang="zh-CN" altLang="en-US" sz="3600">
              <a:solidFill>
                <a:schemeClr val="bg1"/>
              </a:solidFill>
            </a:endParaRPr>
          </a:p>
        </p:txBody>
      </p:sp>
      <p:sp>
        <p:nvSpPr>
          <p:cNvPr id="7" name="TextBox 6"/>
          <p:cNvSpPr txBox="1"/>
          <p:nvPr/>
        </p:nvSpPr>
        <p:spPr>
          <a:xfrm>
            <a:off x="2051720" y="476672"/>
            <a:ext cx="2736304" cy="646331"/>
          </a:xfrm>
          <a:prstGeom prst="rect">
            <a:avLst/>
          </a:prstGeom>
          <a:noFill/>
        </p:spPr>
        <p:txBody>
          <a:bodyPr wrap="square" rtlCol="0">
            <a:spAutoFit/>
          </a:bodyPr>
          <a:lstStyle/>
          <a:p>
            <a:r>
              <a:rPr lang="en-US" altLang="zh-CN" sz="3600" smtClean="0">
                <a:solidFill>
                  <a:schemeClr val="bg1"/>
                </a:solidFill>
              </a:rPr>
              <a:t>1</a:t>
            </a:r>
            <a:r>
              <a:rPr lang="zh-CN" altLang="en-US" sz="3600" smtClean="0">
                <a:solidFill>
                  <a:schemeClr val="bg1"/>
                </a:solidFill>
              </a:rPr>
              <a:t>、知人论世</a:t>
            </a:r>
            <a:endParaRPr lang="zh-CN" altLang="en-US" sz="3600">
              <a:solidFill>
                <a:schemeClr val="bg1"/>
              </a:solidFill>
            </a:endParaRPr>
          </a:p>
        </p:txBody>
      </p:sp>
      <p:sp>
        <p:nvSpPr>
          <p:cNvPr id="9" name="流程图: 可选过程 8"/>
          <p:cNvSpPr/>
          <p:nvPr/>
        </p:nvSpPr>
        <p:spPr>
          <a:xfrm>
            <a:off x="1979712" y="1772816"/>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可选过程 9"/>
          <p:cNvSpPr/>
          <p:nvPr/>
        </p:nvSpPr>
        <p:spPr>
          <a:xfrm>
            <a:off x="2051720" y="2996952"/>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可选过程 10"/>
          <p:cNvSpPr/>
          <p:nvPr/>
        </p:nvSpPr>
        <p:spPr>
          <a:xfrm>
            <a:off x="2123728" y="4221088"/>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123728" y="2996952"/>
            <a:ext cx="2736304" cy="646331"/>
          </a:xfrm>
          <a:prstGeom prst="rect">
            <a:avLst/>
          </a:prstGeom>
          <a:noFill/>
        </p:spPr>
        <p:txBody>
          <a:bodyPr wrap="square" rtlCol="0">
            <a:spAutoFit/>
          </a:bodyPr>
          <a:lstStyle/>
          <a:p>
            <a:r>
              <a:rPr lang="en-US" altLang="zh-CN" sz="3600">
                <a:solidFill>
                  <a:schemeClr val="bg1"/>
                </a:solidFill>
              </a:rPr>
              <a:t>3</a:t>
            </a:r>
            <a:r>
              <a:rPr lang="zh-CN" altLang="en-US" sz="3600" smtClean="0">
                <a:solidFill>
                  <a:schemeClr val="bg1"/>
                </a:solidFill>
              </a:rPr>
              <a:t>、品读探究</a:t>
            </a:r>
            <a:endParaRPr lang="zh-CN" altLang="en-US" sz="3600">
              <a:solidFill>
                <a:schemeClr val="bg1"/>
              </a:solidFill>
            </a:endParaRPr>
          </a:p>
        </p:txBody>
      </p:sp>
      <p:sp>
        <p:nvSpPr>
          <p:cNvPr id="13" name="TextBox 12"/>
          <p:cNvSpPr txBox="1"/>
          <p:nvPr/>
        </p:nvSpPr>
        <p:spPr>
          <a:xfrm>
            <a:off x="2195736" y="4149080"/>
            <a:ext cx="2736304" cy="646331"/>
          </a:xfrm>
          <a:prstGeom prst="rect">
            <a:avLst/>
          </a:prstGeom>
          <a:noFill/>
        </p:spPr>
        <p:txBody>
          <a:bodyPr wrap="square" rtlCol="0">
            <a:spAutoFit/>
          </a:bodyPr>
          <a:lstStyle/>
          <a:p>
            <a:r>
              <a:rPr lang="en-US" altLang="zh-CN" sz="3600" smtClean="0">
                <a:solidFill>
                  <a:schemeClr val="bg1"/>
                </a:solidFill>
              </a:rPr>
              <a:t>4</a:t>
            </a:r>
            <a:r>
              <a:rPr lang="zh-CN" altLang="en-US" sz="3600" smtClean="0">
                <a:solidFill>
                  <a:schemeClr val="bg1"/>
                </a:solidFill>
              </a:rPr>
              <a:t>、素材积累</a:t>
            </a:r>
            <a:endParaRPr lang="zh-CN" altLang="en-US" sz="3600">
              <a:solidFill>
                <a:schemeClr val="bg1"/>
              </a:solidFill>
            </a:endParaRPr>
          </a:p>
        </p:txBody>
      </p:sp>
      <p:sp>
        <p:nvSpPr>
          <p:cNvPr id="14" name="TextBox 13"/>
          <p:cNvSpPr txBox="1"/>
          <p:nvPr/>
        </p:nvSpPr>
        <p:spPr>
          <a:xfrm>
            <a:off x="2051720" y="1700808"/>
            <a:ext cx="2736304" cy="646331"/>
          </a:xfrm>
          <a:prstGeom prst="rect">
            <a:avLst/>
          </a:prstGeom>
          <a:noFill/>
        </p:spPr>
        <p:txBody>
          <a:bodyPr wrap="square" rtlCol="0">
            <a:spAutoFit/>
          </a:bodyPr>
          <a:lstStyle/>
          <a:p>
            <a:r>
              <a:rPr lang="en-US" altLang="zh-CN" sz="3600" smtClean="0">
                <a:solidFill>
                  <a:schemeClr val="bg1"/>
                </a:solidFill>
              </a:rPr>
              <a:t>2</a:t>
            </a:r>
            <a:r>
              <a:rPr lang="zh-CN" altLang="en-US" sz="3600" smtClean="0">
                <a:solidFill>
                  <a:schemeClr val="bg1"/>
                </a:solidFill>
              </a:rPr>
              <a:t>、初读感悟</a:t>
            </a:r>
            <a:endParaRPr lang="zh-CN" altLang="en-US" sz="3600">
              <a:solidFill>
                <a:schemeClr val="bg1"/>
              </a:solidFill>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Picture 2" descr="C:\Users\Administrator\Desktop\1-2002241616410-L.jpg"/>
          <p:cNvPicPr>
            <a:picLocks noChangeAspect="1" noChangeArrowheads="1"/>
          </p:cNvPicPr>
          <p:nvPr/>
        </p:nvPicPr>
        <p:blipFill>
          <a:blip r:embed="rId2"/>
          <a:stretch>
            <a:fillRect/>
          </a:stretch>
        </p:blipFill>
        <p:spPr bwMode="auto">
          <a:xfrm>
            <a:off x="0" y="1988840"/>
            <a:ext cx="9144000" cy="7389440"/>
          </a:xfrm>
          <a:prstGeom prst="rect">
            <a:avLst/>
          </a:prstGeom>
          <a:noFill/>
        </p:spPr>
      </p:pic>
      <p:sp>
        <p:nvSpPr>
          <p:cNvPr id="4" name="TextBox 3"/>
          <p:cNvSpPr txBox="1"/>
          <p:nvPr/>
        </p:nvSpPr>
        <p:spPr>
          <a:xfrm>
            <a:off x="2195736" y="620688"/>
            <a:ext cx="2736304" cy="461665"/>
          </a:xfrm>
          <a:prstGeom prst="rect">
            <a:avLst/>
          </a:prstGeom>
          <a:noFill/>
        </p:spPr>
        <p:txBody>
          <a:bodyPr wrap="square" rtlCol="0">
            <a:spAutoFit/>
          </a:bodyPr>
          <a:lstStyle/>
          <a:p>
            <a:endParaRPr lang="zh-CN" altLang="en-US" sz="2400">
              <a:solidFill>
                <a:schemeClr val="bg1"/>
              </a:solidFill>
            </a:endParaRPr>
          </a:p>
        </p:txBody>
      </p:sp>
      <p:sp>
        <p:nvSpPr>
          <p:cNvPr id="5" name="流程图: 可选过程 4"/>
          <p:cNvSpPr/>
          <p:nvPr/>
        </p:nvSpPr>
        <p:spPr>
          <a:xfrm>
            <a:off x="0" y="0"/>
            <a:ext cx="2123728"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chemeClr val="bg1"/>
                </a:solidFill>
              </a:rPr>
              <a:t>    知人论世</a:t>
            </a:r>
            <a:endParaRPr lang="zh-CN" altLang="en-US" sz="2800" b="1">
              <a:solidFill>
                <a:schemeClr val="bg1"/>
              </a:solidFill>
            </a:endParaRPr>
          </a:p>
        </p:txBody>
      </p:sp>
      <p:sp>
        <p:nvSpPr>
          <p:cNvPr id="36866" name="Rectangle 2"/>
          <p:cNvSpPr>
            <a:spLocks noChangeArrowheads="1"/>
          </p:cNvSpPr>
          <p:nvPr/>
        </p:nvSpPr>
        <p:spPr bwMode="auto">
          <a:xfrm>
            <a:off x="2699792" y="3525400"/>
            <a:ext cx="5904656"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altLang="en-US" sz="2400" b="1" i="0" u="none" strike="noStrike" cap="none" normalizeH="0" baseline="0" smtClean="0">
                <a:ln>
                  <a:noFill/>
                </a:ln>
                <a:solidFill>
                  <a:srgbClr val="0070C0"/>
                </a:solidFill>
                <a:effectLst/>
                <a:latin typeface="宋体" pitchFamily="2" charset="-122"/>
                <a:ea typeface="宋体" pitchFamily="2" charset="-122"/>
                <a:cs typeface="Times New Roman" pitchFamily="18" charset="0"/>
              </a:rPr>
              <a:t> </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内容占位符 13"/>
          <p:cNvSpPr>
            <a:spLocks noGrp="1"/>
          </p:cNvSpPr>
          <p:nvPr>
            <p:ph idx="1"/>
          </p:nvPr>
        </p:nvSpPr>
        <p:spPr>
          <a:xfrm>
            <a:off x="8641080" y="5949280"/>
            <a:ext cx="45719" cy="176883"/>
          </a:xfrm>
        </p:spPr>
        <p:txBody>
          <a:bodyPr>
            <a:normAutofit fontScale="25000" lnSpcReduction="20000"/>
          </a:bodyPr>
          <a:lstStyle/>
          <a:p>
            <a:endParaRPr lang="zh-CN" altLang="en-US" sz="2400"/>
          </a:p>
        </p:txBody>
      </p:sp>
      <p:sp>
        <p:nvSpPr>
          <p:cNvPr id="16" name="TextBox 15"/>
          <p:cNvSpPr txBox="1"/>
          <p:nvPr/>
        </p:nvSpPr>
        <p:spPr>
          <a:xfrm>
            <a:off x="3059832" y="1410355"/>
            <a:ext cx="6084168" cy="5447645"/>
          </a:xfrm>
          <a:prstGeom prst="rect">
            <a:avLst/>
          </a:prstGeom>
          <a:noFill/>
        </p:spPr>
        <p:txBody>
          <a:bodyPr wrap="square" rtlCol="0">
            <a:spAutoFit/>
          </a:bodyPr>
          <a:lstStyle/>
          <a:p>
            <a:r>
              <a:rPr lang="en-US" altLang="zh-CN" sz="2800" b="1" smtClean="0">
                <a:solidFill>
                  <a:srgbClr val="0070C0"/>
                </a:solidFill>
              </a:rPr>
              <a:t>     </a:t>
            </a:r>
            <a:endParaRPr lang="en-US" altLang="zh-CN" sz="2800" smtClean="0">
              <a:latin typeface="楷体" pitchFamily="49" charset="-122"/>
              <a:ea typeface="楷体" panose="02010609060101010101" pitchFamily="49" charset="-122"/>
            </a:endParaRPr>
          </a:p>
          <a:p>
            <a:r>
              <a:rPr lang="en-US" altLang="zh-CN" sz="2800" smtClean="0">
                <a:latin typeface="楷体" pitchFamily="49" charset="-122"/>
                <a:ea typeface="楷体" pitchFamily="49" charset="-122"/>
              </a:rPr>
              <a:t>    </a:t>
            </a:r>
            <a:r>
              <a:rPr lang="zh-CN" altLang="zh-CN" sz="2400" smtClean="0">
                <a:latin typeface="楷体" pitchFamily="49" charset="-122"/>
                <a:ea typeface="楷体" pitchFamily="49" charset="-122"/>
              </a:rPr>
              <a:t>卢梭出生于瑞士日内瓦的个钟表匠家庭</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由于家境贫寒</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没有受过系统的教育。当过学徒、仆役、乐谱抄写员等。一生颠沛流离</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备历艰辛。</a:t>
            </a:r>
            <a:r>
              <a:rPr lang="en-US" altLang="zh-CN" sz="2400" smtClean="0">
                <a:latin typeface="楷体" pitchFamily="49" charset="-122"/>
                <a:ea typeface="楷体" pitchFamily="49" charset="-122"/>
              </a:rPr>
              <a:t>1749</a:t>
            </a:r>
            <a:r>
              <a:rPr lang="zh-CN" altLang="zh-CN" sz="2400" smtClean="0">
                <a:latin typeface="楷体" pitchFamily="49" charset="-122"/>
                <a:ea typeface="楷体" pitchFamily="49" charset="-122"/>
              </a:rPr>
              <a:t>年曾以《科学与艺术的进步是否有助敦化风俗》一文而闻名。</a:t>
            </a:r>
            <a:r>
              <a:rPr lang="en-US" altLang="zh-CN" sz="2400" smtClean="0">
                <a:latin typeface="楷体" pitchFamily="49" charset="-122"/>
                <a:ea typeface="楷体" pitchFamily="49" charset="-122"/>
              </a:rPr>
              <a:t>1762</a:t>
            </a:r>
            <a:r>
              <a:rPr lang="zh-CN" altLang="zh-CN" sz="2400" smtClean="0">
                <a:latin typeface="楷体" pitchFamily="49" charset="-122"/>
                <a:ea typeface="楷体" pitchFamily="49" charset="-122"/>
              </a:rPr>
              <a:t>年因发表《爱弥儿》而遭法国当局的追捕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逃亡瑞士。</a:t>
            </a:r>
            <a:r>
              <a:rPr lang="en-US" altLang="zh-CN" sz="2400" smtClean="0">
                <a:latin typeface="楷体" pitchFamily="49" charset="-122"/>
                <a:ea typeface="楷体" pitchFamily="49" charset="-122"/>
              </a:rPr>
              <a:t>1778</a:t>
            </a:r>
            <a:r>
              <a:rPr lang="zh-CN" altLang="zh-CN" sz="2400" smtClean="0">
                <a:latin typeface="楷体" pitchFamily="49" charset="-122"/>
                <a:ea typeface="楷体" pitchFamily="49" charset="-122"/>
              </a:rPr>
              <a:t>年在巴黎逝世。</a:t>
            </a:r>
            <a:endParaRPr lang="en-US" altLang="zh-CN" sz="2400" smtClean="0">
              <a:latin typeface="楷体" pitchFamily="49" charset="-122"/>
              <a:ea typeface="楷体" panose="02010609060101010101" pitchFamily="49" charset="-122"/>
            </a:endParaRPr>
          </a:p>
          <a:p>
            <a:r>
              <a:rPr lang="zh-CN" altLang="en-US" sz="2400" smtClean="0">
                <a:latin typeface="楷体" pitchFamily="49" charset="-122"/>
                <a:ea typeface="楷体" pitchFamily="49" charset="-122"/>
              </a:rPr>
              <a:t>    卢梭生前遭人唾弃，</a:t>
            </a:r>
            <a:r>
              <a:rPr lang="zh-CN" altLang="en-US" sz="2400" smtClean="0">
                <a:solidFill>
                  <a:srgbClr val="FF0000"/>
                </a:solidFill>
                <a:latin typeface="楷体" pitchFamily="49" charset="-122"/>
                <a:ea typeface="楷体" pitchFamily="49" charset="-122"/>
              </a:rPr>
              <a:t>死后却受人膜拜。</a:t>
            </a:r>
            <a:r>
              <a:rPr lang="zh-CN" altLang="en-US" sz="2400" smtClean="0">
                <a:latin typeface="楷体" pitchFamily="49" charset="-122"/>
                <a:ea typeface="楷体" pitchFamily="49" charset="-122"/>
              </a:rPr>
              <a:t>卢梭被安葬于巴黎</a:t>
            </a:r>
            <a:r>
              <a:rPr lang="zh-CN" altLang="en-US" sz="2400" smtClean="0">
                <a:latin typeface="楷体" pitchFamily="49" charset="-122"/>
                <a:ea typeface="楷体" pitchFamily="49" charset="-122"/>
                <a:hlinkClick r:id="rId3"/>
              </a:rPr>
              <a:t>先贤祠</a:t>
            </a:r>
            <a:r>
              <a:rPr lang="zh-CN" altLang="en-US" sz="2400" smtClean="0">
                <a:latin typeface="楷体" pitchFamily="49" charset="-122"/>
                <a:ea typeface="楷体" pitchFamily="49" charset="-122"/>
              </a:rPr>
              <a:t>（</a:t>
            </a:r>
            <a:r>
              <a:rPr lang="en-US" altLang="zh-CN" sz="2400" smtClean="0">
                <a:latin typeface="楷体" pitchFamily="49" charset="-122"/>
                <a:ea typeface="楷体" pitchFamily="49" charset="-122"/>
              </a:rPr>
              <a:t>Le Panthéon</a:t>
            </a:r>
            <a:r>
              <a:rPr lang="zh-CN" altLang="en-US" sz="2400" smtClean="0">
                <a:latin typeface="楷体" pitchFamily="49" charset="-122"/>
                <a:ea typeface="楷体" pitchFamily="49" charset="-122"/>
              </a:rPr>
              <a:t>）。</a:t>
            </a:r>
            <a:r>
              <a:rPr lang="en-US" altLang="zh-CN" sz="2400" smtClean="0">
                <a:latin typeface="楷体" pitchFamily="49" charset="-122"/>
                <a:ea typeface="楷体" pitchFamily="49" charset="-122"/>
              </a:rPr>
              <a:t>1791</a:t>
            </a:r>
            <a:r>
              <a:rPr lang="zh-CN" altLang="en-US" sz="2400" smtClean="0">
                <a:latin typeface="楷体" pitchFamily="49" charset="-122"/>
                <a:ea typeface="楷体" pitchFamily="49" charset="-122"/>
              </a:rPr>
              <a:t>年</a:t>
            </a:r>
            <a:r>
              <a:rPr lang="en-US" altLang="zh-CN" sz="2400" smtClean="0">
                <a:latin typeface="楷体" pitchFamily="49" charset="-122"/>
                <a:ea typeface="楷体" pitchFamily="49" charset="-122"/>
              </a:rPr>
              <a:t>12</a:t>
            </a:r>
            <a:r>
              <a:rPr lang="zh-CN" altLang="en-US" sz="2400" smtClean="0">
                <a:latin typeface="楷体" pitchFamily="49" charset="-122"/>
                <a:ea typeface="楷体" pitchFamily="49" charset="-122"/>
              </a:rPr>
              <a:t>月</a:t>
            </a:r>
            <a:r>
              <a:rPr lang="en-US" altLang="zh-CN" sz="2400" smtClean="0">
                <a:latin typeface="楷体" pitchFamily="49" charset="-122"/>
                <a:ea typeface="楷体" pitchFamily="49" charset="-122"/>
              </a:rPr>
              <a:t>21</a:t>
            </a:r>
            <a:r>
              <a:rPr lang="zh-CN" altLang="en-US" sz="2400" smtClean="0">
                <a:latin typeface="楷体" pitchFamily="49" charset="-122"/>
                <a:ea typeface="楷体" pitchFamily="49" charset="-122"/>
              </a:rPr>
              <a:t>日，国民公会投票通过决议，给大革命的象征卢梭树立雕像，</a:t>
            </a:r>
            <a:r>
              <a:rPr lang="zh-CN" altLang="en-US" sz="2400" smtClean="0">
                <a:solidFill>
                  <a:srgbClr val="FF0000"/>
                </a:solidFill>
                <a:latin typeface="楷体" pitchFamily="49" charset="-122"/>
                <a:ea typeface="楷体" pitchFamily="49" charset="-122"/>
              </a:rPr>
              <a:t>以金字题词</a:t>
            </a:r>
            <a:r>
              <a:rPr lang="en-US" altLang="zh-CN" sz="2400" smtClean="0">
                <a:solidFill>
                  <a:srgbClr val="FF0000"/>
                </a:solidFill>
                <a:latin typeface="楷体" pitchFamily="49" charset="-122"/>
                <a:ea typeface="楷体" pitchFamily="49" charset="-122"/>
              </a:rPr>
              <a:t>——“</a:t>
            </a:r>
            <a:r>
              <a:rPr lang="zh-CN" altLang="en-US" sz="2400" smtClean="0">
                <a:solidFill>
                  <a:srgbClr val="FF0000"/>
                </a:solidFill>
                <a:latin typeface="楷体" pitchFamily="49" charset="-122"/>
                <a:ea typeface="楷体" pitchFamily="49" charset="-122"/>
              </a:rPr>
              <a:t>自由的奠基人”</a:t>
            </a:r>
            <a:endParaRPr lang="zh-CN" altLang="zh-CN" sz="2400" smtClean="0">
              <a:solidFill>
                <a:srgbClr val="FF0000"/>
              </a:solidFill>
              <a:latin typeface="楷体" pitchFamily="49" charset="-122"/>
              <a:ea typeface="楷体" panose="02010609060101010101" pitchFamily="49" charset="-122"/>
            </a:endParaRPr>
          </a:p>
          <a:p>
            <a:r>
              <a:rPr lang="en-US" altLang="zh-CN" sz="2800" smtClean="0">
                <a:latin typeface="楷体" pitchFamily="49" charset="-122"/>
                <a:ea typeface="楷体" pitchFamily="49" charset="-122"/>
              </a:rPr>
              <a:t>      </a:t>
            </a:r>
            <a:endParaRPr lang="zh-CN" altLang="en-US" sz="2800" b="1">
              <a:solidFill>
                <a:srgbClr val="0070C0"/>
              </a:solidFill>
              <a:latin typeface="楷体" pitchFamily="49" charset="-122"/>
              <a:ea typeface="楷体" panose="02010609060101010101" pitchFamily="49" charset="-122"/>
            </a:endParaRPr>
          </a:p>
        </p:txBody>
      </p:sp>
      <p:pic>
        <p:nvPicPr>
          <p:cNvPr id="10" name="Picture 2" descr="C:\Users\Administrator\Desktop\a9d3fd1f4134970a0bcd534091cad1c8a7865d26.jpg"/>
          <p:cNvPicPr>
            <a:picLocks noChangeAspect="1" noChangeArrowheads="1"/>
          </p:cNvPicPr>
          <p:nvPr/>
        </p:nvPicPr>
        <p:blipFill>
          <a:blip r:embed="rId4"/>
          <a:stretch>
            <a:fillRect/>
          </a:stretch>
        </p:blipFill>
        <p:spPr bwMode="auto">
          <a:xfrm>
            <a:off x="0" y="1628800"/>
            <a:ext cx="3057144" cy="383438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TextBox 12"/>
          <p:cNvSpPr txBox="1"/>
          <p:nvPr/>
        </p:nvSpPr>
        <p:spPr>
          <a:xfrm>
            <a:off x="2267744" y="188640"/>
            <a:ext cx="6624736" cy="1569660"/>
          </a:xfrm>
          <a:prstGeom prst="rect">
            <a:avLst/>
          </a:prstGeom>
          <a:noFill/>
        </p:spPr>
        <p:txBody>
          <a:bodyPr wrap="square" rtlCol="0">
            <a:spAutoFit/>
          </a:bodyPr>
          <a:lstStyle/>
          <a:p>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卢梭</a:t>
            </a:r>
            <a:r>
              <a:rPr lang="en-US" altLang="zh-CN" sz="2400" smtClean="0">
                <a:solidFill>
                  <a:srgbClr val="FF0000"/>
                </a:solidFill>
                <a:latin typeface="楷体" pitchFamily="49" charset="-122"/>
                <a:ea typeface="楷体" pitchFamily="49" charset="-122"/>
              </a:rPr>
              <a:t>(1712-1778),</a:t>
            </a:r>
            <a:r>
              <a:rPr lang="zh-CN" altLang="zh-CN" sz="2400" smtClean="0">
                <a:solidFill>
                  <a:srgbClr val="FF0000"/>
                </a:solidFill>
                <a:latin typeface="楷体" pitchFamily="49" charset="-122"/>
                <a:ea typeface="楷体" pitchFamily="49" charset="-122"/>
              </a:rPr>
              <a:t>法国</a:t>
            </a:r>
            <a:r>
              <a:rPr lang="zh-CN" altLang="zh-CN" sz="2400" smtClean="0">
                <a:latin typeface="楷体" pitchFamily="49" charset="-122"/>
                <a:ea typeface="楷体" pitchFamily="49" charset="-122"/>
              </a:rPr>
              <a:t>思想家哲学家、教育学家、文学家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民主政论家和浪漫主义文学流派的开创者</a:t>
            </a:r>
            <a:r>
              <a:rPr lang="en-US" altLang="zh-CN" sz="2400" smtClean="0">
                <a:latin typeface="楷体" pitchFamily="49" charset="-122"/>
                <a:ea typeface="楷体" pitchFamily="49" charset="-122"/>
              </a:rPr>
              <a:t>,18</a:t>
            </a:r>
            <a:r>
              <a:rPr lang="zh-CN" altLang="zh-CN" sz="2400" smtClean="0">
                <a:latin typeface="楷体" pitchFamily="49" charset="-122"/>
                <a:ea typeface="楷体" pitchFamily="49" charset="-122"/>
              </a:rPr>
              <a:t>世纪法国大革命的思想先驱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启蒙运动的代表人物之一。</a:t>
            </a:r>
            <a:endParaRPr lang="zh-CN" altLang="en-US" sz="2400"/>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Picture 2" descr="C:\Users\Administrator\Desktop\1-2002241616410-L.jpg"/>
          <p:cNvPicPr>
            <a:picLocks noChangeAspect="1" noChangeArrowheads="1"/>
          </p:cNvPicPr>
          <p:nvPr/>
        </p:nvPicPr>
        <p:blipFill>
          <a:blip r:embed="rId2"/>
          <a:stretch>
            <a:fillRect/>
          </a:stretch>
        </p:blipFill>
        <p:spPr bwMode="auto">
          <a:xfrm>
            <a:off x="0" y="1988840"/>
            <a:ext cx="9144000" cy="7389440"/>
          </a:xfrm>
          <a:prstGeom prst="rect">
            <a:avLst/>
          </a:prstGeom>
          <a:noFill/>
        </p:spPr>
      </p:pic>
      <p:sp>
        <p:nvSpPr>
          <p:cNvPr id="4" name="TextBox 3"/>
          <p:cNvSpPr txBox="1"/>
          <p:nvPr/>
        </p:nvSpPr>
        <p:spPr>
          <a:xfrm>
            <a:off x="2195736" y="620688"/>
            <a:ext cx="2736304" cy="461665"/>
          </a:xfrm>
          <a:prstGeom prst="rect">
            <a:avLst/>
          </a:prstGeom>
          <a:noFill/>
        </p:spPr>
        <p:txBody>
          <a:bodyPr wrap="square" rtlCol="0">
            <a:spAutoFit/>
          </a:bodyPr>
          <a:lstStyle/>
          <a:p>
            <a:endParaRPr lang="zh-CN" altLang="en-US" sz="2400">
              <a:solidFill>
                <a:schemeClr val="bg1"/>
              </a:solidFill>
            </a:endParaRPr>
          </a:p>
        </p:txBody>
      </p:sp>
      <p:sp>
        <p:nvSpPr>
          <p:cNvPr id="5" name="流程图: 可选过程 4"/>
          <p:cNvSpPr/>
          <p:nvPr/>
        </p:nvSpPr>
        <p:spPr>
          <a:xfrm>
            <a:off x="0" y="0"/>
            <a:ext cx="2088232"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smtClean="0">
                <a:solidFill>
                  <a:schemeClr val="bg1"/>
                </a:solidFill>
              </a:rPr>
              <a:t>    </a:t>
            </a:r>
            <a:r>
              <a:rPr lang="zh-CN" altLang="en-US" sz="2400" b="1" smtClean="0">
                <a:solidFill>
                  <a:schemeClr val="bg1"/>
                </a:solidFill>
              </a:rPr>
              <a:t>知人论世</a:t>
            </a:r>
            <a:endParaRPr lang="zh-CN" altLang="en-US" sz="2400" b="1">
              <a:solidFill>
                <a:schemeClr val="bg1"/>
              </a:solidFill>
            </a:endParaRPr>
          </a:p>
        </p:txBody>
      </p:sp>
      <p:sp>
        <p:nvSpPr>
          <p:cNvPr id="36866" name="Rectangle 2"/>
          <p:cNvSpPr>
            <a:spLocks noChangeArrowheads="1"/>
          </p:cNvSpPr>
          <p:nvPr/>
        </p:nvSpPr>
        <p:spPr bwMode="auto">
          <a:xfrm>
            <a:off x="2699792" y="3525400"/>
            <a:ext cx="5904656"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altLang="en-US" sz="2400" b="1" i="0" u="none" strike="noStrike" cap="none" normalizeH="0" baseline="0" smtClean="0">
                <a:ln>
                  <a:noFill/>
                </a:ln>
                <a:solidFill>
                  <a:srgbClr val="0070C0"/>
                </a:solidFill>
                <a:effectLst/>
                <a:latin typeface="宋体" pitchFamily="2" charset="-122"/>
                <a:ea typeface="宋体" pitchFamily="2" charset="-122"/>
                <a:cs typeface="Times New Roman" pitchFamily="18" charset="0"/>
              </a:rPr>
              <a:t> </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内容占位符 13"/>
          <p:cNvSpPr>
            <a:spLocks noGrp="1"/>
          </p:cNvSpPr>
          <p:nvPr>
            <p:ph idx="1"/>
          </p:nvPr>
        </p:nvSpPr>
        <p:spPr>
          <a:xfrm>
            <a:off x="8641080" y="5949280"/>
            <a:ext cx="45719" cy="176883"/>
          </a:xfrm>
        </p:spPr>
        <p:txBody>
          <a:bodyPr>
            <a:normAutofit fontScale="25000" lnSpcReduction="20000"/>
          </a:bodyPr>
          <a:lstStyle/>
          <a:p>
            <a:endParaRPr lang="zh-CN" altLang="en-US" sz="2400"/>
          </a:p>
        </p:txBody>
      </p:sp>
      <p:sp>
        <p:nvSpPr>
          <p:cNvPr id="16" name="TextBox 15"/>
          <p:cNvSpPr txBox="1"/>
          <p:nvPr/>
        </p:nvSpPr>
        <p:spPr>
          <a:xfrm>
            <a:off x="899592" y="620688"/>
            <a:ext cx="7776864" cy="6555641"/>
          </a:xfrm>
          <a:prstGeom prst="rect">
            <a:avLst/>
          </a:prstGeom>
          <a:noFill/>
        </p:spPr>
        <p:txBody>
          <a:bodyPr wrap="square" rtlCol="0">
            <a:spAutoFit/>
          </a:bodyPr>
          <a:lstStyle/>
          <a:p>
            <a:r>
              <a:rPr lang="zh-CN" altLang="en-US" sz="2800" b="1" smtClean="0">
                <a:solidFill>
                  <a:srgbClr val="0070C0"/>
                </a:solidFill>
              </a:rPr>
              <a:t>后世的影响</a:t>
            </a:r>
            <a:endParaRPr lang="en-US" altLang="zh-CN" sz="2800" b="1" smtClean="0">
              <a:solidFill>
                <a:srgbClr val="0070C0"/>
              </a:solidFill>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卢梭的社会政治哲学</a:t>
            </a:r>
            <a:r>
              <a:rPr lang="zh-CN" altLang="zh-CN" sz="2800" smtClean="0">
                <a:solidFill>
                  <a:srgbClr val="FF0000"/>
                </a:solidFill>
                <a:latin typeface="楷体" pitchFamily="49" charset="-122"/>
                <a:ea typeface="楷体" pitchFamily="49" charset="-122"/>
              </a:rPr>
              <a:t>所追求的最高目标是人的自由和平等。</a:t>
            </a:r>
            <a:r>
              <a:rPr lang="zh-CN" altLang="zh-CN" sz="2800" smtClean="0">
                <a:latin typeface="楷体" pitchFamily="49" charset="-122"/>
                <a:ea typeface="楷体" pitchFamily="49" charset="-122"/>
              </a:rPr>
              <a:t>他的学说对后世影响极大。</a:t>
            </a:r>
            <a:endParaRPr lang="en-US"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solidFill>
                  <a:srgbClr val="FF0000"/>
                </a:solidFill>
                <a:latin typeface="楷体" pitchFamily="49" charset="-122"/>
                <a:ea typeface="楷体" pitchFamily="49" charset="-122"/>
              </a:rPr>
              <a:t>在政治上</a:t>
            </a:r>
            <a:r>
              <a:rPr lang="en-US" altLang="zh-CN" sz="2800" smtClean="0">
                <a:solidFill>
                  <a:srgbClr val="FF0000"/>
                </a:solidFill>
                <a:latin typeface="楷体" pitchFamily="49" charset="-122"/>
                <a:ea typeface="楷体" pitchFamily="49" charset="-122"/>
              </a:rPr>
              <a:t>,</a:t>
            </a:r>
            <a:r>
              <a:rPr lang="zh-CN" altLang="zh-CN" sz="2800" smtClean="0">
                <a:latin typeface="楷体" pitchFamily="49" charset="-122"/>
                <a:ea typeface="楷体" pitchFamily="49" charset="-122"/>
              </a:rPr>
              <a:t>他反封建、反专制的精神影响了资产阶级自由民主传统</a:t>
            </a:r>
            <a:r>
              <a:rPr lang="en-US" altLang="zh-CN" sz="2800" smtClean="0">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他的文学创作</a:t>
            </a:r>
            <a:r>
              <a:rPr lang="zh-CN" altLang="zh-CN" sz="2800" smtClean="0">
                <a:latin typeface="楷体" pitchFamily="49" charset="-122"/>
                <a:ea typeface="楷体" pitchFamily="49" charset="-122"/>
              </a:rPr>
              <a:t>也具有鲜明的民主主义倾向</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他</a:t>
            </a:r>
            <a:r>
              <a:rPr lang="zh-CN" altLang="en-US" sz="2800" smtClean="0">
                <a:latin typeface="楷体" pitchFamily="49" charset="-122"/>
                <a:ea typeface="楷体" pitchFamily="49" charset="-122"/>
              </a:rPr>
              <a:t>返</a:t>
            </a:r>
            <a:r>
              <a:rPr lang="zh-CN" altLang="zh-CN" sz="2800" smtClean="0">
                <a:latin typeface="楷体" pitchFamily="49" charset="-122"/>
                <a:ea typeface="楷体" pitchFamily="49" charset="-122"/>
              </a:rPr>
              <a:t>归自然、崇尚自我、张扬情感的思想</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直接影响着</a:t>
            </a:r>
            <a:r>
              <a:rPr lang="en-US" altLang="zh-CN" sz="2800" smtClean="0">
                <a:latin typeface="楷体" pitchFamily="49" charset="-122"/>
                <a:ea typeface="楷体" pitchFamily="49" charset="-122"/>
              </a:rPr>
              <a:t>19</a:t>
            </a:r>
            <a:r>
              <a:rPr lang="zh-CN" altLang="zh-CN" sz="2800" smtClean="0">
                <a:latin typeface="楷体" pitchFamily="49" charset="-122"/>
                <a:ea typeface="楷体" pitchFamily="49" charset="-122"/>
              </a:rPr>
              <a:t>世纪欧洲浪漫主义文学</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许多诗人、作家都受到他的影响</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就连</a:t>
            </a:r>
            <a:r>
              <a:rPr lang="zh-CN" altLang="zh-CN" sz="2800" smtClean="0">
                <a:solidFill>
                  <a:srgbClr val="FF0000"/>
                </a:solidFill>
                <a:latin typeface="楷体" pitchFamily="49" charset="-122"/>
                <a:ea typeface="楷体" pitchFamily="49" charset="-122"/>
              </a:rPr>
              <a:t>歌德、雨果、乔治·桑、托尔斯泰都无一例外地声称是卢梭的门徒。</a:t>
            </a: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著有《论人与人之间不平等的起因和基础》《社会契约论》《爱弥儿》《忏悔录》《新爱洛绮丝》《植物学通信》等。</a:t>
            </a:r>
          </a:p>
          <a:p>
            <a:endParaRPr lang="zh-CN" altLang="en-US" sz="2800" b="1" smtClean="0">
              <a:solidFill>
                <a:srgbClr val="0070C0"/>
              </a:solidFill>
            </a:endParaRPr>
          </a:p>
          <a:p>
            <a:r>
              <a:rPr lang="en-US" altLang="zh-CN" sz="2800" smtClean="0"/>
              <a:t>      </a:t>
            </a:r>
            <a:endParaRPr lang="zh-CN" altLang="en-US" sz="2800" b="1">
              <a:solidFill>
                <a:srgbClr val="0070C0"/>
              </a:solidFill>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Picture 2" descr="C:\Users\Administrator\Desktop\1-2002241616410-L.jpg"/>
          <p:cNvPicPr>
            <a:picLocks noChangeAspect="1" noChangeArrowheads="1"/>
          </p:cNvPicPr>
          <p:nvPr/>
        </p:nvPicPr>
        <p:blipFill>
          <a:blip r:embed="rId2"/>
          <a:stretch>
            <a:fillRect/>
          </a:stretch>
        </p:blipFill>
        <p:spPr bwMode="auto">
          <a:xfrm>
            <a:off x="0" y="1988840"/>
            <a:ext cx="9144000" cy="7389440"/>
          </a:xfrm>
          <a:prstGeom prst="rect">
            <a:avLst/>
          </a:prstGeom>
          <a:noFill/>
        </p:spPr>
      </p:pic>
      <p:sp>
        <p:nvSpPr>
          <p:cNvPr id="4" name="TextBox 3"/>
          <p:cNvSpPr txBox="1"/>
          <p:nvPr/>
        </p:nvSpPr>
        <p:spPr>
          <a:xfrm>
            <a:off x="2195736" y="620688"/>
            <a:ext cx="2736304" cy="461665"/>
          </a:xfrm>
          <a:prstGeom prst="rect">
            <a:avLst/>
          </a:prstGeom>
          <a:noFill/>
        </p:spPr>
        <p:txBody>
          <a:bodyPr wrap="square" rtlCol="0">
            <a:spAutoFit/>
          </a:bodyPr>
          <a:lstStyle/>
          <a:p>
            <a:endParaRPr lang="zh-CN" altLang="en-US" sz="2400">
              <a:solidFill>
                <a:schemeClr val="bg1"/>
              </a:solidFill>
            </a:endParaRPr>
          </a:p>
        </p:txBody>
      </p:sp>
      <p:sp>
        <p:nvSpPr>
          <p:cNvPr id="5" name="流程图: 可选过程 4"/>
          <p:cNvSpPr/>
          <p:nvPr/>
        </p:nvSpPr>
        <p:spPr>
          <a:xfrm>
            <a:off x="0" y="0"/>
            <a:ext cx="2088232"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smtClean="0">
                <a:solidFill>
                  <a:schemeClr val="bg1"/>
                </a:solidFill>
              </a:rPr>
              <a:t>    </a:t>
            </a:r>
            <a:r>
              <a:rPr lang="zh-CN" altLang="en-US" sz="2400" b="1" smtClean="0">
                <a:solidFill>
                  <a:schemeClr val="bg1"/>
                </a:solidFill>
              </a:rPr>
              <a:t>知人论世</a:t>
            </a:r>
            <a:endParaRPr lang="zh-CN" altLang="en-US" sz="2400" b="1">
              <a:solidFill>
                <a:schemeClr val="bg1"/>
              </a:solidFill>
            </a:endParaRPr>
          </a:p>
        </p:txBody>
      </p:sp>
      <p:sp>
        <p:nvSpPr>
          <p:cNvPr id="36866" name="Rectangle 2"/>
          <p:cNvSpPr>
            <a:spLocks noChangeArrowheads="1"/>
          </p:cNvSpPr>
          <p:nvPr/>
        </p:nvSpPr>
        <p:spPr bwMode="auto">
          <a:xfrm>
            <a:off x="2699792" y="3525400"/>
            <a:ext cx="5904656"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宋体" pitchFamily="2" charset="-122"/>
                <a:ea typeface="宋体" pitchFamily="2" charset="-122"/>
                <a:cs typeface="Times New Roman" pitchFamily="18" charset="0"/>
              </a:rPr>
              <a:t>  </a:t>
            </a:r>
            <a:r>
              <a:rPr kumimoji="0" lang="zh-CN" altLang="en-US" sz="2400" b="1" i="0" u="none" strike="noStrike" cap="none" normalizeH="0" baseline="0" smtClean="0">
                <a:ln>
                  <a:noFill/>
                </a:ln>
                <a:solidFill>
                  <a:srgbClr val="0070C0"/>
                </a:solidFill>
                <a:effectLst/>
                <a:latin typeface="宋体" pitchFamily="2" charset="-122"/>
                <a:ea typeface="宋体" pitchFamily="2" charset="-122"/>
                <a:cs typeface="Times New Roman" pitchFamily="18" charset="0"/>
              </a:rPr>
              <a:t> </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内容占位符 13"/>
          <p:cNvSpPr>
            <a:spLocks noGrp="1"/>
          </p:cNvSpPr>
          <p:nvPr>
            <p:ph idx="1"/>
          </p:nvPr>
        </p:nvSpPr>
        <p:spPr>
          <a:xfrm>
            <a:off x="8641080" y="5949280"/>
            <a:ext cx="45719" cy="176883"/>
          </a:xfrm>
        </p:spPr>
        <p:txBody>
          <a:bodyPr>
            <a:normAutofit fontScale="25000" lnSpcReduction="20000"/>
          </a:bodyPr>
          <a:lstStyle/>
          <a:p>
            <a:endParaRPr lang="zh-CN" altLang="en-US" sz="2400"/>
          </a:p>
        </p:txBody>
      </p:sp>
      <p:sp>
        <p:nvSpPr>
          <p:cNvPr id="16" name="TextBox 15"/>
          <p:cNvSpPr txBox="1"/>
          <p:nvPr/>
        </p:nvSpPr>
        <p:spPr>
          <a:xfrm>
            <a:off x="899592" y="620688"/>
            <a:ext cx="7776864" cy="3539430"/>
          </a:xfrm>
          <a:prstGeom prst="rect">
            <a:avLst/>
          </a:prstGeom>
          <a:noFill/>
        </p:spPr>
        <p:txBody>
          <a:bodyPr wrap="square" rtlCol="0">
            <a:spAutoFit/>
          </a:bodyPr>
          <a:lstStyle/>
          <a:p>
            <a:r>
              <a:rPr lang="zh-CN" altLang="en-US" sz="2800" b="1" smtClean="0">
                <a:solidFill>
                  <a:srgbClr val="0070C0"/>
                </a:solidFill>
              </a:rPr>
              <a:t>人物评价</a:t>
            </a:r>
            <a:endParaRPr lang="en-US" altLang="zh-CN" sz="2800" b="1" smtClean="0">
              <a:solidFill>
                <a:srgbClr val="0070C0"/>
              </a:solidFill>
            </a:endParaRPr>
          </a:p>
          <a:p>
            <a:r>
              <a:rPr lang="zh-CN" altLang="en-US" sz="2800" smtClean="0"/>
              <a:t>     </a:t>
            </a:r>
            <a:r>
              <a:rPr lang="zh-CN" altLang="en-US" sz="2800" smtClean="0">
                <a:latin typeface="楷体" pitchFamily="49" charset="-122"/>
                <a:ea typeface="楷体" pitchFamily="49" charset="-122"/>
              </a:rPr>
              <a:t>英国诗人</a:t>
            </a:r>
            <a:r>
              <a:rPr lang="zh-CN" altLang="en-US" sz="2800" smtClean="0">
                <a:solidFill>
                  <a:srgbClr val="FF0000"/>
                </a:solidFill>
                <a:latin typeface="楷体" pitchFamily="49" charset="-122"/>
                <a:ea typeface="楷体" pitchFamily="49" charset="-122"/>
              </a:rPr>
              <a:t>拜伦</a:t>
            </a:r>
            <a:r>
              <a:rPr lang="zh-CN" altLang="en-US" sz="2800" smtClean="0">
                <a:latin typeface="楷体" pitchFamily="49" charset="-122"/>
                <a:ea typeface="楷体" pitchFamily="49" charset="-122"/>
              </a:rPr>
              <a:t>：“他能把疯狂的性格描绘得美丽端庄，把不规的行为涂上灿烂的色彩，他的言语就像眩眼的日光，使人的眼睛流下同情的泪水”。</a:t>
            </a:r>
            <a:r>
              <a:rPr lang="zh-CN" altLang="en-US" sz="2800" baseline="30000" smtClean="0">
                <a:latin typeface="楷体" pitchFamily="49" charset="-122"/>
                <a:ea typeface="楷体" pitchFamily="49" charset="-122"/>
              </a:rPr>
              <a:t> </a:t>
            </a:r>
            <a:endParaRPr lang="en-US" altLang="zh-CN" sz="2800" baseline="30000" smtClean="0">
              <a:latin typeface="楷体" pitchFamily="49" charset="-122"/>
              <a:ea typeface="楷体" panose="02010609060101010101" pitchFamily="49" charset="-122"/>
            </a:endParaRPr>
          </a:p>
          <a:p>
            <a:r>
              <a:rPr lang="zh-CN" altLang="en-US" sz="2800" smtClean="0">
                <a:latin typeface="楷体" pitchFamily="49" charset="-122"/>
                <a:ea typeface="楷体" pitchFamily="49" charset="-122"/>
              </a:rPr>
              <a:t>   德国文学家</a:t>
            </a:r>
            <a:r>
              <a:rPr lang="zh-CN" altLang="en-US" sz="2800" smtClean="0">
                <a:solidFill>
                  <a:srgbClr val="FF0000"/>
                </a:solidFill>
                <a:latin typeface="楷体" pitchFamily="49" charset="-122"/>
                <a:ea typeface="楷体" pitchFamily="49" charset="-122"/>
              </a:rPr>
              <a:t>歌德</a:t>
            </a:r>
            <a:r>
              <a:rPr lang="zh-CN" altLang="en-US" sz="2800" smtClean="0">
                <a:latin typeface="楷体" pitchFamily="49" charset="-122"/>
                <a:ea typeface="楷体" pitchFamily="49" charset="-122"/>
              </a:rPr>
              <a:t>：伏尔泰结束了一个旧时代，而卢梭开创了一个新时代。</a:t>
            </a:r>
            <a:endParaRPr lang="zh-CN" altLang="en-US" sz="2800" b="1" smtClean="0">
              <a:solidFill>
                <a:srgbClr val="0070C0"/>
              </a:solidFill>
              <a:latin typeface="楷体" pitchFamily="49" charset="-122"/>
              <a:ea typeface="楷体" panose="02010609060101010101" pitchFamily="49" charset="-122"/>
            </a:endParaRPr>
          </a:p>
          <a:p>
            <a:r>
              <a:rPr lang="en-US" altLang="zh-CN" sz="2800" smtClean="0">
                <a:latin typeface="楷体" pitchFamily="49" charset="-122"/>
                <a:ea typeface="楷体" pitchFamily="49" charset="-122"/>
              </a:rPr>
              <a:t>      </a:t>
            </a:r>
            <a:endParaRPr lang="zh-CN" altLang="en-US" sz="2800" b="1">
              <a:solidFill>
                <a:srgbClr val="0070C0"/>
              </a:solidFill>
              <a:latin typeface="楷体" pitchFamily="49" charset="-122"/>
              <a:ea typeface="楷体" pitchFamily="49" charset="-122"/>
            </a:endParaRPr>
          </a:p>
        </p:txBody>
      </p:sp>
      <p:pic>
        <p:nvPicPr>
          <p:cNvPr id="9" name="Picture 2" descr="C:\Users\Administrator\Desktop\9e3df8dcd100baa1b5bc3ebc4710b912c8fc2e20.jpg"/>
          <p:cNvPicPr>
            <a:picLocks noChangeAspect="1" noChangeArrowheads="1"/>
          </p:cNvPicPr>
          <p:nvPr/>
        </p:nvPicPr>
        <p:blipFill>
          <a:blip r:embed="rId3"/>
          <a:stretch>
            <a:fillRect/>
          </a:stretch>
        </p:blipFill>
        <p:spPr bwMode="auto">
          <a:xfrm>
            <a:off x="4067944" y="3573016"/>
            <a:ext cx="4896545" cy="358985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 calcmode="lin" valueType="num">
                                      <p:cBhvr additive="base">
                                        <p:cTn id="7"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anim calcmode="lin" valueType="num">
                                      <p:cBhvr additive="base">
                                        <p:cTn id="13"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980728"/>
            <a:ext cx="9144000" cy="7389440"/>
          </a:xfrm>
          <a:prstGeom prst="rect">
            <a:avLst/>
          </a:prstGeom>
          <a:noFill/>
        </p:spPr>
      </p:pic>
      <p:sp>
        <p:nvSpPr>
          <p:cNvPr id="21505" name="Rectangle 1"/>
          <p:cNvSpPr>
            <a:spLocks noChangeArrowheads="1"/>
          </p:cNvSpPr>
          <p:nvPr/>
        </p:nvSpPr>
        <p:spPr bwMode="auto">
          <a:xfrm>
            <a:off x="1043608" y="-215443"/>
            <a:ext cx="8100392" cy="834074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70C0"/>
              </a:solidFill>
              <a:effectLst/>
              <a:latin typeface="楷体" pitchFamily="49" charset="-122"/>
              <a:ea typeface="楷体" pitchFamily="49" charset="-122"/>
              <a:cs typeface="Times New Roman" pitchFamily="18" charset="0"/>
            </a:endParaRPr>
          </a:p>
          <a:p>
            <a:r>
              <a:rPr kumimoji="0" lang="en-US" altLang="zh-CN" sz="2400" b="1" i="0" u="none" strike="noStrike" cap="none" normalizeH="0" baseline="0" smtClean="0">
                <a:ln>
                  <a:noFill/>
                </a:ln>
                <a:solidFill>
                  <a:srgbClr val="0070C0"/>
                </a:solidFill>
                <a:effectLst/>
                <a:latin typeface="楷体" pitchFamily="49" charset="-122"/>
                <a:ea typeface="楷体" pitchFamily="49" charset="-122"/>
                <a:cs typeface="Times New Roman" pitchFamily="18" charset="0"/>
              </a:rPr>
              <a:t> </a:t>
            </a:r>
            <a:r>
              <a:rPr kumimoji="0" lang="zh-CN" sz="3200" b="1" i="0" u="none" strike="noStrike" cap="none" normalizeH="0" baseline="0" smtClean="0">
                <a:ln>
                  <a:noFill/>
                </a:ln>
                <a:solidFill>
                  <a:srgbClr val="0070C0"/>
                </a:solidFill>
                <a:effectLst/>
                <a:latin typeface="楷体" pitchFamily="49" charset="-122"/>
                <a:ea typeface="楷体" pitchFamily="49" charset="-122"/>
                <a:cs typeface="Times New Roman" pitchFamily="18" charset="0"/>
              </a:rPr>
              <a:t>写作背景</a:t>
            </a:r>
            <a:endParaRPr kumimoji="0" lang="en-US" altLang="zh-CN" sz="3200" b="1" i="0" u="none" strike="noStrike" cap="none" normalizeH="0" baseline="0" smtClean="0">
              <a:ln>
                <a:noFill/>
              </a:ln>
              <a:solidFill>
                <a:srgbClr val="0070C0"/>
              </a:solidFill>
              <a:effectLst/>
              <a:latin typeface="楷体" pitchFamily="49" charset="-122"/>
              <a:ea typeface="楷体" panose="02010609060101010101" pitchFamily="49" charset="-122"/>
              <a:cs typeface="Times New Roman" panose="02020603050405020304" pitchFamily="18" charset="0"/>
            </a:endParaRPr>
          </a:p>
          <a:p>
            <a:r>
              <a:rPr lang="en-US" altLang="zh-CN" sz="2400" smtClean="0">
                <a:latin typeface="楷体" pitchFamily="49" charset="-122"/>
                <a:ea typeface="楷体" pitchFamily="49" charset="-122"/>
              </a:rPr>
              <a:t>   1753</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11</a:t>
            </a:r>
            <a:r>
              <a:rPr lang="zh-CN" altLang="zh-CN" sz="2400" smtClean="0">
                <a:latin typeface="楷体" pitchFamily="49" charset="-122"/>
                <a:ea typeface="楷体" pitchFamily="49" charset="-122"/>
              </a:rPr>
              <a:t>月</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第戎科学院在《法兰西信使报》上刊登了一则有奖征文启事。</a:t>
            </a:r>
            <a:r>
              <a:rPr lang="zh-CN" altLang="zh-CN" sz="2400" smtClean="0">
                <a:solidFill>
                  <a:srgbClr val="FF0000"/>
                </a:solidFill>
                <a:latin typeface="楷体" pitchFamily="49" charset="-122"/>
                <a:ea typeface="楷体" pitchFamily="49" charset="-122"/>
              </a:rPr>
              <a:t>卢梭看到这则征文启事提出的题目</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又惊又喜。</a:t>
            </a:r>
            <a:r>
              <a:rPr lang="zh-CN" altLang="zh-CN" sz="2400" smtClean="0">
                <a:latin typeface="楷体" pitchFamily="49" charset="-122"/>
                <a:ea typeface="楷体" pitchFamily="49" charset="-122"/>
              </a:rPr>
              <a:t>他当时的心情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在他的</a:t>
            </a:r>
            <a:r>
              <a:rPr lang="zh-CN" altLang="zh-CN" sz="2400" smtClean="0">
                <a:solidFill>
                  <a:srgbClr val="FF0000"/>
                </a:solidFill>
                <a:latin typeface="楷体" pitchFamily="49" charset="-122"/>
                <a:ea typeface="楷体" pitchFamily="49" charset="-122"/>
              </a:rPr>
              <a:t>《忏悔录》中记述甚详</a:t>
            </a:r>
            <a:r>
              <a:rPr lang="zh-CN" altLang="zh-CN" sz="2400" smtClean="0">
                <a:latin typeface="楷体" pitchFamily="49" charset="-122"/>
                <a:ea typeface="楷体" pitchFamily="49" charset="-122"/>
              </a:rPr>
              <a:t>。</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我记得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第戎科学院公布了一则以“论人与人之间不平等的起因”为题的征文启事。这个大题目使我深感震惊。我没有料到这个科学院竟敢提出这么一个题目。好嘛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它既然有胆量提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我就有胆量写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于是我就着手写了。为了能静下心来从容思考这个重大的题目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我到圣热尔曼去小住了七八天。……我每天走进树林深处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我在林中寻找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而且终于找到了远古时候的情景。我奋笔疾书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描述当初真正的史实。我要驳斥人们胡言乱语的谎言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我要如实展现人原本的天性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充分揭露使人的天性大变其样的时代和事物演变的过程以便使人们看到在所谓人的完善化的过程中所遭受的苦难的真正原因。我的灵魂被这种高洁的沉思振奋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竟至上升到了神明的境界。……这样沉思的结果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遂产生了《论不平等》这篇论文。</a:t>
            </a:r>
          </a:p>
          <a:p>
            <a:endParaRPr kumimoji="0" lang="en-US" altLang="zh-CN" sz="2400" b="1" i="0" u="none" strike="noStrike" cap="none" normalizeH="0" baseline="0" smtClean="0">
              <a:ln>
                <a:noFill/>
              </a:ln>
              <a:solidFill>
                <a:srgbClr val="0070C0"/>
              </a:solidFill>
              <a:effectLst/>
              <a:latin typeface="楷体" pitchFamily="49" charset="-122"/>
              <a:ea typeface="楷体" pitchFamily="49" charset="-122"/>
              <a:cs typeface="Times New Roman" pitchFamily="18" charset="0"/>
            </a:endParaRPr>
          </a:p>
          <a:p>
            <a:r>
              <a:rPr lang="en-US" altLang="zh-CN" sz="2400" smtClean="0">
                <a:solidFill>
                  <a:srgbClr val="0070C0"/>
                </a:solidFill>
                <a:latin typeface="楷体" pitchFamily="49" charset="-122"/>
                <a:ea typeface="楷体" pitchFamily="49" charset="-122"/>
                <a:cs typeface="Times New Roman" pitchFamily="18" charset="0"/>
              </a:rPr>
              <a:t>    </a:t>
            </a:r>
            <a:endParaRPr kumimoji="0" lang="en-US" altLang="zh-CN" sz="2400" b="1" i="0" u="none" strike="noStrike" cap="none" normalizeH="0" baseline="0" smtClean="0">
              <a:ln>
                <a:noFill/>
              </a:ln>
              <a:solidFill>
                <a:srgbClr val="0070C0"/>
              </a:solidFill>
              <a:effectLst/>
              <a:latin typeface="楷体" pitchFamily="49" charset="-122"/>
              <a:ea typeface="楷体" pitchFamily="49" charset="-122"/>
              <a:cs typeface="Times New Roman" pitchFamily="18" charset="0"/>
            </a:endParaRPr>
          </a:p>
          <a:p>
            <a:pPr marL="0" marR="0" lvl="0" indent="228600" algn="l" defTabSz="914400" rtl="0" eaLnBrk="1" fontAlgn="base" latinLnBrk="0" hangingPunct="1">
              <a:lnSpc>
                <a:spcPct val="100000"/>
              </a:lnSpc>
              <a:spcBef>
                <a:spcPct val="0"/>
              </a:spcBef>
              <a:spcAft>
                <a:spcPct val="0"/>
              </a:spcAft>
              <a:buClrTx/>
              <a:buSzTx/>
              <a:buFontTx/>
              <a:buNone/>
            </a:pPr>
            <a:endParaRPr kumimoji="0" lang="zh-CN" sz="2400" b="0" i="0" u="none" strike="noStrike" cap="none" normalizeH="0" baseline="0" smtClean="0">
              <a:ln>
                <a:noFill/>
              </a:ln>
              <a:solidFill>
                <a:srgbClr val="0070C0"/>
              </a:solidFill>
              <a:effectLst/>
              <a:latin typeface="楷体" pitchFamily="49" charset="-122"/>
              <a:ea typeface="楷体" panose="02010609060101010101" pitchFamily="49" charset="-122"/>
              <a:cs typeface="宋体" panose="02010600030101010101" pitchFamily="2" charset="-122"/>
            </a:endParaRPr>
          </a:p>
          <a:p>
            <a:pPr indent="228600" eaLnBrk="0" fontAlgn="base" hangingPunct="0">
              <a:spcBef>
                <a:spcPct val="0"/>
              </a:spcBef>
              <a:spcAft>
                <a:spcPct val="0"/>
              </a:spcAft>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endParaRPr kumimoji="0" lang="zh-CN" altLang="en-US" sz="2400" b="1" i="0" u="none" strike="noStrike" cap="none" normalizeH="0" baseline="0" smtClean="0">
              <a:ln>
                <a:noFill/>
              </a:ln>
              <a:solidFill>
                <a:schemeClr val="tx1"/>
              </a:solidFill>
              <a:effectLst/>
              <a:latin typeface="楷体" pitchFamily="49" charset="-122"/>
              <a:ea typeface="楷体" panose="02010609060101010101" pitchFamily="49" charset="-122"/>
              <a:cs typeface="宋体" panose="02010600030101010101" pitchFamily="2" charset="-122"/>
            </a:endParaRPr>
          </a:p>
        </p:txBody>
      </p:sp>
      <p:sp>
        <p:nvSpPr>
          <p:cNvPr id="6" name="流程图: 延期 5"/>
          <p:cNvSpPr/>
          <p:nvPr/>
        </p:nvSpPr>
        <p:spPr>
          <a:xfrm>
            <a:off x="0" y="47667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5">
                                            <p:txEl>
                                              <p:pRg st="2" end="2"/>
                                            </p:txEl>
                                          </p:spTgt>
                                        </p:tgtEl>
                                        <p:attrNameLst>
                                          <p:attrName>style.visibility</p:attrName>
                                        </p:attrNameLst>
                                      </p:cBhvr>
                                      <p:to>
                                        <p:strVal val="visible"/>
                                      </p:to>
                                    </p:set>
                                    <p:anim calcmode="lin" valueType="num">
                                      <p:cBhvr additive="base">
                                        <p:cTn id="7" dur="500" fill="hold"/>
                                        <p:tgtEl>
                                          <p:spTgt spid="2150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1505">
                                            <p:txEl>
                                              <p:pRg st="3" end="3"/>
                                            </p:txEl>
                                          </p:spTgt>
                                        </p:tgtEl>
                                        <p:attrNameLst>
                                          <p:attrName>style.visibility</p:attrName>
                                        </p:attrNameLst>
                                      </p:cBhvr>
                                      <p:to>
                                        <p:strVal val="visible"/>
                                      </p:to>
                                    </p:set>
                                    <p:anim calcmode="lin" valueType="num">
                                      <p:cBhvr additive="base">
                                        <p:cTn id="13" dur="500" fill="hold"/>
                                        <p:tgtEl>
                                          <p:spTgt spid="2150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1196752"/>
            <a:ext cx="9144000" cy="5661248"/>
          </a:xfrm>
          <a:prstGeom prst="rect">
            <a:avLst/>
          </a:prstGeom>
          <a:noFill/>
        </p:spPr>
      </p:pic>
      <p:sp>
        <p:nvSpPr>
          <p:cNvPr id="29697" name="Rectangle 1"/>
          <p:cNvSpPr>
            <a:spLocks noChangeArrowheads="1"/>
          </p:cNvSpPr>
          <p:nvPr/>
        </p:nvSpPr>
        <p:spPr bwMode="auto">
          <a:xfrm>
            <a:off x="899592" y="230451"/>
            <a:ext cx="7488832" cy="747897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indent="228600" fontAlgn="base">
              <a:spcBef>
                <a:spcPct val="0"/>
              </a:spcBef>
              <a:spcAft>
                <a:spcPct val="0"/>
              </a:spcAft>
            </a:pPr>
            <a:r>
              <a:rPr kumimoji="0" lang="zh-CN" sz="3200" b="1" i="0" u="none" strike="noStrike" cap="none" normalizeH="0" baseline="0" smtClean="0">
                <a:ln>
                  <a:noFill/>
                </a:ln>
                <a:solidFill>
                  <a:srgbClr val="0070C0"/>
                </a:solidFill>
                <a:effectLst/>
                <a:latin typeface="宋体" pitchFamily="2" charset="-122"/>
                <a:ea typeface="宋体" pitchFamily="2" charset="-122"/>
                <a:cs typeface="Times New Roman" pitchFamily="18" charset="0"/>
              </a:rPr>
              <a:t>题目解说</a:t>
            </a:r>
            <a:endParaRPr kumimoji="0" lang="en-US" altLang="zh-CN" sz="3200" b="1" i="0" u="none" strike="noStrike" cap="none" normalizeH="0" baseline="0" smtClean="0">
              <a:ln>
                <a:noFill/>
              </a:ln>
              <a:solidFill>
                <a:srgbClr val="0070C0"/>
              </a:solidFill>
              <a:effectLst/>
              <a:latin typeface="宋体" pitchFamily="2" charset="-122"/>
              <a:ea typeface="宋体" panose="02010600030101010101" pitchFamily="2" charset="-122"/>
              <a:cs typeface="Times New Roman" panose="02020603050405020304" pitchFamily="18" charset="0"/>
            </a:endParaRPr>
          </a:p>
          <a:p>
            <a:pPr indent="228600" fontAlgn="base">
              <a:spcBef>
                <a:spcPct val="0"/>
              </a:spcBef>
              <a:spcAft>
                <a:spcPct val="0"/>
              </a:spcAft>
            </a:pPr>
            <a:r>
              <a:rPr lang="en-US" altLang="zh-CN" sz="3200" smtClean="0">
                <a:solidFill>
                  <a:srgbClr val="FF0000"/>
                </a:solidFill>
              </a:rPr>
              <a:t>    </a:t>
            </a:r>
            <a:r>
              <a:rPr lang="zh-CN" altLang="zh-CN" sz="3200" smtClean="0">
                <a:solidFill>
                  <a:srgbClr val="FF0000"/>
                </a:solidFill>
              </a:rPr>
              <a:t>“</a:t>
            </a:r>
            <a:r>
              <a:rPr lang="zh-CN" altLang="zh-CN" sz="3200" b="1" smtClean="0">
                <a:solidFill>
                  <a:srgbClr val="FF0000"/>
                </a:solidFill>
                <a:latin typeface="楷体" pitchFamily="49" charset="-122"/>
                <a:ea typeface="楷体" pitchFamily="49" charset="-122"/>
              </a:rPr>
              <a:t>怜悯”</a:t>
            </a:r>
            <a:r>
              <a:rPr lang="zh-CN" altLang="zh-CN" sz="3200" b="1" smtClean="0">
                <a:latin typeface="楷体" pitchFamily="49" charset="-122"/>
                <a:ea typeface="楷体" pitchFamily="49" charset="-122"/>
              </a:rPr>
              <a:t>指对遭遇不幸的人</a:t>
            </a:r>
            <a:r>
              <a:rPr lang="zh-CN" altLang="en-US" sz="3200" b="1" smtClean="0">
                <a:latin typeface="楷体" pitchFamily="49" charset="-122"/>
                <a:ea typeface="楷体" pitchFamily="49" charset="-122"/>
              </a:rPr>
              <a:t>表示同情</a:t>
            </a:r>
            <a:r>
              <a:rPr lang="en-US" altLang="zh-CN" sz="3200" b="1" smtClean="0">
                <a:latin typeface="楷体" pitchFamily="49" charset="-122"/>
                <a:ea typeface="楷体" pitchFamily="49" charset="-122"/>
              </a:rPr>
              <a:t>;</a:t>
            </a:r>
            <a:r>
              <a:rPr lang="zh-CN" altLang="zh-CN" sz="3200" b="1" smtClean="0">
                <a:solidFill>
                  <a:srgbClr val="FF0000"/>
                </a:solidFill>
                <a:latin typeface="楷体" pitchFamily="49" charset="-122"/>
                <a:ea typeface="楷体" pitchFamily="49" charset="-122"/>
              </a:rPr>
              <a:t>“天性”</a:t>
            </a:r>
            <a:r>
              <a:rPr lang="zh-CN" altLang="zh-CN" sz="3200" b="1" smtClean="0">
                <a:latin typeface="楷体" pitchFamily="49" charset="-122"/>
                <a:ea typeface="楷体" pitchFamily="49" charset="-122"/>
              </a:rPr>
              <a:t>指人先天具有的品质或性情</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外界难以改变的心理感知特性及行为趋向。</a:t>
            </a:r>
            <a:r>
              <a:rPr lang="en-US" altLang="zh-CN" sz="3200" b="1" smtClean="0">
                <a:latin typeface="楷体" pitchFamily="49" charset="-122"/>
                <a:ea typeface="楷体" pitchFamily="49" charset="-122"/>
              </a:rPr>
              <a:t>     </a:t>
            </a:r>
          </a:p>
          <a:p>
            <a:pPr indent="228600" fontAlgn="base">
              <a:spcBef>
                <a:spcPct val="0"/>
              </a:spcBef>
              <a:spcAft>
                <a:spcPct val="0"/>
              </a:spcAft>
            </a:pPr>
            <a:r>
              <a:rPr lang="zh-CN" altLang="zh-CN" sz="3200" b="1" smtClean="0">
                <a:solidFill>
                  <a:srgbClr val="FF0000"/>
                </a:solidFill>
                <a:latin typeface="楷体" pitchFamily="49" charset="-122"/>
                <a:ea typeface="楷体" pitchFamily="49" charset="-122"/>
              </a:rPr>
              <a:t>“怜悯是人的天性”</a:t>
            </a:r>
            <a:r>
              <a:rPr lang="zh-CN" altLang="zh-CN" sz="3200" b="1" smtClean="0">
                <a:latin typeface="楷体" pitchFamily="49" charset="-122"/>
                <a:ea typeface="楷体" pitchFamily="49" charset="-122"/>
              </a:rPr>
              <a:t>意思是“怜悯”这种品格是人先天具有的</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不受地位、财产的左右</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“天性”一开始是平等的</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不存在善恶之别。</a:t>
            </a:r>
            <a:endParaRPr lang="en-US" altLang="zh-CN" sz="3200" b="1" smtClean="0">
              <a:latin typeface="楷体" pitchFamily="49" charset="-122"/>
              <a:ea typeface="楷体" panose="02010609060101010101" pitchFamily="49" charset="-122"/>
            </a:endParaRPr>
          </a:p>
          <a:p>
            <a:pPr indent="228600" fontAlgn="base">
              <a:spcBef>
                <a:spcPct val="0"/>
              </a:spcBef>
              <a:spcAft>
                <a:spcPct val="0"/>
              </a:spcAft>
            </a:pPr>
            <a:r>
              <a:rPr lang="en-US" altLang="zh-CN" sz="3200" b="1" smtClean="0">
                <a:solidFill>
                  <a:srgbClr val="FF0000"/>
                </a:solidFill>
                <a:latin typeface="楷体" pitchFamily="49" charset="-122"/>
                <a:ea typeface="楷体" pitchFamily="49" charset="-122"/>
              </a:rPr>
              <a:t>  </a:t>
            </a:r>
            <a:r>
              <a:rPr lang="zh-CN" altLang="zh-CN" sz="3200" b="1" smtClean="0">
                <a:solidFill>
                  <a:srgbClr val="FF0000"/>
                </a:solidFill>
                <a:latin typeface="楷体" pitchFamily="49" charset="-122"/>
                <a:ea typeface="楷体" pitchFamily="49" charset="-122"/>
              </a:rPr>
              <a:t>题目概括了全文的意思</a:t>
            </a:r>
            <a:r>
              <a:rPr lang="en-US" altLang="zh-CN" sz="3200" b="1" smtClean="0">
                <a:solidFill>
                  <a:srgbClr val="FF0000"/>
                </a:solidFill>
                <a:latin typeface="楷体" pitchFamily="49" charset="-122"/>
                <a:ea typeface="楷体" pitchFamily="49" charset="-122"/>
              </a:rPr>
              <a:t>,</a:t>
            </a:r>
            <a:r>
              <a:rPr lang="zh-CN" altLang="zh-CN" sz="3200" b="1" smtClean="0">
                <a:solidFill>
                  <a:srgbClr val="FF0000"/>
                </a:solidFill>
                <a:latin typeface="楷体" pitchFamily="49" charset="-122"/>
                <a:ea typeface="楷体" pitchFamily="49" charset="-122"/>
              </a:rPr>
              <a:t>明确表达了作者的观点。</a:t>
            </a:r>
          </a:p>
          <a:p>
            <a:pPr lvl="0" indent="228600" fontAlgn="base">
              <a:spcBef>
                <a:spcPct val="0"/>
              </a:spcBef>
              <a:spcAft>
                <a:spcPct val="0"/>
              </a:spcAft>
            </a:pP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itchFamily="18" charset="0"/>
            </a:endParaRPr>
          </a:p>
          <a:p>
            <a:pPr indent="228600" fontAlgn="base">
              <a:spcBef>
                <a:spcPct val="0"/>
              </a:spcBef>
              <a:spcAft>
                <a:spcPct val="0"/>
              </a:spcAft>
            </a:pPr>
            <a:endParaRPr lang="en-US" altLang="zh-CN" sz="3200" smtClean="0"/>
          </a:p>
          <a:p>
            <a:pPr indent="228600" fontAlgn="base">
              <a:spcBef>
                <a:spcPct val="0"/>
              </a:spcBef>
              <a:spcAft>
                <a:spcPct val="0"/>
              </a:spcAft>
            </a:pPr>
            <a:r>
              <a:rPr lang="en-US" altLang="zh-CN" sz="3200" smtClean="0"/>
              <a:t>   </a:t>
            </a: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6" name="流程图: 延期 5"/>
          <p:cNvSpPr/>
          <p:nvPr/>
        </p:nvSpPr>
        <p:spPr>
          <a:xfrm>
            <a:off x="0" y="404664"/>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9697">
                                            <p:txEl>
                                              <p:pRg st="1" end="1"/>
                                            </p:txEl>
                                          </p:spTgt>
                                        </p:tgtEl>
                                        <p:attrNameLst>
                                          <p:attrName>style.visibility</p:attrName>
                                        </p:attrNameLst>
                                      </p:cBhvr>
                                      <p:to>
                                        <p:strVal val="visible"/>
                                      </p:to>
                                    </p:set>
                                    <p:anim calcmode="lin" valueType="num">
                                      <p:cBhvr additive="base">
                                        <p:cTn id="7" dur="500" fill="hold"/>
                                        <p:tgtEl>
                                          <p:spTgt spid="2969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9697">
                                            <p:txEl>
                                              <p:pRg st="2" end="2"/>
                                            </p:txEl>
                                          </p:spTgt>
                                        </p:tgtEl>
                                        <p:attrNameLst>
                                          <p:attrName>style.visibility</p:attrName>
                                        </p:attrNameLst>
                                      </p:cBhvr>
                                      <p:to>
                                        <p:strVal val="visible"/>
                                      </p:to>
                                    </p:set>
                                    <p:anim calcmode="lin" valueType="num">
                                      <p:cBhvr additive="base">
                                        <p:cTn id="13" dur="500" fill="hold"/>
                                        <p:tgtEl>
                                          <p:spTgt spid="2969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9697">
                                            <p:txEl>
                                              <p:pRg st="3" end="3"/>
                                            </p:txEl>
                                          </p:spTgt>
                                        </p:tgtEl>
                                        <p:attrNameLst>
                                          <p:attrName>style.visibility</p:attrName>
                                        </p:attrNameLst>
                                      </p:cBhvr>
                                      <p:to>
                                        <p:strVal val="visible"/>
                                      </p:to>
                                    </p:set>
                                    <p:anim calcmode="lin" valueType="num">
                                      <p:cBhvr additive="base">
                                        <p:cTn id="19" dur="500" fill="hold"/>
                                        <p:tgtEl>
                                          <p:spTgt spid="2969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9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9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80</Paragraphs>
  <Slides>17</Slides>
  <Notes>1</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17</vt:i4>
      </vt:variant>
    </vt:vector>
  </HeadingPairs>
  <TitlesOfParts>
    <vt:vector baseType="lpstr" size="24">
      <vt:lpstr>Arial</vt:lpstr>
      <vt:lpstr>Calibri</vt:lpstr>
      <vt:lpstr>楷体</vt:lpstr>
      <vt:lpstr>宋体</vt:lpstr>
      <vt:lpstr>Times New Roman</vt:lpstr>
      <vt:lpstr>华文行楷</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2020-12-18T17:43:13.075</cp:lastPrinted>
  <dcterms:created xsi:type="dcterms:W3CDTF">2020-12-18T17:43:13Z</dcterms:created>
  <dcterms:modified xsi:type="dcterms:W3CDTF">2021-02-21T01:20:48Z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