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6" r:id="rId1"/>
    <p:sldMasterId id="2147483771" r:id="rId2"/>
  </p:sldMasterIdLst>
  <p:notesMasterIdLst>
    <p:notesMasterId r:id="rId26"/>
  </p:notesMasterIdLst>
  <p:sldIdLst>
    <p:sldId id="264" r:id="rId3"/>
    <p:sldId id="257" r:id="rId4"/>
    <p:sldId id="275" r:id="rId5"/>
    <p:sldId id="263" r:id="rId6"/>
    <p:sldId id="276" r:id="rId7"/>
    <p:sldId id="258" r:id="rId8"/>
    <p:sldId id="269" r:id="rId9"/>
    <p:sldId id="337" r:id="rId10"/>
    <p:sldId id="343" r:id="rId11"/>
    <p:sldId id="342" r:id="rId12"/>
    <p:sldId id="338" r:id="rId13"/>
    <p:sldId id="336" r:id="rId14"/>
    <p:sldId id="358" r:id="rId15"/>
    <p:sldId id="282" r:id="rId16"/>
    <p:sldId id="260" r:id="rId17"/>
    <p:sldId id="261" r:id="rId18"/>
    <p:sldId id="266" r:id="rId19"/>
    <p:sldId id="267" r:id="rId20"/>
    <p:sldId id="345" r:id="rId21"/>
    <p:sldId id="349" r:id="rId22"/>
    <p:sldId id="339" r:id="rId23"/>
    <p:sldId id="344" r:id="rId24"/>
    <p:sldId id="350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FF0000"/>
    <a:srgbClr val="FF3300"/>
    <a:srgbClr val="CC00CC"/>
    <a:srgbClr val="FFFF00"/>
    <a:srgbClr val="CC00FF"/>
    <a:srgbClr val="FF00F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912" y="78"/>
      </p:cViewPr>
      <p:guideLst>
        <p:guide orient="horz" pos="219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952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EBBE5273-DE23-4726-A14F-F623DF6D8652}" type="datetime1">
              <a:rPr lang="zh-CN" altLang="en-US"/>
              <a:pPr>
                <a:defRPr/>
              </a:pPr>
              <a:t>2018/3/6</a:t>
            </a:fld>
            <a:endParaRPr lang="zh-CN" altLang="en-US" sz="1200"/>
          </a:p>
        </p:txBody>
      </p:sp>
      <p:sp>
        <p:nvSpPr>
          <p:cNvPr id="5120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5120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30000"/>
              </a:spcBef>
            </a:pPr>
            <a:r>
              <a:rPr lang="zh-CN" sz="1200"/>
              <a:t>单击此处编辑母版文本样式</a:t>
            </a:r>
          </a:p>
          <a:p>
            <a:pPr eaLnBrk="0" hangingPunct="0">
              <a:spcBef>
                <a:spcPct val="30000"/>
              </a:spcBef>
            </a:pPr>
            <a:r>
              <a:rPr lang="zh-CN" sz="1200"/>
              <a:t>第二级</a:t>
            </a:r>
          </a:p>
          <a:p>
            <a:pPr eaLnBrk="0" hangingPunct="0">
              <a:spcBef>
                <a:spcPct val="30000"/>
              </a:spcBef>
            </a:pPr>
            <a:r>
              <a:rPr lang="zh-CN" sz="1200"/>
              <a:t>第三级</a:t>
            </a:r>
          </a:p>
          <a:p>
            <a:pPr eaLnBrk="0" hangingPunct="0">
              <a:spcBef>
                <a:spcPct val="30000"/>
              </a:spcBef>
            </a:pPr>
            <a:r>
              <a:rPr lang="zh-CN" sz="1200"/>
              <a:t>第四级</a:t>
            </a:r>
          </a:p>
          <a:p>
            <a:pPr eaLnBrk="0" hangingPunct="0">
              <a:spcBef>
                <a:spcPct val="30000"/>
              </a:spcBef>
            </a:pPr>
            <a:r>
              <a:rPr lang="zh-CN" sz="120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E52BE482-E67E-4F78-83AA-1FABAEA8E052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925215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666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277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817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E8BEF-97B4-4CF7-B57C-5A4E0A557F77}" type="datetime1">
              <a:rPr lang="zh-CN" altLang="en-US"/>
              <a:pPr>
                <a:defRPr/>
              </a:pPr>
              <a:t>2018/3/6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4E7D8-A56E-494A-BCFE-ABD59C4359B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05D22-B57A-46A7-A2DA-5CDCA1FEA5A3}" type="datetime1">
              <a:rPr lang="zh-CN" altLang="en-US"/>
              <a:pPr>
                <a:defRPr/>
              </a:pPr>
              <a:t>2018/3/6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CD50D-27B8-4188-BD0C-BFCB50CD04B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743EF-8E04-4E2D-80CA-8FD8821D923F}" type="datetime1">
              <a:rPr lang="zh-CN" altLang="en-US"/>
              <a:pPr>
                <a:defRPr/>
              </a:pPr>
              <a:t>2018/3/6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7B3D3-B131-4CC9-B8B4-21F2ADDE51A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008B9-37F4-42B9-B23D-850C1A19AACC}" type="datetime1">
              <a:rPr lang="zh-CN" altLang="en-US"/>
              <a:pPr>
                <a:defRPr/>
              </a:pPr>
              <a:t>2018/3/6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84AB3-53C7-4FA1-B7B0-78D83FBB22B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4025A-66B5-40F5-9E11-8622161DBAD8}" type="datetime1">
              <a:rPr lang="zh-CN" altLang="en-US"/>
              <a:pPr>
                <a:defRPr/>
              </a:pPr>
              <a:t>2018/3/6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95956-A277-4735-8051-842840F28F2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A2B12-1609-475F-8C62-FFBC6B5588AA}" type="datetime1">
              <a:rPr lang="zh-CN" altLang="en-US"/>
              <a:pPr>
                <a:defRPr/>
              </a:pPr>
              <a:t>2018/3/6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C45D0-D745-483C-BEC1-177D58F1A62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D03BF-7AFA-4210-9739-1BEABAC5104C}" type="datetime1">
              <a:rPr lang="zh-CN" altLang="en-US"/>
              <a:pPr>
                <a:defRPr/>
              </a:pPr>
              <a:t>2018/3/6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323C0-FE36-4F73-9AF2-209A442B339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FCBA8-8BF1-44FD-A5EC-541801843482}" type="datetime1">
              <a:rPr lang="zh-CN" altLang="en-US"/>
              <a:pPr>
                <a:defRPr/>
              </a:pPr>
              <a:t>2018/3/6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4AEF7-78A9-4740-A8C3-CA6746B9D89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2748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E3AFE-5E44-4428-B48C-BD677BEF449B}" type="datetime1">
              <a:rPr lang="zh-CN" altLang="en-US"/>
              <a:pPr>
                <a:defRPr/>
              </a:pPr>
              <a:t>2018/3/6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47FFD-2381-4DF7-8C20-CC5A06E3E0A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8CEF6-33E8-4107-AF5C-2F728ED02A2B}" type="datetime1">
              <a:rPr lang="zh-CN" altLang="en-US"/>
              <a:pPr>
                <a:defRPr/>
              </a:pPr>
              <a:t>2018/3/6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0F383-07C9-411F-B55E-FF4A92BDBF4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875"/>
            <a:ext cx="2057400" cy="59832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875"/>
            <a:ext cx="6019800" cy="59832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E3758-C739-487A-8DA1-083A74C5EBB9}" type="datetime1">
              <a:rPr lang="zh-CN" altLang="en-US"/>
              <a:pPr>
                <a:defRPr/>
              </a:pPr>
              <a:t>2018/3/6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FB63C-91FB-4A9F-9AE0-DB3C1DDBAEA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522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826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20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184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06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019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18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3E8C9-E551-49C6-B46F-F7BF4D03626E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36167-B71F-4108-A4B0-071D44124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53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ppt\666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Line 36"/>
          <p:cNvSpPr>
            <a:spLocks noChangeShapeType="1"/>
          </p:cNvSpPr>
          <p:nvPr/>
        </p:nvSpPr>
        <p:spPr bwMode="auto">
          <a:xfrm>
            <a:off x="-7938" y="790575"/>
            <a:ext cx="9180513" cy="0"/>
          </a:xfrm>
          <a:prstGeom prst="line">
            <a:avLst/>
          </a:prstGeom>
          <a:noFill/>
          <a:ln w="152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2" name="Line 36"/>
          <p:cNvSpPr>
            <a:spLocks noChangeShapeType="1"/>
          </p:cNvSpPr>
          <p:nvPr/>
        </p:nvSpPr>
        <p:spPr bwMode="auto">
          <a:xfrm>
            <a:off x="55563" y="6438900"/>
            <a:ext cx="89995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53" name="Picture 3" descr="E:\综合文件\盛林兰来搞马发\五洲时代天华Logo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01613" y="76200"/>
            <a:ext cx="185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TextBox 10"/>
          <p:cNvSpPr>
            <a:spLocks noChangeArrowheads="1"/>
          </p:cNvSpPr>
          <p:nvPr/>
        </p:nvSpPr>
        <p:spPr bwMode="auto">
          <a:xfrm>
            <a:off x="7034213" y="6462713"/>
            <a:ext cx="18716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www.timebook.cc</a:t>
            </a:r>
            <a:endParaRPr lang="zh-CN" altLang="en-US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55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00625" y="142875"/>
            <a:ext cx="31432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标题</a:t>
            </a:r>
          </a:p>
        </p:txBody>
      </p:sp>
      <p:sp>
        <p:nvSpPr>
          <p:cNvPr id="205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205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1B760D6-6655-4CEF-B051-FEA04A9C233F}" type="datetime1">
              <a:rPr lang="zh-CN" altLang="en-US"/>
              <a:pPr>
                <a:defRPr/>
              </a:pPr>
              <a:t>2018/3/6</a:t>
            </a:fld>
            <a:endParaRPr lang="zh-CN" altLang="en-US"/>
          </a:p>
        </p:txBody>
      </p:sp>
      <p:sp>
        <p:nvSpPr>
          <p:cNvPr id="205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7EC452F-1C44-4311-85AE-5026C8DA5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8" descr="c:\users\administrator\appdata\roaming\360se6\User Data\temp\1-1502092311222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2987675" y="117475"/>
            <a:ext cx="46085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楷体" pitchFamily="49" charset="-122"/>
              </a:rPr>
              <a:t>教科版二下   第六单元第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楷体" pitchFamily="49" charset="-122"/>
              </a:rPr>
              <a:t>11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楷体" pitchFamily="49" charset="-122"/>
              </a:rPr>
              <a:t>课</a:t>
            </a:r>
          </a:p>
          <a:p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214438" y="5000625"/>
            <a:ext cx="781050" cy="608013"/>
            <a:chOff x="0" y="0"/>
            <a:chExt cx="1586" cy="1212"/>
          </a:xfrm>
        </p:grpSpPr>
        <p:sp>
          <p:nvSpPr>
            <p:cNvPr id="26639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586" cy="1213"/>
            </a:xfrm>
            <a:prstGeom prst="roundRect">
              <a:avLst>
                <a:gd name="adj" fmla="val 26292"/>
              </a:avLst>
            </a:prstGeom>
            <a:solidFill>
              <a:srgbClr val="FF9B05"/>
            </a:solidFill>
            <a:ln w="9525">
              <a:solidFill>
                <a:srgbClr val="FF9B05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6640" name="AutoShape 7"/>
            <p:cNvSpPr>
              <a:spLocks noChangeArrowheads="1"/>
            </p:cNvSpPr>
            <p:nvPr/>
          </p:nvSpPr>
          <p:spPr bwMode="auto">
            <a:xfrm>
              <a:off x="39" y="40"/>
              <a:ext cx="1497" cy="1112"/>
            </a:xfrm>
            <a:prstGeom prst="roundRect">
              <a:avLst>
                <a:gd name="adj" fmla="val 27065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rgbClr val="FF9B0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Calibri" pitchFamily="34" charset="0"/>
                  <a:ea typeface="华文新魏" pitchFamily="2" charset="-122"/>
                  <a:sym typeface="Calibri" pitchFamily="34" charset="0"/>
                </a:rPr>
                <a:t>预习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 rot="120000">
            <a:off x="3082925" y="5157788"/>
            <a:ext cx="790575" cy="665162"/>
            <a:chOff x="0" y="0"/>
            <a:chExt cx="1586" cy="1212"/>
          </a:xfrm>
        </p:grpSpPr>
        <p:sp>
          <p:nvSpPr>
            <p:cNvPr id="26637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586" cy="1213"/>
            </a:xfrm>
            <a:prstGeom prst="roundRect">
              <a:avLst>
                <a:gd name="adj" fmla="val 26292"/>
              </a:avLst>
            </a:prstGeom>
            <a:solidFill>
              <a:srgbClr val="FF9B05"/>
            </a:solidFill>
            <a:ln w="9525">
              <a:solidFill>
                <a:srgbClr val="FF9B05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6638" name="AutoShape 10"/>
            <p:cNvSpPr>
              <a:spLocks noChangeArrowheads="1"/>
            </p:cNvSpPr>
            <p:nvPr/>
          </p:nvSpPr>
          <p:spPr bwMode="auto">
            <a:xfrm>
              <a:off x="39" y="40"/>
              <a:ext cx="1497" cy="1112"/>
            </a:xfrm>
            <a:prstGeom prst="roundRect">
              <a:avLst>
                <a:gd name="adj" fmla="val 27065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rgbClr val="FF9B0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Calibri" pitchFamily="34" charset="0"/>
                  <a:ea typeface="华文新魏" pitchFamily="2" charset="-122"/>
                  <a:sym typeface="Calibri" pitchFamily="34" charset="0"/>
                </a:rPr>
                <a:t>详解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929188" y="5286375"/>
            <a:ext cx="790575" cy="574675"/>
            <a:chOff x="0" y="0"/>
            <a:chExt cx="1586" cy="1212"/>
          </a:xfrm>
        </p:grpSpPr>
        <p:sp>
          <p:nvSpPr>
            <p:cNvPr id="26635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1586" cy="1213"/>
            </a:xfrm>
            <a:prstGeom prst="roundRect">
              <a:avLst>
                <a:gd name="adj" fmla="val 26292"/>
              </a:avLst>
            </a:prstGeom>
            <a:solidFill>
              <a:srgbClr val="FF9B05"/>
            </a:solidFill>
            <a:ln w="9525">
              <a:solidFill>
                <a:srgbClr val="FF9B05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6636" name="AutoShape 16"/>
            <p:cNvSpPr>
              <a:spLocks noChangeArrowheads="1"/>
            </p:cNvSpPr>
            <p:nvPr/>
          </p:nvSpPr>
          <p:spPr bwMode="auto">
            <a:xfrm>
              <a:off x="39" y="40"/>
              <a:ext cx="1497" cy="1112"/>
            </a:xfrm>
            <a:prstGeom prst="roundRect">
              <a:avLst>
                <a:gd name="adj" fmla="val 27065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rgbClr val="FF9B0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Calibri" pitchFamily="34" charset="0"/>
                  <a:ea typeface="华文新魏" pitchFamily="2" charset="-122"/>
                  <a:sym typeface="Calibri" pitchFamily="34" charset="0"/>
                </a:rPr>
                <a:t>拓展</a:t>
              </a: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6643688" y="5072063"/>
            <a:ext cx="793750" cy="549275"/>
            <a:chOff x="0" y="0"/>
            <a:chExt cx="1586" cy="1212"/>
          </a:xfrm>
        </p:grpSpPr>
        <p:sp>
          <p:nvSpPr>
            <p:cNvPr id="26633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586" cy="1213"/>
            </a:xfrm>
            <a:prstGeom prst="roundRect">
              <a:avLst>
                <a:gd name="adj" fmla="val 26292"/>
              </a:avLst>
            </a:prstGeom>
            <a:solidFill>
              <a:srgbClr val="FF9B05"/>
            </a:solidFill>
            <a:ln w="9525">
              <a:solidFill>
                <a:srgbClr val="FF9B05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6634" name="AutoShape 13"/>
            <p:cNvSpPr>
              <a:spLocks noChangeArrowheads="1"/>
            </p:cNvSpPr>
            <p:nvPr/>
          </p:nvSpPr>
          <p:spPr bwMode="auto">
            <a:xfrm>
              <a:off x="39" y="40"/>
              <a:ext cx="1497" cy="1112"/>
            </a:xfrm>
            <a:prstGeom prst="roundRect">
              <a:avLst>
                <a:gd name="adj" fmla="val 27065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rgbClr val="FF9B0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Calibri" pitchFamily="34" charset="0"/>
                  <a:ea typeface="华文新魏" pitchFamily="2" charset="-122"/>
                  <a:sym typeface="Calibri" pitchFamily="34" charset="0"/>
                </a:rPr>
                <a:t>练习</a:t>
              </a:r>
            </a:p>
          </p:txBody>
        </p:sp>
      </p:grpSp>
      <p:pic>
        <p:nvPicPr>
          <p:cNvPr id="26632" name="矩形 1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2773363"/>
            <a:ext cx="4760912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838200"/>
            <a:ext cx="9140825" cy="561498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14340" name="内容占位符 2"/>
          <p:cNvSpPr>
            <a:spLocks noGrp="1"/>
          </p:cNvSpPr>
          <p:nvPr>
            <p:ph idx="4294967295"/>
          </p:nvPr>
        </p:nvSpPr>
        <p:spPr>
          <a:xfrm>
            <a:off x="612775" y="1412875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altLang="zh-CN" sz="3600" b="1" dirty="0" smtClean="0">
                <a:latin typeface="+mj-ea"/>
                <a:ea typeface="+mj-ea"/>
              </a:rPr>
              <a:t>(</a:t>
            </a:r>
            <a:r>
              <a:rPr lang="zh-CN" altLang="en-US" sz="3600" b="1" dirty="0" smtClean="0">
                <a:latin typeface="+mj-ea"/>
                <a:ea typeface="+mj-ea"/>
              </a:rPr>
              <a:t>2</a:t>
            </a:r>
            <a:r>
              <a:rPr lang="en-US" altLang="zh-CN" sz="3600" b="1" dirty="0" smtClean="0">
                <a:latin typeface="+mj-ea"/>
                <a:ea typeface="+mj-ea"/>
              </a:rPr>
              <a:t>)</a:t>
            </a:r>
            <a:r>
              <a:rPr lang="zh-CN" altLang="en-US" sz="3600" b="1" dirty="0" smtClean="0"/>
              <a:t>梅花鹿的本领真大呀，从小朋友们的脸上上，我看出你们都很佩服它，难怪梅花鹿自己怎么样啊？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ea typeface="黑体" pitchFamily="2" charset="-122"/>
              </a:rPr>
              <a:t>得意扬扬。</a:t>
            </a:r>
          </a:p>
          <a:p>
            <a:pPr>
              <a:lnSpc>
                <a:spcPct val="90000"/>
              </a:lnSpc>
              <a:defRPr/>
            </a:pPr>
            <a:endParaRPr lang="zh-CN" altLang="en-US" sz="3600" b="1" dirty="0" smtClean="0"/>
          </a:p>
          <a:p>
            <a:pPr>
              <a:lnSpc>
                <a:spcPct val="90000"/>
              </a:lnSpc>
              <a:defRPr/>
            </a:pPr>
            <a:r>
              <a:rPr lang="zh-CN" altLang="en-US" sz="3600" b="1" dirty="0" smtClean="0"/>
              <a:t>这个词说明梅花鹿的什么特点？</a:t>
            </a:r>
          </a:p>
          <a:p>
            <a:pPr>
              <a:lnSpc>
                <a:spcPct val="90000"/>
              </a:lnSpc>
              <a:defRPr/>
            </a:pPr>
            <a:endParaRPr lang="zh-CN" altLang="en-US" sz="3600" b="1" dirty="0" smtClean="0">
              <a:solidFill>
                <a:srgbClr val="FF0000"/>
              </a:solidFill>
              <a:ea typeface="黑体" pitchFamily="2" charset="-122"/>
            </a:endParaRPr>
          </a:p>
          <a:p>
            <a:pPr>
              <a:lnSpc>
                <a:spcPct val="90000"/>
              </a:lnSpc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ea typeface="黑体" pitchFamily="2" charset="-122"/>
              </a:rPr>
              <a:t>得意，骄傲。</a:t>
            </a:r>
          </a:p>
        </p:txBody>
      </p:sp>
      <p:sp>
        <p:nvSpPr>
          <p:cNvPr id="35845" name="日期占位符 3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D1FFD3A9-22F9-4E6F-9A2E-4174776EEC5C}" type="datetime1">
              <a:rPr lang="zh-CN" altLang="en-US" sz="1200">
                <a:solidFill>
                  <a:srgbClr val="898989"/>
                </a:solidFill>
              </a:rPr>
              <a:pPr/>
              <a:t>2018/3/6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857250"/>
            <a:ext cx="9140825" cy="561498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857250" y="1357313"/>
            <a:ext cx="7572375" cy="448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dirty="0">
                <a:latin typeface="+mn-ea"/>
                <a:ea typeface="+mn-ea"/>
              </a:rPr>
              <a:t>(</a:t>
            </a:r>
            <a:r>
              <a:rPr lang="zh-CN" altLang="en-US" sz="3600" b="1" dirty="0">
                <a:latin typeface="+mn-ea"/>
                <a:ea typeface="+mn-ea"/>
              </a:rPr>
              <a:t>3</a:t>
            </a:r>
            <a:r>
              <a:rPr lang="en-US" altLang="zh-CN" sz="3600" b="1" dirty="0">
                <a:latin typeface="+mn-ea"/>
                <a:ea typeface="+mn-ea"/>
              </a:rPr>
              <a:t>)</a:t>
            </a:r>
            <a:r>
              <a:rPr lang="zh-CN" altLang="en-US" sz="3600" b="1" dirty="0"/>
              <a:t>既然梅花鹿的本领这么大，那</a:t>
            </a:r>
            <a:r>
              <a:rPr lang="zh-CN" altLang="en-US" sz="3600" b="1" dirty="0" smtClean="0"/>
              <a:t>他摘到了果子</a:t>
            </a:r>
            <a:r>
              <a:rPr lang="zh-CN" altLang="en-US" sz="3600" b="1" dirty="0"/>
              <a:t>吗？为什么？</a:t>
            </a:r>
          </a:p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</a:rPr>
              <a:t>没有摘到；</a:t>
            </a:r>
          </a:p>
          <a:p>
            <a:pPr>
              <a:defRPr/>
            </a:pPr>
            <a:r>
              <a:rPr lang="zh-CN" altLang="en-US" sz="3600" b="1" dirty="0" smtClean="0">
                <a:solidFill>
                  <a:srgbClr val="FF0000"/>
                </a:solidFill>
              </a:rPr>
              <a:t>因为它不会</a:t>
            </a:r>
            <a:r>
              <a:rPr lang="zh-CN" altLang="en-US" sz="3600" b="1" dirty="0">
                <a:solidFill>
                  <a:srgbClr val="FF0000"/>
                </a:solidFill>
              </a:rPr>
              <a:t>爬树。</a:t>
            </a:r>
          </a:p>
          <a:p>
            <a:pPr>
              <a:defRPr/>
            </a:pPr>
            <a:endParaRPr lang="zh-CN" altLang="en-US" sz="3600" b="1" dirty="0"/>
          </a:p>
          <a:p>
            <a:pPr>
              <a:defRPr/>
            </a:pPr>
            <a:r>
              <a:rPr lang="zh-CN" altLang="en-US" sz="3600" b="1" dirty="0"/>
              <a:t>刚才还得意扬扬的</a:t>
            </a:r>
          </a:p>
          <a:p>
            <a:pPr>
              <a:defRPr/>
            </a:pPr>
            <a:r>
              <a:rPr lang="zh-CN" altLang="en-US" sz="3600" b="1" dirty="0"/>
              <a:t>梅花鹿现在怎样了？</a:t>
            </a:r>
          </a:p>
          <a:p>
            <a:pPr>
              <a:defRPr/>
            </a:pPr>
            <a:r>
              <a:rPr lang="zh-CN" altLang="en-US" sz="3600" b="1" dirty="0" smtClean="0">
                <a:solidFill>
                  <a:srgbClr val="FF0000"/>
                </a:solidFill>
              </a:rPr>
              <a:t>垂头丧气。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838200"/>
            <a:ext cx="9140825" cy="561498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828675" y="1557338"/>
            <a:ext cx="7483475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 3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.(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梅花鹿跑这么快也没摘到果子，是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因为它不会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爬树。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那小猴子可是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爬树高手，它一定能摘到果子了吧？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没有摘到。</a:t>
            </a:r>
          </a:p>
          <a:p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为什么呀？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过不了河。</a:t>
            </a:r>
          </a:p>
          <a:p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9" descr="c:\users\administrator\appdata\roaming\360se6\User Data\temp\20141227191436_eAhG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755650" y="1196975"/>
            <a:ext cx="7916863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哪个词可以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看出小猴子特别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着急？读读句子，找一找。</a:t>
            </a:r>
          </a:p>
          <a:p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急得团团转。</a:t>
            </a:r>
          </a:p>
          <a:p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大象伯伯告诉我们摘果子必须具备两个条件，是什么？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能过河，能爬树。</a:t>
            </a:r>
          </a:p>
          <a:p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告诉我们什么道理？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合作很重要。</a:t>
            </a:r>
          </a:p>
          <a:p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9" descr="c:\users\administrator\appdata\roaming\360se6\User Data\temp\20141227191436_eAhG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结构梳理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539750" y="2133600"/>
            <a:ext cx="781843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大象出主意摘果子  比本领</a:t>
            </a:r>
            <a:endParaRPr lang="en-US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 </a:t>
            </a:r>
            <a:endParaRPr lang="en-US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sz="2800" b="1" dirty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梅花鹿 过了河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得意扬扬 </a:t>
            </a:r>
            <a:endParaRPr lang="en-US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sz="2800" b="1" dirty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小猴子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过不了河 团团转</a:t>
            </a:r>
            <a:endParaRPr lang="en-US" sz="2800" b="1" dirty="0">
              <a:latin typeface="黑体" pitchFamily="49" charset="-122"/>
              <a:ea typeface="黑体" pitchFamily="49" charset="-122"/>
            </a:endParaRPr>
          </a:p>
          <a:p>
            <a:endParaRPr lang="en-US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sz="2800" b="1" dirty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大象伯伯提醒</a:t>
            </a:r>
            <a:endParaRPr lang="en-US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它们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合作        摘到果子</a:t>
            </a:r>
            <a:endParaRPr 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941" name="左大括号 6"/>
          <p:cNvSpPr>
            <a:spLocks/>
          </p:cNvSpPr>
          <p:nvPr/>
        </p:nvSpPr>
        <p:spPr bwMode="auto">
          <a:xfrm>
            <a:off x="1500188" y="2214563"/>
            <a:ext cx="500062" cy="3071812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2" name="右大括号 12"/>
          <p:cNvSpPr>
            <a:spLocks/>
          </p:cNvSpPr>
          <p:nvPr/>
        </p:nvSpPr>
        <p:spPr bwMode="auto">
          <a:xfrm>
            <a:off x="7286625" y="2214563"/>
            <a:ext cx="357188" cy="2786062"/>
          </a:xfrm>
          <a:prstGeom prst="rightBrace">
            <a:avLst>
              <a:gd name="adj1" fmla="val 834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3" name="TextBox 13"/>
          <p:cNvSpPr txBox="1">
            <a:spLocks noChangeArrowheads="1"/>
          </p:cNvSpPr>
          <p:nvPr/>
        </p:nvSpPr>
        <p:spPr bwMode="auto">
          <a:xfrm>
            <a:off x="7715250" y="2643188"/>
            <a:ext cx="677863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合作的意义</a:t>
            </a:r>
          </a:p>
        </p:txBody>
      </p:sp>
      <p:sp>
        <p:nvSpPr>
          <p:cNvPr id="39944" name="TextBox 14"/>
          <p:cNvSpPr txBox="1">
            <a:spLocks noChangeArrowheads="1"/>
          </p:cNvSpPr>
          <p:nvPr/>
        </p:nvSpPr>
        <p:spPr bwMode="auto">
          <a:xfrm>
            <a:off x="785813" y="2714625"/>
            <a:ext cx="6778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比本领</a:t>
            </a:r>
          </a:p>
        </p:txBody>
      </p:sp>
      <p:sp>
        <p:nvSpPr>
          <p:cNvPr id="39945" name="右大括号 8"/>
          <p:cNvSpPr>
            <a:spLocks/>
          </p:cNvSpPr>
          <p:nvPr/>
        </p:nvSpPr>
        <p:spPr bwMode="auto">
          <a:xfrm>
            <a:off x="4500563" y="4500563"/>
            <a:ext cx="285750" cy="928687"/>
          </a:xfrm>
          <a:prstGeom prst="rightBrace">
            <a:avLst>
              <a:gd name="adj1" fmla="val 833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6" name="右大括号 9"/>
          <p:cNvSpPr>
            <a:spLocks/>
          </p:cNvSpPr>
          <p:nvPr/>
        </p:nvSpPr>
        <p:spPr bwMode="auto">
          <a:xfrm>
            <a:off x="6143625" y="3214688"/>
            <a:ext cx="285750" cy="928687"/>
          </a:xfrm>
          <a:prstGeom prst="rightBrace">
            <a:avLst>
              <a:gd name="adj1" fmla="val 833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7" name="TextBox 11"/>
          <p:cNvSpPr txBox="1">
            <a:spLocks noChangeArrowheads="1"/>
          </p:cNvSpPr>
          <p:nvPr/>
        </p:nvSpPr>
        <p:spPr bwMode="auto">
          <a:xfrm>
            <a:off x="6500813" y="2928938"/>
            <a:ext cx="55403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摘不到果子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838200"/>
            <a:ext cx="9140825" cy="561498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40963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主题概括</a:t>
            </a:r>
          </a:p>
        </p:txBody>
      </p:sp>
      <p:sp>
        <p:nvSpPr>
          <p:cNvPr id="19460" name="矩形 2"/>
          <p:cNvSpPr>
            <a:spLocks noChangeArrowheads="1"/>
          </p:cNvSpPr>
          <p:nvPr/>
        </p:nvSpPr>
        <p:spPr bwMode="auto">
          <a:xfrm>
            <a:off x="684213" y="2060575"/>
            <a:ext cx="518636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  <a:ea typeface="黑体" pitchFamily="49" charset="-122"/>
                <a:sym typeface="宋体" pitchFamily="2" charset="-122"/>
              </a:rPr>
              <a:t>         课文主要</a:t>
            </a:r>
            <a:r>
              <a:rPr lang="zh-CN" altLang="en-US" sz="2800" b="1" dirty="0" smtClean="0">
                <a:solidFill>
                  <a:srgbClr val="FF0000"/>
                </a:solidFill>
                <a:latin typeface="Calibri" pitchFamily="34" charset="0"/>
                <a:ea typeface="黑体" pitchFamily="49" charset="-122"/>
                <a:sym typeface="宋体" pitchFamily="2" charset="-122"/>
              </a:rPr>
              <a:t>写小猴子和</a:t>
            </a:r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  <a:ea typeface="黑体" pitchFamily="49" charset="-122"/>
                <a:sym typeface="宋体" pitchFamily="2" charset="-122"/>
              </a:rPr>
              <a:t>梅花鹿凭自己的本事摘不到树上的果子，共同合作后很快就摘到了果子这个故事，告诉我们一个道理</a:t>
            </a:r>
            <a:r>
              <a:rPr lang="zh-CN" altLang="en-US" sz="2800" b="1" dirty="0" smtClean="0">
                <a:solidFill>
                  <a:srgbClr val="FF0000"/>
                </a:solidFill>
                <a:latin typeface="Calibri" pitchFamily="34" charset="0"/>
                <a:ea typeface="黑体" pitchFamily="49" charset="-122"/>
                <a:sym typeface="宋体" pitchFamily="2" charset="-122"/>
              </a:rPr>
              <a:t>：有些事情</a:t>
            </a:r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  <a:ea typeface="黑体" pitchFamily="49" charset="-122"/>
                <a:sym typeface="宋体" pitchFamily="2" charset="-122"/>
              </a:rPr>
              <a:t>，靠自己的努力或者自己的本领，是不能做也做不好的，需要与他人共同努力、互相配合才能把事情做好。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765175"/>
            <a:ext cx="91440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内容占位符 2"/>
          <p:cNvSpPr>
            <a:spLocks noChangeArrowheads="1"/>
          </p:cNvSpPr>
          <p:nvPr/>
        </p:nvSpPr>
        <p:spPr bwMode="auto">
          <a:xfrm>
            <a:off x="3286125" y="1000125"/>
            <a:ext cx="2214563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写法点拨</a:t>
            </a:r>
          </a:p>
        </p:txBody>
      </p:sp>
      <p:sp>
        <p:nvSpPr>
          <p:cNvPr id="20484" name="TextBox 2"/>
          <p:cNvSpPr>
            <a:spLocks noChangeArrowheads="1"/>
          </p:cNvSpPr>
          <p:nvPr/>
        </p:nvSpPr>
        <p:spPr bwMode="auto">
          <a:xfrm>
            <a:off x="1357313" y="2071688"/>
            <a:ext cx="6643687" cy="387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怎样描写人物的心理：</a:t>
            </a:r>
          </a:p>
          <a:p>
            <a:r>
              <a:rPr lang="zh-CN" altLang="en-US" sz="36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    心理描写就是把人物在一定环境中对事物的看法、感触、联想等思想活动表露出来。例如：课文中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对小猴子的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心理描写是：“上树摘果子，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宋体" pitchFamily="2" charset="-122"/>
              </a:rPr>
              <a:t>我爬得高，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  <a:sym typeface="宋体" pitchFamily="2" charset="-122"/>
              </a:rPr>
              <a:t>我一定能先摘到果子。”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765175"/>
            <a:ext cx="9144000" cy="56165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43011" name="内容占位符 2"/>
          <p:cNvSpPr>
            <a:spLocks noChangeArrowheads="1"/>
          </p:cNvSpPr>
          <p:nvPr/>
        </p:nvSpPr>
        <p:spPr bwMode="auto">
          <a:xfrm>
            <a:off x="3203575" y="836613"/>
            <a:ext cx="2214563" cy="785812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拓展提升</a:t>
            </a:r>
          </a:p>
        </p:txBody>
      </p:sp>
      <p:sp>
        <p:nvSpPr>
          <p:cNvPr id="21508" name="Text Box 2"/>
          <p:cNvSpPr>
            <a:spLocks noChangeArrowheads="1"/>
          </p:cNvSpPr>
          <p:nvPr/>
        </p:nvSpPr>
        <p:spPr bwMode="auto">
          <a:xfrm>
            <a:off x="1547813" y="2276475"/>
            <a:ext cx="6553200" cy="3094038"/>
          </a:xfrm>
          <a:prstGeom prst="rect">
            <a:avLst/>
          </a:prstGeom>
          <a:solidFill>
            <a:srgbClr val="CCFF99"/>
          </a:solidFill>
          <a:ln w="76200" cmpd="tri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  <a:sym typeface="宋体" pitchFamily="2" charset="-122"/>
              </a:rPr>
              <a:t>         同学们在学习生活中有哪些事情是需要合作来完成的？请你举一个例子说一说。</a:t>
            </a:r>
            <a:endParaRPr lang="en-US" sz="3200" b="1">
              <a:solidFill>
                <a:srgbClr val="C00000"/>
              </a:solidFill>
              <a:latin typeface="Calibri" pitchFamily="34" charset="0"/>
              <a:sym typeface="宋体" pitchFamily="2" charset="-122"/>
            </a:endParaRPr>
          </a:p>
          <a:p>
            <a:r>
              <a:rPr lang="zh-CN" altLang="en-US" sz="3200" b="1"/>
              <a:t>锄草 ：</a:t>
            </a:r>
            <a:br>
              <a:rPr lang="zh-CN" altLang="en-US" sz="3200" b="1"/>
            </a:br>
            <a:r>
              <a:rPr lang="zh-CN" altLang="en-US" sz="3200" b="1"/>
              <a:t>       男生和女生合作。男生锄草，女生收草。一定会干得又快又好。</a:t>
            </a:r>
            <a:endParaRPr lang="zh-CN" altLang="en-US" sz="3200" b="1">
              <a:latin typeface="Calibri" pitchFamily="34" charset="0"/>
              <a:sym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9" descr="c:\users\administrator\appdata\roaming\360se6\User Data\temp\20141227191436_eAhG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心灵感悟</a:t>
            </a:r>
          </a:p>
        </p:txBody>
      </p:sp>
      <p:sp>
        <p:nvSpPr>
          <p:cNvPr id="22532" name="TextBox 2"/>
          <p:cNvSpPr>
            <a:spLocks noChangeArrowheads="1"/>
          </p:cNvSpPr>
          <p:nvPr/>
        </p:nvSpPr>
        <p:spPr bwMode="auto">
          <a:xfrm>
            <a:off x="1143000" y="2357438"/>
            <a:ext cx="6748463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梅花鹿善于奔跑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，小猴子善于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爬树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，它们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都自信地认为自己能最先摘到河对岸的果子。但是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事实上它们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都没有成功。最后，它们通过合作摘到了代表成功的“果子”。这启示我们要懂得合作，并分享团结合作带来的快乐。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9" descr="c:\users\administrator\appdata\roaming\360se6\User Data\temp\20141227191436_eAhG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91440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随堂练习</a:t>
            </a:r>
            <a:endParaRPr lang="zh-CN" altLang="en-US" sz="3200" b="1">
              <a:latin typeface="方正卡通简体" pitchFamily="1" charset="-122"/>
              <a:ea typeface="方正卡通简体" pitchFamily="1" charset="-122"/>
              <a:sym typeface="宋体" pitchFamily="2" charset="-122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84213" y="2060575"/>
            <a:ext cx="77454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Calibri" pitchFamily="34" charset="0"/>
                <a:ea typeface="黑体" pitchFamily="49" charset="-122"/>
                <a:sym typeface="宋体" pitchFamily="2" charset="-122"/>
              </a:rPr>
              <a:t>一、给加线字选择正确的读音，打</a:t>
            </a:r>
            <a:r>
              <a:rPr lang="zh-CN" altLang="en-US" sz="3600" b="1" dirty="0">
                <a:solidFill>
                  <a:srgbClr val="FF3300"/>
                </a:solidFill>
                <a:latin typeface="Calibri" pitchFamily="34" charset="0"/>
                <a:ea typeface="黑体" pitchFamily="49" charset="-122"/>
                <a:sym typeface="宋体" pitchFamily="2" charset="-122"/>
              </a:rPr>
              <a:t>☆</a:t>
            </a:r>
            <a:r>
              <a:rPr lang="zh-CN" altLang="en-US" sz="3600" b="1" dirty="0">
                <a:latin typeface="Calibri" pitchFamily="34" charset="0"/>
                <a:ea typeface="黑体" pitchFamily="49" charset="-122"/>
                <a:sym typeface="宋体" pitchFamily="2" charset="-122"/>
              </a:rPr>
              <a:t>：</a:t>
            </a:r>
            <a:endParaRPr lang="en-US" sz="3600" b="1" dirty="0">
              <a:latin typeface="Calibri" pitchFamily="34" charset="0"/>
              <a:ea typeface="黑体" pitchFamily="49" charset="-122"/>
              <a:sym typeface="宋体" pitchFamily="2" charset="-122"/>
            </a:endParaRPr>
          </a:p>
          <a:p>
            <a:endParaRPr lang="zh-CN" altLang="en-US" sz="3600" b="1" dirty="0" smtClean="0">
              <a:latin typeface="Calibri" pitchFamily="34" charset="0"/>
              <a:ea typeface="黑体" pitchFamily="49" charset="-122"/>
              <a:sym typeface="宋体" pitchFamily="2" charset="-122"/>
            </a:endParaRPr>
          </a:p>
          <a:p>
            <a:r>
              <a:rPr lang="zh-CN" altLang="en-US" sz="3200" b="1" u="sng" dirty="0" smtClean="0">
                <a:latin typeface="宋体" pitchFamily="2" charset="-122"/>
                <a:sym typeface="宋体" pitchFamily="2" charset="-122"/>
              </a:rPr>
              <a:t>森</a:t>
            </a:r>
            <a:r>
              <a:rPr lang="zh-CN" altLang="en-US" sz="3200" b="1" dirty="0" smtClean="0">
                <a:latin typeface="宋体" pitchFamily="2" charset="-122"/>
                <a:sym typeface="宋体" pitchFamily="2" charset="-122"/>
              </a:rPr>
              <a:t>  林（</a:t>
            </a:r>
            <a:r>
              <a:rPr lang="en-US" altLang="zh-CN" sz="3200" b="1" dirty="0" err="1" smtClean="0">
                <a:latin typeface="宋体" pitchFamily="2" charset="-122"/>
                <a:sym typeface="宋体" pitchFamily="2" charset="-122"/>
              </a:rPr>
              <a:t>sēn</a:t>
            </a:r>
            <a:r>
              <a:rPr lang="en-US" altLang="zh-CN" sz="3200" b="1" dirty="0" smtClean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3200" b="1" dirty="0" smtClean="0">
                <a:latin typeface="宋体" pitchFamily="2" charset="-122"/>
                <a:sym typeface="宋体" pitchFamily="2" charset="-122"/>
              </a:rPr>
              <a:t>）   （        ）</a:t>
            </a:r>
          </a:p>
          <a:p>
            <a:r>
              <a:rPr lang="zh-CN" altLang="en-US" sz="3200" b="1" dirty="0" smtClean="0">
                <a:latin typeface="宋体" pitchFamily="2" charset="-122"/>
                <a:sym typeface="宋体" pitchFamily="2" charset="-122"/>
              </a:rPr>
              <a:t>      （</a:t>
            </a:r>
            <a:r>
              <a:rPr lang="en-US" altLang="zh-CN" sz="3200" b="1" dirty="0" err="1" smtClean="0">
                <a:latin typeface="宋体" pitchFamily="2" charset="-122"/>
                <a:sym typeface="宋体" pitchFamily="2" charset="-122"/>
              </a:rPr>
              <a:t>shēn</a:t>
            </a:r>
            <a:r>
              <a:rPr lang="zh-CN" altLang="en-US" sz="3200" b="1" dirty="0" smtClean="0">
                <a:latin typeface="宋体" pitchFamily="2" charset="-122"/>
                <a:sym typeface="宋体" pitchFamily="2" charset="-122"/>
              </a:rPr>
              <a:t>）   （        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）  </a:t>
            </a:r>
          </a:p>
          <a:p>
            <a:r>
              <a:rPr lang="zh-CN" altLang="en-US" sz="3200" b="1" u="sng" dirty="0">
                <a:latin typeface="宋体" pitchFamily="2" charset="-122"/>
                <a:sym typeface="宋体" pitchFamily="2" charset="-122"/>
              </a:rPr>
              <a:t>摘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果子（</a:t>
            </a:r>
            <a:r>
              <a:rPr lang="en-US" altLang="zh-CN" sz="3200" b="1" dirty="0" err="1">
                <a:latin typeface="宋体" pitchFamily="2" charset="-122"/>
                <a:sym typeface="宋体" pitchFamily="2" charset="-122"/>
              </a:rPr>
              <a:t>zāi</a:t>
            </a:r>
            <a:r>
              <a:rPr lang="en-US" altLang="zh-CN" sz="32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）   （        ）</a:t>
            </a:r>
          </a:p>
          <a:p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      （</a:t>
            </a:r>
            <a:r>
              <a:rPr lang="en-US" altLang="zh-CN" sz="3200" b="1" dirty="0" err="1">
                <a:latin typeface="宋体" pitchFamily="2" charset="-122"/>
                <a:sym typeface="宋体" pitchFamily="2" charset="-122"/>
              </a:rPr>
              <a:t>zhāi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）   （        ）</a:t>
            </a:r>
          </a:p>
          <a:p>
            <a:endParaRPr lang="zh-CN" altLang="en-US" sz="3200" b="1" dirty="0">
              <a:latin typeface="宋体" pitchFamily="2" charset="-122"/>
              <a:sym typeface="宋体" pitchFamily="2" charset="-122"/>
            </a:endParaRPr>
          </a:p>
          <a:p>
            <a:endParaRPr lang="zh-CN" altLang="en-US" sz="3200" b="1" dirty="0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5148263" y="3068638"/>
            <a:ext cx="647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ea typeface="黑体" pitchFamily="49" charset="-122"/>
              </a:rPr>
              <a:t>☆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148263" y="4508500"/>
            <a:ext cx="647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ea typeface="黑体" pitchFamily="49" charset="-122"/>
              </a:rPr>
              <a:t>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utoUpdateAnimBg="0"/>
      <p:bldP spid="2355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0" y="1000125"/>
            <a:ext cx="2214563" cy="785813"/>
          </a:xfrm>
          <a:solidFill>
            <a:srgbClr val="FABF8E">
              <a:alpha val="79999"/>
            </a:srgbClr>
          </a:solidFill>
        </p:spPr>
        <p:txBody>
          <a:bodyPr anchor="ctr"/>
          <a:lstStyle/>
          <a:p>
            <a:pPr algn="ctr" eaLnBrk="1" fontAlgn="ctr" hangingPunct="1">
              <a:buFont typeface="Arial" pitchFamily="34" charset="0"/>
              <a:buNone/>
            </a:pPr>
            <a:r>
              <a:rPr lang="zh-CN" b="1" smtClean="0"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资料宝袋</a:t>
            </a:r>
          </a:p>
        </p:txBody>
      </p:sp>
      <p:sp>
        <p:nvSpPr>
          <p:cNvPr id="6147" name="TextBox 3"/>
          <p:cNvSpPr>
            <a:spLocks noChangeArrowheads="1"/>
          </p:cNvSpPr>
          <p:nvPr/>
        </p:nvSpPr>
        <p:spPr bwMode="auto">
          <a:xfrm>
            <a:off x="357188" y="1714500"/>
            <a:ext cx="44291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你知道吗？</a:t>
            </a:r>
            <a:endParaRPr lang="zh-CN" altLang="en-US" sz="2800" b="1" dirty="0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r>
              <a:rPr lang="zh-CN" altLang="en-US" sz="2400" dirty="0"/>
              <a:t>猴是灵长目动物的俗称。灵长目是动物界最高等的类群，它吃果子。猴子一般大脑发达，眼眶朝向前方，眶间距窄，手和脚的趾（指）分开，大拇指灵活，多数能与其他趾（指）对握。包括原猴亚目和猿猴亚目。</a:t>
            </a:r>
          </a:p>
        </p:txBody>
      </p:sp>
      <p:pic>
        <p:nvPicPr>
          <p:cNvPr id="1026" name="Picture 2" descr="http://a1.att.hudong.com/47/67/01300542679117141378673828520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966788"/>
            <a:ext cx="2857500" cy="202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1.att.hudong.com/47/67/01300542679117141378673828520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-814388"/>
            <a:ext cx="2857500" cy="202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a1.att.hudong.com/47/67/01300542679117141378673828520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-661988"/>
            <a:ext cx="2857500" cy="202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572" y="1844890"/>
            <a:ext cx="4295775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 autoUpdateAnimBg="0"/>
      <p:bldP spid="614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9" descr="c:\users\administrator\appdata\roaming\360se6\User Data\temp\20141227191436_eAhG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91440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随堂练习</a:t>
            </a:r>
            <a:endParaRPr lang="zh-CN" altLang="en-US" sz="3200" b="1">
              <a:latin typeface="方正卡通简体" pitchFamily="1" charset="-122"/>
              <a:ea typeface="方正卡通简体" pitchFamily="1" charset="-122"/>
              <a:sym typeface="宋体" pitchFamily="2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84213" y="2060575"/>
            <a:ext cx="774541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3600" b="1" dirty="0" smtClean="0">
              <a:latin typeface="Calibri" pitchFamily="34" charset="0"/>
              <a:ea typeface="黑体" pitchFamily="49" charset="-122"/>
              <a:sym typeface="宋体" pitchFamily="2" charset="-122"/>
            </a:endParaRPr>
          </a:p>
          <a:p>
            <a:endParaRPr lang="zh-CN" altLang="en-US" sz="3600" b="1" dirty="0">
              <a:latin typeface="Calibri" pitchFamily="34" charset="0"/>
              <a:ea typeface="黑体" pitchFamily="49" charset="-122"/>
              <a:sym typeface="宋体" pitchFamily="2" charset="-122"/>
            </a:endParaRPr>
          </a:p>
          <a:p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比  </a:t>
            </a:r>
            <a:r>
              <a:rPr lang="zh-CN" altLang="en-US" sz="3200" b="1" u="sng" dirty="0">
                <a:latin typeface="宋体" pitchFamily="2" charset="-122"/>
                <a:sym typeface="宋体" pitchFamily="2" charset="-122"/>
              </a:rPr>
              <a:t>赛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（</a:t>
            </a:r>
            <a:r>
              <a:rPr lang="en-US" altLang="zh-CN" sz="3200" b="1" dirty="0" err="1">
                <a:latin typeface="宋体" pitchFamily="2" charset="-122"/>
                <a:sym typeface="宋体" pitchFamily="2" charset="-122"/>
              </a:rPr>
              <a:t>sài</a:t>
            </a:r>
            <a:r>
              <a:rPr lang="en-US" altLang="zh-CN" sz="32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）   （        ）</a:t>
            </a:r>
          </a:p>
          <a:p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      （</a:t>
            </a:r>
            <a:r>
              <a:rPr lang="en-US" altLang="zh-CN" sz="3200" b="1" dirty="0" err="1">
                <a:latin typeface="宋体" pitchFamily="2" charset="-122"/>
                <a:sym typeface="宋体" pitchFamily="2" charset="-122"/>
              </a:rPr>
              <a:t>shài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）   （        ）  </a:t>
            </a:r>
          </a:p>
          <a:p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团团</a:t>
            </a:r>
            <a:r>
              <a:rPr lang="zh-CN" altLang="en-US" sz="3200" b="1" u="sng" dirty="0">
                <a:latin typeface="宋体" pitchFamily="2" charset="-122"/>
                <a:sym typeface="宋体" pitchFamily="2" charset="-122"/>
              </a:rPr>
              <a:t>转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（</a:t>
            </a:r>
            <a:r>
              <a:rPr lang="en-US" altLang="zh-CN" sz="3200" b="1" dirty="0" err="1">
                <a:latin typeface="宋体" pitchFamily="2" charset="-122"/>
                <a:sym typeface="宋体" pitchFamily="2" charset="-122"/>
              </a:rPr>
              <a:t>zhuǎn</a:t>
            </a:r>
            <a:r>
              <a:rPr lang="en-US" altLang="zh-CN" sz="32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） （        ）</a:t>
            </a:r>
          </a:p>
          <a:p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      （</a:t>
            </a:r>
            <a:r>
              <a:rPr lang="en-US" altLang="zh-CN" sz="3200" b="1" dirty="0" err="1">
                <a:latin typeface="宋体" pitchFamily="2" charset="-122"/>
                <a:sym typeface="宋体" pitchFamily="2" charset="-122"/>
              </a:rPr>
              <a:t>zhuàn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）  （        ）</a:t>
            </a:r>
          </a:p>
          <a:p>
            <a:endParaRPr lang="zh-CN" altLang="en-US" sz="3200" b="1" dirty="0">
              <a:latin typeface="宋体" pitchFamily="2" charset="-122"/>
              <a:sym typeface="宋体" pitchFamily="2" charset="-122"/>
            </a:endParaRPr>
          </a:p>
          <a:p>
            <a:endParaRPr lang="zh-CN" altLang="en-US" sz="3200" b="1" dirty="0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148263" y="3068638"/>
            <a:ext cx="647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ea typeface="黑体" pitchFamily="49" charset="-122"/>
              </a:rPr>
              <a:t>☆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5148263" y="4508500"/>
            <a:ext cx="647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ea typeface="黑体" pitchFamily="49" charset="-122"/>
              </a:rPr>
              <a:t>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utoUpdateAnimBg="0"/>
      <p:bldP spid="2458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9" descr="c:\users\administrator\appdata\roaming\360se6\User Data\temp\20141227191436_eAhG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91440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日期占位符 3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23A18F0E-D993-42FB-8EC9-B955C4D698B5}" type="datetime1">
              <a:rPr lang="zh-CN" altLang="en-US" sz="1200">
                <a:solidFill>
                  <a:srgbClr val="898989"/>
                </a:solidFill>
              </a:rPr>
              <a:pPr/>
              <a:t>2018/3/6</a:t>
            </a:fld>
            <a:endParaRPr lang="en-US" altLang="zh-CN"/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5605" name="Text Box 2"/>
          <p:cNvSpPr>
            <a:spLocks noChangeArrowheads="1"/>
          </p:cNvSpPr>
          <p:nvPr/>
        </p:nvSpPr>
        <p:spPr bwMode="auto">
          <a:xfrm>
            <a:off x="1714500" y="1857375"/>
            <a:ext cx="5472113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二、比一比</a:t>
            </a:r>
            <a:r>
              <a:rPr lang="en-US" altLang="zh-CN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再组词：</a:t>
            </a:r>
          </a:p>
          <a:p>
            <a:endParaRPr lang="zh-CN" altLang="en-US" sz="2800" b="1" dirty="0">
              <a:solidFill>
                <a:srgbClr val="6600CC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r>
              <a:rPr lang="zh-CN" altLang="en-US" sz="4000" b="1" dirty="0" smtClean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先   </a:t>
            </a:r>
            <a:r>
              <a:rPr lang="zh-CN" altLang="en-US" sz="4000" b="1" dirty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（       ）</a:t>
            </a:r>
            <a:endParaRPr lang="en-US" sz="4000" b="1" dirty="0">
              <a:solidFill>
                <a:srgbClr val="6600CC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r>
              <a:rPr lang="zh-CN" altLang="en-US" sz="4000" b="1" dirty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老   （       ）</a:t>
            </a:r>
          </a:p>
          <a:p>
            <a:r>
              <a:rPr lang="zh-CN" altLang="en-US" sz="4000" b="1" dirty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扬    </a:t>
            </a:r>
            <a:r>
              <a:rPr lang="en-US" altLang="zh-CN" sz="4000" b="1" dirty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(       )</a:t>
            </a:r>
          </a:p>
          <a:p>
            <a:r>
              <a:rPr lang="zh-CN" altLang="en-US" sz="4000" b="1" dirty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场    </a:t>
            </a:r>
            <a:r>
              <a:rPr lang="en-US" altLang="zh-CN" sz="4000" b="1" dirty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(       )</a:t>
            </a:r>
          </a:p>
        </p:txBody>
      </p:sp>
      <p:sp>
        <p:nvSpPr>
          <p:cNvPr id="25606" name="TextBox 7"/>
          <p:cNvSpPr txBox="1">
            <a:spLocks noChangeArrowheads="1"/>
          </p:cNvSpPr>
          <p:nvPr/>
        </p:nvSpPr>
        <p:spPr bwMode="auto">
          <a:xfrm>
            <a:off x="3924300" y="2781300"/>
            <a:ext cx="1439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先后</a:t>
            </a:r>
          </a:p>
        </p:txBody>
      </p:sp>
      <p:sp>
        <p:nvSpPr>
          <p:cNvPr id="25607" name="TextBox 8"/>
          <p:cNvSpPr txBox="1">
            <a:spLocks noChangeArrowheads="1"/>
          </p:cNvSpPr>
          <p:nvPr/>
        </p:nvSpPr>
        <p:spPr bwMode="auto">
          <a:xfrm>
            <a:off x="3924300" y="3429000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老 人</a:t>
            </a:r>
          </a:p>
        </p:txBody>
      </p:sp>
      <p:sp>
        <p:nvSpPr>
          <p:cNvPr id="25608" name="TextBox 8"/>
          <p:cNvSpPr txBox="1">
            <a:spLocks noChangeArrowheads="1"/>
          </p:cNvSpPr>
          <p:nvPr/>
        </p:nvSpPr>
        <p:spPr bwMode="auto">
          <a:xfrm>
            <a:off x="3995738" y="4005263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表 扬</a:t>
            </a:r>
          </a:p>
        </p:txBody>
      </p:sp>
      <p:sp>
        <p:nvSpPr>
          <p:cNvPr id="25609" name="TextBox 8"/>
          <p:cNvSpPr txBox="1">
            <a:spLocks noChangeArrowheads="1"/>
          </p:cNvSpPr>
          <p:nvPr/>
        </p:nvSpPr>
        <p:spPr bwMode="auto">
          <a:xfrm>
            <a:off x="4067175" y="4652963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 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5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56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56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utoUpdateAnimBg="0"/>
      <p:bldP spid="25607" grpId="0" autoUpdateAnimBg="0"/>
      <p:bldP spid="25608" grpId="0" autoUpdateAnimBg="0"/>
      <p:bldP spid="2560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765175"/>
            <a:ext cx="9144000" cy="56165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48131" name="日期占位符 3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A1D78EB0-0321-4402-B3D6-60F5EFE57A61}" type="datetime1">
              <a:rPr lang="zh-CN" altLang="en-US" sz="1200">
                <a:solidFill>
                  <a:srgbClr val="898989"/>
                </a:solidFill>
              </a:rPr>
              <a:pPr/>
              <a:t>2018/3/6</a:t>
            </a:fld>
            <a:endParaRPr lang="en-US" altLang="zh-CN"/>
          </a:p>
        </p:txBody>
      </p:sp>
      <p:sp>
        <p:nvSpPr>
          <p:cNvPr id="26629" name="Text Box 2"/>
          <p:cNvSpPr>
            <a:spLocks noChangeArrowheads="1"/>
          </p:cNvSpPr>
          <p:nvPr/>
        </p:nvSpPr>
        <p:spPr bwMode="auto">
          <a:xfrm>
            <a:off x="714375" y="1857375"/>
            <a:ext cx="7961910" cy="3762375"/>
          </a:xfrm>
          <a:prstGeom prst="rect">
            <a:avLst/>
          </a:prstGeom>
          <a:noFill/>
          <a:ln w="76200" cmpd="tri">
            <a:solidFill>
              <a:srgbClr val="FF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三、读一读，再填空：</a:t>
            </a:r>
          </a:p>
          <a:p>
            <a:endParaRPr lang="zh-CN" altLang="en-US" sz="3200" b="1" dirty="0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1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、梅花鹿一口气跑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宋体" pitchFamily="2" charset="-122"/>
              </a:rPr>
              <a:t>到果树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下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,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（         ）</a:t>
            </a:r>
          </a:p>
          <a:p>
            <a:endParaRPr lang="zh-CN" altLang="en-US" sz="3200" b="1" dirty="0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地想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:</a:t>
            </a:r>
            <a:r>
              <a:rPr lang="zh-CN" altLang="en-US" sz="3200" dirty="0"/>
              <a:t> “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还是我的本领大。</a:t>
            </a:r>
            <a:r>
              <a:rPr lang="en-US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”</a:t>
            </a:r>
          </a:p>
          <a:p>
            <a:endParaRPr lang="en-US" sz="3200" b="1" dirty="0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endParaRPr lang="en-US" sz="3200" b="1" dirty="0"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26630" name="TextBox 7"/>
          <p:cNvSpPr txBox="1">
            <a:spLocks noChangeArrowheads="1"/>
          </p:cNvSpPr>
          <p:nvPr/>
        </p:nvSpPr>
        <p:spPr bwMode="auto">
          <a:xfrm>
            <a:off x="6444130" y="3068637"/>
            <a:ext cx="1943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得意扬扬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765175"/>
            <a:ext cx="9144000" cy="56165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49155" name="日期占位符 3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F123DA17-7999-4280-933A-030B465A5D6A}" type="datetime1">
              <a:rPr lang="zh-CN" altLang="en-US" sz="1200">
                <a:solidFill>
                  <a:srgbClr val="898989"/>
                </a:solidFill>
              </a:rPr>
              <a:pPr/>
              <a:t>2018/3/6</a:t>
            </a:fld>
            <a:endParaRPr lang="en-US" altLang="zh-CN"/>
          </a:p>
        </p:txBody>
      </p:sp>
      <p:sp>
        <p:nvSpPr>
          <p:cNvPr id="27653" name="Text Box 2"/>
          <p:cNvSpPr>
            <a:spLocks noChangeArrowheads="1"/>
          </p:cNvSpPr>
          <p:nvPr/>
        </p:nvSpPr>
        <p:spPr bwMode="auto">
          <a:xfrm>
            <a:off x="684213" y="1844675"/>
            <a:ext cx="7416800" cy="3275013"/>
          </a:xfrm>
          <a:prstGeom prst="rect">
            <a:avLst/>
          </a:prstGeom>
          <a:noFill/>
          <a:ln w="76200" cmpd="tri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4400" b="1" dirty="0" smtClean="0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endParaRPr lang="en-US" sz="3200" b="1" dirty="0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r>
              <a:rPr lang="en-US" altLang="zh-CN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2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宋体" pitchFamily="2" charset="-122"/>
              </a:rPr>
              <a:t>、小猴子被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河水挡住了去路，过不了</a:t>
            </a:r>
          </a:p>
          <a:p>
            <a:endParaRPr lang="zh-CN" altLang="en-US" sz="3200" b="1" dirty="0"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河，正急得（       ）呢。</a:t>
            </a:r>
          </a:p>
          <a:p>
            <a:endParaRPr lang="en-US" altLang="zh-CN" sz="3200" b="1" dirty="0"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3276600" y="4005263"/>
            <a:ext cx="14398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团团转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7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836613"/>
            <a:ext cx="910907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0" y="1000125"/>
            <a:ext cx="2214563" cy="785813"/>
          </a:xfrm>
          <a:solidFill>
            <a:srgbClr val="FABF8E">
              <a:alpha val="79999"/>
            </a:srgbClr>
          </a:solidFill>
        </p:spPr>
        <p:txBody>
          <a:bodyPr anchor="ctr"/>
          <a:lstStyle/>
          <a:p>
            <a:pPr algn="ctr" eaLnBrk="1" fontAlgn="ctr" hangingPunct="1">
              <a:buFont typeface="Arial" pitchFamily="34" charset="0"/>
              <a:buNone/>
            </a:pPr>
            <a:r>
              <a:rPr lang="zh-CN" b="1" smtClean="0"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字词乐园</a:t>
            </a:r>
          </a:p>
        </p:txBody>
      </p:sp>
      <p:sp>
        <p:nvSpPr>
          <p:cNvPr id="7172" name="矩形 2"/>
          <p:cNvSpPr>
            <a:spLocks noChangeArrowheads="1"/>
          </p:cNvSpPr>
          <p:nvPr/>
        </p:nvSpPr>
        <p:spPr bwMode="auto">
          <a:xfrm>
            <a:off x="785813" y="2714625"/>
            <a:ext cx="8072467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Calibri" pitchFamily="34" charset="0"/>
                <a:sym typeface="宋体" pitchFamily="2" charset="-122"/>
              </a:rPr>
              <a:t>   </a:t>
            </a:r>
            <a:r>
              <a:rPr lang="en-US" altLang="zh-CN" sz="3200" b="1" dirty="0" err="1" smtClean="0">
                <a:latin typeface="Calibri" pitchFamily="34" charset="0"/>
                <a:sym typeface="宋体" pitchFamily="2" charset="-122"/>
              </a:rPr>
              <a:t>méi</a:t>
            </a:r>
            <a:r>
              <a:rPr lang="en-US" altLang="zh-CN" sz="3200" b="1" smtClean="0">
                <a:latin typeface="Calibri" pitchFamily="34" charset="0"/>
                <a:sym typeface="宋体" pitchFamily="2" charset="-122"/>
              </a:rPr>
              <a:t>                 </a:t>
            </a:r>
            <a:r>
              <a:rPr lang="en-US" altLang="zh-CN" sz="3200" b="1" dirty="0" err="1" smtClean="0">
                <a:latin typeface="Calibri" pitchFamily="34" charset="0"/>
                <a:sym typeface="宋体" pitchFamily="2" charset="-122"/>
              </a:rPr>
              <a:t>zhāi</a:t>
            </a:r>
            <a:r>
              <a:rPr lang="en-US" altLang="zh-CN" sz="3200" b="1" dirty="0" smtClean="0">
                <a:latin typeface="Calibri" pitchFamily="34" charset="0"/>
                <a:sym typeface="宋体" pitchFamily="2" charset="-122"/>
              </a:rPr>
              <a:t>            </a:t>
            </a:r>
            <a:r>
              <a:rPr lang="en-US" altLang="zh-CN" sz="3200" b="1" dirty="0" err="1" smtClean="0">
                <a:latin typeface="Calibri" pitchFamily="34" charset="0"/>
                <a:sym typeface="宋体" pitchFamily="2" charset="-122"/>
              </a:rPr>
              <a:t>jiù</a:t>
            </a:r>
            <a:r>
              <a:rPr lang="en-US" altLang="zh-CN" sz="3200" b="1" dirty="0" smtClean="0">
                <a:latin typeface="Calibri" pitchFamily="34" charset="0"/>
                <a:sym typeface="宋体" pitchFamily="2" charset="-122"/>
              </a:rPr>
              <a:t>           </a:t>
            </a:r>
            <a:r>
              <a:rPr lang="en-US" altLang="zh-CN" sz="3200" b="1" dirty="0" err="1" smtClean="0">
                <a:latin typeface="Calibri" pitchFamily="34" charset="0"/>
                <a:sym typeface="宋体" pitchFamily="2" charset="-122"/>
              </a:rPr>
              <a:t>liǎng</a:t>
            </a:r>
            <a:endParaRPr lang="en-US" altLang="zh-CN" sz="3200" b="1" dirty="0">
              <a:latin typeface="Calibri" pitchFamily="34" charset="0"/>
              <a:sym typeface="宋体" pitchFamily="2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Calibri" pitchFamily="34" charset="0"/>
                <a:sym typeface="宋体" pitchFamily="2" charset="-122"/>
              </a:rPr>
              <a:t> </a:t>
            </a:r>
            <a:r>
              <a:rPr lang="zh-CN" altLang="en-US" sz="4400" b="1" dirty="0" smtClean="0">
                <a:solidFill>
                  <a:srgbClr val="FF0000"/>
                </a:solidFill>
                <a:latin typeface="Calibri" pitchFamily="34" charset="0"/>
                <a:sym typeface="宋体" pitchFamily="2" charset="-122"/>
              </a:rPr>
              <a:t>梅花鹿</a:t>
            </a:r>
            <a:r>
              <a:rPr lang="zh-CN" altLang="en-US" sz="4400" b="1" dirty="0" smtClean="0">
                <a:solidFill>
                  <a:srgbClr val="C00000"/>
                </a:solidFill>
                <a:latin typeface="Calibri" pitchFamily="34" charset="0"/>
                <a:sym typeface="宋体" pitchFamily="2" charset="-122"/>
              </a:rPr>
              <a:t>      </a:t>
            </a:r>
            <a:r>
              <a:rPr lang="zh-CN" altLang="en-US" sz="4400" b="1" dirty="0">
                <a:solidFill>
                  <a:srgbClr val="C00000"/>
                </a:solidFill>
                <a:latin typeface="Calibri" pitchFamily="34" charset="0"/>
                <a:sym typeface="宋体" pitchFamily="2" charset="-122"/>
              </a:rPr>
              <a:t>摘</a:t>
            </a:r>
            <a:r>
              <a:rPr lang="zh-CN" altLang="en-US" sz="4400" b="1" dirty="0">
                <a:latin typeface="Calibri" pitchFamily="34" charset="0"/>
                <a:sym typeface="宋体" pitchFamily="2" charset="-122"/>
              </a:rPr>
              <a:t>下</a:t>
            </a:r>
            <a:r>
              <a:rPr lang="zh-CN" altLang="en-US" sz="4400" b="1" dirty="0">
                <a:solidFill>
                  <a:srgbClr val="C00000"/>
                </a:solidFill>
                <a:latin typeface="Calibri" pitchFamily="34" charset="0"/>
                <a:sym typeface="宋体" pitchFamily="2" charset="-122"/>
              </a:rPr>
              <a:t>    </a:t>
            </a:r>
            <a:r>
              <a:rPr lang="zh-CN" altLang="en-US" sz="4400" b="1" dirty="0" smtClean="0">
                <a:solidFill>
                  <a:srgbClr val="C00000"/>
                </a:solidFill>
                <a:latin typeface="Calibri" pitchFamily="34" charset="0"/>
                <a:sym typeface="宋体" pitchFamily="2" charset="-122"/>
              </a:rPr>
              <a:t>就</a:t>
            </a:r>
            <a:r>
              <a:rPr lang="zh-CN" altLang="en-US" sz="4400" b="1" dirty="0" smtClean="0">
                <a:latin typeface="Calibri" pitchFamily="34" charset="0"/>
                <a:sym typeface="宋体" pitchFamily="2" charset="-122"/>
              </a:rPr>
              <a:t>是   </a:t>
            </a:r>
            <a:r>
              <a:rPr lang="zh-CN" altLang="en-US" sz="4400" b="1" dirty="0" smtClean="0">
                <a:solidFill>
                  <a:srgbClr val="FF0000"/>
                </a:solidFill>
                <a:latin typeface="Calibri" pitchFamily="34" charset="0"/>
                <a:sym typeface="宋体" pitchFamily="2" charset="-122"/>
              </a:rPr>
              <a:t>两</a:t>
            </a:r>
            <a:r>
              <a:rPr lang="zh-CN" altLang="en-US" sz="4400" b="1" dirty="0" smtClean="0">
                <a:latin typeface="Calibri" pitchFamily="34" charset="0"/>
                <a:sym typeface="宋体" pitchFamily="2" charset="-122"/>
              </a:rPr>
              <a:t> 个</a:t>
            </a:r>
            <a:endParaRPr lang="zh-CN" altLang="en-US" sz="4400" b="1" dirty="0">
              <a:latin typeface="Calibri" pitchFamily="34" charset="0"/>
              <a:sym typeface="宋体" pitchFamily="2" charset="-122"/>
            </a:endParaRPr>
          </a:p>
          <a:p>
            <a:r>
              <a:rPr lang="en-US" sz="3200" b="1" dirty="0">
                <a:latin typeface="Calibri" pitchFamily="34" charset="0"/>
                <a:sym typeface="宋体" pitchFamily="2" charset="-122"/>
              </a:rPr>
              <a:t> </a:t>
            </a:r>
            <a:r>
              <a:rPr lang="en-US" altLang="zh-CN" sz="3200" b="1" dirty="0" err="1" smtClean="0">
                <a:latin typeface="Calibri" pitchFamily="34" charset="0"/>
                <a:sym typeface="宋体" pitchFamily="2" charset="-122"/>
              </a:rPr>
              <a:t>zuì</a:t>
            </a:r>
            <a:r>
              <a:rPr lang="en-US" altLang="zh-CN" sz="3200" b="1" dirty="0" smtClean="0">
                <a:latin typeface="Calibri" pitchFamily="34" charset="0"/>
                <a:sym typeface="宋体" pitchFamily="2" charset="-122"/>
              </a:rPr>
              <a:t>          </a:t>
            </a:r>
            <a:r>
              <a:rPr lang="en-US" altLang="zh-CN" sz="3200" b="1" dirty="0" err="1" smtClean="0">
                <a:latin typeface="Calibri" pitchFamily="34" charset="0"/>
                <a:sym typeface="宋体" pitchFamily="2" charset="-122"/>
              </a:rPr>
              <a:t>xiān</a:t>
            </a:r>
            <a:r>
              <a:rPr lang="en-US" altLang="zh-CN" sz="3200" b="1" dirty="0" smtClean="0">
                <a:latin typeface="Calibri" pitchFamily="34" charset="0"/>
                <a:sym typeface="宋体" pitchFamily="2" charset="-122"/>
              </a:rPr>
              <a:t>             </a:t>
            </a:r>
            <a:r>
              <a:rPr lang="en-US" altLang="zh-CN" sz="3200" b="1" dirty="0" err="1" smtClean="0">
                <a:latin typeface="Calibri" pitchFamily="34" charset="0"/>
                <a:sym typeface="宋体" pitchFamily="2" charset="-122"/>
              </a:rPr>
              <a:t>sài</a:t>
            </a:r>
            <a:r>
              <a:rPr lang="en-US" altLang="zh-CN" sz="3200" b="1" dirty="0" smtClean="0">
                <a:latin typeface="Calibri" pitchFamily="34" charset="0"/>
                <a:sym typeface="宋体" pitchFamily="2" charset="-122"/>
              </a:rPr>
              <a:t>           </a:t>
            </a:r>
            <a:r>
              <a:rPr lang="en-US" altLang="zh-CN" sz="3200" b="1" dirty="0" err="1" smtClean="0">
                <a:latin typeface="Calibri" pitchFamily="34" charset="0"/>
                <a:sym typeface="宋体" pitchFamily="2" charset="-122"/>
              </a:rPr>
              <a:t>yáng</a:t>
            </a:r>
            <a:r>
              <a:rPr lang="en-US" altLang="zh-CN" sz="3200" b="1" dirty="0" smtClean="0">
                <a:latin typeface="Calibri" pitchFamily="34" charset="0"/>
                <a:sym typeface="宋体" pitchFamily="2" charset="-122"/>
              </a:rPr>
              <a:t>   </a:t>
            </a:r>
            <a:endParaRPr lang="en-US" altLang="zh-CN" sz="3200" b="1" dirty="0">
              <a:latin typeface="Calibri" pitchFamily="34" charset="0"/>
              <a:sym typeface="宋体" pitchFamily="2" charset="-122"/>
            </a:endParaRPr>
          </a:p>
          <a:p>
            <a:r>
              <a:rPr lang="zh-CN" altLang="en-US" sz="4400" b="1" dirty="0">
                <a:solidFill>
                  <a:srgbClr val="C00000"/>
                </a:solidFill>
                <a:latin typeface="Calibri" pitchFamily="34" charset="0"/>
                <a:sym typeface="宋体" pitchFamily="2" charset="-122"/>
              </a:rPr>
              <a:t> 最</a:t>
            </a:r>
            <a:r>
              <a:rPr lang="zh-CN" altLang="en-US" sz="4400" b="1" dirty="0">
                <a:latin typeface="Calibri" pitchFamily="34" charset="0"/>
                <a:sym typeface="宋体" pitchFamily="2" charset="-122"/>
              </a:rPr>
              <a:t>后</a:t>
            </a:r>
            <a:r>
              <a:rPr lang="zh-CN" altLang="en-US" sz="4400" b="1" dirty="0">
                <a:solidFill>
                  <a:srgbClr val="C00000"/>
                </a:solidFill>
                <a:latin typeface="Calibri" pitchFamily="34" charset="0"/>
                <a:sym typeface="宋体" pitchFamily="2" charset="-122"/>
              </a:rPr>
              <a:t>  </a:t>
            </a:r>
            <a:r>
              <a:rPr lang="zh-CN" altLang="en-US" sz="4400" b="1" dirty="0" smtClean="0">
                <a:solidFill>
                  <a:srgbClr val="C00000"/>
                </a:solidFill>
                <a:latin typeface="Calibri" pitchFamily="34" charset="0"/>
                <a:sym typeface="宋体" pitchFamily="2" charset="-122"/>
              </a:rPr>
              <a:t>先</a:t>
            </a:r>
            <a:r>
              <a:rPr lang="zh-CN" altLang="en-US" sz="4400" b="1" dirty="0" smtClean="0">
                <a:latin typeface="Calibri" pitchFamily="34" charset="0"/>
                <a:sym typeface="宋体" pitchFamily="2" charset="-122"/>
              </a:rPr>
              <a:t>前</a:t>
            </a:r>
            <a:r>
              <a:rPr lang="zh-CN" altLang="en-US" sz="4400" b="1" dirty="0" smtClean="0">
                <a:solidFill>
                  <a:srgbClr val="C00000"/>
                </a:solidFill>
                <a:latin typeface="Calibri" pitchFamily="34" charset="0"/>
                <a:sym typeface="宋体" pitchFamily="2" charset="-122"/>
              </a:rPr>
              <a:t>  </a:t>
            </a:r>
            <a:r>
              <a:rPr lang="zh-CN" altLang="en-US" sz="4400" b="1" dirty="0" smtClean="0">
                <a:latin typeface="Calibri" pitchFamily="34" charset="0"/>
                <a:sym typeface="宋体" pitchFamily="2" charset="-122"/>
              </a:rPr>
              <a:t>比</a:t>
            </a:r>
            <a:r>
              <a:rPr lang="zh-CN" altLang="en-US" sz="4400" b="1" dirty="0" smtClean="0">
                <a:solidFill>
                  <a:srgbClr val="C00000"/>
                </a:solidFill>
                <a:latin typeface="Calibri" pitchFamily="34" charset="0"/>
                <a:sym typeface="宋体" pitchFamily="2" charset="-122"/>
              </a:rPr>
              <a:t>赛   </a:t>
            </a:r>
            <a:r>
              <a:rPr lang="zh-CN" altLang="en-US" sz="4400" b="1" dirty="0" smtClean="0">
                <a:latin typeface="Calibri" pitchFamily="34" charset="0"/>
                <a:sym typeface="宋体" pitchFamily="2" charset="-122"/>
              </a:rPr>
              <a:t>表</a:t>
            </a:r>
            <a:r>
              <a:rPr lang="zh-CN" altLang="en-US" sz="4400" b="1" dirty="0" smtClean="0">
                <a:solidFill>
                  <a:srgbClr val="C00000"/>
                </a:solidFill>
                <a:latin typeface="Calibri" pitchFamily="34" charset="0"/>
                <a:sym typeface="宋体" pitchFamily="2" charset="-122"/>
              </a:rPr>
              <a:t>扬</a:t>
            </a:r>
            <a:endParaRPr lang="zh-CN" altLang="en-US" sz="4400" b="1" dirty="0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73" name="WordArt 4"/>
          <p:cNvSpPr>
            <a:spLocks noChangeArrowheads="1" noChangeShapeType="1"/>
          </p:cNvSpPr>
          <p:nvPr/>
        </p:nvSpPr>
        <p:spPr bwMode="auto">
          <a:xfrm>
            <a:off x="714375" y="1714500"/>
            <a:ext cx="1958975" cy="655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9900CC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我会写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836613"/>
            <a:ext cx="9109075" cy="56165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8195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0" y="1000125"/>
            <a:ext cx="2214563" cy="785813"/>
          </a:xfrm>
          <a:solidFill>
            <a:srgbClr val="FABF8E">
              <a:alpha val="79999"/>
            </a:srgbClr>
          </a:solidFill>
        </p:spPr>
        <p:txBody>
          <a:bodyPr anchor="ctr"/>
          <a:lstStyle/>
          <a:p>
            <a:pPr algn="ctr" eaLnBrk="1" fontAlgn="ctr" hangingPunct="1">
              <a:buFont typeface="Arial" pitchFamily="34" charset="0"/>
              <a:buNone/>
            </a:pPr>
            <a:r>
              <a:rPr lang="zh-CN" b="1" smtClean="0"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字词乐园</a:t>
            </a:r>
          </a:p>
        </p:txBody>
      </p:sp>
      <p:sp>
        <p:nvSpPr>
          <p:cNvPr id="8196" name="矩形 2"/>
          <p:cNvSpPr>
            <a:spLocks noChangeArrowheads="1"/>
          </p:cNvSpPr>
          <p:nvPr/>
        </p:nvSpPr>
        <p:spPr bwMode="auto">
          <a:xfrm>
            <a:off x="1260475" y="2349500"/>
            <a:ext cx="5240351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       </a:t>
            </a:r>
            <a:r>
              <a:rPr lang="en-US" altLang="zh-CN" sz="4000" b="1" dirty="0" err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liǎ</a:t>
            </a:r>
            <a:r>
              <a:rPr lang="en-US" altLang="zh-CN" sz="4000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           </a:t>
            </a:r>
            <a:r>
              <a:rPr lang="en-US" altLang="zh-CN" sz="4000" b="1" dirty="0" err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dé</a:t>
            </a:r>
            <a:r>
              <a:rPr lang="en-US" altLang="zh-CN" sz="4000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            </a:t>
            </a:r>
          </a:p>
          <a:p>
            <a:r>
              <a:rPr lang="zh-CN" altLang="en-US" sz="4800" b="1" dirty="0">
                <a:solidFill>
                  <a:srgbClr val="FF0000"/>
                </a:solidFill>
                <a:latin typeface="Calibri" pitchFamily="34" charset="0"/>
                <a:sym typeface="宋体" pitchFamily="2" charset="-122"/>
              </a:rPr>
              <a:t> </a:t>
            </a:r>
            <a:r>
              <a:rPr lang="zh-CN" altLang="en-US" sz="4800" b="1" dirty="0">
                <a:latin typeface="Calibri" pitchFamily="34" charset="0"/>
                <a:sym typeface="宋体" pitchFamily="2" charset="-122"/>
              </a:rPr>
              <a:t>他</a:t>
            </a:r>
            <a:r>
              <a:rPr lang="zh-CN" altLang="en-US" sz="4800" b="1" dirty="0">
                <a:solidFill>
                  <a:srgbClr val="FF0000"/>
                </a:solidFill>
                <a:latin typeface="Calibri" pitchFamily="34" charset="0"/>
                <a:sym typeface="宋体" pitchFamily="2" charset="-122"/>
              </a:rPr>
              <a:t>俩        </a:t>
            </a:r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  <a:sym typeface="宋体" pitchFamily="2" charset="-122"/>
              </a:rPr>
              <a:t>得</a:t>
            </a:r>
            <a:r>
              <a:rPr lang="zh-CN" altLang="en-US" sz="4800" b="1" dirty="0" smtClean="0">
                <a:latin typeface="Calibri" pitchFamily="34" charset="0"/>
                <a:sym typeface="宋体" pitchFamily="2" charset="-122"/>
              </a:rPr>
              <a:t>意扬扬</a:t>
            </a:r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  <a:sym typeface="宋体" pitchFamily="2" charset="-122"/>
              </a:rPr>
              <a:t> </a:t>
            </a:r>
            <a:endParaRPr lang="en-US" sz="4800" b="1" dirty="0">
              <a:solidFill>
                <a:srgbClr val="FF0000"/>
              </a:solidFill>
              <a:latin typeface="Calibri" pitchFamily="34" charset="0"/>
              <a:sym typeface="宋体" pitchFamily="2" charset="-122"/>
            </a:endParaRPr>
          </a:p>
          <a:p>
            <a:r>
              <a:rPr lang="en-US" altLang="zh-CN" sz="4000" b="1" dirty="0" err="1" smtClean="0">
                <a:latin typeface="Calibri" pitchFamily="34" charset="0"/>
                <a:sym typeface="宋体" pitchFamily="2" charset="-122"/>
              </a:rPr>
              <a:t>sàng</a:t>
            </a:r>
            <a:r>
              <a:rPr lang="en-US" altLang="zh-CN" sz="4000" b="1" dirty="0" smtClean="0">
                <a:latin typeface="Calibri" pitchFamily="34" charset="0"/>
                <a:sym typeface="宋体" pitchFamily="2" charset="-122"/>
              </a:rPr>
              <a:t>             </a:t>
            </a:r>
            <a:endParaRPr lang="en-US" altLang="zh-CN" sz="4000" b="1" dirty="0">
              <a:latin typeface="Calibri" pitchFamily="34" charset="0"/>
              <a:sym typeface="宋体" pitchFamily="2" charset="-122"/>
            </a:endParaRPr>
          </a:p>
          <a:p>
            <a:r>
              <a:rPr lang="zh-CN" altLang="en-US" sz="4800" b="1" dirty="0">
                <a:solidFill>
                  <a:srgbClr val="FF0000"/>
                </a:solidFill>
                <a:latin typeface="Calibri" pitchFamily="34" charset="0"/>
                <a:sym typeface="宋体" pitchFamily="2" charset="-122"/>
              </a:rPr>
              <a:t>丧</a:t>
            </a:r>
            <a:r>
              <a:rPr lang="zh-CN" altLang="en-US" sz="4800" b="1" dirty="0">
                <a:latin typeface="Calibri" pitchFamily="34" charset="0"/>
                <a:sym typeface="宋体" pitchFamily="2" charset="-122"/>
              </a:rPr>
              <a:t>气         </a:t>
            </a:r>
            <a:br>
              <a:rPr lang="zh-CN" altLang="en-US" sz="4800" b="1" dirty="0">
                <a:latin typeface="Calibri" pitchFamily="34" charset="0"/>
                <a:sym typeface="宋体" pitchFamily="2" charset="-122"/>
              </a:rPr>
            </a:br>
            <a:endParaRPr lang="zh-CN" altLang="en-US" sz="4800" b="1" dirty="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97" name="WordArt 4"/>
          <p:cNvSpPr>
            <a:spLocks noChangeArrowheads="1" noChangeShapeType="1"/>
          </p:cNvSpPr>
          <p:nvPr/>
        </p:nvSpPr>
        <p:spPr bwMode="auto">
          <a:xfrm>
            <a:off x="684213" y="1844675"/>
            <a:ext cx="30384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9900CC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我会认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 autoUpdateAnimBg="0"/>
      <p:bldP spid="81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09075" cy="56165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30723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0" y="1000125"/>
            <a:ext cx="2214563" cy="785813"/>
          </a:xfrm>
          <a:solidFill>
            <a:srgbClr val="FABF8E">
              <a:alpha val="79999"/>
            </a:srgbClr>
          </a:solidFill>
        </p:spPr>
        <p:txBody>
          <a:bodyPr anchor="ctr"/>
          <a:lstStyle/>
          <a:p>
            <a:pPr algn="ctr" eaLnBrk="1" fontAlgn="ctr" hangingPunct="1">
              <a:buFont typeface="Arial" pitchFamily="34" charset="0"/>
              <a:buNone/>
            </a:pPr>
            <a:r>
              <a:rPr lang="zh-CN" b="1" smtClean="0"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字词乐园</a:t>
            </a:r>
          </a:p>
        </p:txBody>
      </p:sp>
      <p:sp>
        <p:nvSpPr>
          <p:cNvPr id="9220" name="TextBox 2"/>
          <p:cNvSpPr>
            <a:spLocks noChangeArrowheads="1"/>
          </p:cNvSpPr>
          <p:nvPr/>
        </p:nvSpPr>
        <p:spPr bwMode="auto">
          <a:xfrm>
            <a:off x="1071538" y="2643182"/>
            <a:ext cx="421484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6600CC"/>
                </a:solidFill>
                <a:latin typeface="Calibri" pitchFamily="34" charset="0"/>
                <a:sym typeface="宋体" pitchFamily="2" charset="-122"/>
              </a:rPr>
              <a:t>左右结构的字有：</a:t>
            </a:r>
          </a:p>
          <a:p>
            <a:r>
              <a:rPr lang="zh-CN" altLang="en-US" sz="3600" b="1" dirty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摘、就、扬</a:t>
            </a:r>
            <a:r>
              <a:rPr lang="zh-CN" altLang="en-US" sz="3600" b="1" dirty="0" smtClean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、梅</a:t>
            </a:r>
            <a:endParaRPr lang="zh-CN" altLang="en-US" sz="3600" b="1" dirty="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21" name="TextBox 4"/>
          <p:cNvSpPr>
            <a:spLocks noChangeArrowheads="1"/>
          </p:cNvSpPr>
          <p:nvPr/>
        </p:nvSpPr>
        <p:spPr bwMode="auto">
          <a:xfrm>
            <a:off x="1071538" y="3929066"/>
            <a:ext cx="58578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6600CC"/>
                </a:solidFill>
                <a:latin typeface="Calibri" pitchFamily="34" charset="0"/>
                <a:sym typeface="宋体" pitchFamily="2" charset="-122"/>
              </a:rPr>
              <a:t>上下结构的字有</a:t>
            </a:r>
            <a:r>
              <a:rPr lang="zh-CN" altLang="en-US" sz="3600" b="1" dirty="0" smtClean="0">
                <a:solidFill>
                  <a:srgbClr val="6600CC"/>
                </a:solidFill>
                <a:latin typeface="Calibri" pitchFamily="34" charset="0"/>
                <a:sym typeface="宋体" pitchFamily="2" charset="-122"/>
              </a:rPr>
              <a:t>：赛、先</a:t>
            </a:r>
            <a:endParaRPr lang="en-US" sz="3600" b="1" dirty="0">
              <a:solidFill>
                <a:srgbClr val="6600CC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044575" y="1773238"/>
            <a:ext cx="27574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写字指导：</a:t>
            </a:r>
          </a:p>
        </p:txBody>
      </p:sp>
      <p:sp>
        <p:nvSpPr>
          <p:cNvPr id="7" name="TextBox 4"/>
          <p:cNvSpPr>
            <a:spLocks noChangeArrowheads="1"/>
          </p:cNvSpPr>
          <p:nvPr/>
        </p:nvSpPr>
        <p:spPr bwMode="auto">
          <a:xfrm>
            <a:off x="1142976" y="4714884"/>
            <a:ext cx="58578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6600CC"/>
                </a:solidFill>
                <a:latin typeface="Calibri" pitchFamily="34" charset="0"/>
                <a:sym typeface="宋体" pitchFamily="2" charset="-122"/>
              </a:rPr>
              <a:t>独体字</a:t>
            </a:r>
            <a:r>
              <a:rPr lang="zh-CN" altLang="en-US" sz="3600" b="1" dirty="0">
                <a:solidFill>
                  <a:srgbClr val="6600CC"/>
                </a:solidFill>
                <a:latin typeface="Calibri" pitchFamily="34" charset="0"/>
                <a:sym typeface="宋体" pitchFamily="2" charset="-122"/>
              </a:rPr>
              <a:t>有</a:t>
            </a:r>
            <a:r>
              <a:rPr lang="zh-CN" altLang="en-US" sz="3600" b="1" dirty="0" smtClean="0">
                <a:solidFill>
                  <a:srgbClr val="6600CC"/>
                </a:solidFill>
                <a:latin typeface="Calibri" pitchFamily="34" charset="0"/>
                <a:sym typeface="宋体" pitchFamily="2" charset="-122"/>
              </a:rPr>
              <a:t>：两  </a:t>
            </a:r>
            <a:endParaRPr lang="en-US" sz="3600" b="1" dirty="0">
              <a:solidFill>
                <a:srgbClr val="6600CC"/>
              </a:solidFill>
              <a:latin typeface="Calibri" pitchFamily="34" charset="0"/>
              <a:sym typeface="宋体" pitchFamily="2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 autoUpdateAnimBg="0"/>
      <p:bldP spid="7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836613"/>
            <a:ext cx="9109075" cy="561657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10243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0" y="2286000"/>
            <a:ext cx="7715250" cy="44291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4400" b="1" smtClean="0">
                <a:ea typeface="楷体" pitchFamily="49" charset="-122"/>
              </a:rPr>
              <a:t> 说出下列词语的近义词：</a:t>
            </a:r>
            <a:endParaRPr lang="en-US" sz="4400" b="1" smtClean="0">
              <a:ea typeface="楷体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400" b="1" smtClean="0">
                <a:ea typeface="楷体" pitchFamily="49" charset="-122"/>
              </a:rPr>
              <a:t>本领</a:t>
            </a:r>
            <a:endParaRPr lang="en-US" sz="4400" b="1" smtClean="0">
              <a:ea typeface="楷体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400" b="1" smtClean="0">
                <a:solidFill>
                  <a:srgbClr val="6600CC"/>
                </a:solidFill>
                <a:ea typeface="楷体" pitchFamily="49" charset="-122"/>
              </a:rPr>
              <a:t>本事</a:t>
            </a:r>
            <a:endParaRPr lang="en-US" sz="4400" b="1" smtClean="0">
              <a:solidFill>
                <a:srgbClr val="6600CC"/>
              </a:solidFill>
              <a:ea typeface="楷体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400" b="1" smtClean="0">
                <a:ea typeface="楷体" pitchFamily="49" charset="-122"/>
              </a:rPr>
              <a:t>办法</a:t>
            </a:r>
            <a:endParaRPr lang="en-US" sz="4400" b="1" smtClean="0">
              <a:ea typeface="楷体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400" b="1" smtClean="0">
                <a:solidFill>
                  <a:srgbClr val="6600CC"/>
                </a:solidFill>
                <a:ea typeface="楷体" pitchFamily="49" charset="-122"/>
              </a:rPr>
              <a:t>方法</a:t>
            </a:r>
          </a:p>
        </p:txBody>
      </p:sp>
      <p:sp>
        <p:nvSpPr>
          <p:cNvPr id="10244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预习</a:t>
            </a:r>
            <a:r>
              <a:rPr lang="zh-CN" altLang="en-US" sz="3200" b="1">
                <a:solidFill>
                  <a:srgbClr val="000000"/>
                </a:solidFill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检查</a:t>
            </a:r>
            <a:endParaRPr lang="zh-CN" altLang="en-US" sz="3200" b="1">
              <a:latin typeface="方正卡通简体" pitchFamily="1" charset="-122"/>
              <a:ea typeface="方正卡通简体" pitchFamily="1" charset="-122"/>
              <a:sym typeface="宋体" pitchFamily="2" charset="-122"/>
            </a:endParaRPr>
          </a:p>
        </p:txBody>
      </p:sp>
      <p:sp>
        <p:nvSpPr>
          <p:cNvPr id="10245" name="内容占位符 2"/>
          <p:cNvSpPr txBox="1">
            <a:spLocks noChangeArrowheads="1"/>
          </p:cNvSpPr>
          <p:nvPr/>
        </p:nvSpPr>
        <p:spPr bwMode="auto">
          <a:xfrm>
            <a:off x="5072063" y="3143250"/>
            <a:ext cx="300037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4400" b="1">
                <a:latin typeface="Calibri" pitchFamily="34" charset="0"/>
                <a:ea typeface="楷体" pitchFamily="49" charset="-122"/>
                <a:sym typeface="Calibri" pitchFamily="34" charset="0"/>
              </a:rPr>
              <a:t>一定</a:t>
            </a:r>
            <a:endParaRPr lang="en-US" sz="4400" b="1">
              <a:latin typeface="Calibri" pitchFamily="34" charset="0"/>
              <a:ea typeface="楷体" pitchFamily="49" charset="-122"/>
              <a:sym typeface="Calibri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4400" b="1">
                <a:solidFill>
                  <a:srgbClr val="6600CC"/>
                </a:solidFill>
                <a:latin typeface="Calibri" pitchFamily="34" charset="0"/>
                <a:ea typeface="楷体" pitchFamily="49" charset="-122"/>
                <a:sym typeface="Calibri" pitchFamily="34" charset="0"/>
              </a:rPr>
              <a:t>肯定</a:t>
            </a:r>
            <a:endParaRPr lang="en-US" sz="4400" b="1">
              <a:solidFill>
                <a:srgbClr val="6600CC"/>
              </a:solidFill>
              <a:latin typeface="Calibri" pitchFamily="34" charset="0"/>
              <a:ea typeface="楷体" pitchFamily="49" charset="-122"/>
              <a:sym typeface="Calibri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4400" b="1">
                <a:latin typeface="Calibri" pitchFamily="34" charset="0"/>
                <a:ea typeface="楷体" pitchFamily="49" charset="-122"/>
                <a:sym typeface="Calibri" pitchFamily="34" charset="0"/>
              </a:rPr>
              <a:t>飞快</a:t>
            </a:r>
            <a:endParaRPr lang="en-US" sz="4400" b="1">
              <a:latin typeface="Calibri" pitchFamily="34" charset="0"/>
              <a:ea typeface="楷体" pitchFamily="49" charset="-122"/>
              <a:sym typeface="Calibri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4400" b="1">
                <a:solidFill>
                  <a:srgbClr val="6600CC"/>
                </a:solidFill>
                <a:latin typeface="Calibri" pitchFamily="34" charset="0"/>
                <a:ea typeface="楷体" pitchFamily="49" charset="-122"/>
                <a:sym typeface="Calibri" pitchFamily="34" charset="0"/>
              </a:rPr>
              <a:t>快速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10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10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838200"/>
            <a:ext cx="9140825" cy="561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内容占位符 2"/>
          <p:cNvSpPr>
            <a:spLocks noChangeArrowheads="1"/>
          </p:cNvSpPr>
          <p:nvPr/>
        </p:nvSpPr>
        <p:spPr bwMode="auto">
          <a:xfrm>
            <a:off x="3286125" y="857250"/>
            <a:ext cx="2214563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课文解析</a:t>
            </a:r>
            <a:endParaRPr lang="zh-CN" altLang="en-US" sz="3200" b="1">
              <a:latin typeface="方正卡通简体" pitchFamily="1" charset="-122"/>
              <a:ea typeface="方正卡通简体" pitchFamily="1" charset="-122"/>
              <a:sym typeface="宋体" pitchFamily="2" charset="-122"/>
            </a:endParaRPr>
          </a:p>
        </p:txBody>
      </p:sp>
      <p:sp>
        <p:nvSpPr>
          <p:cNvPr id="11268" name="WordArt 5" descr="water"/>
          <p:cNvSpPr>
            <a:spLocks noChangeArrowheads="1" noChangeShapeType="1"/>
          </p:cNvSpPr>
          <p:nvPr/>
        </p:nvSpPr>
        <p:spPr bwMode="auto">
          <a:xfrm>
            <a:off x="714375" y="1643063"/>
            <a:ext cx="5102225" cy="84931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宋体"/>
                <a:ea typeface="宋体"/>
              </a:rPr>
              <a:t>读好课文，自主识字，感悟理解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68313" y="2854325"/>
            <a:ext cx="792003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/>
              <a:t>1、朗读课文：如果还有不认识的字，可以请教小组</a:t>
            </a:r>
            <a:r>
              <a:rPr lang="zh-CN" altLang="en-US" sz="3200" b="1" dirty="0" smtClean="0"/>
              <a:t>成员、老师</a:t>
            </a:r>
            <a:r>
              <a:rPr lang="zh-CN" altLang="en-US" sz="3200" b="1" dirty="0"/>
              <a:t>，或拼音伙伴</a:t>
            </a:r>
            <a:r>
              <a:rPr lang="zh-CN" altLang="en-US" sz="3200" b="1" dirty="0" smtClean="0"/>
              <a:t>，也可以联系</a:t>
            </a:r>
            <a:r>
              <a:rPr lang="zh-CN" altLang="en-US" sz="3200" b="1" dirty="0"/>
              <a:t>故事内容来认读。</a:t>
            </a:r>
          </a:p>
          <a:p>
            <a:r>
              <a:rPr lang="zh-CN" altLang="en-US" sz="3200" b="1" dirty="0"/>
              <a:t>2、分段朗读。</a:t>
            </a:r>
          </a:p>
          <a:p>
            <a:r>
              <a:rPr lang="zh-CN" altLang="en-US" sz="3200" b="1" dirty="0"/>
              <a:t>3</a:t>
            </a:r>
            <a:r>
              <a:rPr lang="zh-CN" altLang="en-US" sz="3200" b="1" dirty="0" smtClean="0"/>
              <a:t>、自由</a:t>
            </a:r>
            <a:r>
              <a:rPr lang="zh-CN" altLang="en-US" sz="3200" b="1" dirty="0"/>
              <a:t>读，试着读得有感情。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 autoUpdateAnimBg="0"/>
      <p:bldP spid="1126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838200"/>
            <a:ext cx="9140825" cy="561498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14375" y="2087563"/>
            <a:ext cx="8001000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/>
              <a:t>1、孩子们，这个故事讲的是梅花鹿</a:t>
            </a:r>
            <a:r>
              <a:rPr lang="zh-CN" altLang="en-US" sz="3600" b="1" dirty="0" smtClean="0"/>
              <a:t>和小猴子两</a:t>
            </a:r>
            <a:r>
              <a:rPr lang="zh-CN" altLang="en-US" sz="3600" b="1" dirty="0"/>
              <a:t>个小动物比本领。梅花鹿有什么本领</a:t>
            </a:r>
            <a:r>
              <a:rPr lang="zh-CN" altLang="en-US" sz="3600" b="1" dirty="0" smtClean="0"/>
              <a:t>？小猴子有</a:t>
            </a:r>
            <a:r>
              <a:rPr lang="zh-CN" altLang="en-US" sz="3600" b="1" dirty="0"/>
              <a:t>什么本领？</a:t>
            </a:r>
            <a:r>
              <a:rPr lang="zh-CN" altLang="en-US" sz="3600" b="1" dirty="0" smtClean="0"/>
              <a:t>读第一</a:t>
            </a:r>
            <a:r>
              <a:rPr lang="zh-CN" altLang="en-US" sz="3600" b="1" dirty="0"/>
              <a:t>自然段，用</a:t>
            </a:r>
            <a:r>
              <a:rPr lang="zh-CN" altLang="en-US" sz="3600" b="1" dirty="0" smtClean="0"/>
              <a:t>横线画出</a:t>
            </a:r>
            <a:r>
              <a:rPr lang="zh-CN" altLang="en-US" sz="3600" b="1" dirty="0"/>
              <a:t>梅花鹿的本领，用波浪</a:t>
            </a:r>
            <a:r>
              <a:rPr lang="zh-CN" altLang="en-US" sz="3600" b="1" dirty="0" smtClean="0"/>
              <a:t>线画出小猴子的</a:t>
            </a:r>
            <a:r>
              <a:rPr lang="zh-CN" altLang="en-US" sz="3600" b="1" dirty="0"/>
              <a:t>本领。</a:t>
            </a:r>
          </a:p>
          <a:p>
            <a:r>
              <a:rPr lang="zh-CN" altLang="en-US" sz="3600" b="1" dirty="0">
                <a:solidFill>
                  <a:srgbClr val="FF3300"/>
                </a:solidFill>
                <a:ea typeface="黑体" pitchFamily="49" charset="-122"/>
              </a:rPr>
              <a:t>       梅花鹿有</a:t>
            </a:r>
            <a:r>
              <a:rPr lang="zh-CN" altLang="en-US" sz="3600" b="1" dirty="0" smtClean="0">
                <a:solidFill>
                  <a:srgbClr val="FF3300"/>
                </a:solidFill>
                <a:ea typeface="黑体" pitchFamily="49" charset="-122"/>
              </a:rPr>
              <a:t>跑得快</a:t>
            </a:r>
            <a:r>
              <a:rPr lang="zh-CN" altLang="en-US" sz="3600" b="1" dirty="0">
                <a:solidFill>
                  <a:srgbClr val="FF3300"/>
                </a:solidFill>
                <a:ea typeface="黑体" pitchFamily="49" charset="-122"/>
              </a:rPr>
              <a:t>的本领</a:t>
            </a:r>
            <a:r>
              <a:rPr lang="zh-CN" altLang="en-US" sz="3600" b="1" dirty="0" smtClean="0">
                <a:solidFill>
                  <a:srgbClr val="FF3300"/>
                </a:solidFill>
                <a:ea typeface="黑体" pitchFamily="49" charset="-122"/>
              </a:rPr>
              <a:t>，小猴子有</a:t>
            </a:r>
            <a:r>
              <a:rPr lang="zh-CN" altLang="en-US" sz="3600" b="1" dirty="0">
                <a:solidFill>
                  <a:srgbClr val="FF3300"/>
                </a:solidFill>
                <a:ea typeface="黑体" pitchFamily="49" charset="-122"/>
              </a:rPr>
              <a:t>爬树的本领。</a:t>
            </a:r>
          </a:p>
        </p:txBody>
      </p:sp>
      <p:pic>
        <p:nvPicPr>
          <p:cNvPr id="12293" name="矩形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0750" y="847725"/>
            <a:ext cx="6643688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9" descr="c:\users\administrator\appdata\roaming\360se6\User Data\temp\20141227191436_eAhG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内容占位符 2"/>
          <p:cNvSpPr>
            <a:spLocks noGrp="1"/>
          </p:cNvSpPr>
          <p:nvPr>
            <p:ph idx="4294967295"/>
          </p:nvPr>
        </p:nvSpPr>
        <p:spPr>
          <a:xfrm>
            <a:off x="539720" y="1214438"/>
            <a:ext cx="8404255" cy="45259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.(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孩子们，你们想过吗？这可是一条河，咱们能跳得过去吗？可梅花鹿只轻轻一下就跳过了河，本领大不大？</a:t>
            </a:r>
          </a:p>
          <a:p>
            <a:pPr>
              <a:lnSpc>
                <a:spcPct val="80000"/>
              </a:lnSpc>
            </a:pPr>
            <a:r>
              <a:rPr lang="zh-CN" altLang="en-US" sz="36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很大。</a:t>
            </a:r>
          </a:p>
          <a:p>
            <a:pPr>
              <a:lnSpc>
                <a:spcPct val="80000"/>
              </a:lnSpc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所以孩子们，我们应该怎么读“轻轻一跳”？</a:t>
            </a:r>
          </a:p>
          <a:p>
            <a:pPr>
              <a:lnSpc>
                <a:spcPct val="80000"/>
              </a:lnSpc>
            </a:pPr>
            <a:r>
              <a:rPr lang="zh-CN" altLang="en-US" sz="36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读得轻一些，这样，才能让人感觉梅花鹿确实本领很大。</a:t>
            </a:r>
          </a:p>
          <a:p>
            <a:pPr>
              <a:lnSpc>
                <a:spcPct val="80000"/>
              </a:lnSpc>
            </a:pPr>
            <a:endParaRPr lang="zh-CN" altLang="en-US" sz="3600" b="1" dirty="0" smtClean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3600" b="1" dirty="0" smtClean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Pages>0</Pages>
  <Words>987</Words>
  <Characters>0</Characters>
  <Application>Microsoft Office PowerPoint</Application>
  <DocSecurity>0</DocSecurity>
  <PresentationFormat>全屏显示(4:3)</PresentationFormat>
  <Lines>0</Lines>
  <Paragraphs>137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方正卡通简体</vt:lpstr>
      <vt:lpstr>黑体</vt:lpstr>
      <vt:lpstr>华文新魏</vt:lpstr>
      <vt:lpstr>楷体</vt:lpstr>
      <vt:lpstr>宋体</vt:lpstr>
      <vt:lpstr>Arial</vt:lpstr>
      <vt:lpstr>Calibri</vt:lpstr>
      <vt:lpstr>Calibri Light</vt:lpstr>
      <vt:lpstr>自定义设计方案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revision>语文备课大师【全免费】</cp:revision>
  <dcterms:created xsi:type="dcterms:W3CDTF">2015-06-14T22:00:58Z</dcterms:created>
  <dcterms:modified xsi:type="dcterms:W3CDTF">2018-03-06T02:26:22Z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