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1089" r:id="rId2"/>
    <p:sldId id="980" r:id="rId3"/>
    <p:sldId id="1090" r:id="rId4"/>
    <p:sldId id="1091" r:id="rId5"/>
    <p:sldId id="1092" r:id="rId6"/>
    <p:sldId id="1093" r:id="rId7"/>
    <p:sldId id="1094" r:id="rId8"/>
    <p:sldId id="1095" r:id="rId9"/>
    <p:sldId id="1096" r:id="rId10"/>
    <p:sldId id="1097" r:id="rId11"/>
    <p:sldId id="1098" r:id="rId12"/>
    <p:sldId id="1115" r:id="rId13"/>
    <p:sldId id="1116" r:id="rId14"/>
    <p:sldId id="977" r:id="rId15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79" autoAdjust="0"/>
    <p:restoredTop sz="98709" autoAdjust="0"/>
  </p:normalViewPr>
  <p:slideViewPr>
    <p:cSldViewPr>
      <p:cViewPr>
        <p:scale>
          <a:sx n="75" d="100"/>
          <a:sy n="75" d="100"/>
        </p:scale>
        <p:origin x="-1104" y="-378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2018/3/27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3" r:id="rId8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slide" Target="slide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slide" Target="slide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" t="7486" r="1631" b="2333"/>
          <a:stretch/>
        </p:blipFill>
        <p:spPr>
          <a:xfrm>
            <a:off x="0" y="0"/>
            <a:ext cx="12190413" cy="6859589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8" name="组合 17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21" name="直接连接符 20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2" name="组合 21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3" name="矩形 22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9" name="矩形 18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17" name="标题 2"/>
          <p:cNvSpPr txBox="1">
            <a:spLocks/>
          </p:cNvSpPr>
          <p:nvPr/>
        </p:nvSpPr>
        <p:spPr>
          <a:xfrm>
            <a:off x="2954821" y="3842792"/>
            <a:ext cx="9261065" cy="12237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10000"/>
              </a:lnSpc>
            </a:pPr>
            <a:r>
              <a:rPr lang="zh-CN" altLang="zh-CN" sz="3700" kern="100" dirty="0">
                <a:latin typeface="Times New Roman"/>
                <a:ea typeface="微软雅黑" pitchFamily="34" charset="-122"/>
              </a:rPr>
              <a:t>核心</a:t>
            </a:r>
            <a:r>
              <a:rPr lang="zh-CN" altLang="zh-CN" sz="3700" kern="100" dirty="0" smtClean="0">
                <a:latin typeface="Times New Roman"/>
                <a:ea typeface="微软雅黑" pitchFamily="34" charset="-122"/>
              </a:rPr>
              <a:t>突破</a:t>
            </a:r>
            <a:r>
              <a:rPr lang="zh-CN" altLang="en-US" sz="3700" kern="100" dirty="0" smtClean="0">
                <a:latin typeface="Times New Roman"/>
                <a:ea typeface="微软雅黑" pitchFamily="34" charset="-122"/>
              </a:rPr>
              <a:t>一</a:t>
            </a:r>
            <a:r>
              <a:rPr lang="zh-CN" altLang="zh-CN" sz="3700" kern="100" dirty="0">
                <a:latin typeface="Times New Roman"/>
                <a:ea typeface="微软雅黑" pitchFamily="34" charset="-122"/>
              </a:rPr>
              <a:t>　掌握关键的高考真题研究能力</a:t>
            </a:r>
            <a:endParaRPr lang="en-US" altLang="zh-CN" sz="3700" kern="100" dirty="0">
              <a:latin typeface="Times New Roman"/>
              <a:ea typeface="微软雅黑" pitchFamily="34" charset="-122"/>
            </a:endParaRPr>
          </a:p>
          <a:p>
            <a:pPr algn="r">
              <a:lnSpc>
                <a:spcPct val="110000"/>
              </a:lnSpc>
            </a:pPr>
            <a:r>
              <a:rPr lang="en-US" altLang="zh-CN" sz="3200" kern="100" dirty="0" smtClean="0">
                <a:latin typeface="Times New Roman"/>
                <a:ea typeface="华文细黑"/>
              </a:rPr>
              <a:t>——</a:t>
            </a:r>
            <a:r>
              <a:rPr lang="zh-CN" altLang="zh-CN" sz="3200" kern="100" dirty="0">
                <a:latin typeface="Times New Roman"/>
                <a:ea typeface="楷体_GB2312" pitchFamily="49" charset="-122"/>
                <a:cs typeface="Times New Roman"/>
              </a:rPr>
              <a:t>精做真题，研判方向</a:t>
            </a:r>
          </a:p>
        </p:txBody>
      </p:sp>
      <p:sp>
        <p:nvSpPr>
          <p:cNvPr id="10" name="矩形 9"/>
          <p:cNvSpPr/>
          <p:nvPr/>
        </p:nvSpPr>
        <p:spPr>
          <a:xfrm>
            <a:off x="162674" y="4040491"/>
            <a:ext cx="1107996" cy="9048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八</a:t>
            </a:r>
            <a:r>
              <a:rPr lang="zh-CN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章</a:t>
            </a:r>
            <a:endParaRPr lang="en-US" altLang="zh-CN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专题六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0419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78582" y="476426"/>
            <a:ext cx="11089232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解答时首先要明确所给材料中有几处推断：一是火灾势必造成人身伤亡和财产损失；二是限制燃放烟花爆竹就可以避免发生火灾；三是只要限制燃放烟花爆竹就能避免环境污染。从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势必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这样就可以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只要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等可见，这三个推断都过于绝对化。明确了这三个推断的问题后，就可以仿照句</a:t>
            </a:r>
            <a:r>
              <a:rPr lang="en-US" altLang="zh-CN" sz="2800" kern="100" dirty="0" smtClean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 smtClean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来说明推断中的问题了。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55361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56038"/>
            <a:ext cx="11521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该题另外两处推断问题：第一处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现在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限制燃放，这样就可以避免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说成了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；第二处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，是把非充分条件说成充分条件。存在的逻辑问题与全国卷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一样，只是问题较为明显罢了。</a:t>
            </a: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802294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06574" y="693490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全国卷逻辑推断题命题有何特点？有怎样的趋势？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64" y="164445"/>
            <a:ext cx="2225907" cy="504216"/>
            <a:chOff x="164" y="308747"/>
            <a:chExt cx="2322232" cy="504216"/>
          </a:xfrm>
        </p:grpSpPr>
        <p:sp>
          <p:nvSpPr>
            <p:cNvPr id="8" name="五边形 7"/>
            <p:cNvSpPr/>
            <p:nvPr/>
          </p:nvSpPr>
          <p:spPr>
            <a:xfrm>
              <a:off x="164" y="321604"/>
              <a:ext cx="432048" cy="491359"/>
            </a:xfrm>
            <a:prstGeom prst="homePlate">
              <a:avLst>
                <a:gd name="adj" fmla="val 3530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square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" name="燕尾形 8"/>
            <p:cNvSpPr/>
            <p:nvPr/>
          </p:nvSpPr>
          <p:spPr>
            <a:xfrm>
              <a:off x="262557" y="317415"/>
              <a:ext cx="1964582" cy="495548"/>
            </a:xfrm>
            <a:prstGeom prst="chevron">
              <a:avLst>
                <a:gd name="adj" fmla="val 36111"/>
              </a:avLst>
            </a:prstGeom>
            <a:solidFill>
              <a:srgbClr val="00CC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34164" y="308747"/>
              <a:ext cx="2088232" cy="492418"/>
            </a:xfrm>
            <a:prstGeom prst="rect">
              <a:avLst/>
            </a:prstGeom>
          </p:spPr>
          <p:txBody>
            <a:bodyPr wrap="square" lIns="121898" tIns="60948" rIns="121898" bIns="60948">
              <a:spAutoFit/>
            </a:bodyPr>
            <a:lstStyle/>
            <a:p>
              <a:pPr algn="ctr">
                <a:spcAft>
                  <a:spcPts val="0"/>
                </a:spcAft>
                <a:tabLst>
                  <a:tab pos="1890395" algn="l"/>
                </a:tabLst>
              </a:pPr>
              <a:r>
                <a:rPr lang="zh-CN" altLang="en-US" sz="2400" b="1" kern="100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  <a:cs typeface="Courier New"/>
                </a:rPr>
                <a:t>真题启示</a:t>
              </a:r>
              <a:endParaRPr lang="en-US" altLang="zh-CN" sz="2400" b="1" kern="100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  <a:cs typeface="Courier New"/>
              </a:endParaRP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矩形 11"/>
          <p:cNvSpPr/>
          <p:nvPr/>
        </p:nvSpPr>
        <p:spPr>
          <a:xfrm>
            <a:off x="406574" y="1269554"/>
            <a:ext cx="11281232" cy="555226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特点：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因为是初考，所以难度不大，甚至被称为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送分题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试题涉及逻辑知识中对假言命题的判断、推理，不考其名词、术语。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在语言运用中考查逻辑。提供了参照的方式，实际上是把仿写与逻辑推断结合起来考。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(4)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命题凸显了对语文核心素养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思维发展与提升素养的重视。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趋势：传递高考对考生思维素养训练的重视。</a:t>
            </a:r>
            <a:endParaRPr lang="zh-CN" altLang="zh-CN" sz="1050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40000"/>
              </a:lnSpc>
              <a:spcAft>
                <a:spcPts val="0"/>
              </a:spcAf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思维发展与提升被确定为语文学科核心素养之一。该题的出现是对新一轮课标的呼应，旨在扭转当下语文复习中重套路轻思维的状况，因此，这类试题将会继续出现。不过，其命题形式将会继续处在探索中。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3056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566" y="294560"/>
            <a:ext cx="11281232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en-US" altLang="zh-CN" sz="2800" kern="100" dirty="0">
                <a:latin typeface="Times New Roman"/>
                <a:ea typeface="华文细黑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根据全国卷逻辑推断题的命题特点，我们应如何复习它呢？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>
            <a:hlinkClick r:id="" action="ppaction://noaction"/>
          </p:cNvPr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5" name="矩形 4"/>
          <p:cNvSpPr/>
          <p:nvPr/>
        </p:nvSpPr>
        <p:spPr>
          <a:xfrm>
            <a:off x="334566" y="942632"/>
            <a:ext cx="1128123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 smtClean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答案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以人教必修</a:t>
            </a: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中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逻辑与语文学习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部分为抓手，掌握一点少而精的逻辑知识，明白概念、判断、推理、论证等最基础的逻辑知识在语文学习中是如何运用的。学习中无须死记概念术语等，更无须硬背逻辑规则。</a:t>
            </a:r>
            <a:endParaRPr lang="zh-CN" altLang="zh-CN" sz="1050" kern="100" dirty="0" smtClean="0">
              <a:solidFill>
                <a:srgbClr val="C00000"/>
              </a:solidFill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从报刊、网络中精选鲜活素材，训练逻辑思维能力。如一些报刊中经常出现概念混乱、强加因果、混淆充分条件与必要条件等种种错误，从中精选典型例子加以训练。</a:t>
            </a:r>
            <a:endParaRPr lang="zh-CN" altLang="zh-CN" sz="1050" kern="100" dirty="0">
              <a:solidFill>
                <a:srgbClr val="C0000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25725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5" grpId="0" uiExpand="1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1" t="7486" r="1631" b="2333"/>
          <a:stretch/>
        </p:blipFill>
        <p:spPr>
          <a:xfrm>
            <a:off x="0" y="0"/>
            <a:ext cx="12190413" cy="685958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0" y="3717826"/>
            <a:ext cx="12192000" cy="1537200"/>
            <a:chOff x="0" y="3717826"/>
            <a:chExt cx="12192000" cy="1537200"/>
          </a:xfrm>
        </p:grpSpPr>
        <p:grpSp>
          <p:nvGrpSpPr>
            <p:cNvPr id="13" name="组合 12"/>
            <p:cNvGrpSpPr/>
            <p:nvPr/>
          </p:nvGrpSpPr>
          <p:grpSpPr>
            <a:xfrm>
              <a:off x="0" y="3796898"/>
              <a:ext cx="12192000" cy="1375395"/>
              <a:chOff x="-1524000" y="2705990"/>
              <a:chExt cx="12192000" cy="1375395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0" y="2807930"/>
                <a:ext cx="9144000" cy="0"/>
              </a:xfrm>
              <a:prstGeom prst="line">
                <a:avLst/>
              </a:prstGeom>
              <a:ln>
                <a:solidFill>
                  <a:schemeClr val="bg1">
                    <a:alpha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/>
              <p:cNvGrpSpPr/>
              <p:nvPr/>
            </p:nvGrpSpPr>
            <p:grpSpPr>
              <a:xfrm>
                <a:off x="-1524000" y="2705990"/>
                <a:ext cx="12192000" cy="1375395"/>
                <a:chOff x="-1524000" y="2705990"/>
                <a:chExt cx="12192000" cy="1375395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-1524000" y="2705990"/>
                  <a:ext cx="12192000" cy="1292787"/>
                </a:xfrm>
                <a:prstGeom prst="rect">
                  <a:avLst/>
                </a:prstGeom>
                <a:solidFill>
                  <a:schemeClr val="bg1">
                    <a:alpha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3985218" y="3998778"/>
                  <a:ext cx="6682781" cy="82606"/>
                </a:xfrm>
                <a:prstGeom prst="rect">
                  <a:avLst/>
                </a:prstGeom>
                <a:solidFill>
                  <a:srgbClr val="FFC00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矩形 22"/>
                <p:cNvSpPr/>
                <p:nvPr/>
              </p:nvSpPr>
              <p:spPr>
                <a:xfrm>
                  <a:off x="-1524000" y="3998777"/>
                  <a:ext cx="5509219" cy="82608"/>
                </a:xfrm>
                <a:prstGeom prst="rect">
                  <a:avLst/>
                </a:prstGeom>
                <a:solidFill>
                  <a:srgbClr val="92D050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sp>
          <p:nvSpPr>
            <p:cNvPr id="17" name="矩形 16"/>
            <p:cNvSpPr/>
            <p:nvPr/>
          </p:nvSpPr>
          <p:spPr>
            <a:xfrm>
              <a:off x="1486694" y="3717826"/>
              <a:ext cx="1440000" cy="15372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968" t="5973" r="76574" b="11701"/>
            <a:stretch/>
          </p:blipFill>
          <p:spPr>
            <a:xfrm>
              <a:off x="1568519" y="3814248"/>
              <a:ext cx="1276351" cy="1265913"/>
            </a:xfrm>
            <a:prstGeom prst="rect">
              <a:avLst/>
            </a:prstGeom>
          </p:spPr>
        </p:pic>
      </p:grpSp>
      <p:sp>
        <p:nvSpPr>
          <p:cNvPr id="24" name="矩形 23"/>
          <p:cNvSpPr/>
          <p:nvPr/>
        </p:nvSpPr>
        <p:spPr>
          <a:xfrm>
            <a:off x="4218741" y="3812513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25" name="标题 1"/>
          <p:cNvSpPr txBox="1">
            <a:spLocks/>
          </p:cNvSpPr>
          <p:nvPr/>
        </p:nvSpPr>
        <p:spPr>
          <a:xfrm>
            <a:off x="3122969" y="4316939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6574" y="793392"/>
            <a:ext cx="11304668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smtClean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[</a:t>
            </a:r>
            <a:r>
              <a:rPr lang="zh-CN" altLang="zh-CN" sz="2800" b="1" kern="100" dirty="0">
                <a:solidFill>
                  <a:srgbClr val="0000FF"/>
                </a:solidFill>
                <a:latin typeface="IPAPANNEW"/>
                <a:ea typeface="华文细黑"/>
                <a:cs typeface="Times New Roman"/>
              </a:rPr>
              <a:t>考点要求</a:t>
            </a:r>
            <a:r>
              <a:rPr lang="en-US" altLang="zh-CN" sz="2800" b="1" kern="100" dirty="0">
                <a:solidFill>
                  <a:srgbClr val="0000FF"/>
                </a:solidFill>
                <a:latin typeface="宋体"/>
                <a:ea typeface="IPAPANNEW"/>
                <a:cs typeface="Times New Roman"/>
              </a:rPr>
              <a:t>]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437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准确、有逻辑地运用语言。能力层级：</a:t>
            </a:r>
            <a:r>
              <a:rPr lang="en-US" altLang="zh-CN" sz="2800" kern="100" dirty="0">
                <a:latin typeface="Times New Roman"/>
                <a:ea typeface="华文细黑"/>
              </a:rPr>
              <a:t>E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级。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2468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90550" y="226035"/>
            <a:ext cx="11655208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考之后，我们将面临大学专业的选择问题。如果有机会，我要选择工科方面的专业，因为只有学了工科才能激发强烈的好奇心，培养探索未知事物的兴趣，而有了浓厚的兴趣，必将取得好成绩，毕业后也就一定能很好地适应社会需要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不是只有学了工科才能激发好奇心。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2" name="矩形 1"/>
          <p:cNvSpPr/>
          <p:nvPr/>
        </p:nvSpPr>
        <p:spPr>
          <a:xfrm>
            <a:off x="694606" y="4762539"/>
            <a:ext cx="521168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不是有兴趣就一定能取得好成绩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94606" y="5410611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不是成绩好就一定能很好地适应社会需要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716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549474"/>
            <a:ext cx="1152128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首先，明确所给文段的主旨：选择工科方面的专业的好处。再次，仔细研读内容，找出推断存在问题之处。文段中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有了浓厚的兴趣，必将取得好成绩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推断不合理，取得好成绩的因素有很多，浓厚的兴趣只是其中之一。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取得好成绩，毕业后也就一定能很好地适应社会需要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的推断也不合逻辑，成绩好坏与能否很好地适应社会，不存在必然联系。最后，参照例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的方式表达出来即可。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334041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117426"/>
            <a:ext cx="11521280" cy="6473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这是一个新题型。其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不仅表现在题新，更在于角度新、综合考查，把语言运用与逻辑推断直接放在一起考查。既然是新题，考生不适应是难免的，这里摘取高考阅卷现场中的误例以供参考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不是只有学了工科才能取得好成绩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不是只有学了工科才能适应社会需要。这两例都忽视了语段中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工科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好成绩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适应社会需要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之间层层推进的关系，前提与结论明显不符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第二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组：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不是只有有了浓厚的兴趣才能取得好成绩。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不是只有有了好成绩才能在毕业后适应社会的需要。这两例虽然找准了错处，但因加了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只有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才能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……”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，混淆了必要条件与充分条件，改造了原意，因而失分。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58649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750"/>
                                        <p:tgtEl>
                                          <p:spTgt spid="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750"/>
                                        <p:tgtEl>
                                          <p:spTgt spid="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00638" y="45418"/>
            <a:ext cx="11655208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Ⅱ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725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云南的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思茅市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改成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普洱市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，四川的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南坪县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更名为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九寨沟县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后，城市的知名度都有了很大提高，经济有了较快发展，可见，更名必然带来城市经济的发展。我市的名字不够响亮，这严重影响了我们的经济发展。如果更名，就一定会带来我市的经济腾飞，因此，更名的事要尽快提到日程上来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更名并不一定能带来城市的发展。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2" name="矩形 1"/>
          <p:cNvSpPr/>
          <p:nvPr/>
        </p:nvSpPr>
        <p:spPr>
          <a:xfrm>
            <a:off x="694606" y="5282838"/>
            <a:ext cx="77251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城市名字不够响亮并不一定会严重影响经济发展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8540" y="5930910"/>
            <a:ext cx="485261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更名并不一定会带来经济腾飞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189613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549474"/>
            <a:ext cx="11521280" cy="3241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解析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文段共有三句话，每句话中各有一处推断，要把太绝对的词语改过来。第一句的推断是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更名必然带来城市经济的发展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必然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太绝对。第二句的推断是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我市的名字不够响亮，这严重影响了我们的经济发展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严重影响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太绝对。第三句的推断是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如果更名，就一定会带来我市的经济腾飞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。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一定会</a:t>
            </a:r>
            <a:r>
              <a:rPr lang="en-US" altLang="zh-CN" sz="2800" kern="100" dirty="0">
                <a:solidFill>
                  <a:srgbClr val="00206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002060"/>
                </a:solidFill>
                <a:latin typeface="Times New Roman"/>
                <a:ea typeface="华文细黑"/>
                <a:cs typeface="Times New Roman"/>
              </a:rPr>
              <a:t>太绝对。</a:t>
            </a:r>
            <a:endParaRPr lang="zh-CN" altLang="zh-CN" sz="1050" kern="100" dirty="0">
              <a:solidFill>
                <a:srgbClr val="002060"/>
              </a:solidFill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2047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62558" y="756038"/>
            <a:ext cx="11521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b="1" kern="100" dirty="0" err="1" smtClean="0">
                <a:solidFill>
                  <a:srgbClr val="0000FF"/>
                </a:solidFill>
                <a:latin typeface="华文细黑"/>
                <a:ea typeface="华文细黑"/>
                <a:cs typeface="Times New Roman"/>
              </a:rPr>
              <a:t>试题评点</a:t>
            </a:r>
            <a:r>
              <a:rPr lang="en-US" altLang="zh-CN" sz="2800" kern="100" dirty="0" smtClean="0">
                <a:latin typeface="华文细黑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该题与全国卷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命题完全一致，只是存在的问题稍微明显。第一句中的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必然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一词显得绝对，第三句中的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一定会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更显偏执。值得注意的是，既然是推断，就有前提与结论的关系。该题中的前提与结论也较全国卷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显得显豁。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043495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558" y="83760"/>
            <a:ext cx="11439184" cy="658639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3.(2017·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全国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Ⅲ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下面文段有三处推断存在问题，请参照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的方式，说明另外两处问题。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17550"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爆竹声声除旧岁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说的是欢度春节时的传统习俗。春节燃放烟花爆竹虽然喜庆，但会带来空气、噪声等环境污染问题，还可能引发火灾，一旦引发火灾，势必造成人身伤亡和财产损失。现在很多城市已经限制燃放，这样就可以避免发生火灾，而且只要限制燃放，就能避免环境污染，让空气新鲜、环境优美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火灾不一定会造成人身伤亡。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②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 smtClean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③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______________________________________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213072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答案</a:t>
            </a:r>
          </a:p>
        </p:txBody>
      </p: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10116923" y="639792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解析</a:t>
            </a:r>
          </a:p>
        </p:txBody>
      </p: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414115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试题评点</a:t>
            </a:r>
          </a:p>
        </p:txBody>
      </p:sp>
      <p:sp>
        <p:nvSpPr>
          <p:cNvPr id="2" name="矩形 1"/>
          <p:cNvSpPr/>
          <p:nvPr/>
        </p:nvSpPr>
        <p:spPr>
          <a:xfrm>
            <a:off x="817319" y="5282838"/>
            <a:ext cx="736611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限制燃放烟花爆竹并不一定能避免火灾的发生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43376" y="5930910"/>
            <a:ext cx="66479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kern="100" dirty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  <a:cs typeface="Times New Roman"/>
              </a:rPr>
              <a:t>不是限制燃放烟花爆竹就能避免环境污染</a:t>
            </a:r>
            <a:endParaRPr lang="zh-CN" altLang="en-US" sz="2800" kern="100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6567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7842</TotalTime>
  <Words>520</Words>
  <Application>Microsoft Office PowerPoint</Application>
  <PresentationFormat>自定义</PresentationFormat>
  <Paragraphs>69</Paragraphs>
  <Slides>14</Slides>
  <Notes>10</Notes>
  <HiddenSlides>6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5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微软用户</cp:lastModifiedBy>
  <cp:revision>1085</cp:revision>
  <dcterms:modified xsi:type="dcterms:W3CDTF">2018-03-27T01:51:01Z</dcterms:modified>
</cp:coreProperties>
</file>