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wdp" ContentType="image/vnd.ms-photo"/>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42"/>
  </p:notesMasterIdLst>
  <p:handoutMasterIdLst>
    <p:handoutMasterId r:id="rId43"/>
  </p:handoutMasterIdLst>
  <p:sldIdLst>
    <p:sldId id="1133" r:id="rId2"/>
    <p:sldId id="1135" r:id="rId3"/>
    <p:sldId id="1136" r:id="rId4"/>
    <p:sldId id="1139" r:id="rId5"/>
    <p:sldId id="1140" r:id="rId6"/>
    <p:sldId id="1134" r:id="rId7"/>
    <p:sldId id="1128" r:id="rId8"/>
    <p:sldId id="1141" r:id="rId9"/>
    <p:sldId id="1142" r:id="rId10"/>
    <p:sldId id="1143" r:id="rId11"/>
    <p:sldId id="323" r:id="rId12"/>
    <p:sldId id="1129" r:id="rId13"/>
    <p:sldId id="1192" r:id="rId14"/>
    <p:sldId id="1186" r:id="rId15"/>
    <p:sldId id="1182" r:id="rId16"/>
    <p:sldId id="1183" r:id="rId17"/>
    <p:sldId id="1153" r:id="rId18"/>
    <p:sldId id="1179" r:id="rId19"/>
    <p:sldId id="1114" r:id="rId20"/>
    <p:sldId id="1184" r:id="rId21"/>
    <p:sldId id="1193" r:id="rId22"/>
    <p:sldId id="1194" r:id="rId23"/>
    <p:sldId id="1154" r:id="rId24"/>
    <p:sldId id="1155" r:id="rId25"/>
    <p:sldId id="1156" r:id="rId26"/>
    <p:sldId id="1157" r:id="rId27"/>
    <p:sldId id="1195" r:id="rId28"/>
    <p:sldId id="1196" r:id="rId29"/>
    <p:sldId id="1197" r:id="rId30"/>
    <p:sldId id="1102" r:id="rId31"/>
    <p:sldId id="1100" r:id="rId32"/>
    <p:sldId id="1116" r:id="rId33"/>
    <p:sldId id="1106" r:id="rId34"/>
    <p:sldId id="1187" r:id="rId35"/>
    <p:sldId id="1188" r:id="rId36"/>
    <p:sldId id="1113" r:id="rId37"/>
    <p:sldId id="1189" r:id="rId38"/>
    <p:sldId id="1190" r:id="rId39"/>
    <p:sldId id="1191" r:id="rId40"/>
    <p:sldId id="1119" r:id="rId41"/>
  </p:sldIdLst>
  <p:sldSz cx="9144000" cy="5143500" type="screen16x9"/>
  <p:notesSz cx="6858000" cy="9144000"/>
  <p:custDataLst>
    <p:tags r:id="rId44"/>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3162">
          <p15:clr>
            <a:srgbClr val="A4A3A4"/>
          </p15:clr>
        </p15:guide>
        <p15:guide id="2" pos="5760">
          <p15:clr>
            <a:srgbClr val="A4A3A4"/>
          </p15:clr>
        </p15:guide>
      </p15:sldGuideLst>
    </p:ext>
    <p:ext uri="{2D200454-40CA-4A62-9FC3-DE9A4176ACB9}">
      <p15:notesGuideLst xmlns:p15="http://schemas.microsoft.com/office/powerpoint/2012/main" xmlns="">
        <p15:guide id="1" orient="horz" pos="3022">
          <p15:clr>
            <a:srgbClr val="A4A3A4"/>
          </p15:clr>
        </p15:guide>
        <p15:guide id="2" pos="225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0000"/>
    <a:srgbClr val="0000FF"/>
    <a:srgbClr val="00B050"/>
    <a:srgbClr val="0066FF"/>
    <a:srgbClr val="FF00FF"/>
    <a:srgbClr val="A38302"/>
    <a:srgbClr val="FEFCDE"/>
    <a:srgbClr val="FFFFFF"/>
    <a:srgbClr val="FF6600"/>
    <a:srgbClr val="D60093"/>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4435" autoAdjust="0"/>
    <p:restoredTop sz="94705" autoAdjust="0"/>
  </p:normalViewPr>
  <p:slideViewPr>
    <p:cSldViewPr>
      <p:cViewPr>
        <p:scale>
          <a:sx n="100" d="100"/>
          <a:sy n="100" d="100"/>
        </p:scale>
        <p:origin x="-852" y="-702"/>
      </p:cViewPr>
      <p:guideLst>
        <p:guide orient="horz" pos="3162"/>
        <p:guide pos="5760"/>
      </p:guideLst>
    </p:cSldViewPr>
  </p:slideViewPr>
  <p:outlineViewPr>
    <p:cViewPr>
      <p:scale>
        <a:sx n="33" d="100"/>
        <a:sy n="33" d="100"/>
      </p:scale>
      <p:origin x="0" y="1122"/>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65" d="100"/>
          <a:sy n="65" d="100"/>
        </p:scale>
        <p:origin x="-2502" y="-114"/>
      </p:cViewPr>
      <p:guideLst>
        <p:guide orient="horz" pos="3022"/>
        <p:guide pos="225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4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60C8EF0-063C-4EC8-822D-D4BEE606CB45}" type="datetimeFigureOut">
              <a:rPr lang="zh-CN" altLang="en-US" smtClean="0"/>
              <a:pPr/>
              <a:t>2020/9/5 Saturday</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7F7337-2D4C-4836-9F96-E27918AAD3E1}" type="slidenum">
              <a:rPr lang="zh-CN" altLang="en-US" smtClean="0"/>
              <a:pPr/>
              <a:t>‹#›</a:t>
            </a:fld>
            <a:endParaRPr lang="zh-CN" altLang="en-US"/>
          </a:p>
        </p:txBody>
      </p:sp>
    </p:spTree>
    <p:extLst>
      <p:ext uri="{BB962C8B-B14F-4D97-AF65-F5344CB8AC3E}">
        <p14:creationId xmlns:p14="http://schemas.microsoft.com/office/powerpoint/2010/main" xmlns="" val="18726346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D2E35E-6DB1-4671-AA13-E9173BD066DF}" type="datetimeFigureOut">
              <a:rPr lang="zh-CN" altLang="en-US" smtClean="0"/>
              <a:pPr/>
              <a:t>2020/9/5 Saturday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1CD010-A9A3-4117-BFBF-9C1583B3E142}" type="slidenum">
              <a:rPr lang="zh-CN" altLang="en-US" smtClean="0"/>
              <a:pPr/>
              <a:t>‹#›</a:t>
            </a:fld>
            <a:endParaRPr lang="zh-CN" altLang="en-US"/>
          </a:p>
        </p:txBody>
      </p:sp>
    </p:spTree>
    <p:extLst>
      <p:ext uri="{BB962C8B-B14F-4D97-AF65-F5344CB8AC3E}">
        <p14:creationId xmlns:p14="http://schemas.microsoft.com/office/powerpoint/2010/main" xmlns="" val="3228814011"/>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C5514D-1C19-4227-9FDB-AE9C2557C608}"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xmlns="" val="32016661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11</a:t>
            </a:fld>
            <a:endParaRPr lang="zh-CN" altLang="en-US"/>
          </a:p>
        </p:txBody>
      </p:sp>
    </p:spTree>
    <p:extLst>
      <p:ext uri="{BB962C8B-B14F-4D97-AF65-F5344CB8AC3E}">
        <p14:creationId xmlns:p14="http://schemas.microsoft.com/office/powerpoint/2010/main" xmlns="" val="30034861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p:transition spd="slow" advTm="0">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cSld>
  <p:clrMapOvr>
    <a:masterClrMapping/>
  </p:clrMapOvr>
  <p:transition spd="med">
    <p:wedg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029809379"/>
      </p:ext>
    </p:extLst>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矩形 4"/>
          <p:cNvSpPr/>
          <p:nvPr userDrawn="1"/>
        </p:nvSpPr>
        <p:spPr>
          <a:xfrm flipH="1">
            <a:off x="1" y="123478"/>
            <a:ext cx="2771800" cy="216000"/>
          </a:xfrm>
          <a:prstGeom prst="rect">
            <a:avLst/>
          </a:prstGeom>
          <a:gradFill flip="none" rotWithShape="1">
            <a:gsLst>
              <a:gs pos="40000">
                <a:schemeClr val="accent5">
                  <a:lumMod val="60000"/>
                  <a:lumOff val="40000"/>
                </a:schemeClr>
              </a:gs>
              <a:gs pos="97000">
                <a:schemeClr val="bg1">
                  <a:alpha val="0"/>
                </a:schemeClr>
              </a:gs>
              <a:gs pos="70000">
                <a:schemeClr val="accent5">
                  <a:lumMod val="40000"/>
                  <a:lumOff val="60000"/>
                  <a:alpha val="7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TextBox 1"/>
          <p:cNvSpPr txBox="1"/>
          <p:nvPr userDrawn="1"/>
        </p:nvSpPr>
        <p:spPr>
          <a:xfrm>
            <a:off x="179512" y="98748"/>
            <a:ext cx="1723549" cy="276999"/>
          </a:xfrm>
          <a:prstGeom prst="rect">
            <a:avLst/>
          </a:prstGeom>
          <a:noFill/>
        </p:spPr>
        <p:txBody>
          <a:bodyPr wrap="none" rtlCol="0">
            <a:spAutoFit/>
          </a:bodyPr>
          <a:lstStyle/>
          <a:p>
            <a:r>
              <a:rPr lang="zh-CN" altLang="en-US" sz="1200" dirty="0" smtClean="0">
                <a:latin typeface="黑体" panose="02010609060101010101" pitchFamily="49" charset="-122"/>
                <a:ea typeface="黑体" panose="02010609060101010101" pitchFamily="49" charset="-122"/>
              </a:rPr>
              <a:t>习作：神奇的探险之旅</a:t>
            </a:r>
          </a:p>
        </p:txBody>
      </p:sp>
      <p:pic>
        <p:nvPicPr>
          <p:cNvPr id="44035" name="Picture 3"/>
          <p:cNvPicPr>
            <a:picLocks noChangeAspect="1" noChangeArrowheads="1"/>
          </p:cNvPicPr>
          <p:nvPr userDrawn="1"/>
        </p:nvPicPr>
        <p:blipFill>
          <a:blip r:embed="rId8" cstate="print"/>
          <a:srcRect/>
          <a:stretch>
            <a:fillRect/>
          </a:stretch>
        </p:blipFill>
        <p:spPr bwMode="auto">
          <a:xfrm>
            <a:off x="0" y="4654103"/>
            <a:ext cx="9144000" cy="489397"/>
          </a:xfrm>
          <a:prstGeom prst="rect">
            <a:avLst/>
          </a:prstGeom>
          <a:noFill/>
          <a:ln w="9525">
            <a:noFill/>
            <a:miter lim="800000"/>
            <a:headEnd/>
            <a:tailEnd/>
          </a:ln>
        </p:spPr>
      </p:pic>
      <p:pic>
        <p:nvPicPr>
          <p:cNvPr id="44034" name="Picture 2" descr="http://p0.so.qhimgs1.com/bdr/_240_/t01aab09611d85ef5da.jpg"/>
          <p:cNvPicPr>
            <a:picLocks noChangeAspect="1" noChangeArrowheads="1"/>
          </p:cNvPicPr>
          <p:nvPr userDrawn="1"/>
        </p:nvPicPr>
        <p:blipFill>
          <a:blip r:embed="rId9" cstate="print">
            <a:clrChange>
              <a:clrFrom>
                <a:srgbClr val="FFFFFF"/>
              </a:clrFrom>
              <a:clrTo>
                <a:srgbClr val="FFFFFF">
                  <a:alpha val="0"/>
                </a:srgbClr>
              </a:clrTo>
            </a:clrChange>
          </a:blip>
          <a:srcRect/>
          <a:stretch>
            <a:fillRect/>
          </a:stretch>
        </p:blipFill>
        <p:spPr bwMode="auto">
          <a:xfrm>
            <a:off x="0" y="4207396"/>
            <a:ext cx="936104" cy="936104"/>
          </a:xfrm>
          <a:prstGeom prst="rect">
            <a:avLst/>
          </a:prstGeom>
          <a:noFill/>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3" r:id="rId3"/>
    <p:sldLayoutId id="2147483656" r:id="rId4"/>
    <p:sldLayoutId id="2147483657" r:id="rId5"/>
    <p:sldLayoutId id="2147483658" r:id="rId6"/>
  </p:sldLayoutIdLst>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28.png"/><Relationship Id="rId5" Type="http://schemas.microsoft.com/office/2007/relationships/hdphoto" Target="../media/hdphoto2.wdp"/><Relationship Id="rId4" Type="http://schemas.openxmlformats.org/officeDocument/2006/relationships/image" Target="../media/image27.png"/></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 Target="slide33.xml"/><Relationship Id="rId1" Type="http://schemas.openxmlformats.org/officeDocument/2006/relationships/slideLayout" Target="../slideLayouts/slideLayout5.xml"/><Relationship Id="rId5" Type="http://schemas.openxmlformats.org/officeDocument/2006/relationships/hyperlink" Target="&#33539;&#25991;2&#65306;&#38134;&#27827;&#27934;&#25506;&#38505;.pptx" TargetMode="External"/><Relationship Id="rId4" Type="http://schemas.openxmlformats.org/officeDocument/2006/relationships/hyperlink" Target="&#33539;&#25991;1&#65306;&#28909;&#24102;&#38632;&#26519;&#25506;&#38505;.pptx" TargetMode="External"/></Relationships>
</file>

<file path=ppt/slides/_rels/slide3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slideLayout" Target="../slideLayouts/slideLayout3.xml"/><Relationship Id="rId1" Type="http://schemas.openxmlformats.org/officeDocument/2006/relationships/tags" Target="../tags/tag2.xml"/><Relationship Id="rId4" Type="http://schemas.openxmlformats.org/officeDocument/2006/relationships/image" Target="../media/image35.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
          <p:cNvSpPr txBox="1"/>
          <p:nvPr/>
        </p:nvSpPr>
        <p:spPr>
          <a:xfrm>
            <a:off x="1643042" y="1357304"/>
            <a:ext cx="5715040" cy="1624484"/>
          </a:xfrm>
          <a:prstGeom prst="rect">
            <a:avLst/>
          </a:prstGeom>
          <a:ln>
            <a:solidFill>
              <a:srgbClr val="FFC000"/>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nSpc>
                <a:spcPct val="150000"/>
              </a:lnSpc>
            </a:pPr>
            <a:r>
              <a:rPr lang="zh-CN" altLang="en-US" sz="3600" b="1" dirty="0" smtClean="0">
                <a:latin typeface="楷体" pitchFamily="49" charset="-122"/>
                <a:ea typeface="楷体" pitchFamily="49" charset="-122"/>
              </a:rPr>
              <a:t>    你喜欢探险吗？你读过有关探险的书吗？</a:t>
            </a:r>
            <a:endParaRPr lang="zh-CN" altLang="en-US" sz="3600" b="1" dirty="0">
              <a:solidFill>
                <a:prstClr val="black"/>
              </a:solidFill>
              <a:latin typeface="黑体" pitchFamily="49" charset="-122"/>
              <a:ea typeface="黑体" pitchFamily="49" charset="-122"/>
            </a:endParaRPr>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7287207" y="3000378"/>
            <a:ext cx="1756295" cy="158554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69215269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214414" y="1000114"/>
            <a:ext cx="6715172" cy="1772793"/>
          </a:xfrm>
          <a:prstGeom prst="rect">
            <a:avLst/>
          </a:prstGeom>
        </p:spPr>
        <p:txBody>
          <a:bodyPr wrap="square">
            <a:spAutoFit/>
          </a:bodyPr>
          <a:lstStyle/>
          <a:p>
            <a:pPr>
              <a:lnSpc>
                <a:spcPct val="130000"/>
              </a:lnSpc>
            </a:pPr>
            <a:r>
              <a:rPr lang="zh-CN" altLang="en-US" sz="2800" b="1" dirty="0" smtClean="0">
                <a:latin typeface="黑体" pitchFamily="2" charset="-122"/>
                <a:ea typeface="黑体" pitchFamily="2" charset="-122"/>
              </a:rPr>
              <a:t>    写的</a:t>
            </a:r>
            <a:r>
              <a:rPr lang="zh-CN" altLang="en-US" sz="2800" b="1" dirty="0" smtClean="0">
                <a:solidFill>
                  <a:prstClr val="black"/>
                </a:solidFill>
                <a:latin typeface="黑体" pitchFamily="2" charset="-122"/>
                <a:ea typeface="黑体" pitchFamily="2" charset="-122"/>
              </a:rPr>
              <a:t>时候要展开丰富合理的想象，把遇到的困境、求生方法写具体。如果能把心情的变化写出来就更好了。</a:t>
            </a:r>
            <a:endParaRPr lang="zh-CN" altLang="en-US" b="1" dirty="0" smtClean="0">
              <a:latin typeface="楷体" pitchFamily="49" charset="-122"/>
              <a:ea typeface="楷体" pitchFamily="49" charset="-122"/>
            </a:endParaRPr>
          </a:p>
        </p:txBody>
      </p:sp>
      <p:sp>
        <p:nvSpPr>
          <p:cNvPr id="9" name="矩形 8"/>
          <p:cNvSpPr/>
          <p:nvPr/>
        </p:nvSpPr>
        <p:spPr>
          <a:xfrm>
            <a:off x="1357291" y="3212051"/>
            <a:ext cx="6311054" cy="1077218"/>
          </a:xfrm>
          <a:prstGeom prst="rect">
            <a:avLst/>
          </a:prstGeom>
        </p:spPr>
        <p:txBody>
          <a:bodyPr wrap="square">
            <a:spAutoFit/>
          </a:bodyPr>
          <a:lstStyle/>
          <a:p>
            <a:r>
              <a:rPr lang="zh-CN" altLang="en-US" sz="3200" b="1" dirty="0" smtClean="0">
                <a:solidFill>
                  <a:srgbClr val="FF0000"/>
                </a:solidFill>
                <a:latin typeface="楷体" panose="02010609060101010101" pitchFamily="49" charset="-122"/>
                <a:ea typeface="楷体" panose="02010609060101010101" pitchFamily="49" charset="-122"/>
                <a:sym typeface="+mn-ea"/>
              </a:rPr>
              <a:t>重点介绍</a:t>
            </a:r>
            <a:r>
              <a:rPr lang="zh-CN" altLang="en-US" sz="3200" b="1" dirty="0" smtClean="0">
                <a:solidFill>
                  <a:srgbClr val="FF0000"/>
                </a:solidFill>
                <a:latin typeface="楷体" pitchFamily="49" charset="-122"/>
                <a:ea typeface="楷体" pitchFamily="49" charset="-122"/>
              </a:rPr>
              <a:t>遇到的困境、求生方法以及心情的变化</a:t>
            </a:r>
            <a:r>
              <a:rPr lang="zh-CN" altLang="en-US" sz="3200" b="1" dirty="0" smtClean="0">
                <a:solidFill>
                  <a:srgbClr val="FF0000"/>
                </a:solidFill>
                <a:latin typeface="楷体" pitchFamily="49" charset="-122"/>
                <a:ea typeface="楷体" pitchFamily="49" charset="-122"/>
                <a:sym typeface="+mn-ea"/>
              </a:rPr>
              <a:t>。</a:t>
            </a:r>
            <a:endParaRPr lang="zh-CN" altLang="en-US" sz="3200" dirty="0">
              <a:solidFill>
                <a:srgbClr val="FF0000"/>
              </a:solidFill>
              <a:latin typeface="楷体" pitchFamily="49" charset="-122"/>
              <a:ea typeface="楷体" pitchFamily="49" charset="-122"/>
            </a:endParaRPr>
          </a:p>
        </p:txBody>
      </p:sp>
      <p:cxnSp>
        <p:nvCxnSpPr>
          <p:cNvPr id="15" name="直接连接符 14"/>
          <p:cNvCxnSpPr/>
          <p:nvPr/>
        </p:nvCxnSpPr>
        <p:spPr>
          <a:xfrm>
            <a:off x="2071670" y="1571618"/>
            <a:ext cx="5715040" cy="158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357290" y="2643188"/>
            <a:ext cx="4214842" cy="158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357290" y="2143122"/>
            <a:ext cx="6429420" cy="158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12186477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down)">
                                      <p:cBhvr>
                                        <p:cTn id="11" dur="500"/>
                                        <p:tgtEl>
                                          <p:spTgt spid="16"/>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down)">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15653" y="1707654"/>
            <a:ext cx="3440323" cy="1015663"/>
          </a:xfrm>
          <a:prstGeom prst="rect">
            <a:avLst/>
          </a:prstGeom>
          <a:solidFill>
            <a:srgbClr val="92D050"/>
          </a:solid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经验丰富的探险爱好者</a:t>
            </a:r>
            <a:endParaRPr lang="en-US" altLang="zh-CN" sz="2000" b="1" dirty="0" smtClean="0">
              <a:latin typeface="楷体" panose="02010609060101010101" pitchFamily="49" charset="-122"/>
              <a:ea typeface="楷体" panose="02010609060101010101" pitchFamily="49" charset="-122"/>
            </a:endParaRPr>
          </a:p>
          <a:p>
            <a:r>
              <a:rPr lang="zh-CN" altLang="en-US" sz="2000" b="1" dirty="0" smtClean="0">
                <a:latin typeface="楷体" panose="02010609060101010101" pitchFamily="49" charset="-122"/>
                <a:ea typeface="楷体" panose="02010609060101010101" pitchFamily="49" charset="-122"/>
              </a:rPr>
              <a:t>知识渊博的生物学家</a:t>
            </a:r>
            <a:endParaRPr lang="en-US" altLang="zh-CN" sz="2000" b="1" dirty="0" smtClean="0">
              <a:latin typeface="楷体" panose="02010609060101010101" pitchFamily="49" charset="-122"/>
              <a:ea typeface="楷体" panose="02010609060101010101" pitchFamily="49" charset="-122"/>
            </a:endParaRPr>
          </a:p>
          <a:p>
            <a:r>
              <a:rPr lang="zh-CN" altLang="en-US" sz="2000" b="1" dirty="0">
                <a:latin typeface="楷体" panose="02010609060101010101" pitchFamily="49" charset="-122"/>
                <a:ea typeface="楷体" panose="02010609060101010101" pitchFamily="49" charset="-122"/>
              </a:rPr>
              <a:t>见多识广</a:t>
            </a:r>
            <a:r>
              <a:rPr lang="zh-CN" altLang="en-US" sz="2000" b="1" dirty="0" smtClean="0">
                <a:latin typeface="楷体" panose="02010609060101010101" pitchFamily="49" charset="-122"/>
                <a:ea typeface="楷体" panose="02010609060101010101" pitchFamily="49" charset="-122"/>
              </a:rPr>
              <a:t>的向导</a:t>
            </a:r>
            <a:endParaRPr lang="zh-CN" altLang="en-US" sz="2000" b="1" dirty="0">
              <a:latin typeface="楷体" panose="02010609060101010101" pitchFamily="49" charset="-122"/>
              <a:ea typeface="楷体" panose="02010609060101010101" pitchFamily="49" charset="-122"/>
            </a:endParaRPr>
          </a:p>
        </p:txBody>
      </p:sp>
      <p:sp>
        <p:nvSpPr>
          <p:cNvPr id="10" name="文本框 9"/>
          <p:cNvSpPr txBox="1"/>
          <p:nvPr/>
        </p:nvSpPr>
        <p:spPr>
          <a:xfrm>
            <a:off x="4875467" y="1707653"/>
            <a:ext cx="3547946" cy="1015663"/>
          </a:xfrm>
          <a:prstGeom prst="rect">
            <a:avLst/>
          </a:prstGeom>
          <a:solidFill>
            <a:schemeClr val="accent5">
              <a:lumMod val="60000"/>
              <a:lumOff val="40000"/>
            </a:schemeClr>
          </a:solid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好奇心强、性格活泼的同学</a:t>
            </a:r>
            <a:endParaRPr lang="en-US" altLang="zh-CN" sz="2000" b="1" dirty="0" smtClean="0">
              <a:latin typeface="楷体" panose="02010609060101010101" pitchFamily="49" charset="-122"/>
              <a:ea typeface="楷体" panose="02010609060101010101" pitchFamily="49" charset="-122"/>
            </a:endParaRPr>
          </a:p>
          <a:p>
            <a:r>
              <a:rPr lang="zh-CN" altLang="en-US" sz="2000" b="1" dirty="0">
                <a:latin typeface="楷体" panose="02010609060101010101" pitchFamily="49" charset="-122"/>
                <a:ea typeface="楷体" panose="02010609060101010101" pitchFamily="49" charset="-122"/>
              </a:rPr>
              <a:t>胆子</a:t>
            </a:r>
            <a:r>
              <a:rPr lang="zh-CN" altLang="en-US" sz="2000" b="1" dirty="0" smtClean="0">
                <a:latin typeface="楷体" panose="02010609060101010101" pitchFamily="49" charset="-122"/>
                <a:ea typeface="楷体" panose="02010609060101010101" pitchFamily="49" charset="-122"/>
              </a:rPr>
              <a:t>大但行事鲁莽的表哥</a:t>
            </a:r>
            <a:endParaRPr lang="en-US" altLang="zh-CN" sz="2000" b="1" dirty="0" smtClean="0">
              <a:latin typeface="楷体" panose="02010609060101010101" pitchFamily="49" charset="-122"/>
              <a:ea typeface="楷体" panose="02010609060101010101" pitchFamily="49" charset="-122"/>
            </a:endParaRPr>
          </a:p>
          <a:p>
            <a:r>
              <a:rPr lang="zh-CN" altLang="en-US" sz="2000" b="1" dirty="0">
                <a:latin typeface="楷体" panose="02010609060101010101" pitchFamily="49" charset="-122"/>
                <a:ea typeface="楷体" panose="02010609060101010101" pitchFamily="49" charset="-122"/>
              </a:rPr>
              <a:t>心细而胆小</a:t>
            </a:r>
            <a:r>
              <a:rPr lang="zh-CN" altLang="en-US" sz="2000" b="1" dirty="0" smtClean="0">
                <a:latin typeface="楷体" panose="02010609060101010101" pitchFamily="49" charset="-122"/>
                <a:ea typeface="楷体" panose="02010609060101010101" pitchFamily="49" charset="-122"/>
              </a:rPr>
              <a:t>的妹妹</a:t>
            </a:r>
            <a:endParaRPr lang="zh-CN" altLang="en-US" sz="2000" b="1" dirty="0">
              <a:latin typeface="楷体" panose="02010609060101010101" pitchFamily="49" charset="-122"/>
              <a:ea typeface="楷体" panose="02010609060101010101" pitchFamily="49" charset="-122"/>
            </a:endParaRPr>
          </a:p>
        </p:txBody>
      </p:sp>
      <p:sp>
        <p:nvSpPr>
          <p:cNvPr id="6" name="矩形 5"/>
          <p:cNvSpPr/>
          <p:nvPr/>
        </p:nvSpPr>
        <p:spPr>
          <a:xfrm>
            <a:off x="827584" y="611379"/>
            <a:ext cx="7244878" cy="954107"/>
          </a:xfrm>
          <a:prstGeom prst="rect">
            <a:avLst/>
          </a:prstGeom>
        </p:spPr>
        <p:txBody>
          <a:bodyPr wrap="square">
            <a:spAutoFit/>
          </a:bodyPr>
          <a:lstStyle/>
          <a:p>
            <a:pPr indent="457200" algn="just"/>
            <a:r>
              <a:rPr lang="zh-CN" altLang="en-US" sz="2800" dirty="0" smtClean="0">
                <a:latin typeface="黑体" pitchFamily="2" charset="-122"/>
                <a:ea typeface="黑体" pitchFamily="2" charset="-122"/>
              </a:rPr>
              <a:t> 你</a:t>
            </a:r>
            <a:r>
              <a:rPr lang="zh-CN" altLang="en-US" sz="2800" dirty="0">
                <a:latin typeface="黑体" pitchFamily="2" charset="-122"/>
                <a:ea typeface="黑体" pitchFamily="2" charset="-122"/>
              </a:rPr>
              <a:t>希望和谁一同去探险？从下面两列人物中各选一个，和你组成</a:t>
            </a:r>
            <a:r>
              <a:rPr lang="zh-CN" altLang="en-US" sz="2800" dirty="0" smtClean="0">
                <a:latin typeface="黑体" pitchFamily="2" charset="-122"/>
                <a:ea typeface="黑体" pitchFamily="2" charset="-122"/>
              </a:rPr>
              <a:t>一支探险</a:t>
            </a:r>
            <a:r>
              <a:rPr lang="zh-CN" altLang="en-US" sz="2800" dirty="0">
                <a:latin typeface="黑体" pitchFamily="2" charset="-122"/>
                <a:ea typeface="黑体" pitchFamily="2" charset="-122"/>
              </a:rPr>
              <a:t>小队。</a:t>
            </a:r>
          </a:p>
        </p:txBody>
      </p:sp>
      <p:cxnSp>
        <p:nvCxnSpPr>
          <p:cNvPr id="8" name="直接连接符 7"/>
          <p:cNvCxnSpPr/>
          <p:nvPr/>
        </p:nvCxnSpPr>
        <p:spPr>
          <a:xfrm>
            <a:off x="4572000" y="1707653"/>
            <a:ext cx="0" cy="101566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pic>
        <p:nvPicPr>
          <p:cNvPr id="5123"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187624" y="2929846"/>
            <a:ext cx="933730" cy="14401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2087331" y="2929846"/>
            <a:ext cx="890421" cy="14401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126" name="Picture 6"/>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2977752" y="2929847"/>
            <a:ext cx="1247325" cy="15121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127" name="Picture 7"/>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5292080" y="2870668"/>
            <a:ext cx="941834" cy="142927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129" name="Picture 9"/>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6089898" y="2942474"/>
            <a:ext cx="864493" cy="13574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130" name="Picture 10"/>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6954391" y="2929847"/>
            <a:ext cx="1053133" cy="137204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28662" y="357172"/>
            <a:ext cx="7143800" cy="707886"/>
          </a:xfrm>
          <a:prstGeom prst="rect">
            <a:avLst/>
          </a:prstGeom>
          <a:noFill/>
        </p:spPr>
        <p:txBody>
          <a:bodyPr wrap="square" rtlCol="0">
            <a:spAutoFit/>
          </a:bodyPr>
          <a:lstStyle/>
          <a:p>
            <a:r>
              <a:rPr lang="zh-CN" altLang="en-US" sz="2000" dirty="0" smtClean="0">
                <a:latin typeface="黑体" pitchFamily="2" charset="-122"/>
                <a:ea typeface="黑体" pitchFamily="2" charset="-122"/>
              </a:rPr>
              <a:t>    你想去哪儿探险？打算带上哪些装备？可能会遇到什么险情？下面的提示供你参考：</a:t>
            </a:r>
            <a:endParaRPr lang="zh-CN" altLang="en-US" sz="2000" dirty="0">
              <a:latin typeface="黑体" pitchFamily="2" charset="-122"/>
              <a:ea typeface="黑体" pitchFamily="2" charset="-122"/>
            </a:endParaRPr>
          </a:p>
        </p:txBody>
      </p:sp>
      <p:grpSp>
        <p:nvGrpSpPr>
          <p:cNvPr id="12" name="组合 11"/>
          <p:cNvGrpSpPr/>
          <p:nvPr/>
        </p:nvGrpSpPr>
        <p:grpSpPr>
          <a:xfrm>
            <a:off x="251520" y="1364058"/>
            <a:ext cx="3157783" cy="2318165"/>
            <a:chOff x="251520" y="1659500"/>
            <a:chExt cx="3157783" cy="2318165"/>
          </a:xfrm>
        </p:grpSpPr>
        <p:sp>
          <p:nvSpPr>
            <p:cNvPr id="4" name="TextBox 3"/>
            <p:cNvSpPr txBox="1"/>
            <p:nvPr/>
          </p:nvSpPr>
          <p:spPr>
            <a:xfrm>
              <a:off x="312959" y="1665141"/>
              <a:ext cx="3096344" cy="1323439"/>
            </a:xfrm>
            <a:prstGeom prst="rect">
              <a:avLst/>
            </a:prstGeom>
            <a:noFill/>
          </p:spPr>
          <p:txBody>
            <a:bodyPr wrap="square" rtlCol="0">
              <a:spAutoFit/>
            </a:bodyPr>
            <a:lstStyle/>
            <a:p>
              <a:r>
                <a:rPr lang="zh-CN" altLang="en-US" sz="2000" dirty="0" smtClean="0"/>
                <a:t>            </a:t>
              </a:r>
              <a:r>
                <a:rPr lang="zh-CN" altLang="en-US" sz="2000" b="1" dirty="0" smtClean="0">
                  <a:latin typeface="楷体" pitchFamily="49" charset="-122"/>
                  <a:ea typeface="楷体" pitchFamily="49" charset="-122"/>
                </a:rPr>
                <a:t>场景 </a:t>
              </a:r>
              <a:endParaRPr lang="en-US" altLang="zh-CN" sz="2000" b="1" dirty="0" smtClean="0">
                <a:latin typeface="楷体" pitchFamily="49" charset="-122"/>
                <a:ea typeface="楷体" pitchFamily="49" charset="-122"/>
              </a:endParaRPr>
            </a:p>
            <a:p>
              <a:r>
                <a:rPr lang="zh-CN" altLang="en-US" sz="2000" b="1" dirty="0" smtClean="0">
                  <a:latin typeface="楷体" pitchFamily="49" charset="-122"/>
                  <a:ea typeface="楷体" pitchFamily="49" charset="-122"/>
                </a:rPr>
                <a:t>茫茫大漠、热带雨林、海中荒岛、幽深洞穴、南极冰川</a:t>
              </a:r>
              <a:r>
                <a:rPr lang="en-US" altLang="zh-CN" sz="2000" b="1" dirty="0" smtClean="0">
                  <a:latin typeface="楷体" pitchFamily="49" charset="-122"/>
                  <a:ea typeface="楷体" pitchFamily="49" charset="-122"/>
                </a:rPr>
                <a:t>……</a:t>
              </a:r>
              <a:endParaRPr lang="zh-CN" altLang="en-US" sz="2000" b="1" dirty="0">
                <a:latin typeface="楷体" pitchFamily="49" charset="-122"/>
                <a:ea typeface="楷体" pitchFamily="49" charset="-122"/>
              </a:endParaRPr>
            </a:p>
          </p:txBody>
        </p:sp>
        <p:sp>
          <p:nvSpPr>
            <p:cNvPr id="8" name="圆角矩形 7"/>
            <p:cNvSpPr/>
            <p:nvPr/>
          </p:nvSpPr>
          <p:spPr>
            <a:xfrm>
              <a:off x="251520" y="1659500"/>
              <a:ext cx="3157783" cy="2318165"/>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pic>
          <p:nvPicPr>
            <p:cNvPr id="1028" name="Picture 4"/>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971028" y="2931790"/>
              <a:ext cx="1438275" cy="1033816"/>
            </a:xfrm>
            <a:prstGeom prst="ellipse">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3" name="组合 12"/>
          <p:cNvGrpSpPr/>
          <p:nvPr/>
        </p:nvGrpSpPr>
        <p:grpSpPr>
          <a:xfrm>
            <a:off x="3553319" y="1357566"/>
            <a:ext cx="2520280" cy="2312597"/>
            <a:chOff x="3553319" y="1653008"/>
            <a:chExt cx="2520280" cy="2312597"/>
          </a:xfrm>
        </p:grpSpPr>
        <p:sp>
          <p:nvSpPr>
            <p:cNvPr id="5" name="TextBox 4"/>
            <p:cNvSpPr txBox="1"/>
            <p:nvPr/>
          </p:nvSpPr>
          <p:spPr>
            <a:xfrm>
              <a:off x="3553319" y="1662442"/>
              <a:ext cx="2520280" cy="1323439"/>
            </a:xfrm>
            <a:prstGeom prst="rect">
              <a:avLst/>
            </a:prstGeom>
            <a:noFill/>
          </p:spPr>
          <p:txBody>
            <a:bodyPr wrap="square" rtlCol="0">
              <a:spAutoFit/>
            </a:bodyPr>
            <a:lstStyle/>
            <a:p>
              <a:r>
                <a:rPr lang="zh-CN" altLang="en-US" sz="2000" b="1" dirty="0" smtClean="0">
                  <a:latin typeface="楷体" pitchFamily="49" charset="-122"/>
                  <a:ea typeface="楷体" pitchFamily="49" charset="-122"/>
                </a:rPr>
                <a:t>     装备</a:t>
              </a:r>
              <a:endParaRPr lang="en-US" altLang="zh-CN" sz="2000" b="1" dirty="0" smtClean="0">
                <a:latin typeface="楷体" pitchFamily="49" charset="-122"/>
                <a:ea typeface="楷体" pitchFamily="49" charset="-122"/>
              </a:endParaRPr>
            </a:p>
            <a:p>
              <a:r>
                <a:rPr lang="zh-CN" altLang="en-US" sz="2000" b="1" dirty="0" smtClean="0">
                  <a:latin typeface="楷体" pitchFamily="49" charset="-122"/>
                  <a:ea typeface="楷体" pitchFamily="49" charset="-122"/>
                </a:rPr>
                <a:t>指南针、地图、饮用水、食物、药品、帐篷</a:t>
              </a:r>
              <a:r>
                <a:rPr lang="en-US" altLang="zh-CN" sz="2000" b="1" dirty="0" smtClean="0">
                  <a:latin typeface="楷体" pitchFamily="49" charset="-122"/>
                  <a:ea typeface="楷体" pitchFamily="49" charset="-122"/>
                </a:rPr>
                <a:t>……</a:t>
              </a:r>
              <a:endParaRPr lang="zh-CN" altLang="en-US" sz="2000" b="1" dirty="0">
                <a:latin typeface="楷体" pitchFamily="49" charset="-122"/>
                <a:ea typeface="楷体" pitchFamily="49" charset="-122"/>
              </a:endParaRPr>
            </a:p>
          </p:txBody>
        </p:sp>
        <p:sp>
          <p:nvSpPr>
            <p:cNvPr id="10" name="圆角矩形 9"/>
            <p:cNvSpPr/>
            <p:nvPr/>
          </p:nvSpPr>
          <p:spPr>
            <a:xfrm>
              <a:off x="3567321" y="1653008"/>
              <a:ext cx="2304256" cy="2312597"/>
            </a:xfrm>
            <a:prstGeom prst="round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429124" y="3143254"/>
              <a:ext cx="1169481" cy="7270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4" name="组合 13"/>
          <p:cNvGrpSpPr/>
          <p:nvPr/>
        </p:nvGrpSpPr>
        <p:grpSpPr>
          <a:xfrm>
            <a:off x="6000760" y="1347614"/>
            <a:ext cx="2924330" cy="2296032"/>
            <a:chOff x="6073598" y="1669573"/>
            <a:chExt cx="2924330" cy="2296032"/>
          </a:xfrm>
        </p:grpSpPr>
        <p:sp>
          <p:nvSpPr>
            <p:cNvPr id="6" name="TextBox 5"/>
            <p:cNvSpPr txBox="1"/>
            <p:nvPr/>
          </p:nvSpPr>
          <p:spPr>
            <a:xfrm>
              <a:off x="6073598" y="1669573"/>
              <a:ext cx="2784682" cy="1323439"/>
            </a:xfrm>
            <a:prstGeom prst="rect">
              <a:avLst/>
            </a:prstGeom>
            <a:noFill/>
          </p:spPr>
          <p:txBody>
            <a:bodyPr wrap="square" rtlCol="0">
              <a:spAutoFit/>
            </a:bodyPr>
            <a:lstStyle/>
            <a:p>
              <a:r>
                <a:rPr lang="zh-CN" altLang="en-US" sz="2000" b="1" dirty="0" smtClean="0">
                  <a:latin typeface="楷体" pitchFamily="49" charset="-122"/>
                  <a:ea typeface="楷体" pitchFamily="49" charset="-122"/>
                </a:rPr>
                <a:t>       险情</a:t>
              </a:r>
              <a:endParaRPr lang="en-US" altLang="zh-CN" sz="2000" b="1" dirty="0" smtClean="0">
                <a:latin typeface="楷体" pitchFamily="49" charset="-122"/>
                <a:ea typeface="楷体" pitchFamily="49" charset="-122"/>
              </a:endParaRPr>
            </a:p>
            <a:p>
              <a:r>
                <a:rPr lang="zh-CN" altLang="en-US" sz="2000" b="1" dirty="0" smtClean="0">
                  <a:latin typeface="楷体" pitchFamily="49" charset="-122"/>
                  <a:ea typeface="楷体" pitchFamily="49" charset="-122"/>
                </a:rPr>
                <a:t>遭遇猛兽、暴雨来袭</a:t>
              </a:r>
              <a:r>
                <a:rPr lang="zh-CN" altLang="en-US" sz="2000" b="1" dirty="0">
                  <a:latin typeface="楷体" pitchFamily="49" charset="-122"/>
                  <a:ea typeface="楷体" pitchFamily="49" charset="-122"/>
                </a:rPr>
                <a:t>、突发</a:t>
              </a:r>
              <a:r>
                <a:rPr lang="zh-CN" altLang="en-US" sz="2000" b="1" dirty="0" smtClean="0">
                  <a:latin typeface="楷体" pitchFamily="49" charset="-122"/>
                  <a:ea typeface="楷体" pitchFamily="49" charset="-122"/>
                </a:rPr>
                <a:t>疾病</a:t>
              </a:r>
              <a:r>
                <a:rPr lang="zh-CN" altLang="en-US" sz="2000" b="1" dirty="0">
                  <a:latin typeface="楷体" pitchFamily="49" charset="-122"/>
                  <a:ea typeface="楷体" pitchFamily="49" charset="-122"/>
                </a:rPr>
                <a:t>、</a:t>
              </a:r>
              <a:r>
                <a:rPr lang="zh-CN" altLang="en-US" sz="2000" b="1" dirty="0" smtClean="0">
                  <a:latin typeface="楷体" pitchFamily="49" charset="-122"/>
                  <a:ea typeface="楷体" pitchFamily="49" charset="-122"/>
                </a:rPr>
                <a:t>断水断粮、落石雪崩</a:t>
              </a:r>
              <a:r>
                <a:rPr lang="en-US" altLang="zh-CN" sz="2000" b="1" dirty="0" smtClean="0">
                  <a:latin typeface="楷体" pitchFamily="49" charset="-122"/>
                  <a:ea typeface="楷体" pitchFamily="49" charset="-122"/>
                </a:rPr>
                <a:t>……</a:t>
              </a:r>
              <a:endParaRPr lang="zh-CN" altLang="en-US" sz="2000" b="1" dirty="0">
                <a:latin typeface="楷体" pitchFamily="49" charset="-122"/>
                <a:ea typeface="楷体" pitchFamily="49" charset="-122"/>
              </a:endParaRPr>
            </a:p>
          </p:txBody>
        </p:sp>
        <p:sp>
          <p:nvSpPr>
            <p:cNvPr id="11" name="圆角矩形 10"/>
            <p:cNvSpPr/>
            <p:nvPr/>
          </p:nvSpPr>
          <p:spPr>
            <a:xfrm>
              <a:off x="6073599" y="1669573"/>
              <a:ext cx="2924329" cy="2296032"/>
            </a:xfrm>
            <a:prstGeom prst="roundRect">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pic>
          <p:nvPicPr>
            <p:cNvPr id="1031" name="Picture 7"/>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7786710" y="3202786"/>
              <a:ext cx="909886" cy="7582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
        <p:nvSpPr>
          <p:cNvPr id="2" name="矩形 1"/>
          <p:cNvSpPr/>
          <p:nvPr/>
        </p:nvSpPr>
        <p:spPr>
          <a:xfrm>
            <a:off x="611560" y="4190349"/>
            <a:ext cx="8136904" cy="461665"/>
          </a:xfrm>
          <a:prstGeom prst="rect">
            <a:avLst/>
          </a:prstGeom>
        </p:spPr>
        <p:txBody>
          <a:bodyPr wrap="square">
            <a:spAutoFit/>
          </a:bodyPr>
          <a:lstStyle/>
          <a:p>
            <a:r>
              <a:rPr lang="zh-CN" altLang="en-US" sz="2400" b="1" dirty="0" smtClean="0">
                <a:solidFill>
                  <a:srgbClr val="FF0000"/>
                </a:solidFill>
                <a:latin typeface="宋体" pitchFamily="2" charset="-122"/>
                <a:ea typeface="宋体" pitchFamily="2" charset="-122"/>
              </a:rPr>
              <a:t>    准备好了吗？快开始我们的探险之旅吧！</a:t>
            </a:r>
            <a:endParaRPr lang="zh-CN" altLang="en-US" sz="2400" dirty="0">
              <a:solidFill>
                <a:srgbClr val="FF0000"/>
              </a:solidFill>
            </a:endParaRPr>
          </a:p>
        </p:txBody>
      </p:sp>
    </p:spTree>
    <p:extLst>
      <p:ext uri="{BB962C8B-B14F-4D97-AF65-F5344CB8AC3E}">
        <p14:creationId xmlns:p14="http://schemas.microsoft.com/office/powerpoint/2010/main" xmlns="" val="106617406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19672" y="1203597"/>
            <a:ext cx="6900307" cy="1423467"/>
          </a:xfrm>
          <a:prstGeom prst="rect">
            <a:avLst/>
          </a:prstGeom>
          <a:solidFill>
            <a:schemeClr val="bg1"/>
          </a:solidFill>
          <a:effectLst>
            <a:softEdge rad="127000"/>
          </a:effectLst>
        </p:spPr>
        <p:txBody>
          <a:bodyPr wrap="square" lIns="68580" tIns="34290" rIns="68580" bIns="34290" rtlCol="0">
            <a:spAutoFit/>
          </a:bodyPr>
          <a:lstStyle/>
          <a:p>
            <a:pPr indent="457200" algn="just"/>
            <a:r>
              <a:rPr lang="zh-CN" altLang="en-US" sz="4400" b="1" dirty="0" smtClean="0">
                <a:solidFill>
                  <a:prstClr val="black"/>
                </a:solidFill>
                <a:latin typeface="黑体" pitchFamily="49" charset="-122"/>
                <a:ea typeface="黑体" pitchFamily="49" charset="-122"/>
              </a:rPr>
              <a:t>   你想编写什么探险故事呢？</a:t>
            </a:r>
            <a:endParaRPr lang="zh-CN" altLang="en-US" sz="4400" b="1" dirty="0">
              <a:solidFill>
                <a:prstClr val="black"/>
              </a:solidFill>
              <a:latin typeface="黑体" pitchFamily="49" charset="-122"/>
              <a:ea typeface="黑体" pitchFamily="49" charset="-122"/>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79512" y="1059582"/>
            <a:ext cx="1694180" cy="2248535"/>
          </a:xfrm>
          <a:prstGeom prst="rect">
            <a:avLst/>
          </a:prstGeom>
        </p:spPr>
      </p:pic>
    </p:spTree>
    <p:extLst>
      <p:ext uri="{BB962C8B-B14F-4D97-AF65-F5344CB8AC3E}">
        <p14:creationId xmlns:p14="http://schemas.microsoft.com/office/powerpoint/2010/main" xmlns="" val="379971735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857488" y="4000510"/>
            <a:ext cx="3929090" cy="523220"/>
          </a:xfrm>
          <a:prstGeom prst="rect">
            <a:avLst/>
          </a:prstGeom>
          <a:solidFill>
            <a:schemeClr val="accent1">
              <a:lumMod val="20000"/>
              <a:lumOff val="80000"/>
            </a:schemeClr>
          </a:solidFill>
        </p:spPr>
        <p:txBody>
          <a:bodyPr wrap="square">
            <a:spAutoFit/>
          </a:bodyPr>
          <a:lstStyle/>
          <a:p>
            <a:pPr algn="ctr"/>
            <a:r>
              <a:rPr lang="zh-CN" altLang="en-US" sz="2800" b="1" dirty="0">
                <a:solidFill>
                  <a:srgbClr val="FF0000"/>
                </a:solidFill>
              </a:rPr>
              <a:t>撒哈拉沙漠探险之旅</a:t>
            </a:r>
          </a:p>
        </p:txBody>
      </p:sp>
      <p:grpSp>
        <p:nvGrpSpPr>
          <p:cNvPr id="2" name="组合 5"/>
          <p:cNvGrpSpPr/>
          <p:nvPr/>
        </p:nvGrpSpPr>
        <p:grpSpPr>
          <a:xfrm>
            <a:off x="785786" y="857238"/>
            <a:ext cx="2376264" cy="648071"/>
            <a:chOff x="1115616" y="627534"/>
            <a:chExt cx="2736304" cy="648071"/>
          </a:xfrm>
          <a:effectLst/>
        </p:grpSpPr>
        <p:sp>
          <p:nvSpPr>
            <p:cNvPr id="4" name="矩形标注 3"/>
            <p:cNvSpPr/>
            <p:nvPr/>
          </p:nvSpPr>
          <p:spPr>
            <a:xfrm>
              <a:off x="1115616" y="627534"/>
              <a:ext cx="2736304" cy="648071"/>
            </a:xfrm>
            <a:prstGeom prst="wedgeRectCallout">
              <a:avLst>
                <a:gd name="adj1" fmla="val 50679"/>
                <a:gd name="adj2" fmla="val 102183"/>
              </a:avLst>
            </a:prstGeom>
            <a:solidFill>
              <a:schemeClr val="accent6">
                <a:lumMod val="20000"/>
                <a:lumOff val="80000"/>
              </a:schemeClr>
            </a:solidFill>
            <a:ln>
              <a:solidFill>
                <a:schemeClr val="accent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prstClr val="white"/>
                </a:solidFill>
                <a:latin typeface="楷体" charset="-122"/>
                <a:ea typeface="楷体" charset="-122"/>
              </a:endParaRPr>
            </a:p>
          </p:txBody>
        </p:sp>
        <p:sp>
          <p:nvSpPr>
            <p:cNvPr id="5" name="TextBox 4"/>
            <p:cNvSpPr txBox="1"/>
            <p:nvPr/>
          </p:nvSpPr>
          <p:spPr>
            <a:xfrm>
              <a:off x="1115616" y="689959"/>
              <a:ext cx="2736304" cy="523220"/>
            </a:xfrm>
            <a:prstGeom prst="rect">
              <a:avLst/>
            </a:prstGeom>
            <a:noFill/>
          </p:spPr>
          <p:txBody>
            <a:bodyPr wrap="square" rtlCol="0">
              <a:spAutoFit/>
            </a:bodyPr>
            <a:lstStyle/>
            <a:p>
              <a:pPr algn="ctr"/>
              <a:r>
                <a:rPr lang="zh-CN" altLang="en-US" sz="2800" b="1" dirty="0" smtClean="0">
                  <a:solidFill>
                    <a:prstClr val="black"/>
                  </a:solidFill>
                  <a:latin typeface="楷体" charset="-122"/>
                  <a:ea typeface="楷体" charset="-122"/>
                </a:rPr>
                <a:t>大蛇袭击我们</a:t>
              </a:r>
              <a:endParaRPr lang="zh-CN" altLang="en-US" sz="2800" b="1" dirty="0">
                <a:solidFill>
                  <a:prstClr val="black"/>
                </a:solidFill>
                <a:latin typeface="楷体" charset="-122"/>
                <a:ea typeface="楷体" charset="-122"/>
              </a:endParaRPr>
            </a:p>
          </p:txBody>
        </p:sp>
      </p:grpSp>
      <p:grpSp>
        <p:nvGrpSpPr>
          <p:cNvPr id="6" name="组合 6"/>
          <p:cNvGrpSpPr/>
          <p:nvPr/>
        </p:nvGrpSpPr>
        <p:grpSpPr>
          <a:xfrm>
            <a:off x="3357554" y="500048"/>
            <a:ext cx="3286148" cy="571503"/>
            <a:chOff x="680723" y="519797"/>
            <a:chExt cx="4306518" cy="571503"/>
          </a:xfrm>
          <a:effectLst/>
        </p:grpSpPr>
        <p:sp>
          <p:nvSpPr>
            <p:cNvPr id="8" name="矩形标注 7"/>
            <p:cNvSpPr/>
            <p:nvPr/>
          </p:nvSpPr>
          <p:spPr>
            <a:xfrm>
              <a:off x="680723" y="519797"/>
              <a:ext cx="4306518" cy="571503"/>
            </a:xfrm>
            <a:prstGeom prst="wedgeRectCallout">
              <a:avLst>
                <a:gd name="adj1" fmla="val -6920"/>
                <a:gd name="adj2" fmla="val 113877"/>
              </a:avLst>
            </a:prstGeom>
            <a:solidFill>
              <a:schemeClr val="accent6">
                <a:lumMod val="20000"/>
                <a:lumOff val="80000"/>
              </a:schemeClr>
            </a:solidFill>
            <a:ln>
              <a:solidFill>
                <a:schemeClr val="accent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prstClr val="white"/>
                </a:solidFill>
                <a:latin typeface="楷体" charset="-122"/>
                <a:ea typeface="楷体" charset="-122"/>
              </a:endParaRPr>
            </a:p>
          </p:txBody>
        </p:sp>
        <p:sp>
          <p:nvSpPr>
            <p:cNvPr id="9" name="TextBox 8"/>
            <p:cNvSpPr txBox="1"/>
            <p:nvPr/>
          </p:nvSpPr>
          <p:spPr>
            <a:xfrm>
              <a:off x="680723" y="519797"/>
              <a:ext cx="4212898" cy="523220"/>
            </a:xfrm>
            <a:prstGeom prst="rect">
              <a:avLst/>
            </a:prstGeom>
            <a:noFill/>
          </p:spPr>
          <p:txBody>
            <a:bodyPr wrap="square" rtlCol="0">
              <a:spAutoFit/>
            </a:bodyPr>
            <a:lstStyle/>
            <a:p>
              <a:r>
                <a:rPr lang="zh-CN" altLang="en-US" sz="2800" b="1" dirty="0" smtClean="0">
                  <a:solidFill>
                    <a:prstClr val="black"/>
                  </a:solidFill>
                  <a:latin typeface="楷体" charset="-122"/>
                  <a:ea typeface="楷体" charset="-122"/>
                </a:rPr>
                <a:t>我们遇到了沙尘暴</a:t>
              </a:r>
              <a:endParaRPr lang="zh-CN" altLang="en-US" sz="2800" b="1" dirty="0">
                <a:solidFill>
                  <a:prstClr val="black"/>
                </a:solidFill>
                <a:latin typeface="楷体" charset="-122"/>
                <a:ea typeface="楷体" charset="-122"/>
              </a:endParaRPr>
            </a:p>
          </p:txBody>
        </p:sp>
      </p:grpSp>
      <p:grpSp>
        <p:nvGrpSpPr>
          <p:cNvPr id="7" name="组合 9"/>
          <p:cNvGrpSpPr/>
          <p:nvPr/>
        </p:nvGrpSpPr>
        <p:grpSpPr>
          <a:xfrm>
            <a:off x="500034" y="1857370"/>
            <a:ext cx="2027109" cy="975579"/>
            <a:chOff x="1115616" y="627534"/>
            <a:chExt cx="2751076" cy="793444"/>
          </a:xfrm>
          <a:effectLst/>
        </p:grpSpPr>
        <p:sp>
          <p:nvSpPr>
            <p:cNvPr id="11" name="矩形标注 10"/>
            <p:cNvSpPr/>
            <p:nvPr/>
          </p:nvSpPr>
          <p:spPr>
            <a:xfrm>
              <a:off x="1115616" y="627534"/>
              <a:ext cx="2736305" cy="772775"/>
            </a:xfrm>
            <a:prstGeom prst="wedgeRectCallout">
              <a:avLst>
                <a:gd name="adj1" fmla="val 69128"/>
                <a:gd name="adj2" fmla="val -4613"/>
              </a:avLst>
            </a:prstGeom>
            <a:solidFill>
              <a:schemeClr val="accent6">
                <a:lumMod val="20000"/>
                <a:lumOff val="80000"/>
              </a:schemeClr>
            </a:solidFill>
            <a:ln>
              <a:solidFill>
                <a:schemeClr val="accent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TextBox 11"/>
            <p:cNvSpPr txBox="1"/>
            <p:nvPr/>
          </p:nvSpPr>
          <p:spPr>
            <a:xfrm>
              <a:off x="1130388" y="644997"/>
              <a:ext cx="2736304" cy="775981"/>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sym typeface="+mn-ea"/>
                </a:rPr>
                <a:t>妹妹陷进了黄沙里。</a:t>
              </a:r>
              <a:endParaRPr lang="zh-CN" altLang="en-US" sz="2800" b="1" dirty="0">
                <a:solidFill>
                  <a:prstClr val="black"/>
                </a:solidFill>
              </a:endParaRPr>
            </a:p>
          </p:txBody>
        </p:sp>
      </p:grpSp>
      <p:grpSp>
        <p:nvGrpSpPr>
          <p:cNvPr id="10" name="组合 12"/>
          <p:cNvGrpSpPr/>
          <p:nvPr/>
        </p:nvGrpSpPr>
        <p:grpSpPr>
          <a:xfrm>
            <a:off x="500034" y="3143254"/>
            <a:ext cx="2426520" cy="954107"/>
            <a:chOff x="967845" y="634020"/>
            <a:chExt cx="2725354" cy="1362770"/>
          </a:xfrm>
        </p:grpSpPr>
        <p:sp>
          <p:nvSpPr>
            <p:cNvPr id="14" name="矩形标注 13"/>
            <p:cNvSpPr/>
            <p:nvPr/>
          </p:nvSpPr>
          <p:spPr>
            <a:xfrm>
              <a:off x="967845" y="634020"/>
              <a:ext cx="2725354" cy="1332958"/>
            </a:xfrm>
            <a:prstGeom prst="wedgeRectCallout">
              <a:avLst>
                <a:gd name="adj1" fmla="val 56976"/>
                <a:gd name="adj2" fmla="val -95995"/>
              </a:avLst>
            </a:prstGeom>
            <a:solidFill>
              <a:schemeClr val="accent6">
                <a:lumMod val="20000"/>
                <a:lumOff val="80000"/>
              </a:schemeClr>
            </a:solidFill>
            <a:ln>
              <a:solidFill>
                <a:schemeClr val="accent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TextBox 14"/>
            <p:cNvSpPr txBox="1"/>
            <p:nvPr/>
          </p:nvSpPr>
          <p:spPr>
            <a:xfrm>
              <a:off x="967845" y="634020"/>
              <a:ext cx="2660483" cy="1362770"/>
            </a:xfrm>
            <a:prstGeom prst="rect">
              <a:avLst/>
            </a:prstGeom>
            <a:noFill/>
            <a:effectLst/>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撒哈拉沙漠的景色</a:t>
              </a:r>
              <a:endParaRPr lang="zh-CN" altLang="en-US" sz="2800" dirty="0">
                <a:solidFill>
                  <a:prstClr val="black"/>
                </a:solidFill>
              </a:endParaRPr>
            </a:p>
          </p:txBody>
        </p:sp>
      </p:grpSp>
      <p:grpSp>
        <p:nvGrpSpPr>
          <p:cNvPr id="13" name="组合 15"/>
          <p:cNvGrpSpPr/>
          <p:nvPr/>
        </p:nvGrpSpPr>
        <p:grpSpPr>
          <a:xfrm>
            <a:off x="6357950" y="2928940"/>
            <a:ext cx="1737909" cy="584775"/>
            <a:chOff x="1115616" y="627534"/>
            <a:chExt cx="2445947" cy="654544"/>
          </a:xfrm>
          <a:effectLst/>
        </p:grpSpPr>
        <p:sp>
          <p:nvSpPr>
            <p:cNvPr id="17" name="矩形标注 16"/>
            <p:cNvSpPr/>
            <p:nvPr/>
          </p:nvSpPr>
          <p:spPr>
            <a:xfrm>
              <a:off x="1216158" y="627534"/>
              <a:ext cx="2345405" cy="585645"/>
            </a:xfrm>
            <a:prstGeom prst="wedgeRectCallout">
              <a:avLst>
                <a:gd name="adj1" fmla="val -85533"/>
                <a:gd name="adj2" fmla="val -5641"/>
              </a:avLst>
            </a:prstGeom>
            <a:solidFill>
              <a:schemeClr val="accent6">
                <a:lumMod val="20000"/>
                <a:lumOff val="80000"/>
              </a:schemeClr>
            </a:solidFill>
            <a:ln>
              <a:solidFill>
                <a:schemeClr val="accent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TextBox 17"/>
            <p:cNvSpPr txBox="1"/>
            <p:nvPr/>
          </p:nvSpPr>
          <p:spPr>
            <a:xfrm>
              <a:off x="1115616" y="627534"/>
              <a:ext cx="2345403" cy="654544"/>
            </a:xfrm>
            <a:prstGeom prst="rect">
              <a:avLst/>
            </a:prstGeom>
            <a:noFill/>
          </p:spPr>
          <p:txBody>
            <a:bodyPr wrap="square" rtlCol="0">
              <a:spAutoFit/>
            </a:bodyPr>
            <a:lstStyle/>
            <a:p>
              <a:pPr algn="ctr"/>
              <a:r>
                <a:rPr lang="en-US" altLang="zh-CN" sz="3200" dirty="0" smtClean="0">
                  <a:solidFill>
                    <a:srgbClr val="FF0000"/>
                  </a:solidFill>
                  <a:latin typeface="黑体" pitchFamily="2" charset="-122"/>
                  <a:ea typeface="黑体" pitchFamily="2" charset="-122"/>
                </a:rPr>
                <a:t>……</a:t>
              </a:r>
              <a:endParaRPr lang="zh-CN" altLang="en-US" sz="3200" dirty="0">
                <a:solidFill>
                  <a:srgbClr val="FF0000"/>
                </a:solidFill>
                <a:latin typeface="黑体" pitchFamily="2" charset="-122"/>
                <a:ea typeface="黑体" pitchFamily="2" charset="-122"/>
              </a:endParaRPr>
            </a:p>
          </p:txBody>
        </p:sp>
      </p:grpSp>
      <p:grpSp>
        <p:nvGrpSpPr>
          <p:cNvPr id="16" name="组合 19"/>
          <p:cNvGrpSpPr/>
          <p:nvPr/>
        </p:nvGrpSpPr>
        <p:grpSpPr>
          <a:xfrm>
            <a:off x="6286512" y="1285866"/>
            <a:ext cx="2500330" cy="1143008"/>
            <a:chOff x="1115616" y="627534"/>
            <a:chExt cx="2808254" cy="1632580"/>
          </a:xfrm>
          <a:effectLst/>
        </p:grpSpPr>
        <p:sp>
          <p:nvSpPr>
            <p:cNvPr id="21" name="矩形标注 20"/>
            <p:cNvSpPr/>
            <p:nvPr/>
          </p:nvSpPr>
          <p:spPr>
            <a:xfrm>
              <a:off x="1115616" y="627534"/>
              <a:ext cx="2808254" cy="1632580"/>
            </a:xfrm>
            <a:prstGeom prst="wedgeRectCallout">
              <a:avLst>
                <a:gd name="adj1" fmla="val -62304"/>
                <a:gd name="adj2" fmla="val 42762"/>
              </a:avLst>
            </a:prstGeom>
            <a:solidFill>
              <a:schemeClr val="accent6">
                <a:lumMod val="20000"/>
                <a:lumOff val="80000"/>
              </a:schemeClr>
            </a:solidFill>
            <a:ln>
              <a:solidFill>
                <a:schemeClr val="accent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a:solidFill>
                  <a:prstClr val="white"/>
                </a:solidFill>
                <a:latin typeface="楷体" charset="-122"/>
                <a:ea typeface="楷体" charset="-122"/>
              </a:endParaRPr>
            </a:p>
          </p:txBody>
        </p:sp>
        <p:sp>
          <p:nvSpPr>
            <p:cNvPr id="22" name="TextBox 21"/>
            <p:cNvSpPr txBox="1"/>
            <p:nvPr/>
          </p:nvSpPr>
          <p:spPr>
            <a:xfrm>
              <a:off x="1356323" y="729570"/>
              <a:ext cx="2345404" cy="1362769"/>
            </a:xfrm>
            <a:prstGeom prst="rect">
              <a:avLst/>
            </a:prstGeom>
            <a:noFill/>
          </p:spPr>
          <p:txBody>
            <a:bodyPr wrap="square" rtlCol="0">
              <a:spAutoFit/>
            </a:bodyPr>
            <a:lstStyle/>
            <a:p>
              <a:r>
                <a:rPr lang="zh-CN" altLang="en-US" sz="2800" b="1" dirty="0" smtClean="0">
                  <a:solidFill>
                    <a:prstClr val="black"/>
                  </a:solidFill>
                  <a:latin typeface="楷体" charset="-122"/>
                  <a:ea typeface="楷体" charset="-122"/>
                </a:rPr>
                <a:t>绝望时看到了生命之泉</a:t>
              </a:r>
              <a:endParaRPr lang="zh-CN" altLang="en-US" sz="2800" b="1" dirty="0">
                <a:solidFill>
                  <a:prstClr val="black"/>
                </a:solidFill>
                <a:latin typeface="楷体" charset="-122"/>
                <a:ea typeface="楷体" charset="-122"/>
              </a:endParaRPr>
            </a:p>
          </p:txBody>
        </p:sp>
      </p:grpSp>
      <p:pic>
        <p:nvPicPr>
          <p:cNvPr id="1026" name="Picture 2"/>
          <p:cNvPicPr>
            <a:picLocks noChangeAspect="1" noChangeArrowheads="1"/>
          </p:cNvPicPr>
          <p:nvPr/>
        </p:nvPicPr>
        <p:blipFill>
          <a:blip r:embed="rId2"/>
          <a:srcRect/>
          <a:stretch>
            <a:fillRect/>
          </a:stretch>
        </p:blipFill>
        <p:spPr bwMode="auto">
          <a:xfrm>
            <a:off x="2857488" y="1500180"/>
            <a:ext cx="3357586" cy="2357454"/>
          </a:xfrm>
          <a:prstGeom prst="ellipse">
            <a:avLst/>
          </a:prstGeom>
          <a:ln>
            <a:noFill/>
          </a:ln>
          <a:effectLst>
            <a:softEdge rad="112500"/>
          </a:effectLst>
        </p:spPr>
      </p:pic>
    </p:spTree>
    <p:extLst>
      <p:ext uri="{BB962C8B-B14F-4D97-AF65-F5344CB8AC3E}">
        <p14:creationId xmlns:p14="http://schemas.microsoft.com/office/powerpoint/2010/main" xmlns="" val="251498737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heel(1)">
                                      <p:cBhvr>
                                        <p:cTn id="7" dur="2000"/>
                                        <p:tgtEl>
                                          <p:spTgt spid="1026"/>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20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right)">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2"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right)">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down)">
                                      <p:cBhvr>
                                        <p:cTn id="26" dur="500"/>
                                        <p:tgtEl>
                                          <p:spTgt spid="2"/>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down)">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wipe(left)">
                                      <p:cBhvr>
                                        <p:cTn id="36" dur="500"/>
                                        <p:tgtEl>
                                          <p:spTgt spid="16"/>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left)">
                                      <p:cBhvr>
                                        <p:cTn id="4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915698" y="1203598"/>
            <a:ext cx="7328709" cy="954107"/>
          </a:xfrm>
          <a:prstGeom prst="rect">
            <a:avLst/>
          </a:prstGeom>
          <a:noFill/>
        </p:spPr>
        <p:txBody>
          <a:bodyPr wrap="square" rtlCol="0">
            <a:spAutoFit/>
          </a:bodyPr>
          <a:lstStyle/>
          <a:p>
            <a:r>
              <a:rPr lang="zh-CN" altLang="en-US" sz="2800" b="1" dirty="0" smtClean="0">
                <a:latin typeface="宋体" pitchFamily="2" charset="-122"/>
                <a:ea typeface="宋体" pitchFamily="2" charset="-122"/>
              </a:rPr>
              <a:t>    交代背景。即：交代</a:t>
            </a:r>
            <a:r>
              <a:rPr lang="zh-CN" altLang="en-US" sz="2800" b="1" dirty="0">
                <a:latin typeface="宋体" pitchFamily="2" charset="-122"/>
                <a:ea typeface="宋体" pitchFamily="2" charset="-122"/>
              </a:rPr>
              <a:t>清楚探险故事发生的时间、地点和人物</a:t>
            </a:r>
            <a:r>
              <a:rPr lang="zh-CN" altLang="en-US" sz="2800" b="1" dirty="0" smtClean="0">
                <a:latin typeface="宋体" pitchFamily="2" charset="-122"/>
                <a:ea typeface="宋体" pitchFamily="2" charset="-122"/>
              </a:rPr>
              <a:t>。</a:t>
            </a:r>
            <a:endParaRPr lang="zh-CN" altLang="en-US" sz="2400" b="1" dirty="0">
              <a:latin typeface="宋体" pitchFamily="2" charset="-122"/>
              <a:ea typeface="宋体" pitchFamily="2" charset="-122"/>
            </a:endParaRPr>
          </a:p>
        </p:txBody>
      </p:sp>
      <p:pic>
        <p:nvPicPr>
          <p:cNvPr id="9" name="图片 8"/>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252155" y="411404"/>
            <a:ext cx="366860" cy="456339"/>
          </a:xfrm>
          <a:prstGeom prst="rect">
            <a:avLst/>
          </a:prstGeom>
        </p:spPr>
      </p:pic>
      <p:sp>
        <p:nvSpPr>
          <p:cNvPr id="11" name="文本框 14"/>
          <p:cNvSpPr txBox="1"/>
          <p:nvPr/>
        </p:nvSpPr>
        <p:spPr>
          <a:xfrm>
            <a:off x="660303" y="339502"/>
            <a:ext cx="2003356" cy="561692"/>
          </a:xfrm>
          <a:prstGeom prst="rect">
            <a:avLst/>
          </a:prstGeom>
          <a:noFill/>
        </p:spPr>
        <p:txBody>
          <a:bodyPr wrap="square" lIns="68580" tIns="34290" rIns="68580" bIns="34290" rtlCol="0">
            <a:spAutoFit/>
          </a:bodyPr>
          <a:lstStyle/>
          <a:p>
            <a:r>
              <a:rPr lang="zh-CN" altLang="en-US" sz="3200" b="1" dirty="0" smtClean="0">
                <a:solidFill>
                  <a:srgbClr val="875000"/>
                </a:solidFill>
                <a:latin typeface="幼圆" panose="02010509060101010101" pitchFamily="49" charset="-122"/>
                <a:ea typeface="幼圆" panose="02010509060101010101" pitchFamily="49" charset="-122"/>
              </a:rPr>
              <a:t>习作指导</a:t>
            </a:r>
            <a:endParaRPr lang="zh-CN" altLang="en-US" sz="3200" b="1" dirty="0">
              <a:solidFill>
                <a:srgbClr val="875000"/>
              </a:solidFill>
              <a:latin typeface="幼圆" panose="02010509060101010101" pitchFamily="49" charset="-122"/>
              <a:ea typeface="幼圆" panose="02010509060101010101" pitchFamily="49" charset="-122"/>
            </a:endParaRPr>
          </a:p>
        </p:txBody>
      </p:sp>
      <p:sp>
        <p:nvSpPr>
          <p:cNvPr id="12" name="矩形 11"/>
          <p:cNvSpPr/>
          <p:nvPr/>
        </p:nvSpPr>
        <p:spPr>
          <a:xfrm>
            <a:off x="660303" y="2787774"/>
            <a:ext cx="8136904" cy="1569660"/>
          </a:xfrm>
          <a:prstGeom prst="rect">
            <a:avLst/>
          </a:prstGeom>
        </p:spPr>
        <p:txBody>
          <a:bodyPr wrap="square">
            <a:spAutoFit/>
          </a:bodyPr>
          <a:lstStyle/>
          <a:p>
            <a:r>
              <a:rPr lang="zh-CN" altLang="en-US" sz="2400" b="1" dirty="0" smtClean="0">
                <a:solidFill>
                  <a:srgbClr val="FF0000"/>
                </a:solidFill>
                <a:latin typeface="宋体" pitchFamily="2" charset="-122"/>
                <a:ea typeface="宋体" pitchFamily="2" charset="-122"/>
              </a:rPr>
              <a:t>    注意：探险</a:t>
            </a:r>
            <a:r>
              <a:rPr lang="zh-CN" altLang="en-US" sz="2400" b="1" dirty="0">
                <a:solidFill>
                  <a:srgbClr val="FF0000"/>
                </a:solidFill>
                <a:latin typeface="宋体" pitchFamily="2" charset="-122"/>
                <a:ea typeface="宋体" pitchFamily="2" charset="-122"/>
              </a:rPr>
              <a:t>的人物必须是从教材中所给的两列人物中各选一个，和自己一起组成一个探险小队。探险的地点可以从习作要求中提供的场景中选择，也可以写别的场景。探险的时间可以自定。</a:t>
            </a:r>
            <a:endParaRPr lang="zh-CN" altLang="en-US" sz="2400" dirty="0">
              <a:solidFill>
                <a:srgbClr val="FF0000"/>
              </a:solidFill>
            </a:endParaRPr>
          </a:p>
        </p:txBody>
      </p:sp>
    </p:spTree>
    <p:extLst>
      <p:ext uri="{BB962C8B-B14F-4D97-AF65-F5344CB8AC3E}">
        <p14:creationId xmlns:p14="http://schemas.microsoft.com/office/powerpoint/2010/main" xmlns="" val="256295867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923254" y="1577876"/>
            <a:ext cx="7328709" cy="2031325"/>
          </a:xfrm>
          <a:prstGeom prst="rect">
            <a:avLst/>
          </a:prstGeom>
          <a:noFill/>
        </p:spPr>
        <p:txBody>
          <a:bodyPr wrap="square" rtlCol="0">
            <a:spAutoFit/>
          </a:bodyPr>
          <a:lstStyle/>
          <a:p>
            <a:pPr>
              <a:lnSpc>
                <a:spcPct val="150000"/>
              </a:lnSpc>
            </a:pPr>
            <a:r>
              <a:rPr lang="zh-CN" altLang="en-US" sz="2800" b="1" dirty="0" smtClean="0">
                <a:latin typeface="楷体" pitchFamily="49" charset="-122"/>
                <a:ea typeface="楷体" pitchFamily="49" charset="-122"/>
              </a:rPr>
              <a:t>    今年</a:t>
            </a:r>
            <a:r>
              <a:rPr lang="zh-CN" altLang="en-US" sz="2800" b="1" dirty="0">
                <a:latin typeface="楷体" pitchFamily="49" charset="-122"/>
                <a:ea typeface="楷体" pitchFamily="49" charset="-122"/>
              </a:rPr>
              <a:t>暑假，探险经验丰富的叔叔要带我和妹妹去海上孤岛探险。我和妹妹一听，开心极了，天天盼着早点出发。 </a:t>
            </a:r>
            <a:endParaRPr lang="zh-CN" altLang="en-US" sz="2400" b="1" dirty="0">
              <a:latin typeface="楷体" pitchFamily="49" charset="-122"/>
              <a:ea typeface="楷体" pitchFamily="49" charset="-122"/>
            </a:endParaRPr>
          </a:p>
        </p:txBody>
      </p:sp>
      <p:sp>
        <p:nvSpPr>
          <p:cNvPr id="6" name="矩形 5"/>
          <p:cNvSpPr/>
          <p:nvPr/>
        </p:nvSpPr>
        <p:spPr>
          <a:xfrm>
            <a:off x="519156" y="537640"/>
            <a:ext cx="8136904" cy="584775"/>
          </a:xfrm>
          <a:prstGeom prst="rect">
            <a:avLst/>
          </a:prstGeom>
        </p:spPr>
        <p:txBody>
          <a:bodyPr wrap="square">
            <a:spAutoFit/>
          </a:bodyPr>
          <a:lstStyle/>
          <a:p>
            <a:r>
              <a:rPr lang="zh-CN" altLang="en-US" sz="3200" b="1" dirty="0" smtClean="0">
                <a:solidFill>
                  <a:srgbClr val="FF0000"/>
                </a:solidFill>
                <a:latin typeface="宋体" pitchFamily="2" charset="-122"/>
                <a:ea typeface="宋体" pitchFamily="2" charset="-122"/>
              </a:rPr>
              <a:t>    语段示例：</a:t>
            </a:r>
            <a:endParaRPr lang="zh-CN" altLang="en-US" sz="3200" dirty="0">
              <a:solidFill>
                <a:srgbClr val="FF0000"/>
              </a:solidFill>
            </a:endParaRPr>
          </a:p>
        </p:txBody>
      </p:sp>
    </p:spTree>
    <p:extLst>
      <p:ext uri="{BB962C8B-B14F-4D97-AF65-F5344CB8AC3E}">
        <p14:creationId xmlns:p14="http://schemas.microsoft.com/office/powerpoint/2010/main" xmlns="" val="49699549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19672" y="1203597"/>
            <a:ext cx="6900307" cy="1423467"/>
          </a:xfrm>
          <a:prstGeom prst="rect">
            <a:avLst/>
          </a:prstGeom>
          <a:solidFill>
            <a:schemeClr val="bg1"/>
          </a:solidFill>
          <a:effectLst>
            <a:softEdge rad="127000"/>
          </a:effectLst>
        </p:spPr>
        <p:txBody>
          <a:bodyPr wrap="square" lIns="68580" tIns="34290" rIns="68580" bIns="34290" rtlCol="0">
            <a:spAutoFit/>
          </a:bodyPr>
          <a:lstStyle/>
          <a:p>
            <a:pPr indent="457200" algn="just"/>
            <a:r>
              <a:rPr lang="zh-CN" altLang="en-US" sz="4400" b="1" dirty="0" smtClean="0">
                <a:solidFill>
                  <a:prstClr val="black"/>
                </a:solidFill>
                <a:latin typeface="黑体" pitchFamily="49" charset="-122"/>
                <a:ea typeface="黑体" pitchFamily="49" charset="-122"/>
              </a:rPr>
              <a:t>   你想怎样把遇到的困境、求生的方法写具体？</a:t>
            </a:r>
            <a:endParaRPr lang="zh-CN" altLang="en-US" sz="4400" b="1" dirty="0">
              <a:solidFill>
                <a:prstClr val="black"/>
              </a:solidFill>
              <a:latin typeface="黑体" pitchFamily="49" charset="-122"/>
              <a:ea typeface="黑体" pitchFamily="49" charset="-122"/>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79512" y="1059582"/>
            <a:ext cx="1694180" cy="2248535"/>
          </a:xfrm>
          <a:prstGeom prst="rect">
            <a:avLst/>
          </a:prstGeom>
        </p:spPr>
      </p:pic>
    </p:spTree>
    <p:extLst>
      <p:ext uri="{BB962C8B-B14F-4D97-AF65-F5344CB8AC3E}">
        <p14:creationId xmlns:p14="http://schemas.microsoft.com/office/powerpoint/2010/main" xmlns="" val="318699992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23528" y="411510"/>
            <a:ext cx="2016224" cy="461665"/>
          </a:xfrm>
          <a:prstGeom prst="rect">
            <a:avLst/>
          </a:prstGeom>
        </p:spPr>
        <p:txBody>
          <a:bodyPr wrap="square">
            <a:spAutoFit/>
          </a:bodyPr>
          <a:lstStyle/>
          <a:p>
            <a:r>
              <a:rPr lang="zh-CN" altLang="en-US" sz="2400" b="1" dirty="0" smtClean="0">
                <a:solidFill>
                  <a:srgbClr val="0000FF"/>
                </a:solidFill>
                <a:latin typeface="楷体" panose="02010609060101010101" pitchFamily="49" charset="-122"/>
                <a:ea typeface="楷体" panose="02010609060101010101" pitchFamily="49" charset="-122"/>
                <a:cs typeface="楷体" panose="02010609060101010101" pitchFamily="49" charset="-122"/>
              </a:rPr>
              <a:t>回顾课文</a:t>
            </a:r>
            <a:endParaRPr lang="zh-CN" altLang="en-US" sz="2400" b="1" dirty="0">
              <a:solidFill>
                <a:srgbClr val="0000FF"/>
              </a:solidFill>
              <a:latin typeface="楷体" panose="02010609060101010101" pitchFamily="49" charset="-122"/>
              <a:ea typeface="楷体" panose="02010609060101010101" pitchFamily="49" charset="-122"/>
              <a:cs typeface="楷体" panose="02010609060101010101" pitchFamily="49" charset="-122"/>
            </a:endParaRPr>
          </a:p>
        </p:txBody>
      </p:sp>
      <p:sp>
        <p:nvSpPr>
          <p:cNvPr id="17" name="文本框 3"/>
          <p:cNvSpPr txBox="1">
            <a:spLocks noChangeArrowheads="1"/>
          </p:cNvSpPr>
          <p:nvPr/>
        </p:nvSpPr>
        <p:spPr bwMode="auto">
          <a:xfrm>
            <a:off x="755576" y="1001970"/>
            <a:ext cx="7704856" cy="461665"/>
          </a:xfrm>
          <a:prstGeom prst="rect">
            <a:avLst/>
          </a:prstGeom>
          <a:noFill/>
          <a:ln w="9525">
            <a:noFill/>
            <a:miter lim="800000"/>
          </a:ln>
        </p:spPr>
        <p:txBody>
          <a:bodyPr vert="horz" wrap="square">
            <a:spAutoFit/>
          </a:bodyPr>
          <a:lstStyle/>
          <a:p>
            <a:pPr eaLnBrk="1" hangingPunct="1">
              <a:buFont typeface="Arial" panose="020B0604020202020204" pitchFamily="34" charset="0"/>
              <a:buNone/>
            </a:pPr>
            <a:r>
              <a:rPr lang="en-US" altLang="zh-CN" sz="2400" b="1" noProof="1" smtClean="0">
                <a:latin typeface="黑体" panose="02010609060101010101" pitchFamily="49" charset="-122"/>
                <a:ea typeface="黑体" panose="02010609060101010101" pitchFamily="49" charset="-122"/>
              </a:rPr>
              <a:t>   《</a:t>
            </a:r>
            <a:r>
              <a:rPr lang="zh-CN" altLang="en-US" sz="2400" b="1" noProof="1">
                <a:latin typeface="黑体" panose="02010609060101010101" pitchFamily="49" charset="-122"/>
                <a:ea typeface="黑体" panose="02010609060101010101" pitchFamily="49" charset="-122"/>
              </a:rPr>
              <a:t>跳水</a:t>
            </a:r>
            <a:r>
              <a:rPr lang="en-US" altLang="zh-CN" sz="2400" b="1" noProof="1" smtClean="0">
                <a:latin typeface="黑体" panose="02010609060101010101" pitchFamily="49" charset="-122"/>
                <a:ea typeface="黑体" panose="02010609060101010101" pitchFamily="49" charset="-122"/>
              </a:rPr>
              <a:t>》</a:t>
            </a:r>
            <a:r>
              <a:rPr lang="zh-CN" altLang="en-US" sz="2400" b="1" noProof="1" smtClean="0">
                <a:latin typeface="黑体" panose="02010609060101010101" pitchFamily="49" charset="-122"/>
                <a:ea typeface="黑体" panose="02010609060101010101" pitchFamily="49" charset="-122"/>
              </a:rPr>
              <a:t>是怎样把遇到的困境、求生的方法写具体的？</a:t>
            </a:r>
            <a:endParaRPr lang="zh-CN" altLang="en-US" sz="2400" b="1" noProof="1">
              <a:latin typeface="黑体" panose="02010609060101010101" pitchFamily="49" charset="-122"/>
              <a:ea typeface="黑体" panose="02010609060101010101" pitchFamily="49" charset="-122"/>
            </a:endParaRPr>
          </a:p>
        </p:txBody>
      </p:sp>
      <p:sp>
        <p:nvSpPr>
          <p:cNvPr id="21" name="TextBox 20"/>
          <p:cNvSpPr txBox="1"/>
          <p:nvPr/>
        </p:nvSpPr>
        <p:spPr>
          <a:xfrm>
            <a:off x="467545" y="1563638"/>
            <a:ext cx="8136904" cy="2308324"/>
          </a:xfrm>
          <a:prstGeom prst="rect">
            <a:avLst/>
          </a:prstGeom>
          <a:noFill/>
        </p:spPr>
        <p:txBody>
          <a:bodyPr wrap="square" rtlCol="0">
            <a:spAutoFit/>
          </a:bodyPr>
          <a:lstStyle/>
          <a:p>
            <a:r>
              <a:rPr lang="zh-CN" altLang="en-US" sz="1800" b="1" dirty="0" smtClean="0">
                <a:latin typeface="楷体" pitchFamily="49" charset="-122"/>
                <a:ea typeface="楷体" pitchFamily="49" charset="-122"/>
              </a:rPr>
              <a:t>    孩子气</a:t>
            </a:r>
            <a:r>
              <a:rPr lang="zh-CN" altLang="en-US" sz="1800" b="1" dirty="0">
                <a:latin typeface="楷体" pitchFamily="49" charset="-122"/>
                <a:ea typeface="楷体" pitchFamily="49" charset="-122"/>
              </a:rPr>
              <a:t>极了，他的手放开了绳子和桅杆，张开胳膊，摇摇晃晃地走上横木去取帽子。这时候，甲板上地水手全都吓呆了。孩子只要一失足，直摔到甲板上就没命了。即使他走到横木上拿到了帽子，也难以回转身来。有个人吓得大叫了一声，孩子听到叫声往下一望，两条腿不由得发起抖来</a:t>
            </a:r>
            <a:r>
              <a:rPr lang="zh-CN" altLang="en-US" sz="1800" b="1" dirty="0" smtClean="0">
                <a:latin typeface="楷体" pitchFamily="49" charset="-122"/>
                <a:ea typeface="楷体" pitchFamily="49" charset="-122"/>
              </a:rPr>
              <a:t>。</a:t>
            </a:r>
            <a:endParaRPr lang="en-US" altLang="zh-CN" sz="1800" b="1" dirty="0" smtClean="0">
              <a:latin typeface="楷体" pitchFamily="49" charset="-122"/>
              <a:ea typeface="楷体" pitchFamily="49" charset="-122"/>
            </a:endParaRPr>
          </a:p>
          <a:p>
            <a:r>
              <a:rPr lang="zh-CN" altLang="en-US" sz="1800" b="1" dirty="0" smtClean="0">
                <a:latin typeface="楷体" pitchFamily="49" charset="-122"/>
                <a:ea typeface="楷体" pitchFamily="49" charset="-122"/>
              </a:rPr>
              <a:t>    正在</a:t>
            </a:r>
            <a:r>
              <a:rPr lang="zh-CN" altLang="en-US" sz="1800" b="1" dirty="0">
                <a:latin typeface="楷体" pitchFamily="49" charset="-122"/>
                <a:ea typeface="楷体" pitchFamily="49" charset="-122"/>
              </a:rPr>
              <a:t>这时候，船长从船舱里出来，手里拿着一支枪，立刻瞄准儿子，道：“向海里跳！快！不跳我就开枪了！”“向海里跳！不然我就开枪了！”</a:t>
            </a:r>
          </a:p>
          <a:p>
            <a:r>
              <a:rPr lang="zh-CN" altLang="en-US" sz="1800" b="1" dirty="0">
                <a:latin typeface="楷体" pitchFamily="49" charset="-122"/>
                <a:ea typeface="楷体" pitchFamily="49" charset="-122"/>
              </a:rPr>
              <a:t> </a:t>
            </a:r>
            <a:r>
              <a:rPr lang="zh-CN" altLang="en-US" sz="1800" b="1" dirty="0" smtClean="0">
                <a:latin typeface="楷体" pitchFamily="49" charset="-122"/>
                <a:ea typeface="楷体" pitchFamily="49" charset="-122"/>
              </a:rPr>
              <a:t>   扑通</a:t>
            </a:r>
            <a:r>
              <a:rPr lang="zh-CN" altLang="en-US" sz="1800" b="1" dirty="0">
                <a:latin typeface="楷体" pitchFamily="49" charset="-122"/>
                <a:ea typeface="楷体" pitchFamily="49" charset="-122"/>
              </a:rPr>
              <a:t>一声，孩子像颗炮弹扎进了海里。二十来个勇敢的水手已经跳进了大海。等孩子一上来，水手们就立刻抓住了他，把他救上了甲板</a:t>
            </a:r>
            <a:r>
              <a:rPr lang="zh-CN" altLang="en-US" sz="1800" b="1" dirty="0" smtClean="0">
                <a:latin typeface="楷体" pitchFamily="49" charset="-122"/>
                <a:ea typeface="楷体" pitchFamily="49" charset="-122"/>
              </a:rPr>
              <a:t>。</a:t>
            </a:r>
            <a:endParaRPr lang="zh-CN" altLang="en-US" sz="1800" b="1" dirty="0">
              <a:latin typeface="楷体" pitchFamily="49" charset="-122"/>
              <a:ea typeface="楷体" pitchFamily="49" charset="-122"/>
            </a:endParaRPr>
          </a:p>
        </p:txBody>
      </p:sp>
      <p:sp>
        <p:nvSpPr>
          <p:cNvPr id="22" name="矩形 21"/>
          <p:cNvSpPr/>
          <p:nvPr/>
        </p:nvSpPr>
        <p:spPr>
          <a:xfrm>
            <a:off x="899592" y="4013651"/>
            <a:ext cx="7848872" cy="646331"/>
          </a:xfrm>
          <a:prstGeom prst="rect">
            <a:avLst/>
          </a:prstGeom>
        </p:spPr>
        <p:txBody>
          <a:bodyPr wrap="square">
            <a:spAutoFit/>
          </a:bodyPr>
          <a:lstStyle/>
          <a:p>
            <a:r>
              <a:rPr lang="zh-CN" altLang="en-US" sz="1800" b="1" dirty="0" smtClean="0">
                <a:solidFill>
                  <a:srgbClr val="FF0000"/>
                </a:solidFill>
                <a:latin typeface="宋体" pitchFamily="2" charset="-122"/>
                <a:ea typeface="宋体" pitchFamily="2" charset="-122"/>
              </a:rPr>
              <a:t>    通过</a:t>
            </a:r>
            <a:r>
              <a:rPr lang="zh-CN" altLang="en-US" sz="1800" b="1" dirty="0">
                <a:solidFill>
                  <a:srgbClr val="FF0000"/>
                </a:solidFill>
                <a:latin typeface="宋体" pitchFamily="2" charset="-122"/>
                <a:ea typeface="宋体" pitchFamily="2" charset="-122"/>
              </a:rPr>
              <a:t>恰当地使用人物的语言、动作描写，抓住环境气氛等描写，把文章写具体、生动，写出画面感，让人如闻其声，如见其形，有身临其境之感。</a:t>
            </a:r>
            <a:endParaRPr lang="zh-CN" altLang="en-US" sz="1800" dirty="0">
              <a:solidFill>
                <a:srgbClr val="FF0000"/>
              </a:solidFill>
            </a:endParaRPr>
          </a:p>
        </p:txBody>
      </p:sp>
    </p:spTree>
    <p:extLst>
      <p:ext uri="{BB962C8B-B14F-4D97-AF65-F5344CB8AC3E}">
        <p14:creationId xmlns:p14="http://schemas.microsoft.com/office/powerpoint/2010/main" xmlns="" val="30696527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14348" y="500048"/>
            <a:ext cx="6715172" cy="892552"/>
          </a:xfrm>
          <a:prstGeom prst="rect">
            <a:avLst/>
          </a:prstGeom>
          <a:noFill/>
        </p:spPr>
        <p:txBody>
          <a:bodyPr wrap="square" rtlCol="0">
            <a:spAutoFit/>
          </a:bodyPr>
          <a:lstStyle/>
          <a:p>
            <a:r>
              <a:rPr lang="zh-CN" altLang="en-US" sz="2800" b="1" dirty="0" smtClean="0"/>
              <a:t>        </a:t>
            </a:r>
            <a:r>
              <a:rPr lang="zh-CN" altLang="en-US" sz="2400" b="1" dirty="0" smtClean="0">
                <a:latin typeface="黑体" pitchFamily="2" charset="-122"/>
                <a:ea typeface="黑体" pitchFamily="2" charset="-122"/>
              </a:rPr>
              <a:t>读读下面的这个片段，注意小作者是怎样编写探险故事的，能让读者产生身临其境的感觉。</a:t>
            </a:r>
            <a:endParaRPr lang="zh-CN" altLang="en-US" sz="2400" b="1" dirty="0">
              <a:latin typeface="黑体" pitchFamily="2" charset="-122"/>
              <a:ea typeface="黑体" pitchFamily="2" charset="-122"/>
            </a:endParaRPr>
          </a:p>
        </p:txBody>
      </p:sp>
      <p:sp>
        <p:nvSpPr>
          <p:cNvPr id="4" name="矩形 3"/>
          <p:cNvSpPr/>
          <p:nvPr/>
        </p:nvSpPr>
        <p:spPr>
          <a:xfrm>
            <a:off x="428596" y="1428742"/>
            <a:ext cx="6643734" cy="3108543"/>
          </a:xfrm>
          <a:prstGeom prst="rect">
            <a:avLst/>
          </a:prstGeom>
        </p:spPr>
        <p:txBody>
          <a:bodyPr wrap="square">
            <a:spAutoFit/>
          </a:bodyPr>
          <a:lstStyle/>
          <a:p>
            <a:r>
              <a:rPr lang="zh-CN" altLang="en-US" sz="2800" dirty="0" smtClean="0">
                <a:latin typeface="楷体" pitchFamily="49" charset="-122"/>
                <a:ea typeface="楷体" pitchFamily="49" charset="-122"/>
              </a:rPr>
              <a:t>   </a:t>
            </a:r>
            <a:r>
              <a:rPr lang="zh-CN" altLang="en-US" sz="2400" b="1" dirty="0" smtClean="0">
                <a:latin typeface="楷体" pitchFamily="49" charset="-122"/>
                <a:ea typeface="楷体" pitchFamily="49" charset="-122"/>
              </a:rPr>
              <a:t>我找到了一截树枝，于是爬了上去，然而危险正一步一步地向我靠近。这条大河连通大海，湍急的水流把我带入了大海，没想到我的身后跟了三条鲨鱼，吓得我急忙向不远处的小岛划去。鲨鱼紧跟身后，当我登上那个小岛时，岛却动了，原来是一条鲸鱼呀！唉，今天是死定了。在这千钧一发的时刻，鲸鱼喷出一股水柱，我被水柱喷出好远好远，正好落在海滩上，真是有惊无险啊！</a:t>
            </a:r>
            <a:endParaRPr lang="zh-CN" altLang="en-US" sz="2400" b="1" dirty="0">
              <a:latin typeface="楷体" pitchFamily="49" charset="-122"/>
              <a:ea typeface="楷体" pitchFamily="49" charset="-122"/>
            </a:endParaRPr>
          </a:p>
        </p:txBody>
      </p:sp>
      <p:sp>
        <p:nvSpPr>
          <p:cNvPr id="12" name="矩形 11"/>
          <p:cNvSpPr/>
          <p:nvPr/>
        </p:nvSpPr>
        <p:spPr>
          <a:xfrm>
            <a:off x="7358082" y="1428742"/>
            <a:ext cx="1152128" cy="3046988"/>
          </a:xfrm>
          <a:prstGeom prst="rect">
            <a:avLst/>
          </a:prstGeom>
        </p:spPr>
        <p:txBody>
          <a:bodyPr wrap="square">
            <a:spAutoFit/>
          </a:bodyPr>
          <a:lstStyle/>
          <a:p>
            <a:r>
              <a:rPr lang="zh-CN" altLang="en-US" sz="2400" b="1" dirty="0">
                <a:latin typeface="宋体" pitchFamily="2" charset="-122"/>
                <a:ea typeface="宋体" pitchFamily="2" charset="-122"/>
              </a:rPr>
              <a:t>这个片段用环境描写来烘托紧张的气氛，</a:t>
            </a:r>
            <a:r>
              <a:rPr lang="zh-CN" altLang="en-US" sz="2400" b="1" dirty="0" smtClean="0">
                <a:latin typeface="宋体" pitchFamily="2" charset="-122"/>
                <a:ea typeface="宋体" pitchFamily="2" charset="-122"/>
              </a:rPr>
              <a:t>想象丰富合理。</a:t>
            </a:r>
            <a:endParaRPr lang="zh-CN" altLang="en-US" sz="2400" b="1" dirty="0">
              <a:latin typeface="宋体" pitchFamily="2" charset="-122"/>
              <a:ea typeface="宋体" pitchFamily="2" charset="-122"/>
            </a:endParaRPr>
          </a:p>
        </p:txBody>
      </p:sp>
      <p:cxnSp>
        <p:nvCxnSpPr>
          <p:cNvPr id="14" name="直接连接符 13"/>
          <p:cNvCxnSpPr/>
          <p:nvPr/>
        </p:nvCxnSpPr>
        <p:spPr>
          <a:xfrm rot="5400000">
            <a:off x="5750727" y="3036097"/>
            <a:ext cx="2928958" cy="158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99658431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1000100" y="590706"/>
            <a:ext cx="3143272" cy="3913053"/>
          </a:xfrm>
          <a:prstGeom prst="rect">
            <a:avLst/>
          </a:prstGeom>
          <a:noFill/>
          <a:ln w="9525">
            <a:noFill/>
            <a:miter lim="800000"/>
            <a:headEnd/>
            <a:tailEnd/>
          </a:ln>
          <a:effectLst/>
        </p:spPr>
      </p:pic>
      <p:sp>
        <p:nvSpPr>
          <p:cNvPr id="4" name="矩形 3"/>
          <p:cNvSpPr/>
          <p:nvPr/>
        </p:nvSpPr>
        <p:spPr>
          <a:xfrm>
            <a:off x="4429124" y="2571750"/>
            <a:ext cx="4071966" cy="2000548"/>
          </a:xfrm>
          <a:prstGeom prst="rect">
            <a:avLst/>
          </a:prstGeom>
        </p:spPr>
        <p:txBody>
          <a:bodyPr wrap="square">
            <a:spAutoFit/>
          </a:bodyPr>
          <a:lstStyle/>
          <a:p>
            <a:r>
              <a:rPr lang="en-US" altLang="zh-CN" sz="2400" b="1" dirty="0" smtClean="0">
                <a:latin typeface="楷体" pitchFamily="49" charset="-122"/>
                <a:ea typeface="楷体" pitchFamily="49" charset="-122"/>
              </a:rPr>
              <a:t>    1609 </a:t>
            </a:r>
            <a:r>
              <a:rPr lang="zh-CN" altLang="en-US" sz="2400" b="1" dirty="0" smtClean="0">
                <a:latin typeface="楷体" pitchFamily="49" charset="-122"/>
                <a:ea typeface="楷体" pitchFamily="49" charset="-122"/>
              </a:rPr>
              <a:t>年，</a:t>
            </a:r>
            <a:r>
              <a:rPr lang="en-US" altLang="zh-CN" sz="2400" b="1" dirty="0" smtClean="0">
                <a:latin typeface="楷体" pitchFamily="49" charset="-122"/>
                <a:ea typeface="楷体" pitchFamily="49" charset="-122"/>
              </a:rPr>
              <a:t>22 </a:t>
            </a:r>
            <a:r>
              <a:rPr lang="zh-CN" altLang="en-US" sz="2400" b="1" dirty="0" smtClean="0">
                <a:latin typeface="楷体" pitchFamily="49" charset="-122"/>
                <a:ea typeface="楷体" pitchFamily="49" charset="-122"/>
              </a:rPr>
              <a:t>岁的徐霞客开始外出旅行，直到明崇祯十四年（</a:t>
            </a:r>
            <a:r>
              <a:rPr lang="en-US" altLang="zh-CN" sz="2400" b="1" dirty="0" smtClean="0">
                <a:latin typeface="楷体" pitchFamily="49" charset="-122"/>
                <a:ea typeface="楷体" pitchFamily="49" charset="-122"/>
              </a:rPr>
              <a:t>1641 </a:t>
            </a:r>
            <a:r>
              <a:rPr lang="zh-CN" altLang="en-US" sz="2400" b="1" dirty="0" smtClean="0">
                <a:latin typeface="楷体" pitchFamily="49" charset="-122"/>
                <a:ea typeface="楷体" pitchFamily="49" charset="-122"/>
              </a:rPr>
              <a:t>年）在云南旅途中去世，</a:t>
            </a:r>
            <a:r>
              <a:rPr lang="en-US" altLang="zh-CN" sz="2400" b="1" dirty="0" smtClean="0">
                <a:latin typeface="楷体" pitchFamily="49" charset="-122"/>
                <a:ea typeface="楷体" pitchFamily="49" charset="-122"/>
              </a:rPr>
              <a:t>32 </a:t>
            </a:r>
            <a:r>
              <a:rPr lang="zh-CN" altLang="en-US" sz="2400" b="1" dirty="0" smtClean="0">
                <a:latin typeface="楷体" pitchFamily="49" charset="-122"/>
                <a:ea typeface="楷体" pitchFamily="49" charset="-122"/>
              </a:rPr>
              <a:t>年间基本上都在职业化的旅行生涯之中。</a:t>
            </a:r>
            <a:endParaRPr lang="zh-CN" altLang="en-US" sz="2400" b="1" dirty="0">
              <a:latin typeface="楷体" pitchFamily="49" charset="-122"/>
              <a:ea typeface="楷体" pitchFamily="49" charset="-122"/>
            </a:endParaRPr>
          </a:p>
        </p:txBody>
      </p:sp>
      <p:pic>
        <p:nvPicPr>
          <p:cNvPr id="1028" name="Picture 4"/>
          <p:cNvPicPr>
            <a:picLocks noChangeAspect="1" noChangeArrowheads="1"/>
          </p:cNvPicPr>
          <p:nvPr/>
        </p:nvPicPr>
        <p:blipFill>
          <a:blip r:embed="rId3"/>
          <a:srcRect/>
          <a:stretch>
            <a:fillRect/>
          </a:stretch>
        </p:blipFill>
        <p:spPr bwMode="auto">
          <a:xfrm>
            <a:off x="4643438" y="500048"/>
            <a:ext cx="3500462" cy="2091607"/>
          </a:xfrm>
          <a:prstGeom prst="rect">
            <a:avLst/>
          </a:prstGeom>
          <a:ln>
            <a:noFill/>
          </a:ln>
          <a:effectLst>
            <a:softEdge rad="112500"/>
          </a:effectLst>
        </p:spPr>
      </p:pic>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19672" y="1203597"/>
            <a:ext cx="6900307" cy="2777683"/>
          </a:xfrm>
          <a:prstGeom prst="rect">
            <a:avLst/>
          </a:prstGeom>
          <a:solidFill>
            <a:schemeClr val="bg1"/>
          </a:solidFill>
          <a:effectLst>
            <a:softEdge rad="127000"/>
          </a:effectLst>
        </p:spPr>
        <p:txBody>
          <a:bodyPr wrap="square" lIns="68580" tIns="34290" rIns="68580" bIns="34290" rtlCol="0">
            <a:spAutoFit/>
          </a:bodyPr>
          <a:lstStyle/>
          <a:p>
            <a:pPr indent="457200" algn="just"/>
            <a:r>
              <a:rPr lang="zh-CN" altLang="en-US" sz="4400" b="1" dirty="0">
                <a:solidFill>
                  <a:prstClr val="black"/>
                </a:solidFill>
                <a:latin typeface="黑体" pitchFamily="49" charset="-122"/>
                <a:ea typeface="黑体" pitchFamily="49" charset="-122"/>
              </a:rPr>
              <a:t>在解决探险之“险”时，人物一定有很多的内心活动</a:t>
            </a:r>
            <a:r>
              <a:rPr lang="zh-CN" altLang="en-US" sz="4400" b="1" dirty="0" smtClean="0">
                <a:solidFill>
                  <a:prstClr val="black"/>
                </a:solidFill>
                <a:latin typeface="黑体" pitchFamily="49" charset="-122"/>
                <a:ea typeface="黑体" pitchFamily="49" charset="-122"/>
              </a:rPr>
              <a:t>，如何</a:t>
            </a:r>
            <a:r>
              <a:rPr lang="zh-CN" altLang="en-US" sz="4400" b="1" dirty="0">
                <a:solidFill>
                  <a:prstClr val="black"/>
                </a:solidFill>
                <a:latin typeface="黑体" pitchFamily="49" charset="-122"/>
                <a:ea typeface="黑体" pitchFamily="49" charset="-122"/>
              </a:rPr>
              <a:t>把这次探险活动的心理活动写好呢？</a:t>
            </a:r>
          </a:p>
        </p:txBody>
      </p:sp>
      <p:pic>
        <p:nvPicPr>
          <p:cNvPr id="6" name="图片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79512" y="1059582"/>
            <a:ext cx="1694180" cy="2248535"/>
          </a:xfrm>
          <a:prstGeom prst="rect">
            <a:avLst/>
          </a:prstGeom>
        </p:spPr>
      </p:pic>
    </p:spTree>
    <p:extLst>
      <p:ext uri="{BB962C8B-B14F-4D97-AF65-F5344CB8AC3E}">
        <p14:creationId xmlns:p14="http://schemas.microsoft.com/office/powerpoint/2010/main" xmlns="" val="51860208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3"/>
          <p:cNvSpPr txBox="1">
            <a:spLocks noChangeArrowheads="1"/>
          </p:cNvSpPr>
          <p:nvPr/>
        </p:nvSpPr>
        <p:spPr bwMode="auto">
          <a:xfrm>
            <a:off x="539552" y="483518"/>
            <a:ext cx="7704856" cy="461665"/>
          </a:xfrm>
          <a:prstGeom prst="rect">
            <a:avLst/>
          </a:prstGeom>
          <a:noFill/>
          <a:ln w="9525">
            <a:noFill/>
            <a:miter lim="800000"/>
          </a:ln>
        </p:spPr>
        <p:txBody>
          <a:bodyPr vert="horz" wrap="square">
            <a:spAutoFit/>
          </a:bodyPr>
          <a:lstStyle/>
          <a:p>
            <a:pPr eaLnBrk="1" hangingPunct="1">
              <a:buFont typeface="Arial" panose="020B0604020202020204" pitchFamily="34" charset="0"/>
              <a:buNone/>
            </a:pPr>
            <a:r>
              <a:rPr lang="zh-CN" altLang="en-US" sz="2400" b="1" noProof="1" smtClean="0">
                <a:latin typeface="黑体" panose="02010609060101010101" pitchFamily="49" charset="-122"/>
                <a:ea typeface="黑体" panose="02010609060101010101" pitchFamily="49" charset="-122"/>
              </a:rPr>
              <a:t>语段示例：</a:t>
            </a:r>
            <a:endParaRPr lang="zh-CN" altLang="en-US" sz="2400" b="1" noProof="1">
              <a:latin typeface="黑体" panose="02010609060101010101" pitchFamily="49" charset="-122"/>
              <a:ea typeface="黑体" panose="02010609060101010101" pitchFamily="49" charset="-122"/>
            </a:endParaRPr>
          </a:p>
        </p:txBody>
      </p:sp>
      <p:sp>
        <p:nvSpPr>
          <p:cNvPr id="7" name="文本框 2"/>
          <p:cNvSpPr txBox="1"/>
          <p:nvPr/>
        </p:nvSpPr>
        <p:spPr>
          <a:xfrm>
            <a:off x="458669" y="1059582"/>
            <a:ext cx="7866621" cy="3046988"/>
          </a:xfrm>
          <a:prstGeom prst="rect">
            <a:avLst/>
          </a:prstGeom>
          <a:noFill/>
        </p:spPr>
        <p:txBody>
          <a:bodyPr wrap="square" rtlCol="0">
            <a:spAutoFit/>
          </a:bodyPr>
          <a:lstStyle/>
          <a:p>
            <a:r>
              <a:rPr lang="zh-CN" altLang="en-US" sz="2400" b="1" dirty="0" smtClean="0">
                <a:latin typeface="楷体" panose="02010609060101010101" pitchFamily="49" charset="-122"/>
                <a:ea typeface="楷体" panose="02010609060101010101" pitchFamily="49" charset="-122"/>
              </a:rPr>
              <a:t>    别看</a:t>
            </a:r>
            <a:r>
              <a:rPr lang="zh-CN" altLang="en-US" sz="2400" b="1" dirty="0">
                <a:latin typeface="楷体" panose="02010609060101010101" pitchFamily="49" charset="-122"/>
                <a:ea typeface="楷体" panose="02010609060101010101" pitchFamily="49" charset="-122"/>
              </a:rPr>
              <a:t>我平时敢于徒手登上上百米的高塔，但激烈的项目几乎不参与。望着差不多有</a:t>
            </a:r>
            <a:r>
              <a:rPr lang="en-US" altLang="zh-CN" sz="2400" b="1" dirty="0">
                <a:latin typeface="楷体" panose="02010609060101010101" pitchFamily="49" charset="-122"/>
                <a:ea typeface="楷体" panose="02010609060101010101" pitchFamily="49" charset="-122"/>
              </a:rPr>
              <a:t>80</a:t>
            </a:r>
            <a:r>
              <a:rPr lang="zh-CN" altLang="en-US" sz="2400" b="1" dirty="0">
                <a:latin typeface="楷体" panose="02010609060101010101" pitchFamily="49" charset="-122"/>
                <a:ea typeface="楷体" panose="02010609060101010101" pitchFamily="49" charset="-122"/>
              </a:rPr>
              <a:t>度的沙坡，</a:t>
            </a:r>
            <a:r>
              <a:rPr lang="zh-CN" altLang="en-US" sz="2400" b="1" dirty="0">
                <a:solidFill>
                  <a:srgbClr val="FF0000"/>
                </a:solidFill>
                <a:latin typeface="楷体" panose="02010609060101010101" pitchFamily="49" charset="-122"/>
                <a:ea typeface="楷体" panose="02010609060101010101" pitchFamily="49" charset="-122"/>
              </a:rPr>
              <a:t>心想：要是吉普车翻了，就麻烦了。</a:t>
            </a:r>
            <a:r>
              <a:rPr lang="zh-CN" altLang="en-US" sz="2400" b="1" dirty="0">
                <a:latin typeface="楷体" panose="02010609060101010101" pitchFamily="49" charset="-122"/>
                <a:ea typeface="楷体" panose="02010609060101010101" pitchFamily="49" charset="-122"/>
              </a:rPr>
              <a:t>可是，看着表哥尖叫着同大家一起乘着大吉普去沙漠里冲浪那么激动和过瘾，</a:t>
            </a:r>
            <a:r>
              <a:rPr lang="zh-CN" altLang="en-US" sz="2400" b="1" dirty="0">
                <a:solidFill>
                  <a:srgbClr val="FF0000"/>
                </a:solidFill>
                <a:latin typeface="楷体" panose="02010609060101010101" pitchFamily="49" charset="-122"/>
                <a:ea typeface="楷体" panose="02010609060101010101" pitchFamily="49" charset="-122"/>
              </a:rPr>
              <a:t>让我生出与自然融为一体的愿望</a:t>
            </a:r>
            <a:r>
              <a:rPr lang="zh-CN" altLang="en-US" sz="2400" b="1" dirty="0">
                <a:latin typeface="楷体" panose="02010609060101010101" pitchFamily="49" charset="-122"/>
                <a:ea typeface="楷体" panose="02010609060101010101" pitchFamily="49" charset="-122"/>
              </a:rPr>
              <a:t>，我一咬牙，坐上了吉普车。当我们在大漠上迎接火红的日出，在广阔起伏蜿蜿的沙漠上乘着大吉普狂野地冲沙，</a:t>
            </a:r>
            <a:r>
              <a:rPr lang="zh-CN" altLang="en-US" sz="2400" b="1" dirty="0">
                <a:solidFill>
                  <a:srgbClr val="FF0000"/>
                </a:solidFill>
                <a:latin typeface="楷体" panose="02010609060101010101" pitchFamily="49" charset="-122"/>
                <a:ea typeface="楷体" panose="02010609060101010101" pitchFamily="49" charset="-122"/>
              </a:rPr>
              <a:t>那份恐惧和刺激就像吃麻辣烫，越辣越想吃，欲罢不能</a:t>
            </a:r>
            <a:r>
              <a:rPr lang="zh-CN" altLang="en-US" sz="2400" b="1" dirty="0" smtClean="0">
                <a:solidFill>
                  <a:srgbClr val="FF0000"/>
                </a:solidFill>
                <a:latin typeface="楷体" panose="02010609060101010101" pitchFamily="49" charset="-122"/>
                <a:ea typeface="楷体" panose="02010609060101010101" pitchFamily="49" charset="-122"/>
              </a:rPr>
              <a:t>。</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2" name="云形标注 1"/>
          <p:cNvSpPr/>
          <p:nvPr/>
        </p:nvSpPr>
        <p:spPr>
          <a:xfrm>
            <a:off x="3203848" y="3795886"/>
            <a:ext cx="4680520" cy="1239602"/>
          </a:xfrm>
          <a:prstGeom prst="cloudCallout">
            <a:avLst>
              <a:gd name="adj1" fmla="val 54463"/>
              <a:gd name="adj2" fmla="val -61824"/>
            </a:avLst>
          </a:prstGeom>
          <a:solidFill>
            <a:schemeClr val="accent3">
              <a:lumMod val="20000"/>
              <a:lumOff val="80000"/>
            </a:schemeClr>
          </a:solidFill>
          <a:ln w="6350">
            <a:solidFill>
              <a:schemeClr val="accent3">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rgbClr val="FF0000"/>
                </a:solidFill>
                <a:latin typeface="宋体" pitchFamily="2" charset="-122"/>
                <a:ea typeface="宋体" pitchFamily="2" charset="-122"/>
              </a:rPr>
              <a:t>比喻修辞生动描写恐惧和刺激的感觉</a:t>
            </a:r>
            <a:endParaRPr lang="zh-CN" altLang="en-US" sz="2400" b="1" dirty="0">
              <a:solidFill>
                <a:srgbClr val="FF0000"/>
              </a:solidFill>
              <a:latin typeface="宋体" pitchFamily="2" charset="-122"/>
              <a:ea typeface="宋体" pitchFamily="2" charset="-122"/>
            </a:endParaRPr>
          </a:p>
        </p:txBody>
      </p:sp>
    </p:spTree>
    <p:extLst>
      <p:ext uri="{BB962C8B-B14F-4D97-AF65-F5344CB8AC3E}">
        <p14:creationId xmlns:p14="http://schemas.microsoft.com/office/powerpoint/2010/main" xmlns="" val="308973050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2"/>
          <p:cNvSpPr txBox="1"/>
          <p:nvPr/>
        </p:nvSpPr>
        <p:spPr>
          <a:xfrm>
            <a:off x="755576" y="759351"/>
            <a:ext cx="7722605" cy="3108543"/>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    索道</a:t>
            </a:r>
            <a:r>
              <a:rPr lang="zh-CN" altLang="en-US" sz="2800" b="1" dirty="0">
                <a:latin typeface="楷体" panose="02010609060101010101" pitchFamily="49" charset="-122"/>
                <a:ea typeface="楷体" panose="02010609060101010101" pitchFamily="49" charset="-122"/>
              </a:rPr>
              <a:t>过黄河，听着都惊险。这是我第一次乘索道，并且下面是滔滔黄河水，</a:t>
            </a:r>
            <a:r>
              <a:rPr lang="zh-CN" altLang="en-US" sz="2800" b="1" dirty="0">
                <a:solidFill>
                  <a:srgbClr val="FF0000"/>
                </a:solidFill>
                <a:latin typeface="楷体" panose="02010609060101010101" pitchFamily="49" charset="-122"/>
                <a:ea typeface="楷体" panose="02010609060101010101" pitchFamily="49" charset="-122"/>
              </a:rPr>
              <a:t>我害怕极了，可又不想错过这么刺激的体验。</a:t>
            </a:r>
            <a:r>
              <a:rPr lang="zh-CN" altLang="en-US" sz="2800" b="1" dirty="0">
                <a:latin typeface="楷体" panose="02010609060101010101" pitchFamily="49" charset="-122"/>
                <a:ea typeface="楷体" panose="02010609060101010101" pitchFamily="49" charset="-122"/>
              </a:rPr>
              <a:t>我鼓起勇气，带上手套，紧紧抓住缆索，嗖</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我慢慢滑着这总长</a:t>
            </a:r>
            <a:r>
              <a:rPr lang="en-US" altLang="zh-CN" sz="2800" b="1" dirty="0">
                <a:latin typeface="楷体" panose="02010609060101010101" pitchFamily="49" charset="-122"/>
                <a:ea typeface="楷体" panose="02010609060101010101" pitchFamily="49" charset="-122"/>
              </a:rPr>
              <a:t>800</a:t>
            </a:r>
            <a:r>
              <a:rPr lang="zh-CN" altLang="en-US" sz="2800" b="1" dirty="0">
                <a:latin typeface="楷体" panose="02010609060101010101" pitchFamily="49" charset="-122"/>
                <a:ea typeface="楷体" panose="02010609060101010101" pitchFamily="49" charset="-122"/>
              </a:rPr>
              <a:t>米、横跨黄河的“天下黄河第一索”，向对岸飞去。我在沙头坡也“飞黄腾达”一回，那感觉，终生难忘。</a:t>
            </a:r>
          </a:p>
        </p:txBody>
      </p:sp>
    </p:spTree>
    <p:extLst>
      <p:ext uri="{BB962C8B-B14F-4D97-AF65-F5344CB8AC3E}">
        <p14:creationId xmlns:p14="http://schemas.microsoft.com/office/powerpoint/2010/main" xmlns="" val="283982249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85918" y="1500180"/>
            <a:ext cx="6525369" cy="1423467"/>
          </a:xfrm>
          <a:prstGeom prst="rect">
            <a:avLst/>
          </a:prstGeom>
          <a:solidFill>
            <a:schemeClr val="bg1"/>
          </a:solidFill>
          <a:effectLst>
            <a:softEdge rad="127000"/>
          </a:effectLst>
        </p:spPr>
        <p:txBody>
          <a:bodyPr wrap="square" lIns="68580" tIns="34290" rIns="68580" bIns="34290" rtlCol="0">
            <a:spAutoFit/>
          </a:bodyPr>
          <a:lstStyle/>
          <a:p>
            <a:pPr indent="457200" algn="just"/>
            <a:r>
              <a:rPr lang="zh-CN" altLang="en-US" sz="4400" b="1" dirty="0" smtClean="0">
                <a:solidFill>
                  <a:prstClr val="black"/>
                </a:solidFill>
                <a:latin typeface="黑体" pitchFamily="49" charset="-122"/>
                <a:ea typeface="黑体" pitchFamily="49" charset="-122"/>
              </a:rPr>
              <a:t>  关于这篇习作，你还有什么好的想法吗？</a:t>
            </a:r>
            <a:endParaRPr lang="zh-CN" altLang="en-US" sz="4400" b="1" dirty="0">
              <a:solidFill>
                <a:prstClr val="black"/>
              </a:solidFill>
              <a:latin typeface="黑体" pitchFamily="49" charset="-122"/>
              <a:ea typeface="黑体" pitchFamily="49"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79512" y="1154000"/>
            <a:ext cx="1694180" cy="2248535"/>
          </a:xfrm>
          <a:prstGeom prst="rect">
            <a:avLst/>
          </a:prstGeom>
        </p:spPr>
      </p:pic>
    </p:spTree>
    <p:extLst>
      <p:ext uri="{BB962C8B-B14F-4D97-AF65-F5344CB8AC3E}">
        <p14:creationId xmlns:p14="http://schemas.microsoft.com/office/powerpoint/2010/main" xmlns="" val="406225704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
          <p:cNvSpPr txBox="1"/>
          <p:nvPr/>
        </p:nvSpPr>
        <p:spPr>
          <a:xfrm>
            <a:off x="857224" y="785800"/>
            <a:ext cx="6963686" cy="523220"/>
          </a:xfrm>
          <a:prstGeom prst="rect">
            <a:avLst/>
          </a:prstGeom>
          <a:ln>
            <a:solidFill>
              <a:srgbClr val="FFC000"/>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z="2800" b="1" dirty="0" smtClean="0">
                <a:solidFill>
                  <a:prstClr val="black"/>
                </a:solidFill>
                <a:latin typeface="楷体" panose="02010609060101010101" pitchFamily="49" charset="-122"/>
                <a:ea typeface="楷体" panose="02010609060101010101" pitchFamily="49" charset="-122"/>
              </a:rPr>
              <a:t>习作开头，我想开门见山，直接进入主题。</a:t>
            </a:r>
            <a:endParaRPr lang="zh-CN" altLang="en-US" sz="2800" b="1" dirty="0">
              <a:solidFill>
                <a:prstClr val="black"/>
              </a:solidFill>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2">
            <a:extLst>
              <a:ext uri="{BEBA8EAE-BF5A-486C-A8C5-ECC9F3942E4B}">
                <a14:imgProps xmlns:a14="http://schemas.microsoft.com/office/drawing/2010/main" xmlns="">
                  <a14:imgLayer r:embed="rId3">
                    <a14:imgEffect>
                      <a14:backgroundRemoval t="0" b="51625" l="1064" r="100000"/>
                    </a14:imgEffect>
                  </a14:imgLayer>
                </a14:imgProps>
              </a:ext>
              <a:ext uri="{28A0092B-C50C-407E-A947-70E740481C1C}">
                <a14:useLocalDpi xmlns:a14="http://schemas.microsoft.com/office/drawing/2010/main" xmlns="" val="0"/>
              </a:ext>
            </a:extLst>
          </a:blip>
          <a:stretch>
            <a:fillRect/>
          </a:stretch>
        </p:blipFill>
        <p:spPr>
          <a:xfrm>
            <a:off x="7939414" y="571486"/>
            <a:ext cx="1204586" cy="1774841"/>
          </a:xfrm>
          <a:prstGeom prst="rect">
            <a:avLst/>
          </a:prstGeom>
        </p:spPr>
      </p:pic>
      <p:sp>
        <p:nvSpPr>
          <p:cNvPr id="4" name="文本框 2"/>
          <p:cNvSpPr txBox="1"/>
          <p:nvPr/>
        </p:nvSpPr>
        <p:spPr>
          <a:xfrm>
            <a:off x="857224" y="1785932"/>
            <a:ext cx="6929486" cy="954107"/>
          </a:xfrm>
          <a:prstGeom prst="rect">
            <a:avLst/>
          </a:prstGeom>
          <a:ln>
            <a:solidFill>
              <a:srgbClr val="FFC000"/>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z="2800" b="1" dirty="0" smtClean="0">
                <a:solidFill>
                  <a:prstClr val="black"/>
                </a:solidFill>
                <a:latin typeface="楷体" panose="02010609060101010101" pitchFamily="49" charset="-122"/>
                <a:ea typeface="楷体" panose="02010609060101010101" pitchFamily="49" charset="-122"/>
              </a:rPr>
              <a:t>    描写时，我要加入比喻、拟人、排比等修辞，让我的作文更生动！</a:t>
            </a:r>
            <a:endParaRPr lang="zh-CN" altLang="en-US" sz="2800" b="1" dirty="0">
              <a:solidFill>
                <a:prstClr val="black"/>
              </a:solidFill>
              <a:latin typeface="楷体" panose="02010609060101010101" pitchFamily="49" charset="-122"/>
              <a:ea typeface="楷体" panose="02010609060101010101" pitchFamily="49" charset="-122"/>
            </a:endParaRPr>
          </a:p>
        </p:txBody>
      </p:sp>
      <p:pic>
        <p:nvPicPr>
          <p:cNvPr id="5" name="Picture 3"/>
          <p:cNvPicPr>
            <a:picLocks noChangeAspect="1" noChangeArrowheads="1"/>
          </p:cNvPicPr>
          <p:nvPr/>
        </p:nvPicPr>
        <p:blipFill>
          <a:blip r:embed="rId4">
            <a:extLst>
              <a:ext uri="{BEBA8EAE-BF5A-486C-A8C5-ECC9F3942E4B}">
                <a14:imgProps xmlns:a14="http://schemas.microsoft.com/office/drawing/2010/main" xmlns="">
                  <a14:imgLayer r:embed="rId5">
                    <a14:imgEffect>
                      <a14:backgroundRemoval t="0" b="100000" l="0" r="90000"/>
                    </a14:imgEffect>
                  </a14:imgLayer>
                </a14:imgProps>
              </a:ext>
              <a:ext uri="{28A0092B-C50C-407E-A947-70E740481C1C}">
                <a14:useLocalDpi xmlns:a14="http://schemas.microsoft.com/office/drawing/2010/main" xmlns="" val="0"/>
              </a:ext>
            </a:extLst>
          </a:blip>
          <a:srcRect/>
          <a:stretch>
            <a:fillRect/>
          </a:stretch>
        </p:blipFill>
        <p:spPr bwMode="auto">
          <a:xfrm>
            <a:off x="7968311" y="1772765"/>
            <a:ext cx="1269938" cy="109812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文本框 2"/>
          <p:cNvSpPr txBox="1"/>
          <p:nvPr/>
        </p:nvSpPr>
        <p:spPr>
          <a:xfrm>
            <a:off x="857224" y="3214692"/>
            <a:ext cx="6929486" cy="954107"/>
          </a:xfrm>
          <a:prstGeom prst="rect">
            <a:avLst/>
          </a:prstGeom>
          <a:ln>
            <a:solidFill>
              <a:srgbClr val="FFC000"/>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z="2800" b="1" dirty="0" smtClean="0">
                <a:solidFill>
                  <a:prstClr val="black"/>
                </a:solidFill>
                <a:latin typeface="楷体" panose="02010609060101010101" pitchFamily="49" charset="-122"/>
                <a:ea typeface="楷体" panose="02010609060101010101" pitchFamily="49" charset="-122"/>
              </a:rPr>
              <a:t>    我要按照一定的顺序来写，这样习作才能表达得清楚、有条理。</a:t>
            </a:r>
            <a:endParaRPr lang="zh-CN" altLang="en-US" sz="2800" b="1" dirty="0">
              <a:solidFill>
                <a:prstClr val="black"/>
              </a:solidFill>
              <a:latin typeface="楷体" panose="02010609060101010101" pitchFamily="49" charset="-122"/>
              <a:ea typeface="楷体" panose="02010609060101010101" pitchFamily="49" charset="-122"/>
            </a:endParaRPr>
          </a:p>
        </p:txBody>
      </p:sp>
      <p:pic>
        <p:nvPicPr>
          <p:cNvPr id="7" name="Picture 2"/>
          <p:cNvPicPr>
            <a:picLocks noChangeAspect="1" noChangeArrowheads="1"/>
          </p:cNvPicPr>
          <p:nvPr/>
        </p:nvPicPr>
        <p:blipFill rotWithShape="1">
          <a:blip r:embed="rId6" cstate="print">
            <a:extLst>
              <a:ext uri="{BEBA8EAE-BF5A-486C-A8C5-ECC9F3942E4B}">
                <a14:imgProps xmlns:a14="http://schemas.microsoft.com/office/drawing/2010/main" xmlns="">
                  <a14:imgLayer r:embed="rId7">
                    <a14:imgEffect>
                      <a14:backgroundRemoval t="6290" b="53226" l="24663" r="74374"/>
                    </a14:imgEffect>
                  </a14:imgLayer>
                </a14:imgProps>
              </a:ext>
              <a:ext uri="{28A0092B-C50C-407E-A947-70E740481C1C}">
                <a14:useLocalDpi xmlns:a14="http://schemas.microsoft.com/office/drawing/2010/main" xmlns="" val="0"/>
              </a:ext>
            </a:extLst>
          </a:blip>
          <a:srcRect l="24374" t="7096" r="24759" b="46452"/>
          <a:stretch/>
        </p:blipFill>
        <p:spPr bwMode="auto">
          <a:xfrm>
            <a:off x="8044628" y="3212926"/>
            <a:ext cx="930424" cy="101500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058245900"/>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19055" y="426869"/>
            <a:ext cx="2330450" cy="560705"/>
            <a:chOff x="292074" y="533430"/>
            <a:chExt cx="3107265" cy="747607"/>
          </a:xfrm>
        </p:grpSpPr>
        <p:sp>
          <p:nvSpPr>
            <p:cNvPr id="3" name="文本框 14"/>
            <p:cNvSpPr txBox="1"/>
            <p:nvPr/>
          </p:nvSpPr>
          <p:spPr>
            <a:xfrm>
              <a:off x="832247" y="533430"/>
              <a:ext cx="2567092" cy="747607"/>
            </a:xfrm>
            <a:prstGeom prst="rect">
              <a:avLst/>
            </a:prstGeom>
            <a:noFill/>
          </p:spPr>
          <p:txBody>
            <a:bodyPr wrap="square" lIns="68580" tIns="34290" rIns="68580" bIns="34290" rtlCol="0">
              <a:spAutoFit/>
            </a:bodyPr>
            <a:lstStyle/>
            <a:p>
              <a:r>
                <a:rPr lang="zh-CN" altLang="en-US" sz="3200" b="1" dirty="0" smtClean="0">
                  <a:solidFill>
                    <a:srgbClr val="875000"/>
                  </a:solidFill>
                  <a:latin typeface="幼圆" panose="02010509060101010101" pitchFamily="49" charset="-122"/>
                  <a:ea typeface="幼圆" panose="02010509060101010101" pitchFamily="49" charset="-122"/>
                </a:rPr>
                <a:t>写作提纲</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92074" y="533430"/>
              <a:ext cx="540173" cy="672254"/>
            </a:xfrm>
            <a:prstGeom prst="rect">
              <a:avLst/>
            </a:prstGeom>
          </p:spPr>
        </p:pic>
      </p:grpSp>
      <p:sp>
        <p:nvSpPr>
          <p:cNvPr id="5" name="矩形 4"/>
          <p:cNvSpPr/>
          <p:nvPr/>
        </p:nvSpPr>
        <p:spPr>
          <a:xfrm>
            <a:off x="1714480" y="1491630"/>
            <a:ext cx="7089595" cy="1754326"/>
          </a:xfrm>
          <a:prstGeom prst="rect">
            <a:avLst/>
          </a:prstGeom>
        </p:spPr>
        <p:txBody>
          <a:bodyPr wrap="square">
            <a:spAutoFit/>
          </a:bodyPr>
          <a:lstStyle/>
          <a:p>
            <a:r>
              <a:rPr lang="zh-CN" altLang="en-US" sz="3600" dirty="0" smtClean="0">
                <a:solidFill>
                  <a:prstClr val="black"/>
                </a:solidFill>
                <a:latin typeface="黑体" pitchFamily="49" charset="-122"/>
                <a:ea typeface="黑体" pitchFamily="49" charset="-122"/>
              </a:rPr>
              <a:t>    你想要编写什么样的探险故事呢？不要</a:t>
            </a:r>
            <a:r>
              <a:rPr lang="zh-CN" altLang="en-US" sz="3600" dirty="0">
                <a:solidFill>
                  <a:prstClr val="black"/>
                </a:solidFill>
                <a:latin typeface="黑体" pitchFamily="49" charset="-122"/>
                <a:ea typeface="黑体" pitchFamily="49" charset="-122"/>
              </a:rPr>
              <a:t>急于下笔，先好好构思，编写</a:t>
            </a:r>
            <a:r>
              <a:rPr lang="zh-CN" altLang="en-US" sz="3600" dirty="0" smtClean="0">
                <a:solidFill>
                  <a:prstClr val="black"/>
                </a:solidFill>
                <a:latin typeface="黑体" pitchFamily="49" charset="-122"/>
                <a:ea typeface="黑体" pitchFamily="49" charset="-122"/>
              </a:rPr>
              <a:t>好写作</a:t>
            </a:r>
            <a:r>
              <a:rPr lang="zh-CN" altLang="en-US" sz="3600" dirty="0">
                <a:solidFill>
                  <a:prstClr val="black"/>
                </a:solidFill>
                <a:latin typeface="黑体" pitchFamily="49" charset="-122"/>
                <a:ea typeface="黑体" pitchFamily="49" charset="-122"/>
              </a:rPr>
              <a:t>提纲。</a:t>
            </a:r>
          </a:p>
        </p:txBody>
      </p:sp>
      <p:pic>
        <p:nvPicPr>
          <p:cNvPr id="7" name="图片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2626" y="1419622"/>
            <a:ext cx="1694180" cy="2248535"/>
          </a:xfrm>
          <a:prstGeom prst="rect">
            <a:avLst/>
          </a:prstGeom>
        </p:spPr>
      </p:pic>
    </p:spTree>
    <p:extLst>
      <p:ext uri="{BB962C8B-B14F-4D97-AF65-F5344CB8AC3E}">
        <p14:creationId xmlns:p14="http://schemas.microsoft.com/office/powerpoint/2010/main" xmlns="" val="292665898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57290" y="1500180"/>
            <a:ext cx="6383062" cy="2246769"/>
          </a:xfrm>
          <a:prstGeom prst="rect">
            <a:avLst/>
          </a:prstGeom>
          <a:solidFill>
            <a:schemeClr val="accent6">
              <a:lumMod val="40000"/>
              <a:lumOff val="60000"/>
            </a:schemeClr>
          </a:solidFill>
          <a:ln w="57150">
            <a:solidFill>
              <a:schemeClr val="accent1"/>
            </a:solidFill>
            <a:prstDash val="sysDash"/>
          </a:ln>
        </p:spPr>
        <p:txBody>
          <a:bodyPr wrap="square">
            <a:spAutoFit/>
          </a:bodyPr>
          <a:lstStyle/>
          <a:p>
            <a:r>
              <a:rPr lang="en-US" altLang="zh-CN" sz="2800" b="1" dirty="0" smtClean="0">
                <a:solidFill>
                  <a:prstClr val="black"/>
                </a:solidFill>
                <a:latin typeface="楷体" pitchFamily="49" charset="-122"/>
                <a:ea typeface="楷体" pitchFamily="49" charset="-122"/>
              </a:rPr>
              <a:t>1.</a:t>
            </a:r>
            <a:r>
              <a:rPr lang="zh-CN" altLang="en-US" sz="2800" b="1" dirty="0" smtClean="0">
                <a:solidFill>
                  <a:prstClr val="black"/>
                </a:solidFill>
                <a:latin typeface="楷体" pitchFamily="49" charset="-122"/>
                <a:ea typeface="楷体" pitchFamily="49" charset="-122"/>
              </a:rPr>
              <a:t>故事发生的背景是什么？</a:t>
            </a:r>
            <a:endParaRPr lang="en-US" altLang="zh-CN" sz="2800" b="1" dirty="0" smtClean="0">
              <a:solidFill>
                <a:prstClr val="black"/>
              </a:solidFill>
              <a:latin typeface="楷体" pitchFamily="49" charset="-122"/>
              <a:ea typeface="楷体" pitchFamily="49" charset="-122"/>
            </a:endParaRPr>
          </a:p>
          <a:p>
            <a:r>
              <a:rPr lang="en-US" altLang="zh-CN" sz="2800" b="1" dirty="0" smtClean="0">
                <a:solidFill>
                  <a:prstClr val="black"/>
                </a:solidFill>
                <a:latin typeface="楷体" pitchFamily="49" charset="-122"/>
                <a:ea typeface="楷体" pitchFamily="49" charset="-122"/>
              </a:rPr>
              <a:t>2.</a:t>
            </a:r>
            <a:r>
              <a:rPr lang="zh-CN" altLang="en-US" sz="2800" b="1" dirty="0" smtClean="0">
                <a:solidFill>
                  <a:prstClr val="black"/>
                </a:solidFill>
                <a:latin typeface="楷体" pitchFamily="49" charset="-122"/>
                <a:ea typeface="楷体" pitchFamily="49" charset="-122"/>
              </a:rPr>
              <a:t>发生了怎样的困境，对应的求生方法是什么？</a:t>
            </a:r>
            <a:endParaRPr lang="en-US" altLang="zh-CN" sz="2800" b="1" dirty="0" smtClean="0">
              <a:solidFill>
                <a:prstClr val="black"/>
              </a:solidFill>
              <a:latin typeface="楷体" pitchFamily="49" charset="-122"/>
              <a:ea typeface="楷体" pitchFamily="49" charset="-122"/>
            </a:endParaRPr>
          </a:p>
          <a:p>
            <a:r>
              <a:rPr lang="en-US" altLang="zh-CN" sz="2800" b="1" dirty="0" smtClean="0">
                <a:solidFill>
                  <a:prstClr val="black"/>
                </a:solidFill>
                <a:latin typeface="楷体" pitchFamily="49" charset="-122"/>
                <a:ea typeface="楷体" pitchFamily="49" charset="-122"/>
              </a:rPr>
              <a:t>3.</a:t>
            </a:r>
            <a:r>
              <a:rPr lang="zh-CN" altLang="en-US" sz="2800" b="1" dirty="0" smtClean="0">
                <a:solidFill>
                  <a:prstClr val="black"/>
                </a:solidFill>
                <a:latin typeface="楷体" pitchFamily="49" charset="-122"/>
                <a:ea typeface="楷体" pitchFamily="49" charset="-122"/>
              </a:rPr>
              <a:t>人物有怎样的心理活动？</a:t>
            </a:r>
            <a:endParaRPr lang="en-US" altLang="zh-CN" sz="2800" b="1" dirty="0" smtClean="0">
              <a:solidFill>
                <a:prstClr val="black"/>
              </a:solidFill>
              <a:latin typeface="楷体" pitchFamily="49" charset="-122"/>
              <a:ea typeface="楷体" pitchFamily="49" charset="-122"/>
            </a:endParaRPr>
          </a:p>
          <a:p>
            <a:r>
              <a:rPr lang="en-US" altLang="zh-CN" sz="2800" b="1" dirty="0" smtClean="0">
                <a:solidFill>
                  <a:prstClr val="black"/>
                </a:solidFill>
                <a:latin typeface="楷体" pitchFamily="49" charset="-122"/>
                <a:ea typeface="楷体" pitchFamily="49" charset="-122"/>
              </a:rPr>
              <a:t>4.</a:t>
            </a:r>
            <a:r>
              <a:rPr lang="zh-CN" altLang="en-US" sz="2800" b="1" dirty="0" smtClean="0">
                <a:solidFill>
                  <a:prstClr val="black"/>
                </a:solidFill>
                <a:latin typeface="楷体" pitchFamily="49" charset="-122"/>
                <a:ea typeface="楷体" pitchFamily="49" charset="-122"/>
              </a:rPr>
              <a:t>打算</a:t>
            </a:r>
            <a:r>
              <a:rPr lang="zh-CN" altLang="en-US" sz="2800" b="1" dirty="0">
                <a:solidFill>
                  <a:prstClr val="black"/>
                </a:solidFill>
                <a:latin typeface="楷体" pitchFamily="49" charset="-122"/>
                <a:ea typeface="楷体" pitchFamily="49" charset="-122"/>
              </a:rPr>
              <a:t>拟定什么题目？</a:t>
            </a:r>
          </a:p>
        </p:txBody>
      </p:sp>
      <p:sp>
        <p:nvSpPr>
          <p:cNvPr id="3" name="矩形 2"/>
          <p:cNvSpPr/>
          <p:nvPr/>
        </p:nvSpPr>
        <p:spPr>
          <a:xfrm>
            <a:off x="3214678" y="571486"/>
            <a:ext cx="3430538" cy="584775"/>
          </a:xfrm>
          <a:prstGeom prst="rect">
            <a:avLst/>
          </a:prstGeom>
        </p:spPr>
        <p:txBody>
          <a:bodyPr wrap="square">
            <a:spAutoFit/>
          </a:bodyPr>
          <a:lstStyle/>
          <a:p>
            <a:r>
              <a:rPr lang="zh-CN" altLang="en-US" sz="3200" b="1" dirty="0">
                <a:solidFill>
                  <a:srgbClr val="FF0000"/>
                </a:solidFill>
                <a:latin typeface="黑体" pitchFamily="49" charset="-122"/>
                <a:ea typeface="黑体" pitchFamily="49" charset="-122"/>
              </a:rPr>
              <a:t>习作</a:t>
            </a:r>
            <a:r>
              <a:rPr lang="zh-CN" altLang="en-US" sz="3200" b="1" dirty="0" smtClean="0">
                <a:solidFill>
                  <a:srgbClr val="FF0000"/>
                </a:solidFill>
                <a:latin typeface="黑体" pitchFamily="49" charset="-122"/>
                <a:ea typeface="黑体" pitchFamily="49" charset="-122"/>
              </a:rPr>
              <a:t>提纲要求</a:t>
            </a:r>
            <a:endParaRPr lang="zh-CN" altLang="en-US" sz="3200" b="1" dirty="0">
              <a:solidFill>
                <a:srgbClr val="FF0000"/>
              </a:solidFill>
              <a:latin typeface="黑体" pitchFamily="49" charset="-122"/>
              <a:ea typeface="黑体" pitchFamily="49" charset="-122"/>
            </a:endParaRPr>
          </a:p>
        </p:txBody>
      </p:sp>
    </p:spTree>
    <p:extLst>
      <p:ext uri="{BB962C8B-B14F-4D97-AF65-F5344CB8AC3E}">
        <p14:creationId xmlns:p14="http://schemas.microsoft.com/office/powerpoint/2010/main" xmlns="" val="36544984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090048" y="798334"/>
            <a:ext cx="3668892" cy="773284"/>
            <a:chOff x="2375756" y="2268826"/>
            <a:chExt cx="2977712" cy="773284"/>
          </a:xfrm>
        </p:grpSpPr>
        <p:sp>
          <p:nvSpPr>
            <p:cNvPr id="4" name="云形 3"/>
            <p:cNvSpPr/>
            <p:nvPr/>
          </p:nvSpPr>
          <p:spPr>
            <a:xfrm>
              <a:off x="2375756" y="2268826"/>
              <a:ext cx="1202661" cy="773284"/>
            </a:xfrm>
            <a:prstGeom prst="cloud">
              <a:avLst/>
            </a:prstGeom>
            <a:solidFill>
              <a:schemeClr val="accent6">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2534780" y="2327730"/>
              <a:ext cx="2818688" cy="584775"/>
            </a:xfrm>
            <a:prstGeom prst="rect">
              <a:avLst/>
            </a:prstGeom>
            <a:noFill/>
          </p:spPr>
          <p:txBody>
            <a:bodyPr wrap="square" rtlCol="0">
              <a:spAutoFit/>
            </a:bodyPr>
            <a:lstStyle/>
            <a:p>
              <a:r>
                <a:rPr lang="zh-CN" altLang="en-US" sz="3200" b="1" dirty="0" smtClean="0">
                  <a:latin typeface="楷体" pitchFamily="49" charset="-122"/>
                  <a:ea typeface="楷体" pitchFamily="49" charset="-122"/>
                </a:rPr>
                <a:t>开头</a:t>
              </a:r>
              <a:endParaRPr lang="zh-CN" altLang="en-US" sz="3200" b="1" dirty="0">
                <a:latin typeface="楷体" pitchFamily="49" charset="-122"/>
                <a:ea typeface="楷体" pitchFamily="49" charset="-122"/>
              </a:endParaRPr>
            </a:p>
          </p:txBody>
        </p:sp>
      </p:grpSp>
      <p:sp>
        <p:nvSpPr>
          <p:cNvPr id="6" name="文本框 2"/>
          <p:cNvSpPr txBox="1"/>
          <p:nvPr/>
        </p:nvSpPr>
        <p:spPr>
          <a:xfrm>
            <a:off x="425746" y="886744"/>
            <a:ext cx="720080" cy="3416320"/>
          </a:xfrm>
          <a:prstGeom prst="rect">
            <a:avLst/>
          </a:prstGeom>
          <a:solidFill>
            <a:schemeClr val="accent3">
              <a:lumMod val="75000"/>
            </a:schemeClr>
          </a:solid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zh-CN" altLang="en-US" sz="2400" b="1" dirty="0" smtClean="0">
                <a:solidFill>
                  <a:schemeClr val="tx1"/>
                </a:solidFill>
                <a:latin typeface="楷体" panose="02010609060101010101" pitchFamily="49" charset="-122"/>
                <a:ea typeface="楷体" panose="02010609060101010101" pitchFamily="49" charset="-122"/>
              </a:rPr>
              <a:t>撒哈拉沙漠探险之旅</a:t>
            </a:r>
            <a:endParaRPr lang="zh-CN" altLang="en-US" sz="2400" b="1" dirty="0">
              <a:solidFill>
                <a:schemeClr val="tx1"/>
              </a:solidFill>
              <a:latin typeface="楷体" panose="02010609060101010101" pitchFamily="49" charset="-122"/>
              <a:ea typeface="楷体" panose="02010609060101010101" pitchFamily="49" charset="-122"/>
            </a:endParaRPr>
          </a:p>
        </p:txBody>
      </p:sp>
      <p:sp>
        <p:nvSpPr>
          <p:cNvPr id="2" name="左大括号 1"/>
          <p:cNvSpPr/>
          <p:nvPr/>
        </p:nvSpPr>
        <p:spPr>
          <a:xfrm>
            <a:off x="1322437" y="1184976"/>
            <a:ext cx="288032" cy="2762726"/>
          </a:xfrm>
          <a:prstGeom prst="leftBrace">
            <a:avLst/>
          </a:prstGeom>
          <a:ln w="762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7" name="组合 8"/>
          <p:cNvGrpSpPr/>
          <p:nvPr/>
        </p:nvGrpSpPr>
        <p:grpSpPr>
          <a:xfrm>
            <a:off x="2000232" y="1928808"/>
            <a:ext cx="1854880" cy="730908"/>
            <a:chOff x="2098768" y="2336363"/>
            <a:chExt cx="1854880" cy="730908"/>
          </a:xfrm>
        </p:grpSpPr>
        <p:sp>
          <p:nvSpPr>
            <p:cNvPr id="10" name="云形 9"/>
            <p:cNvSpPr/>
            <p:nvPr/>
          </p:nvSpPr>
          <p:spPr>
            <a:xfrm>
              <a:off x="2098768" y="2336363"/>
              <a:ext cx="1752968" cy="730908"/>
            </a:xfrm>
            <a:prstGeom prst="cloud">
              <a:avLst/>
            </a:prstGeom>
            <a:solidFill>
              <a:schemeClr val="accent3">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2351537" y="2395986"/>
              <a:ext cx="1602111" cy="584775"/>
            </a:xfrm>
            <a:prstGeom prst="rect">
              <a:avLst/>
            </a:prstGeom>
            <a:noFill/>
          </p:spPr>
          <p:txBody>
            <a:bodyPr wrap="square" rtlCol="0">
              <a:spAutoFit/>
            </a:bodyPr>
            <a:lstStyle/>
            <a:p>
              <a:r>
                <a:rPr lang="zh-CN" altLang="en-US" sz="3200" b="1" dirty="0" smtClean="0">
                  <a:latin typeface="楷体" pitchFamily="49" charset="-122"/>
                  <a:ea typeface="楷体" pitchFamily="49" charset="-122"/>
                </a:rPr>
                <a:t>中间</a:t>
              </a:r>
              <a:endParaRPr lang="zh-CN" altLang="en-US" sz="3200" b="1" dirty="0">
                <a:latin typeface="楷体" pitchFamily="49" charset="-122"/>
                <a:ea typeface="楷体" pitchFamily="49" charset="-122"/>
              </a:endParaRPr>
            </a:p>
          </p:txBody>
        </p:sp>
      </p:grpSp>
      <p:grpSp>
        <p:nvGrpSpPr>
          <p:cNvPr id="8" name="组合 12"/>
          <p:cNvGrpSpPr/>
          <p:nvPr/>
        </p:nvGrpSpPr>
        <p:grpSpPr>
          <a:xfrm>
            <a:off x="1883271" y="3298405"/>
            <a:ext cx="1974349" cy="666511"/>
            <a:chOff x="2375756" y="2268826"/>
            <a:chExt cx="1620180" cy="666511"/>
          </a:xfrm>
        </p:grpSpPr>
        <p:sp>
          <p:nvSpPr>
            <p:cNvPr id="14" name="云形 13"/>
            <p:cNvSpPr/>
            <p:nvPr/>
          </p:nvSpPr>
          <p:spPr>
            <a:xfrm>
              <a:off x="2375756" y="2268826"/>
              <a:ext cx="1620180" cy="666511"/>
            </a:xfrm>
            <a:prstGeom prst="cloud">
              <a:avLst/>
            </a:prstGeom>
            <a:solidFill>
              <a:schemeClr val="accent6">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2688680" y="2290763"/>
              <a:ext cx="994332" cy="584775"/>
            </a:xfrm>
            <a:prstGeom prst="rect">
              <a:avLst/>
            </a:prstGeom>
            <a:noFill/>
          </p:spPr>
          <p:txBody>
            <a:bodyPr wrap="square" rtlCol="0">
              <a:spAutoFit/>
            </a:bodyPr>
            <a:lstStyle/>
            <a:p>
              <a:r>
                <a:rPr lang="zh-CN" altLang="en-US" sz="3200" b="1" dirty="0" smtClean="0">
                  <a:latin typeface="楷体" pitchFamily="49" charset="-122"/>
                  <a:ea typeface="楷体" pitchFamily="49" charset="-122"/>
                </a:rPr>
                <a:t>结尾</a:t>
              </a:r>
              <a:endParaRPr lang="zh-CN" altLang="en-US" sz="3200" b="1" dirty="0">
                <a:latin typeface="楷体" pitchFamily="49" charset="-122"/>
                <a:ea typeface="楷体" pitchFamily="49" charset="-122"/>
              </a:endParaRPr>
            </a:p>
          </p:txBody>
        </p:sp>
      </p:grpSp>
      <p:sp>
        <p:nvSpPr>
          <p:cNvPr id="16" name="左大括号 15"/>
          <p:cNvSpPr/>
          <p:nvPr/>
        </p:nvSpPr>
        <p:spPr>
          <a:xfrm>
            <a:off x="3946675" y="1768602"/>
            <a:ext cx="306264" cy="1125592"/>
          </a:xfrm>
          <a:prstGeom prst="leftBrace">
            <a:avLst/>
          </a:prstGeom>
          <a:ln w="762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TextBox 19"/>
          <p:cNvSpPr txBox="1"/>
          <p:nvPr/>
        </p:nvSpPr>
        <p:spPr>
          <a:xfrm>
            <a:off x="4429124" y="1500180"/>
            <a:ext cx="4391348" cy="400110"/>
          </a:xfrm>
          <a:prstGeom prst="rect">
            <a:avLst/>
          </a:prstGeom>
          <a:noFill/>
        </p:spPr>
        <p:txBody>
          <a:bodyPr wrap="square" rtlCol="0">
            <a:spAutoFit/>
          </a:bodyPr>
          <a:lstStyle/>
          <a:p>
            <a:r>
              <a:rPr lang="zh-CN" altLang="en-US" sz="2000" b="1" dirty="0" smtClean="0">
                <a:solidFill>
                  <a:srgbClr val="0000FF"/>
                </a:solidFill>
                <a:latin typeface="楷体" pitchFamily="49" charset="-122"/>
                <a:ea typeface="楷体" pitchFamily="49" charset="-122"/>
              </a:rPr>
              <a:t>遇到缺水困难：喝水，甚至喝尿解决</a:t>
            </a:r>
            <a:endParaRPr lang="zh-CN" altLang="en-US" sz="2000" b="1" dirty="0">
              <a:solidFill>
                <a:srgbClr val="0000FF"/>
              </a:solidFill>
              <a:latin typeface="楷体" pitchFamily="49" charset="-122"/>
              <a:ea typeface="楷体" pitchFamily="49" charset="-122"/>
            </a:endParaRPr>
          </a:p>
        </p:txBody>
      </p:sp>
      <p:sp>
        <p:nvSpPr>
          <p:cNvPr id="22" name="TextBox 21"/>
          <p:cNvSpPr txBox="1"/>
          <p:nvPr/>
        </p:nvSpPr>
        <p:spPr>
          <a:xfrm>
            <a:off x="4429122" y="1938586"/>
            <a:ext cx="3887293" cy="400110"/>
          </a:xfrm>
          <a:prstGeom prst="rect">
            <a:avLst/>
          </a:prstGeom>
          <a:noFill/>
        </p:spPr>
        <p:txBody>
          <a:bodyPr wrap="square" rtlCol="0">
            <a:spAutoFit/>
          </a:bodyPr>
          <a:lstStyle/>
          <a:p>
            <a:r>
              <a:rPr lang="zh-CN" altLang="en-US" sz="2000" b="1" dirty="0">
                <a:solidFill>
                  <a:srgbClr val="0000FF"/>
                </a:solidFill>
                <a:latin typeface="楷体" charset="-122"/>
                <a:ea typeface="楷体" charset="-122"/>
              </a:rPr>
              <a:t>失去半壶淡水，要杀骆驼被阻止</a:t>
            </a:r>
            <a:endParaRPr lang="zh-CN" altLang="en-US" sz="2000" b="1" dirty="0">
              <a:solidFill>
                <a:srgbClr val="0000FF"/>
              </a:solidFill>
              <a:latin typeface="楷体" pitchFamily="49" charset="-122"/>
              <a:ea typeface="楷体" pitchFamily="49" charset="-122"/>
            </a:endParaRPr>
          </a:p>
        </p:txBody>
      </p:sp>
      <p:sp>
        <p:nvSpPr>
          <p:cNvPr id="21" name="矩形 20"/>
          <p:cNvSpPr/>
          <p:nvPr/>
        </p:nvSpPr>
        <p:spPr>
          <a:xfrm>
            <a:off x="4143372" y="857238"/>
            <a:ext cx="1627369" cy="523220"/>
          </a:xfrm>
          <a:prstGeom prst="rect">
            <a:avLst/>
          </a:prstGeom>
        </p:spPr>
        <p:txBody>
          <a:bodyPr wrap="none">
            <a:spAutoFit/>
          </a:bodyPr>
          <a:lstStyle/>
          <a:p>
            <a:r>
              <a:rPr lang="zh-CN" altLang="en-US" sz="2800" b="1" dirty="0" smtClean="0">
                <a:latin typeface="楷体" panose="02010609060101010101" pitchFamily="49" charset="-122"/>
                <a:ea typeface="楷体" panose="02010609060101010101" pitchFamily="49" charset="-122"/>
              </a:rPr>
              <a:t>交代背景</a:t>
            </a:r>
            <a:endParaRPr lang="zh-CN" altLang="en-US" sz="2800" dirty="0"/>
          </a:p>
        </p:txBody>
      </p:sp>
      <p:sp>
        <p:nvSpPr>
          <p:cNvPr id="23" name="矩形 22"/>
          <p:cNvSpPr/>
          <p:nvPr/>
        </p:nvSpPr>
        <p:spPr>
          <a:xfrm>
            <a:off x="4429124" y="2439928"/>
            <a:ext cx="4227022" cy="707886"/>
          </a:xfrm>
          <a:prstGeom prst="rect">
            <a:avLst/>
          </a:prstGeom>
        </p:spPr>
        <p:txBody>
          <a:bodyPr wrap="square">
            <a:spAutoFit/>
          </a:bodyPr>
          <a:lstStyle/>
          <a:p>
            <a:r>
              <a:rPr lang="zh-CN" altLang="en-US" sz="2000" b="1" dirty="0">
                <a:solidFill>
                  <a:srgbClr val="0000FF"/>
                </a:solidFill>
                <a:latin typeface="楷体" charset="-122"/>
                <a:ea typeface="楷体" charset="-122"/>
              </a:rPr>
              <a:t>魏叔叔用自己的探险经验和智慧，带领大家找到水</a:t>
            </a:r>
            <a:endParaRPr lang="zh-CN" altLang="en-US" sz="2000" dirty="0">
              <a:solidFill>
                <a:srgbClr val="0000FF"/>
              </a:solidFill>
            </a:endParaRPr>
          </a:p>
        </p:txBody>
      </p:sp>
      <p:sp>
        <p:nvSpPr>
          <p:cNvPr id="24" name="矩形 23"/>
          <p:cNvSpPr/>
          <p:nvPr/>
        </p:nvSpPr>
        <p:spPr>
          <a:xfrm>
            <a:off x="4143372" y="3500444"/>
            <a:ext cx="2339102" cy="523220"/>
          </a:xfrm>
          <a:prstGeom prst="rect">
            <a:avLst/>
          </a:prstGeom>
        </p:spPr>
        <p:txBody>
          <a:bodyPr wrap="none">
            <a:spAutoFit/>
          </a:bodyPr>
          <a:lstStyle/>
          <a:p>
            <a:r>
              <a:rPr lang="zh-CN" altLang="en-US" sz="2800" b="1" dirty="0">
                <a:latin typeface="楷体" panose="02010609060101010101" pitchFamily="49" charset="-122"/>
                <a:ea typeface="楷体" panose="02010609060101010101" pitchFamily="49" charset="-122"/>
              </a:rPr>
              <a:t>顺利走出沙漠</a:t>
            </a:r>
          </a:p>
        </p:txBody>
      </p:sp>
    </p:spTree>
    <p:extLst>
      <p:ext uri="{BB962C8B-B14F-4D97-AF65-F5344CB8AC3E}">
        <p14:creationId xmlns:p14="http://schemas.microsoft.com/office/powerpoint/2010/main" xmlns="" val="1171327643"/>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0" grpId="0"/>
      <p:bldP spid="22" grpId="0"/>
      <p:bldP spid="21" grpId="0"/>
      <p:bldP spid="23" grpId="0"/>
      <p:bldP spid="2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
          <p:cNvSpPr txBox="1"/>
          <p:nvPr/>
        </p:nvSpPr>
        <p:spPr>
          <a:xfrm>
            <a:off x="714348" y="1118230"/>
            <a:ext cx="720080" cy="2677656"/>
          </a:xfrm>
          <a:prstGeom prst="rect">
            <a:avLst/>
          </a:prstGeom>
          <a:solidFill>
            <a:schemeClr val="accent3">
              <a:lumMod val="75000"/>
            </a:schemeClr>
          </a:solid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zh-CN" altLang="en-US" sz="2800" b="1" dirty="0" smtClean="0">
                <a:latin typeface="楷体" panose="02010609060101010101" pitchFamily="49" charset="-122"/>
                <a:ea typeface="楷体" panose="02010609060101010101" pitchFamily="49" charset="-122"/>
              </a:rPr>
              <a:t>热带雨林探险</a:t>
            </a:r>
            <a:endParaRPr lang="zh-CN" altLang="en-US" sz="2800" b="1" dirty="0">
              <a:latin typeface="楷体" panose="02010609060101010101" pitchFamily="49" charset="-122"/>
              <a:ea typeface="楷体" panose="02010609060101010101" pitchFamily="49" charset="-122"/>
            </a:endParaRPr>
          </a:p>
        </p:txBody>
      </p:sp>
      <p:sp>
        <p:nvSpPr>
          <p:cNvPr id="2" name="左大括号 1"/>
          <p:cNvSpPr/>
          <p:nvPr/>
        </p:nvSpPr>
        <p:spPr>
          <a:xfrm>
            <a:off x="1595239" y="1131590"/>
            <a:ext cx="288032" cy="2762726"/>
          </a:xfrm>
          <a:prstGeom prst="leftBrace">
            <a:avLst/>
          </a:prstGeom>
          <a:ln w="762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7" name="组合 8"/>
          <p:cNvGrpSpPr/>
          <p:nvPr/>
        </p:nvGrpSpPr>
        <p:grpSpPr>
          <a:xfrm>
            <a:off x="2000232" y="1928808"/>
            <a:ext cx="1967282" cy="730908"/>
            <a:chOff x="2098767" y="2336363"/>
            <a:chExt cx="2610223" cy="730908"/>
          </a:xfrm>
        </p:grpSpPr>
        <p:sp>
          <p:nvSpPr>
            <p:cNvPr id="10" name="云形 9"/>
            <p:cNvSpPr/>
            <p:nvPr/>
          </p:nvSpPr>
          <p:spPr>
            <a:xfrm>
              <a:off x="2098767" y="2336363"/>
              <a:ext cx="2610223" cy="730908"/>
            </a:xfrm>
            <a:prstGeom prst="cloud">
              <a:avLst/>
            </a:prstGeom>
            <a:solidFill>
              <a:schemeClr val="accent3">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2602822" y="2395356"/>
              <a:ext cx="1602111" cy="584775"/>
            </a:xfrm>
            <a:prstGeom prst="rect">
              <a:avLst/>
            </a:prstGeom>
            <a:noFill/>
          </p:spPr>
          <p:txBody>
            <a:bodyPr wrap="square" rtlCol="0">
              <a:spAutoFit/>
            </a:bodyPr>
            <a:lstStyle/>
            <a:p>
              <a:r>
                <a:rPr lang="zh-CN" altLang="en-US" sz="3200" b="1" dirty="0" smtClean="0">
                  <a:latin typeface="楷体" pitchFamily="49" charset="-122"/>
                  <a:ea typeface="楷体" pitchFamily="49" charset="-122"/>
                </a:rPr>
                <a:t>中间</a:t>
              </a:r>
              <a:endParaRPr lang="zh-CN" altLang="en-US" sz="3200" b="1" dirty="0">
                <a:latin typeface="楷体" pitchFamily="49" charset="-122"/>
                <a:ea typeface="楷体" pitchFamily="49" charset="-122"/>
              </a:endParaRPr>
            </a:p>
          </p:txBody>
        </p:sp>
      </p:grpSp>
      <p:grpSp>
        <p:nvGrpSpPr>
          <p:cNvPr id="8" name="组合 12"/>
          <p:cNvGrpSpPr/>
          <p:nvPr/>
        </p:nvGrpSpPr>
        <p:grpSpPr>
          <a:xfrm>
            <a:off x="1883271" y="3298405"/>
            <a:ext cx="1831473" cy="666511"/>
            <a:chOff x="2375756" y="2268826"/>
            <a:chExt cx="1620180" cy="666511"/>
          </a:xfrm>
        </p:grpSpPr>
        <p:sp>
          <p:nvSpPr>
            <p:cNvPr id="14" name="云形 13"/>
            <p:cNvSpPr/>
            <p:nvPr/>
          </p:nvSpPr>
          <p:spPr>
            <a:xfrm>
              <a:off x="2375756" y="2268826"/>
              <a:ext cx="1620180" cy="666511"/>
            </a:xfrm>
            <a:prstGeom prst="cloud">
              <a:avLst/>
            </a:prstGeom>
            <a:solidFill>
              <a:schemeClr val="accent6">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2688680" y="2290763"/>
              <a:ext cx="994332" cy="584775"/>
            </a:xfrm>
            <a:prstGeom prst="rect">
              <a:avLst/>
            </a:prstGeom>
            <a:noFill/>
          </p:spPr>
          <p:txBody>
            <a:bodyPr wrap="square" rtlCol="0">
              <a:spAutoFit/>
            </a:bodyPr>
            <a:lstStyle/>
            <a:p>
              <a:r>
                <a:rPr lang="zh-CN" altLang="en-US" sz="3200" b="1" dirty="0" smtClean="0">
                  <a:latin typeface="楷体" pitchFamily="49" charset="-122"/>
                  <a:ea typeface="楷体" pitchFamily="49" charset="-122"/>
                </a:rPr>
                <a:t>结尾</a:t>
              </a:r>
              <a:endParaRPr lang="zh-CN" altLang="en-US" sz="3200" b="1" dirty="0">
                <a:latin typeface="楷体" pitchFamily="49" charset="-122"/>
                <a:ea typeface="楷体" pitchFamily="49" charset="-122"/>
              </a:endParaRPr>
            </a:p>
          </p:txBody>
        </p:sp>
      </p:grpSp>
      <p:sp>
        <p:nvSpPr>
          <p:cNvPr id="20" name="TextBox 19"/>
          <p:cNvSpPr txBox="1"/>
          <p:nvPr/>
        </p:nvSpPr>
        <p:spPr>
          <a:xfrm>
            <a:off x="4427984" y="1635646"/>
            <a:ext cx="4536504" cy="1323439"/>
          </a:xfrm>
          <a:prstGeom prst="rect">
            <a:avLst/>
          </a:prstGeom>
          <a:noFill/>
        </p:spPr>
        <p:txBody>
          <a:bodyPr wrap="square" rtlCol="0">
            <a:spAutoFit/>
          </a:bodyPr>
          <a:lstStyle/>
          <a:p>
            <a:r>
              <a:rPr lang="zh-CN" altLang="en-US" sz="2000" b="1" dirty="0" smtClean="0">
                <a:solidFill>
                  <a:srgbClr val="0000FF"/>
                </a:solidFill>
                <a:latin typeface="楷体" pitchFamily="49" charset="-122"/>
                <a:ea typeface="楷体" pitchFamily="49" charset="-122"/>
              </a:rPr>
              <a:t>住：做床、燃火</a:t>
            </a:r>
            <a:endParaRPr lang="en-US" altLang="zh-CN" sz="2000" b="1" dirty="0" smtClean="0">
              <a:solidFill>
                <a:srgbClr val="0000FF"/>
              </a:solidFill>
              <a:latin typeface="楷体" pitchFamily="49" charset="-122"/>
              <a:ea typeface="楷体" pitchFamily="49" charset="-122"/>
            </a:endParaRPr>
          </a:p>
          <a:p>
            <a:r>
              <a:rPr lang="zh-CN" altLang="en-US" sz="2000" b="1" dirty="0" smtClean="0">
                <a:solidFill>
                  <a:srgbClr val="0000FF"/>
                </a:solidFill>
                <a:latin typeface="楷体" pitchFamily="49" charset="-122"/>
                <a:ea typeface="楷体" pitchFamily="49" charset="-122"/>
              </a:rPr>
              <a:t>吃：水果</a:t>
            </a:r>
            <a:endParaRPr lang="en-US" altLang="zh-CN" sz="2000" b="1" dirty="0" smtClean="0">
              <a:solidFill>
                <a:srgbClr val="0000FF"/>
              </a:solidFill>
              <a:latin typeface="楷体" pitchFamily="49" charset="-122"/>
              <a:ea typeface="楷体" pitchFamily="49" charset="-122"/>
            </a:endParaRPr>
          </a:p>
          <a:p>
            <a:r>
              <a:rPr lang="zh-CN" altLang="en-US" sz="2000" b="1" dirty="0" smtClean="0">
                <a:solidFill>
                  <a:srgbClr val="0000FF"/>
                </a:solidFill>
                <a:latin typeface="楷体" pitchFamily="49" charset="-122"/>
                <a:ea typeface="楷体" pitchFamily="49" charset="-122"/>
              </a:rPr>
              <a:t>用：用斧子做拐杖，用猎枪与野兽搏斗</a:t>
            </a:r>
            <a:endParaRPr lang="en-US" altLang="zh-CN" sz="2000" b="1" dirty="0" smtClean="0">
              <a:solidFill>
                <a:srgbClr val="0000FF"/>
              </a:solidFill>
              <a:latin typeface="楷体" pitchFamily="49" charset="-122"/>
              <a:ea typeface="楷体" pitchFamily="49" charset="-122"/>
            </a:endParaRPr>
          </a:p>
          <a:p>
            <a:r>
              <a:rPr lang="zh-CN" altLang="en-US" sz="2000" b="1" dirty="0" smtClean="0">
                <a:solidFill>
                  <a:srgbClr val="0000FF"/>
                </a:solidFill>
                <a:latin typeface="楷体" pitchFamily="49" charset="-122"/>
                <a:ea typeface="楷体" pitchFamily="49" charset="-122"/>
              </a:rPr>
              <a:t>见闻：雨林景色美丽</a:t>
            </a:r>
            <a:endParaRPr lang="zh-CN" altLang="en-US" sz="2000" b="1" dirty="0">
              <a:solidFill>
                <a:srgbClr val="0000FF"/>
              </a:solidFill>
              <a:latin typeface="楷体" pitchFamily="49" charset="-122"/>
              <a:ea typeface="楷体" pitchFamily="49" charset="-122"/>
            </a:endParaRPr>
          </a:p>
        </p:txBody>
      </p:sp>
      <p:sp>
        <p:nvSpPr>
          <p:cNvPr id="29" name="TextBox 28"/>
          <p:cNvSpPr txBox="1"/>
          <p:nvPr/>
        </p:nvSpPr>
        <p:spPr>
          <a:xfrm>
            <a:off x="4427984" y="3406767"/>
            <a:ext cx="1862471" cy="523220"/>
          </a:xfrm>
          <a:prstGeom prst="rect">
            <a:avLst/>
          </a:prstGeom>
          <a:noFill/>
        </p:spPr>
        <p:txBody>
          <a:bodyPr wrap="square" rtlCol="0">
            <a:spAutoFit/>
          </a:bodyPr>
          <a:lstStyle/>
          <a:p>
            <a:r>
              <a:rPr lang="zh-CN" altLang="en-US" sz="2800" b="1" dirty="0" smtClean="0">
                <a:latin typeface="楷体" pitchFamily="49" charset="-122"/>
                <a:ea typeface="楷体" pitchFamily="49" charset="-122"/>
              </a:rPr>
              <a:t>感到自豪</a:t>
            </a:r>
            <a:endParaRPr lang="zh-CN" altLang="en-US" sz="2800" b="1" dirty="0">
              <a:latin typeface="楷体" pitchFamily="49" charset="-122"/>
              <a:ea typeface="楷体" pitchFamily="49" charset="-122"/>
            </a:endParaRPr>
          </a:p>
        </p:txBody>
      </p:sp>
      <p:grpSp>
        <p:nvGrpSpPr>
          <p:cNvPr id="19" name="组合 18"/>
          <p:cNvGrpSpPr/>
          <p:nvPr/>
        </p:nvGrpSpPr>
        <p:grpSpPr>
          <a:xfrm>
            <a:off x="2090048" y="798334"/>
            <a:ext cx="3696398" cy="773284"/>
            <a:chOff x="2375756" y="2268826"/>
            <a:chExt cx="2977712" cy="773284"/>
          </a:xfrm>
        </p:grpSpPr>
        <p:sp>
          <p:nvSpPr>
            <p:cNvPr id="21" name="云形 20"/>
            <p:cNvSpPr/>
            <p:nvPr/>
          </p:nvSpPr>
          <p:spPr>
            <a:xfrm>
              <a:off x="2375756" y="2268826"/>
              <a:ext cx="1202661" cy="773284"/>
            </a:xfrm>
            <a:prstGeom prst="cloud">
              <a:avLst/>
            </a:prstGeom>
            <a:solidFill>
              <a:schemeClr val="accent6">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2534780" y="2327730"/>
              <a:ext cx="2818688" cy="584775"/>
            </a:xfrm>
            <a:prstGeom prst="rect">
              <a:avLst/>
            </a:prstGeom>
            <a:noFill/>
          </p:spPr>
          <p:txBody>
            <a:bodyPr wrap="square" rtlCol="0">
              <a:spAutoFit/>
            </a:bodyPr>
            <a:lstStyle/>
            <a:p>
              <a:r>
                <a:rPr lang="zh-CN" altLang="en-US" sz="3200" b="1" dirty="0" smtClean="0">
                  <a:latin typeface="楷体" pitchFamily="49" charset="-122"/>
                  <a:ea typeface="楷体" pitchFamily="49" charset="-122"/>
                </a:rPr>
                <a:t>开头</a:t>
              </a:r>
              <a:endParaRPr lang="zh-CN" altLang="en-US" sz="3200" b="1" dirty="0">
                <a:latin typeface="楷体" pitchFamily="49" charset="-122"/>
                <a:ea typeface="楷体" pitchFamily="49" charset="-122"/>
              </a:endParaRPr>
            </a:p>
          </p:txBody>
        </p:sp>
      </p:grpSp>
      <p:sp>
        <p:nvSpPr>
          <p:cNvPr id="24" name="矩形 23"/>
          <p:cNvSpPr/>
          <p:nvPr/>
        </p:nvSpPr>
        <p:spPr>
          <a:xfrm>
            <a:off x="4139952" y="771550"/>
            <a:ext cx="2301976" cy="461665"/>
          </a:xfrm>
          <a:prstGeom prst="rect">
            <a:avLst/>
          </a:prstGeom>
        </p:spPr>
        <p:txBody>
          <a:bodyPr wrap="square">
            <a:spAutoFit/>
          </a:bodyPr>
          <a:lstStyle/>
          <a:p>
            <a:r>
              <a:rPr lang="zh-CN" altLang="en-US" sz="2400" b="1" dirty="0" smtClean="0">
                <a:latin typeface="楷体" pitchFamily="49" charset="-122"/>
                <a:ea typeface="楷体" pitchFamily="49" charset="-122"/>
              </a:rPr>
              <a:t>交代探险背景</a:t>
            </a:r>
            <a:endParaRPr lang="zh-CN" altLang="en-US" sz="2400" b="1" dirty="0">
              <a:latin typeface="楷体" pitchFamily="49" charset="-122"/>
              <a:ea typeface="楷体" pitchFamily="49" charset="-122"/>
            </a:endParaRPr>
          </a:p>
        </p:txBody>
      </p:sp>
      <p:sp>
        <p:nvSpPr>
          <p:cNvPr id="26" name="左大括号 25"/>
          <p:cNvSpPr/>
          <p:nvPr/>
        </p:nvSpPr>
        <p:spPr>
          <a:xfrm>
            <a:off x="3946675" y="1768602"/>
            <a:ext cx="306264" cy="1125592"/>
          </a:xfrm>
          <a:prstGeom prst="leftBrace">
            <a:avLst/>
          </a:prstGeom>
          <a:ln w="762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xmlns="" val="105959300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9" grpId="0"/>
      <p:bldP spid="24" grpId="0"/>
      <p:bldP spid="2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
          <p:cNvSpPr txBox="1"/>
          <p:nvPr/>
        </p:nvSpPr>
        <p:spPr>
          <a:xfrm>
            <a:off x="683568" y="1313349"/>
            <a:ext cx="720080" cy="2554545"/>
          </a:xfrm>
          <a:prstGeom prst="rect">
            <a:avLst/>
          </a:prstGeom>
          <a:solidFill>
            <a:schemeClr val="accent3">
              <a:lumMod val="75000"/>
            </a:schemeClr>
          </a:solid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zh-CN" altLang="en-US" sz="3200" b="1" dirty="0" smtClean="0">
                <a:latin typeface="楷体" pitchFamily="49" charset="-122"/>
                <a:ea typeface="楷体" pitchFamily="49" charset="-122"/>
              </a:rPr>
              <a:t>银河洞探险</a:t>
            </a:r>
            <a:endParaRPr lang="zh-CN" altLang="en-US" sz="3200" b="1" dirty="0">
              <a:latin typeface="楷体" pitchFamily="49" charset="-122"/>
              <a:ea typeface="楷体" pitchFamily="49" charset="-122"/>
            </a:endParaRPr>
          </a:p>
        </p:txBody>
      </p:sp>
      <p:sp>
        <p:nvSpPr>
          <p:cNvPr id="2" name="左大括号 1"/>
          <p:cNvSpPr/>
          <p:nvPr/>
        </p:nvSpPr>
        <p:spPr>
          <a:xfrm>
            <a:off x="1595239" y="1131590"/>
            <a:ext cx="288032" cy="2762726"/>
          </a:xfrm>
          <a:prstGeom prst="leftBrace">
            <a:avLst/>
          </a:prstGeom>
          <a:ln w="762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7" name="组合 8"/>
          <p:cNvGrpSpPr/>
          <p:nvPr/>
        </p:nvGrpSpPr>
        <p:grpSpPr>
          <a:xfrm>
            <a:off x="1961777" y="1869185"/>
            <a:ext cx="2106165" cy="730908"/>
            <a:chOff x="2098768" y="2336363"/>
            <a:chExt cx="2106165" cy="730908"/>
          </a:xfrm>
        </p:grpSpPr>
        <p:sp>
          <p:nvSpPr>
            <p:cNvPr id="10" name="云形 9"/>
            <p:cNvSpPr/>
            <p:nvPr/>
          </p:nvSpPr>
          <p:spPr>
            <a:xfrm>
              <a:off x="2098768" y="2336363"/>
              <a:ext cx="1967282" cy="730908"/>
            </a:xfrm>
            <a:prstGeom prst="cloud">
              <a:avLst/>
            </a:prstGeom>
            <a:solidFill>
              <a:schemeClr val="accent3">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2602822" y="2395356"/>
              <a:ext cx="1602111" cy="584775"/>
            </a:xfrm>
            <a:prstGeom prst="rect">
              <a:avLst/>
            </a:prstGeom>
            <a:noFill/>
          </p:spPr>
          <p:txBody>
            <a:bodyPr wrap="square" rtlCol="0">
              <a:spAutoFit/>
            </a:bodyPr>
            <a:lstStyle/>
            <a:p>
              <a:r>
                <a:rPr lang="zh-CN" altLang="en-US" sz="3200" b="1" dirty="0" smtClean="0">
                  <a:latin typeface="楷体" pitchFamily="49" charset="-122"/>
                  <a:ea typeface="楷体" pitchFamily="49" charset="-122"/>
                </a:rPr>
                <a:t>中间</a:t>
              </a:r>
              <a:endParaRPr lang="zh-CN" altLang="en-US" sz="3200" b="1" dirty="0">
                <a:latin typeface="楷体" pitchFamily="49" charset="-122"/>
                <a:ea typeface="楷体" pitchFamily="49" charset="-122"/>
              </a:endParaRPr>
            </a:p>
          </p:txBody>
        </p:sp>
      </p:grpSp>
      <p:grpSp>
        <p:nvGrpSpPr>
          <p:cNvPr id="8" name="组合 12"/>
          <p:cNvGrpSpPr/>
          <p:nvPr/>
        </p:nvGrpSpPr>
        <p:grpSpPr>
          <a:xfrm>
            <a:off x="1883271" y="3298405"/>
            <a:ext cx="1831473" cy="666511"/>
            <a:chOff x="2375756" y="2268826"/>
            <a:chExt cx="1620180" cy="666511"/>
          </a:xfrm>
        </p:grpSpPr>
        <p:sp>
          <p:nvSpPr>
            <p:cNvPr id="14" name="云形 13"/>
            <p:cNvSpPr/>
            <p:nvPr/>
          </p:nvSpPr>
          <p:spPr>
            <a:xfrm>
              <a:off x="2375756" y="2268826"/>
              <a:ext cx="1620180" cy="666511"/>
            </a:xfrm>
            <a:prstGeom prst="cloud">
              <a:avLst/>
            </a:prstGeom>
            <a:solidFill>
              <a:schemeClr val="accent6">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2688680" y="2290763"/>
              <a:ext cx="994332" cy="584775"/>
            </a:xfrm>
            <a:prstGeom prst="rect">
              <a:avLst/>
            </a:prstGeom>
            <a:noFill/>
          </p:spPr>
          <p:txBody>
            <a:bodyPr wrap="square" rtlCol="0">
              <a:spAutoFit/>
            </a:bodyPr>
            <a:lstStyle/>
            <a:p>
              <a:r>
                <a:rPr lang="zh-CN" altLang="en-US" sz="3200" b="1" dirty="0" smtClean="0">
                  <a:latin typeface="楷体" pitchFamily="49" charset="-122"/>
                  <a:ea typeface="楷体" pitchFamily="49" charset="-122"/>
                </a:rPr>
                <a:t>结尾</a:t>
              </a:r>
              <a:endParaRPr lang="zh-CN" altLang="en-US" sz="3200" b="1" dirty="0">
                <a:latin typeface="楷体" pitchFamily="49" charset="-122"/>
                <a:ea typeface="楷体" pitchFamily="49" charset="-122"/>
              </a:endParaRPr>
            </a:p>
          </p:txBody>
        </p:sp>
      </p:grpSp>
      <p:sp>
        <p:nvSpPr>
          <p:cNvPr id="16" name="左大括号 15"/>
          <p:cNvSpPr/>
          <p:nvPr/>
        </p:nvSpPr>
        <p:spPr>
          <a:xfrm>
            <a:off x="4143372" y="1785932"/>
            <a:ext cx="357190" cy="1000132"/>
          </a:xfrm>
          <a:prstGeom prst="leftBrace">
            <a:avLst/>
          </a:prstGeom>
          <a:ln w="762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TextBox 19"/>
          <p:cNvSpPr txBox="1"/>
          <p:nvPr/>
        </p:nvSpPr>
        <p:spPr>
          <a:xfrm>
            <a:off x="4427984" y="1524322"/>
            <a:ext cx="2786082" cy="400110"/>
          </a:xfrm>
          <a:prstGeom prst="rect">
            <a:avLst/>
          </a:prstGeom>
          <a:noFill/>
        </p:spPr>
        <p:txBody>
          <a:bodyPr wrap="square" rtlCol="0">
            <a:spAutoFit/>
          </a:bodyPr>
          <a:lstStyle/>
          <a:p>
            <a:r>
              <a:rPr lang="zh-CN" altLang="en-US" sz="2000" b="1" dirty="0" smtClean="0">
                <a:solidFill>
                  <a:srgbClr val="0000FF"/>
                </a:solidFill>
                <a:latin typeface="楷体" pitchFamily="49" charset="-122"/>
                <a:ea typeface="楷体" pitchFamily="49" charset="-122"/>
              </a:rPr>
              <a:t>观看钟乳石</a:t>
            </a:r>
            <a:endParaRPr lang="zh-CN" altLang="en-US" sz="2000" b="1" dirty="0">
              <a:solidFill>
                <a:srgbClr val="0000FF"/>
              </a:solidFill>
              <a:latin typeface="楷体" pitchFamily="49" charset="-122"/>
              <a:ea typeface="楷体" pitchFamily="49" charset="-122"/>
            </a:endParaRPr>
          </a:p>
        </p:txBody>
      </p:sp>
      <p:sp>
        <p:nvSpPr>
          <p:cNvPr id="29" name="TextBox 28"/>
          <p:cNvSpPr txBox="1"/>
          <p:nvPr/>
        </p:nvSpPr>
        <p:spPr>
          <a:xfrm>
            <a:off x="4286248" y="3286130"/>
            <a:ext cx="3426306" cy="523220"/>
          </a:xfrm>
          <a:prstGeom prst="rect">
            <a:avLst/>
          </a:prstGeom>
          <a:noFill/>
        </p:spPr>
        <p:txBody>
          <a:bodyPr wrap="square" rtlCol="0">
            <a:spAutoFit/>
          </a:bodyPr>
          <a:lstStyle/>
          <a:p>
            <a:r>
              <a:rPr lang="zh-CN" altLang="en-US" sz="2800" b="1" dirty="0" smtClean="0">
                <a:latin typeface="楷体" pitchFamily="49" charset="-122"/>
                <a:ea typeface="楷体" pitchFamily="49" charset="-122"/>
              </a:rPr>
              <a:t>战胜恐惧，产生豪气</a:t>
            </a:r>
            <a:endParaRPr lang="zh-CN" altLang="en-US" sz="2800" b="1" dirty="0">
              <a:latin typeface="楷体" pitchFamily="49" charset="-122"/>
              <a:ea typeface="楷体" pitchFamily="49" charset="-122"/>
            </a:endParaRPr>
          </a:p>
        </p:txBody>
      </p:sp>
      <p:sp>
        <p:nvSpPr>
          <p:cNvPr id="19" name="矩形 18"/>
          <p:cNvSpPr/>
          <p:nvPr/>
        </p:nvSpPr>
        <p:spPr>
          <a:xfrm>
            <a:off x="4214810" y="642924"/>
            <a:ext cx="3714776" cy="523220"/>
          </a:xfrm>
          <a:prstGeom prst="rect">
            <a:avLst/>
          </a:prstGeom>
        </p:spPr>
        <p:txBody>
          <a:bodyPr wrap="square">
            <a:spAutoFit/>
          </a:bodyPr>
          <a:lstStyle/>
          <a:p>
            <a:r>
              <a:rPr lang="zh-CN" altLang="en-US" sz="2800" b="1" dirty="0" smtClean="0">
                <a:latin typeface="楷体" pitchFamily="49" charset="-122"/>
                <a:ea typeface="楷体" pitchFamily="49" charset="-122"/>
              </a:rPr>
              <a:t>交代背景、探险装备</a:t>
            </a:r>
            <a:endParaRPr lang="zh-CN" altLang="en-US" sz="2800" b="1" dirty="0">
              <a:latin typeface="楷体" pitchFamily="49" charset="-122"/>
              <a:ea typeface="楷体" pitchFamily="49" charset="-122"/>
            </a:endParaRPr>
          </a:p>
        </p:txBody>
      </p:sp>
      <p:grpSp>
        <p:nvGrpSpPr>
          <p:cNvPr id="21" name="组合 20"/>
          <p:cNvGrpSpPr/>
          <p:nvPr/>
        </p:nvGrpSpPr>
        <p:grpSpPr>
          <a:xfrm>
            <a:off x="2090048" y="798334"/>
            <a:ext cx="2553390" cy="773284"/>
            <a:chOff x="2375756" y="2268826"/>
            <a:chExt cx="2977712" cy="773284"/>
          </a:xfrm>
        </p:grpSpPr>
        <p:sp>
          <p:nvSpPr>
            <p:cNvPr id="23" name="云形 22"/>
            <p:cNvSpPr/>
            <p:nvPr/>
          </p:nvSpPr>
          <p:spPr>
            <a:xfrm>
              <a:off x="2375756" y="2268826"/>
              <a:ext cx="1202661" cy="773284"/>
            </a:xfrm>
            <a:prstGeom prst="cloud">
              <a:avLst/>
            </a:prstGeom>
            <a:solidFill>
              <a:schemeClr val="accent6">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2534780" y="2327730"/>
              <a:ext cx="2818688" cy="584775"/>
            </a:xfrm>
            <a:prstGeom prst="rect">
              <a:avLst/>
            </a:prstGeom>
            <a:noFill/>
          </p:spPr>
          <p:txBody>
            <a:bodyPr wrap="square" rtlCol="0">
              <a:spAutoFit/>
            </a:bodyPr>
            <a:lstStyle/>
            <a:p>
              <a:r>
                <a:rPr lang="zh-CN" altLang="en-US" sz="3200" b="1" dirty="0" smtClean="0">
                  <a:latin typeface="楷体" pitchFamily="49" charset="-122"/>
                  <a:ea typeface="楷体" pitchFamily="49" charset="-122"/>
                </a:rPr>
                <a:t>开头</a:t>
              </a:r>
              <a:endParaRPr lang="zh-CN" altLang="en-US" sz="3200" b="1" dirty="0">
                <a:latin typeface="楷体" pitchFamily="49" charset="-122"/>
                <a:ea typeface="楷体" pitchFamily="49" charset="-122"/>
              </a:endParaRPr>
            </a:p>
          </p:txBody>
        </p:sp>
      </p:grpSp>
      <p:sp>
        <p:nvSpPr>
          <p:cNvPr id="25" name="矩形 24"/>
          <p:cNvSpPr/>
          <p:nvPr/>
        </p:nvSpPr>
        <p:spPr>
          <a:xfrm>
            <a:off x="4464273" y="1923678"/>
            <a:ext cx="2857520" cy="400110"/>
          </a:xfrm>
          <a:prstGeom prst="rect">
            <a:avLst/>
          </a:prstGeom>
        </p:spPr>
        <p:txBody>
          <a:bodyPr wrap="square">
            <a:spAutoFit/>
          </a:bodyPr>
          <a:lstStyle/>
          <a:p>
            <a:r>
              <a:rPr lang="zh-CN" altLang="en-US" sz="2000" b="1" dirty="0" smtClean="0">
                <a:solidFill>
                  <a:srgbClr val="0000FF"/>
                </a:solidFill>
                <a:latin typeface="楷体" pitchFamily="49" charset="-122"/>
                <a:ea typeface="楷体" pitchFamily="49" charset="-122"/>
              </a:rPr>
              <a:t>遇到小蛇</a:t>
            </a:r>
            <a:endParaRPr lang="zh-CN" altLang="en-US" sz="2000" b="1" dirty="0">
              <a:solidFill>
                <a:srgbClr val="0000FF"/>
              </a:solidFill>
              <a:latin typeface="楷体" pitchFamily="49" charset="-122"/>
              <a:ea typeface="楷体" pitchFamily="49" charset="-122"/>
            </a:endParaRPr>
          </a:p>
        </p:txBody>
      </p:sp>
      <p:sp>
        <p:nvSpPr>
          <p:cNvPr id="22" name="TextBox 21"/>
          <p:cNvSpPr txBox="1"/>
          <p:nvPr/>
        </p:nvSpPr>
        <p:spPr>
          <a:xfrm>
            <a:off x="4499992" y="2297246"/>
            <a:ext cx="3212562" cy="400110"/>
          </a:xfrm>
          <a:prstGeom prst="rect">
            <a:avLst/>
          </a:prstGeom>
          <a:noFill/>
        </p:spPr>
        <p:txBody>
          <a:bodyPr wrap="square" rtlCol="0">
            <a:spAutoFit/>
          </a:bodyPr>
          <a:lstStyle/>
          <a:p>
            <a:r>
              <a:rPr lang="zh-CN" altLang="en-US" sz="2000" b="1" dirty="0">
                <a:solidFill>
                  <a:srgbClr val="0000FF"/>
                </a:solidFill>
                <a:latin typeface="楷体" pitchFamily="49" charset="-122"/>
                <a:ea typeface="楷体" pitchFamily="49" charset="-122"/>
              </a:rPr>
              <a:t>地下</a:t>
            </a:r>
            <a:r>
              <a:rPr lang="zh-CN" altLang="en-US" sz="2000" b="1" dirty="0" smtClean="0">
                <a:solidFill>
                  <a:srgbClr val="0000FF"/>
                </a:solidFill>
                <a:latin typeface="楷体" pitchFamily="49" charset="-122"/>
                <a:ea typeface="楷体" pitchFamily="49" charset="-122"/>
              </a:rPr>
              <a:t>暗河打水漂，遇蝙蝠</a:t>
            </a:r>
            <a:endParaRPr lang="zh-CN" altLang="en-US" sz="2000" b="1" dirty="0">
              <a:solidFill>
                <a:srgbClr val="0000FF"/>
              </a:solidFill>
              <a:latin typeface="楷体" pitchFamily="49" charset="-122"/>
              <a:ea typeface="楷体" pitchFamily="49" charset="-122"/>
            </a:endParaRPr>
          </a:p>
        </p:txBody>
      </p:sp>
      <p:sp>
        <p:nvSpPr>
          <p:cNvPr id="26" name="矩形 25"/>
          <p:cNvSpPr/>
          <p:nvPr/>
        </p:nvSpPr>
        <p:spPr>
          <a:xfrm>
            <a:off x="4526086" y="2696602"/>
            <a:ext cx="2857520" cy="400110"/>
          </a:xfrm>
          <a:prstGeom prst="rect">
            <a:avLst/>
          </a:prstGeom>
        </p:spPr>
        <p:txBody>
          <a:bodyPr wrap="square">
            <a:spAutoFit/>
          </a:bodyPr>
          <a:lstStyle/>
          <a:p>
            <a:r>
              <a:rPr lang="zh-CN" altLang="en-US" sz="2000" b="1" dirty="0" smtClean="0">
                <a:solidFill>
                  <a:srgbClr val="0000FF"/>
                </a:solidFill>
                <a:latin typeface="楷体" pitchFamily="49" charset="-122"/>
                <a:ea typeface="楷体" pitchFamily="49" charset="-122"/>
              </a:rPr>
              <a:t>走到尽头，原路返回</a:t>
            </a:r>
            <a:endParaRPr lang="zh-CN" altLang="en-US" sz="2000" b="1" dirty="0">
              <a:solidFill>
                <a:srgbClr val="0000FF"/>
              </a:solidFill>
              <a:latin typeface="楷体" pitchFamily="49" charset="-122"/>
              <a:ea typeface="楷体" pitchFamily="49" charset="-122"/>
            </a:endParaRPr>
          </a:p>
        </p:txBody>
      </p:sp>
    </p:spTree>
    <p:extLst>
      <p:ext uri="{BB962C8B-B14F-4D97-AF65-F5344CB8AC3E}">
        <p14:creationId xmlns:p14="http://schemas.microsoft.com/office/powerpoint/2010/main" xmlns="" val="201311873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0" grpId="0"/>
      <p:bldP spid="29" grpId="0"/>
      <p:bldP spid="19" grpId="0"/>
      <p:bldP spid="25" grpId="0"/>
      <p:bldP spid="22" grpId="0"/>
      <p:bldP spid="2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a:srcRect/>
          <a:stretch>
            <a:fillRect/>
          </a:stretch>
        </p:blipFill>
        <p:spPr bwMode="auto">
          <a:xfrm>
            <a:off x="1214414" y="582508"/>
            <a:ext cx="2928958" cy="4055909"/>
          </a:xfrm>
          <a:prstGeom prst="rect">
            <a:avLst/>
          </a:prstGeom>
          <a:noFill/>
          <a:ln w="9525">
            <a:noFill/>
            <a:miter lim="800000"/>
            <a:headEnd/>
            <a:tailEnd/>
          </a:ln>
          <a:effectLst/>
        </p:spPr>
      </p:pic>
      <p:sp>
        <p:nvSpPr>
          <p:cNvPr id="4" name="矩形 3"/>
          <p:cNvSpPr/>
          <p:nvPr/>
        </p:nvSpPr>
        <p:spPr>
          <a:xfrm>
            <a:off x="4214810" y="642924"/>
            <a:ext cx="4572000" cy="1938992"/>
          </a:xfrm>
          <a:prstGeom prst="rect">
            <a:avLst/>
          </a:prstGeom>
        </p:spPr>
        <p:txBody>
          <a:bodyPr>
            <a:spAutoFit/>
          </a:bodyPr>
          <a:lstStyle/>
          <a:p>
            <a:r>
              <a:rPr lang="en-US" altLang="zh-CN" sz="2400" b="1" dirty="0" smtClean="0">
                <a:latin typeface="楷体" pitchFamily="49" charset="-122"/>
                <a:ea typeface="楷体" pitchFamily="49" charset="-122"/>
              </a:rPr>
              <a:t>   《</a:t>
            </a:r>
            <a:r>
              <a:rPr lang="zh-CN" altLang="en-US" sz="2400" b="1" dirty="0" smtClean="0">
                <a:latin typeface="楷体" pitchFamily="49" charset="-122"/>
                <a:ea typeface="楷体" pitchFamily="49" charset="-122"/>
              </a:rPr>
              <a:t>西游录</a:t>
            </a:r>
            <a:r>
              <a:rPr lang="en-US" altLang="zh-CN" sz="2400" b="1" dirty="0" smtClean="0">
                <a:latin typeface="楷体" pitchFamily="49" charset="-122"/>
                <a:ea typeface="楷体" pitchFamily="49" charset="-122"/>
              </a:rPr>
              <a:t>》</a:t>
            </a:r>
            <a:r>
              <a:rPr lang="zh-CN" altLang="en-US" sz="2400" b="1" dirty="0" smtClean="0">
                <a:latin typeface="楷体" pitchFamily="49" charset="-122"/>
                <a:ea typeface="楷体" pitchFamily="49" charset="-122"/>
              </a:rPr>
              <a:t>一书就是对周达观随军西征、驻守西域的经历的记录。耶律楚材的旅行线路，向后世生动再现了草原丝绸之路的历史轨迹。</a:t>
            </a:r>
            <a:endParaRPr lang="zh-CN" altLang="en-US" sz="2400" b="1" dirty="0">
              <a:latin typeface="楷体" pitchFamily="49" charset="-122"/>
              <a:ea typeface="楷体" pitchFamily="49" charset="-122"/>
            </a:endParaRPr>
          </a:p>
        </p:txBody>
      </p:sp>
      <p:pic>
        <p:nvPicPr>
          <p:cNvPr id="2052" name="Picture 4"/>
          <p:cNvPicPr>
            <a:picLocks noChangeAspect="1" noChangeArrowheads="1"/>
          </p:cNvPicPr>
          <p:nvPr/>
        </p:nvPicPr>
        <p:blipFill>
          <a:blip r:embed="rId3"/>
          <a:srcRect/>
          <a:stretch>
            <a:fillRect/>
          </a:stretch>
        </p:blipFill>
        <p:spPr bwMode="auto">
          <a:xfrm>
            <a:off x="4786314" y="2428874"/>
            <a:ext cx="3813667" cy="2143127"/>
          </a:xfrm>
          <a:prstGeom prst="rect">
            <a:avLst/>
          </a:prstGeom>
          <a:ln>
            <a:noFill/>
          </a:ln>
          <a:effectLst>
            <a:softEdge rad="112500"/>
          </a:effectLst>
        </p:spPr>
      </p:pic>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1472" y="1857370"/>
            <a:ext cx="6215106" cy="2308324"/>
          </a:xfrm>
          <a:prstGeom prst="rect">
            <a:avLst/>
          </a:prstGeom>
        </p:spPr>
        <p:txBody>
          <a:bodyPr wrap="square">
            <a:spAutoFit/>
          </a:bodyPr>
          <a:lstStyle/>
          <a:p>
            <a:pPr indent="457200"/>
            <a:r>
              <a:rPr lang="zh-CN" altLang="en-US" sz="2400" b="1" dirty="0">
                <a:solidFill>
                  <a:srgbClr val="FF0000"/>
                </a:solidFill>
                <a:latin typeface="楷体" panose="02010609060101010101" pitchFamily="49" charset="-122"/>
                <a:ea typeface="楷体" panose="02010609060101010101" pitchFamily="49" charset="-122"/>
              </a:rPr>
              <a:t>暑假中，</a:t>
            </a:r>
            <a:r>
              <a:rPr lang="en-US" altLang="zh-CN" sz="2400" b="1" dirty="0">
                <a:solidFill>
                  <a:srgbClr val="FF0000"/>
                </a:solidFill>
                <a:latin typeface="楷体" panose="02010609060101010101" pitchFamily="49" charset="-122"/>
                <a:ea typeface="楷体" panose="02010609060101010101" pitchFamily="49" charset="-122"/>
              </a:rPr>
              <a:t>30</a:t>
            </a:r>
            <a:r>
              <a:rPr lang="zh-CN" altLang="en-US" sz="2400" b="1" dirty="0">
                <a:solidFill>
                  <a:srgbClr val="FF0000"/>
                </a:solidFill>
                <a:latin typeface="楷体" panose="02010609060101010101" pitchFamily="49" charset="-122"/>
                <a:ea typeface="楷体" panose="02010609060101010101" pitchFamily="49" charset="-122"/>
              </a:rPr>
              <a:t>多岁魏叔叔、</a:t>
            </a:r>
            <a:r>
              <a:rPr lang="en-US" altLang="zh-CN" sz="2400" b="1" dirty="0">
                <a:solidFill>
                  <a:srgbClr val="FF0000"/>
                </a:solidFill>
                <a:latin typeface="楷体" panose="02010609060101010101" pitchFamily="49" charset="-122"/>
                <a:ea typeface="楷体" panose="02010609060101010101" pitchFamily="49" charset="-122"/>
              </a:rPr>
              <a:t>20</a:t>
            </a:r>
            <a:r>
              <a:rPr lang="zh-CN" altLang="en-US" sz="2400" b="1" dirty="0">
                <a:solidFill>
                  <a:srgbClr val="FF0000"/>
                </a:solidFill>
                <a:latin typeface="楷体" panose="02010609060101010101" pitchFamily="49" charset="-122"/>
                <a:ea typeface="楷体" panose="02010609060101010101" pitchFamily="49" charset="-122"/>
              </a:rPr>
              <a:t>岁的表哥和</a:t>
            </a:r>
            <a:r>
              <a:rPr lang="en-US" altLang="zh-CN" sz="2400" b="1" dirty="0">
                <a:solidFill>
                  <a:srgbClr val="FF0000"/>
                </a:solidFill>
                <a:latin typeface="楷体" panose="02010609060101010101" pitchFamily="49" charset="-122"/>
                <a:ea typeface="楷体" panose="02010609060101010101" pitchFamily="49" charset="-122"/>
              </a:rPr>
              <a:t>11</a:t>
            </a:r>
            <a:r>
              <a:rPr lang="zh-CN" altLang="en-US" sz="2400" b="1" dirty="0">
                <a:solidFill>
                  <a:srgbClr val="FF0000"/>
                </a:solidFill>
                <a:latin typeface="楷体" panose="02010609060101010101" pitchFamily="49" charset="-122"/>
                <a:ea typeface="楷体" panose="02010609060101010101" pitchFamily="49" charset="-122"/>
              </a:rPr>
              <a:t>岁的我一起去沙漠探险。</a:t>
            </a:r>
          </a:p>
          <a:p>
            <a:pPr indent="457200"/>
            <a:r>
              <a:rPr lang="zh-CN" altLang="en-US" sz="2400" b="1" dirty="0">
                <a:latin typeface="楷体" panose="02010609060101010101" pitchFamily="49" charset="-122"/>
                <a:ea typeface="楷体" panose="02010609060101010101" pitchFamily="49" charset="-122"/>
              </a:rPr>
              <a:t>魏叔叔是一位经验丰富的探险爱好者，是表哥大学时的老师。表哥是旅游学院刚毕业的的高材生。我是一名五年级的小学生，对外面世界充满好奇。</a:t>
            </a:r>
          </a:p>
        </p:txBody>
      </p:sp>
      <p:sp>
        <p:nvSpPr>
          <p:cNvPr id="7" name="矩形 6"/>
          <p:cNvSpPr/>
          <p:nvPr/>
        </p:nvSpPr>
        <p:spPr>
          <a:xfrm>
            <a:off x="7236296" y="2003766"/>
            <a:ext cx="1606406" cy="1323439"/>
          </a:xfrm>
          <a:prstGeom prst="rect">
            <a:avLst/>
          </a:prstGeom>
        </p:spPr>
        <p:txBody>
          <a:bodyPr wrap="square">
            <a:spAutoFit/>
          </a:bodyPr>
          <a:lstStyle/>
          <a:p>
            <a:r>
              <a:rPr lang="zh-CN" altLang="en-US" sz="2000" b="1" dirty="0">
                <a:latin typeface="仿宋" pitchFamily="49" charset="-122"/>
                <a:ea typeface="仿宋" pitchFamily="49" charset="-122"/>
              </a:rPr>
              <a:t>开头扣题，交代时间、人物和探险的地点。</a:t>
            </a:r>
          </a:p>
        </p:txBody>
      </p:sp>
      <p:cxnSp>
        <p:nvCxnSpPr>
          <p:cNvPr id="10" name="直接连接符 9"/>
          <p:cNvCxnSpPr/>
          <p:nvPr/>
        </p:nvCxnSpPr>
        <p:spPr>
          <a:xfrm>
            <a:off x="7143768" y="1357304"/>
            <a:ext cx="0" cy="2905355"/>
          </a:xfrm>
          <a:prstGeom prst="line">
            <a:avLst/>
          </a:prstGeom>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2952394" y="1064916"/>
            <a:ext cx="1832553" cy="584775"/>
          </a:xfrm>
          <a:prstGeom prst="rect">
            <a:avLst/>
          </a:prstGeom>
        </p:spPr>
        <p:txBody>
          <a:bodyPr wrap="none">
            <a:spAutoFit/>
          </a:bodyPr>
          <a:lstStyle/>
          <a:p>
            <a:r>
              <a:rPr lang="zh-CN" altLang="en-US" sz="3200" b="1" dirty="0" smtClean="0">
                <a:ln w="0"/>
                <a:latin typeface="楷体" pitchFamily="49" charset="-122"/>
                <a:ea typeface="楷体" pitchFamily="49" charset="-122"/>
              </a:rPr>
              <a:t>沙漠之旅</a:t>
            </a:r>
          </a:p>
        </p:txBody>
      </p:sp>
      <p:pic>
        <p:nvPicPr>
          <p:cNvPr id="8" name="图片 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65237" y="411510"/>
            <a:ext cx="366860" cy="456338"/>
          </a:xfrm>
          <a:prstGeom prst="rect">
            <a:avLst/>
          </a:prstGeom>
        </p:spPr>
      </p:pic>
      <p:sp>
        <p:nvSpPr>
          <p:cNvPr id="9" name="文本框 14"/>
          <p:cNvSpPr txBox="1"/>
          <p:nvPr/>
        </p:nvSpPr>
        <p:spPr>
          <a:xfrm>
            <a:off x="781033" y="411538"/>
            <a:ext cx="2147372" cy="561692"/>
          </a:xfrm>
          <a:prstGeom prst="rect">
            <a:avLst/>
          </a:prstGeom>
          <a:noFill/>
        </p:spPr>
        <p:txBody>
          <a:bodyPr wrap="square" lIns="68580" tIns="34290" rIns="68580" bIns="34290" rtlCol="0">
            <a:spAutoFit/>
          </a:bodyPr>
          <a:lstStyle/>
          <a:p>
            <a:r>
              <a:rPr lang="zh-CN" altLang="en-US" sz="3200" b="1" dirty="0" smtClean="0">
                <a:solidFill>
                  <a:srgbClr val="875000"/>
                </a:solidFill>
                <a:latin typeface="幼圆" panose="02010509060101010101" pitchFamily="49" charset="-122"/>
                <a:ea typeface="幼圆" panose="02010509060101010101" pitchFamily="49" charset="-122"/>
              </a:rPr>
              <a:t>例文赏析</a:t>
            </a:r>
            <a:endParaRPr lang="zh-CN" altLang="en-US" sz="3200" b="1" dirty="0">
              <a:solidFill>
                <a:srgbClr val="875000"/>
              </a:solidFill>
              <a:latin typeface="幼圆" panose="02010509060101010101" pitchFamily="49" charset="-122"/>
              <a:ea typeface="幼圆" panose="020105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rot="5400000">
            <a:off x="5251455" y="2535237"/>
            <a:ext cx="3786214" cy="1588"/>
          </a:xfrm>
          <a:prstGeom prst="line">
            <a:avLst/>
          </a:prstGeom>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285720" y="500048"/>
            <a:ext cx="6715172" cy="4154984"/>
          </a:xfrm>
          <a:prstGeom prst="rect">
            <a:avLst/>
          </a:prstGeom>
        </p:spPr>
        <p:txBody>
          <a:bodyPr wrap="square">
            <a:spAutoFit/>
          </a:bodyPr>
          <a:lstStyle/>
          <a:p>
            <a:r>
              <a:rPr lang="zh-CN" altLang="en-US" sz="2400" b="1" dirty="0" smtClean="0">
                <a:latin typeface="楷体" pitchFamily="49" charset="-122"/>
                <a:ea typeface="楷体" pitchFamily="49" charset="-122"/>
              </a:rPr>
              <a:t>    </a:t>
            </a:r>
            <a:r>
              <a:rPr lang="zh-CN" altLang="en-US" sz="2400" b="1" dirty="0" smtClean="0">
                <a:solidFill>
                  <a:srgbClr val="FF0000"/>
                </a:solidFill>
                <a:latin typeface="楷体" pitchFamily="49" charset="-122"/>
                <a:ea typeface="楷体" pitchFamily="49" charset="-122"/>
              </a:rPr>
              <a:t>我们</a:t>
            </a:r>
            <a:r>
              <a:rPr lang="zh-CN" altLang="en-US" sz="2400" b="1" dirty="0">
                <a:solidFill>
                  <a:srgbClr val="FF0000"/>
                </a:solidFill>
                <a:latin typeface="楷体" pitchFamily="49" charset="-122"/>
                <a:ea typeface="楷体" pitchFamily="49" charset="-122"/>
              </a:rPr>
              <a:t>来沙漠已经三天了，挨过了蒸笼似的中午，度过了寒冬似的夜晚，陪伴我们的只有一只高大矫健的骆驼</a:t>
            </a:r>
            <a:r>
              <a:rPr lang="en-US" altLang="zh-CN" sz="2400" b="1" dirty="0">
                <a:solidFill>
                  <a:srgbClr val="FF0000"/>
                </a:solidFill>
                <a:latin typeface="楷体" pitchFamily="49" charset="-122"/>
                <a:ea typeface="楷体" pitchFamily="49" charset="-122"/>
              </a:rPr>
              <a:t>,</a:t>
            </a:r>
            <a:r>
              <a:rPr lang="zh-CN" altLang="en-US" sz="2400" b="1" dirty="0">
                <a:solidFill>
                  <a:srgbClr val="FF0000"/>
                </a:solidFill>
                <a:latin typeface="楷体" pitchFamily="49" charset="-122"/>
                <a:ea typeface="楷体" pitchFamily="49" charset="-122"/>
              </a:rPr>
              <a:t>它是我们唯一的依靠了。</a:t>
            </a:r>
          </a:p>
          <a:p>
            <a:r>
              <a:rPr lang="zh-CN" altLang="en-US" sz="2400" b="1" dirty="0">
                <a:solidFill>
                  <a:srgbClr val="FF0000"/>
                </a:solidFill>
                <a:latin typeface="楷体" pitchFamily="49" charset="-122"/>
                <a:ea typeface="楷体" pitchFamily="49" charset="-122"/>
              </a:rPr>
              <a:t>   魏叔叔摇了摇水壶</a:t>
            </a:r>
            <a:r>
              <a:rPr lang="en-US" altLang="zh-CN" sz="2400" b="1" dirty="0">
                <a:solidFill>
                  <a:srgbClr val="FF0000"/>
                </a:solidFill>
                <a:latin typeface="楷体" pitchFamily="49" charset="-122"/>
                <a:ea typeface="楷体" pitchFamily="49" charset="-122"/>
              </a:rPr>
              <a:t>,</a:t>
            </a:r>
            <a:r>
              <a:rPr lang="zh-CN" altLang="en-US" sz="2400" b="1" dirty="0">
                <a:solidFill>
                  <a:srgbClr val="FF0000"/>
                </a:solidFill>
                <a:latin typeface="楷体" pitchFamily="49" charset="-122"/>
                <a:ea typeface="楷体" pitchFamily="49" charset="-122"/>
              </a:rPr>
              <a:t>还剩下大半壶水</a:t>
            </a:r>
            <a:r>
              <a:rPr lang="en-US" altLang="zh-CN" sz="2400" b="1" dirty="0">
                <a:solidFill>
                  <a:srgbClr val="FF0000"/>
                </a:solidFill>
                <a:latin typeface="楷体" pitchFamily="49" charset="-122"/>
                <a:ea typeface="楷体" pitchFamily="49" charset="-122"/>
              </a:rPr>
              <a:t>,</a:t>
            </a:r>
            <a:r>
              <a:rPr lang="zh-CN" altLang="en-US" sz="2400" b="1" dirty="0">
                <a:solidFill>
                  <a:srgbClr val="FF0000"/>
                </a:solidFill>
                <a:latin typeface="楷体" pitchFamily="49" charset="-122"/>
                <a:ea typeface="楷体" pitchFamily="49" charset="-122"/>
              </a:rPr>
              <a:t>他用涩涩的嗓音说</a:t>
            </a:r>
            <a:r>
              <a:rPr lang="en-US" altLang="zh-CN" sz="2400" b="1" dirty="0">
                <a:solidFill>
                  <a:srgbClr val="FF0000"/>
                </a:solidFill>
                <a:latin typeface="楷体" pitchFamily="49" charset="-122"/>
                <a:ea typeface="楷体" pitchFamily="49" charset="-122"/>
              </a:rPr>
              <a:t>:“</a:t>
            </a:r>
            <a:r>
              <a:rPr lang="zh-CN" altLang="en-US" sz="2400" b="1" dirty="0">
                <a:solidFill>
                  <a:srgbClr val="FF0000"/>
                </a:solidFill>
                <a:latin typeface="楷体" pitchFamily="49" charset="-122"/>
                <a:ea typeface="楷体" pitchFamily="49" charset="-122"/>
              </a:rPr>
              <a:t>同伴们</a:t>
            </a:r>
            <a:r>
              <a:rPr lang="en-US" altLang="zh-CN" sz="2400" b="1" dirty="0">
                <a:solidFill>
                  <a:srgbClr val="FF0000"/>
                </a:solidFill>
                <a:latin typeface="楷体" pitchFamily="49" charset="-122"/>
                <a:ea typeface="楷体" pitchFamily="49" charset="-122"/>
              </a:rPr>
              <a:t>,</a:t>
            </a:r>
            <a:r>
              <a:rPr lang="zh-CN" altLang="en-US" sz="2400" b="1" dirty="0">
                <a:solidFill>
                  <a:srgbClr val="FF0000"/>
                </a:solidFill>
                <a:latin typeface="楷体" pitchFamily="49" charset="-122"/>
                <a:ea typeface="楷体" pitchFamily="49" charset="-122"/>
              </a:rPr>
              <a:t>现在滴水贵如油啊</a:t>
            </a:r>
            <a:r>
              <a:rPr lang="en-US" altLang="zh-CN" sz="2400" b="1" dirty="0">
                <a:solidFill>
                  <a:srgbClr val="FF0000"/>
                </a:solidFill>
                <a:latin typeface="楷体" pitchFamily="49" charset="-122"/>
                <a:ea typeface="楷体" pitchFamily="49" charset="-122"/>
              </a:rPr>
              <a:t>!</a:t>
            </a:r>
            <a:r>
              <a:rPr lang="zh-CN" altLang="en-US" sz="2400" b="1" dirty="0">
                <a:solidFill>
                  <a:srgbClr val="FF0000"/>
                </a:solidFill>
                <a:latin typeface="楷体" pitchFamily="49" charset="-122"/>
                <a:ea typeface="楷体" pitchFamily="49" charset="-122"/>
              </a:rPr>
              <a:t>从今天起</a:t>
            </a:r>
            <a:r>
              <a:rPr lang="en-US" altLang="zh-CN" sz="2400" b="1" dirty="0">
                <a:solidFill>
                  <a:srgbClr val="FF0000"/>
                </a:solidFill>
                <a:latin typeface="楷体" pitchFamily="49" charset="-122"/>
                <a:ea typeface="楷体" pitchFamily="49" charset="-122"/>
              </a:rPr>
              <a:t>,</a:t>
            </a:r>
            <a:r>
              <a:rPr lang="zh-CN" altLang="en-US" sz="2400" b="1" dirty="0">
                <a:solidFill>
                  <a:srgbClr val="FF0000"/>
                </a:solidFill>
                <a:latin typeface="楷体" pitchFamily="49" charset="-122"/>
                <a:ea typeface="楷体" pitchFamily="49" charset="-122"/>
              </a:rPr>
              <a:t>千万别浪费了一滴水</a:t>
            </a:r>
            <a:r>
              <a:rPr lang="en-US" altLang="zh-CN" sz="2400" b="1" dirty="0">
                <a:solidFill>
                  <a:srgbClr val="FF0000"/>
                </a:solidFill>
                <a:latin typeface="楷体" pitchFamily="49" charset="-122"/>
                <a:ea typeface="楷体" pitchFamily="49" charset="-122"/>
              </a:rPr>
              <a:t>,</a:t>
            </a:r>
            <a:r>
              <a:rPr lang="zh-CN" altLang="en-US" sz="2400" b="1" dirty="0">
                <a:solidFill>
                  <a:srgbClr val="FF0000"/>
                </a:solidFill>
                <a:latin typeface="楷体" pitchFamily="49" charset="-122"/>
                <a:ea typeface="楷体" pitchFamily="49" charset="-122"/>
              </a:rPr>
              <a:t>不到万不得已时不要喝水</a:t>
            </a:r>
            <a:r>
              <a:rPr lang="en-US" altLang="zh-CN" sz="2400" b="1" dirty="0">
                <a:solidFill>
                  <a:srgbClr val="FF0000"/>
                </a:solidFill>
                <a:latin typeface="楷体" pitchFamily="49" charset="-122"/>
                <a:ea typeface="楷体" pitchFamily="49" charset="-122"/>
              </a:rPr>
              <a:t>!”</a:t>
            </a:r>
            <a:r>
              <a:rPr lang="zh-CN" altLang="en-US" sz="2400" b="1" dirty="0">
                <a:solidFill>
                  <a:srgbClr val="FF0000"/>
                </a:solidFill>
                <a:latin typeface="楷体" pitchFamily="49" charset="-122"/>
                <a:ea typeface="楷体" pitchFamily="49" charset="-122"/>
              </a:rPr>
              <a:t>大家都点头表示赞同</a:t>
            </a:r>
            <a:r>
              <a:rPr lang="zh-CN" altLang="en-US" sz="2400" b="1" dirty="0" smtClean="0">
                <a:solidFill>
                  <a:srgbClr val="FF0000"/>
                </a:solidFill>
                <a:latin typeface="楷体" pitchFamily="49" charset="-122"/>
                <a:ea typeface="楷体" pitchFamily="49" charset="-122"/>
              </a:rPr>
              <a:t>。</a:t>
            </a:r>
            <a:endParaRPr lang="en-US" altLang="zh-CN" sz="2400" b="1" dirty="0" smtClean="0">
              <a:solidFill>
                <a:srgbClr val="FF0000"/>
              </a:solidFill>
              <a:latin typeface="楷体" pitchFamily="49" charset="-122"/>
              <a:ea typeface="楷体" pitchFamily="49" charset="-122"/>
            </a:endParaRPr>
          </a:p>
          <a:p>
            <a:r>
              <a:rPr lang="zh-CN" altLang="en-US" sz="2400" b="1" dirty="0" smtClean="0">
                <a:solidFill>
                  <a:srgbClr val="FF0000"/>
                </a:solidFill>
                <a:latin typeface="楷体" pitchFamily="49" charset="-122"/>
                <a:ea typeface="楷体" pitchFamily="49" charset="-122"/>
              </a:rPr>
              <a:t>    </a:t>
            </a:r>
            <a:r>
              <a:rPr lang="zh-CN" altLang="en-US" sz="2400" b="1" dirty="0" smtClean="0">
                <a:latin typeface="楷体" pitchFamily="49" charset="-122"/>
                <a:ea typeface="楷体" pitchFamily="49" charset="-122"/>
              </a:rPr>
              <a:t>表哥的包里还有几块干面包</a:t>
            </a:r>
            <a:r>
              <a:rPr lang="en-US" altLang="zh-CN" sz="2400" b="1" dirty="0" smtClean="0">
                <a:latin typeface="楷体" pitchFamily="49" charset="-122"/>
                <a:ea typeface="楷体" pitchFamily="49" charset="-122"/>
              </a:rPr>
              <a:t>,</a:t>
            </a:r>
            <a:r>
              <a:rPr lang="zh-CN" altLang="en-US" sz="2400" b="1" dirty="0" smtClean="0">
                <a:latin typeface="楷体" pitchFamily="49" charset="-122"/>
                <a:ea typeface="楷体" pitchFamily="49" charset="-122"/>
              </a:rPr>
              <a:t>他立刻拿来与大家分享。可因为干渴</a:t>
            </a:r>
            <a:r>
              <a:rPr lang="en-US" altLang="zh-CN" sz="2400" b="1" dirty="0" smtClean="0">
                <a:latin typeface="楷体" pitchFamily="49" charset="-122"/>
                <a:ea typeface="楷体" pitchFamily="49" charset="-122"/>
              </a:rPr>
              <a:t>,</a:t>
            </a:r>
            <a:r>
              <a:rPr lang="zh-CN" altLang="en-US" sz="2400" b="1" dirty="0" smtClean="0">
                <a:latin typeface="楷体" pitchFamily="49" charset="-122"/>
                <a:ea typeface="楷体" pitchFamily="49" charset="-122"/>
              </a:rPr>
              <a:t>面包根本无法下咽。</a:t>
            </a:r>
            <a:r>
              <a:rPr lang="zh-CN" altLang="en-US" sz="2400" b="1" dirty="0" smtClean="0">
                <a:solidFill>
                  <a:srgbClr val="FF0000"/>
                </a:solidFill>
                <a:latin typeface="楷体" pitchFamily="49" charset="-122"/>
                <a:ea typeface="楷体" pitchFamily="49" charset="-122"/>
              </a:rPr>
              <a:t>为了保存一些淡水</a:t>
            </a:r>
            <a:r>
              <a:rPr lang="en-US" altLang="zh-CN" sz="2400" b="1" dirty="0" smtClean="0">
                <a:solidFill>
                  <a:srgbClr val="FF0000"/>
                </a:solidFill>
                <a:latin typeface="楷体" pitchFamily="49" charset="-122"/>
                <a:ea typeface="楷体" pitchFamily="49" charset="-122"/>
              </a:rPr>
              <a:t>,</a:t>
            </a:r>
            <a:r>
              <a:rPr lang="zh-CN" altLang="en-US" sz="2400" b="1" dirty="0" smtClean="0">
                <a:solidFill>
                  <a:srgbClr val="FF0000"/>
                </a:solidFill>
                <a:latin typeface="楷体" pitchFamily="49" charset="-122"/>
                <a:ea typeface="楷体" pitchFamily="49" charset="-122"/>
              </a:rPr>
              <a:t>大家只好喝晚上利用温差收集的露珠，甚至尿液。</a:t>
            </a:r>
            <a:endParaRPr lang="zh-CN" altLang="en-US" sz="2400" b="1" dirty="0">
              <a:solidFill>
                <a:srgbClr val="FF0000"/>
              </a:solidFill>
              <a:latin typeface="楷体" pitchFamily="49" charset="-122"/>
              <a:ea typeface="楷体" pitchFamily="49" charset="-122"/>
            </a:endParaRPr>
          </a:p>
        </p:txBody>
      </p:sp>
      <p:sp>
        <p:nvSpPr>
          <p:cNvPr id="5" name="矩形 4"/>
          <p:cNvSpPr/>
          <p:nvPr/>
        </p:nvSpPr>
        <p:spPr>
          <a:xfrm>
            <a:off x="7208357" y="902037"/>
            <a:ext cx="1606406" cy="1631216"/>
          </a:xfrm>
          <a:prstGeom prst="rect">
            <a:avLst/>
          </a:prstGeom>
        </p:spPr>
        <p:txBody>
          <a:bodyPr wrap="square">
            <a:spAutoFit/>
          </a:bodyPr>
          <a:lstStyle/>
          <a:p>
            <a:r>
              <a:rPr lang="zh-CN" altLang="en-US" sz="2000" b="1" dirty="0">
                <a:latin typeface="仿宋" pitchFamily="49" charset="-122"/>
                <a:ea typeface="仿宋" pitchFamily="49" charset="-122"/>
              </a:rPr>
              <a:t>交代“我们”的处境，为下文故事的进行打下基础</a:t>
            </a:r>
            <a:r>
              <a:rPr lang="zh-CN" altLang="en-US" sz="2000" b="1" dirty="0" smtClean="0">
                <a:latin typeface="仿宋" pitchFamily="49" charset="-122"/>
                <a:ea typeface="仿宋" pitchFamily="49" charset="-122"/>
              </a:rPr>
              <a:t>。</a:t>
            </a:r>
          </a:p>
        </p:txBody>
      </p:sp>
      <p:sp>
        <p:nvSpPr>
          <p:cNvPr id="3" name="矩形 2"/>
          <p:cNvSpPr/>
          <p:nvPr/>
        </p:nvSpPr>
        <p:spPr>
          <a:xfrm>
            <a:off x="7230607" y="3291830"/>
            <a:ext cx="1735781" cy="707886"/>
          </a:xfrm>
          <a:prstGeom prst="rect">
            <a:avLst/>
          </a:prstGeom>
        </p:spPr>
        <p:txBody>
          <a:bodyPr wrap="square">
            <a:spAutoFit/>
          </a:bodyPr>
          <a:lstStyle/>
          <a:p>
            <a:pPr lvl="0"/>
            <a:r>
              <a:rPr lang="zh-CN" altLang="en-US" sz="2000" b="1" dirty="0">
                <a:solidFill>
                  <a:prstClr val="black"/>
                </a:solidFill>
                <a:latin typeface="仿宋" pitchFamily="49" charset="-122"/>
                <a:ea typeface="仿宋" pitchFamily="49" charset="-122"/>
              </a:rPr>
              <a:t>概括写克服困难的方法。</a:t>
            </a: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720" y="571254"/>
            <a:ext cx="7000924" cy="3785652"/>
          </a:xfrm>
          <a:prstGeom prst="rect">
            <a:avLst/>
          </a:prstGeom>
        </p:spPr>
        <p:txBody>
          <a:bodyPr wrap="square">
            <a:spAutoFit/>
          </a:bodyPr>
          <a:lstStyle/>
          <a:p>
            <a:pPr fontAlgn="auto">
              <a:lnSpc>
                <a:spcPct val="100000"/>
              </a:lnSpc>
            </a:pPr>
            <a:r>
              <a:rPr lang="zh-CN" altLang="en-US" sz="2400" b="1" dirty="0" smtClean="0">
                <a:latin typeface="楷体" pitchFamily="49" charset="-122"/>
                <a:ea typeface="楷体" pitchFamily="49" charset="-122"/>
                <a:sym typeface="+mn-ea"/>
              </a:rPr>
              <a:t>    半</a:t>
            </a:r>
            <a:r>
              <a:rPr lang="zh-CN" altLang="en-US" sz="2400" b="1" dirty="0">
                <a:latin typeface="楷体" pitchFamily="49" charset="-122"/>
                <a:ea typeface="楷体" pitchFamily="49" charset="-122"/>
                <a:sym typeface="+mn-ea"/>
              </a:rPr>
              <a:t>壶水支撑着我们走了一程又一程。    </a:t>
            </a:r>
          </a:p>
          <a:p>
            <a:pPr fontAlgn="auto">
              <a:lnSpc>
                <a:spcPct val="100000"/>
              </a:lnSpc>
            </a:pPr>
            <a:r>
              <a:rPr lang="zh-CN" altLang="en-US" sz="2400" b="1" dirty="0" smtClean="0">
                <a:latin typeface="楷体" pitchFamily="49" charset="-122"/>
                <a:ea typeface="楷体" pitchFamily="49" charset="-122"/>
                <a:sym typeface="+mn-ea"/>
              </a:rPr>
              <a:t>    可是</a:t>
            </a:r>
            <a:r>
              <a:rPr lang="en-US" altLang="zh-CN" sz="2400" b="1" dirty="0">
                <a:latin typeface="楷体" pitchFamily="49" charset="-122"/>
                <a:ea typeface="楷体" pitchFamily="49" charset="-122"/>
                <a:sym typeface="+mn-ea"/>
              </a:rPr>
              <a:t>,</a:t>
            </a:r>
            <a:r>
              <a:rPr lang="zh-CN" altLang="en-US" sz="2400" b="1" dirty="0">
                <a:latin typeface="楷体" pitchFamily="49" charset="-122"/>
                <a:ea typeface="楷体" pitchFamily="49" charset="-122"/>
                <a:sym typeface="+mn-ea"/>
              </a:rPr>
              <a:t>大家都不知道</a:t>
            </a:r>
            <a:r>
              <a:rPr lang="en-US" altLang="zh-CN" sz="2400" b="1" dirty="0">
                <a:latin typeface="楷体" pitchFamily="49" charset="-122"/>
                <a:ea typeface="楷体" pitchFamily="49" charset="-122"/>
                <a:sym typeface="+mn-ea"/>
              </a:rPr>
              <a:t>,</a:t>
            </a:r>
            <a:r>
              <a:rPr lang="zh-CN" altLang="en-US" sz="2400" b="1" dirty="0">
                <a:latin typeface="楷体" pitchFamily="49" charset="-122"/>
                <a:ea typeface="楷体" pitchFamily="49" charset="-122"/>
                <a:sym typeface="+mn-ea"/>
              </a:rPr>
              <a:t>危险正等待着我们。可怕的沙尘暴来了</a:t>
            </a:r>
            <a:r>
              <a:rPr lang="en-US" altLang="zh-CN" sz="2400" b="1" dirty="0">
                <a:latin typeface="楷体" pitchFamily="49" charset="-122"/>
                <a:ea typeface="楷体" pitchFamily="49" charset="-122"/>
                <a:sym typeface="+mn-ea"/>
              </a:rPr>
              <a:t>!</a:t>
            </a:r>
          </a:p>
          <a:p>
            <a:pPr fontAlgn="auto">
              <a:lnSpc>
                <a:spcPct val="100000"/>
              </a:lnSpc>
            </a:pPr>
            <a:r>
              <a:rPr lang="en-US" altLang="zh-CN" sz="2400" b="1" dirty="0">
                <a:latin typeface="楷体" pitchFamily="49" charset="-122"/>
                <a:ea typeface="楷体" pitchFamily="49" charset="-122"/>
                <a:sym typeface="+mn-ea"/>
              </a:rPr>
              <a:t>    </a:t>
            </a:r>
            <a:r>
              <a:rPr lang="zh-CN" altLang="en-US" sz="2400" b="1" dirty="0">
                <a:latin typeface="楷体" pitchFamily="49" charset="-122"/>
                <a:ea typeface="楷体" pitchFamily="49" charset="-122"/>
                <a:sym typeface="+mn-ea"/>
              </a:rPr>
              <a:t>狂风肆虐</a:t>
            </a:r>
            <a:r>
              <a:rPr lang="en-US" altLang="zh-CN" sz="2400" b="1" dirty="0">
                <a:latin typeface="楷体" pitchFamily="49" charset="-122"/>
                <a:ea typeface="楷体" pitchFamily="49" charset="-122"/>
                <a:sym typeface="+mn-ea"/>
              </a:rPr>
              <a:t>,</a:t>
            </a:r>
            <a:r>
              <a:rPr lang="zh-CN" altLang="en-US" sz="2400" b="1" dirty="0">
                <a:latin typeface="楷体" pitchFamily="49" charset="-122"/>
                <a:ea typeface="楷体" pitchFamily="49" charset="-122"/>
                <a:sym typeface="+mn-ea"/>
              </a:rPr>
              <a:t>沙尘漫天卷地般向我们涌去。只觉得天昏地暗</a:t>
            </a:r>
            <a:r>
              <a:rPr lang="en-US" altLang="zh-CN" sz="2400" b="1" dirty="0">
                <a:latin typeface="楷体" pitchFamily="49" charset="-122"/>
                <a:ea typeface="楷体" pitchFamily="49" charset="-122"/>
                <a:sym typeface="+mn-ea"/>
              </a:rPr>
              <a:t>,</a:t>
            </a:r>
            <a:r>
              <a:rPr lang="zh-CN" altLang="en-US" sz="2400" b="1" dirty="0">
                <a:latin typeface="楷体" pitchFamily="49" charset="-122"/>
                <a:ea typeface="楷体" pitchFamily="49" charset="-122"/>
                <a:sym typeface="+mn-ea"/>
              </a:rPr>
              <a:t>一片沙子的世界。沙漠露出了狰狞的面目</a:t>
            </a:r>
            <a:r>
              <a:rPr lang="en-US" altLang="zh-CN" sz="2400" b="1" dirty="0">
                <a:latin typeface="楷体" pitchFamily="49" charset="-122"/>
                <a:ea typeface="楷体" pitchFamily="49" charset="-122"/>
                <a:sym typeface="+mn-ea"/>
              </a:rPr>
              <a:t>,</a:t>
            </a:r>
            <a:r>
              <a:rPr lang="zh-CN" altLang="en-US" sz="2400" b="1" dirty="0">
                <a:latin typeface="楷体" pitchFamily="49" charset="-122"/>
                <a:ea typeface="楷体" pitchFamily="49" charset="-122"/>
                <a:sym typeface="+mn-ea"/>
              </a:rPr>
              <a:t>咆哮着</a:t>
            </a:r>
            <a:r>
              <a:rPr lang="en-US" altLang="zh-CN" sz="2400" b="1" dirty="0">
                <a:latin typeface="楷体" pitchFamily="49" charset="-122"/>
                <a:ea typeface="楷体" pitchFamily="49" charset="-122"/>
                <a:sym typeface="+mn-ea"/>
              </a:rPr>
              <a:t>,</a:t>
            </a:r>
            <a:r>
              <a:rPr lang="zh-CN" altLang="en-US" sz="2400" b="1" dirty="0">
                <a:latin typeface="楷体" pitchFamily="49" charset="-122"/>
                <a:ea typeface="楷体" pitchFamily="49" charset="-122"/>
                <a:sym typeface="+mn-ea"/>
              </a:rPr>
              <a:t>疯狂地跳着 “死神之舞”</a:t>
            </a:r>
            <a:r>
              <a:rPr lang="en-US" altLang="zh-CN" sz="2400" b="1" dirty="0" smtClean="0">
                <a:latin typeface="楷体" pitchFamily="49" charset="-122"/>
                <a:ea typeface="楷体" pitchFamily="49" charset="-122"/>
                <a:sym typeface="+mn-ea"/>
              </a:rPr>
              <a:t>!</a:t>
            </a:r>
          </a:p>
          <a:p>
            <a:pPr fontAlgn="auto">
              <a:lnSpc>
                <a:spcPct val="100000"/>
              </a:lnSpc>
            </a:pPr>
            <a:r>
              <a:rPr lang="zh-CN" altLang="en-US" sz="2400" b="1" dirty="0" smtClean="0">
                <a:latin typeface="楷体" pitchFamily="49" charset="-122"/>
                <a:ea typeface="楷体" pitchFamily="49" charset="-122"/>
                <a:sym typeface="+mn-ea"/>
              </a:rPr>
              <a:t>    </a:t>
            </a:r>
            <a:r>
              <a:rPr lang="zh-CN" altLang="en-US" sz="2400" b="1" dirty="0" smtClean="0">
                <a:solidFill>
                  <a:srgbClr val="FF0000"/>
                </a:solidFill>
                <a:latin typeface="楷体" pitchFamily="49" charset="-122"/>
                <a:ea typeface="楷体" pitchFamily="49" charset="-122"/>
                <a:sym typeface="+mn-ea"/>
              </a:rPr>
              <a:t>大家</a:t>
            </a:r>
            <a:r>
              <a:rPr lang="zh-CN" altLang="en-US" sz="2400" b="1" dirty="0">
                <a:solidFill>
                  <a:srgbClr val="FF0000"/>
                </a:solidFill>
                <a:latin typeface="楷体" pitchFamily="49" charset="-122"/>
                <a:ea typeface="楷体" pitchFamily="49" charset="-122"/>
                <a:sym typeface="+mn-ea"/>
              </a:rPr>
              <a:t>连滚带爬跑向骆驼</a:t>
            </a:r>
            <a:r>
              <a:rPr lang="en-US" altLang="zh-CN" sz="2400" b="1" dirty="0">
                <a:solidFill>
                  <a:srgbClr val="FF0000"/>
                </a:solidFill>
                <a:latin typeface="楷体" pitchFamily="49" charset="-122"/>
                <a:ea typeface="楷体" pitchFamily="49" charset="-122"/>
                <a:sym typeface="+mn-ea"/>
              </a:rPr>
              <a:t>,</a:t>
            </a:r>
            <a:r>
              <a:rPr lang="zh-CN" altLang="en-US" sz="2400" b="1" dirty="0">
                <a:solidFill>
                  <a:srgbClr val="FF0000"/>
                </a:solidFill>
                <a:latin typeface="楷体" pitchFamily="49" charset="-122"/>
                <a:ea typeface="楷体" pitchFamily="49" charset="-122"/>
                <a:sym typeface="+mn-ea"/>
              </a:rPr>
              <a:t>可就在这个时候</a:t>
            </a:r>
            <a:r>
              <a:rPr lang="en-US" altLang="zh-CN" sz="2400" b="1" dirty="0">
                <a:solidFill>
                  <a:srgbClr val="FF0000"/>
                </a:solidFill>
                <a:latin typeface="楷体" pitchFamily="49" charset="-122"/>
                <a:ea typeface="楷体" pitchFamily="49" charset="-122"/>
                <a:sym typeface="+mn-ea"/>
              </a:rPr>
              <a:t>,</a:t>
            </a:r>
            <a:r>
              <a:rPr lang="zh-CN" altLang="en-US" sz="2400" b="1" dirty="0">
                <a:solidFill>
                  <a:srgbClr val="FF0000"/>
                </a:solidFill>
                <a:latin typeface="楷体" pitchFamily="49" charset="-122"/>
                <a:ea typeface="楷体" pitchFamily="49" charset="-122"/>
                <a:sym typeface="+mn-ea"/>
              </a:rPr>
              <a:t>魏叔叔摔倒了</a:t>
            </a:r>
            <a:r>
              <a:rPr lang="en-US" altLang="zh-CN" sz="2400" b="1" dirty="0">
                <a:solidFill>
                  <a:srgbClr val="FF0000"/>
                </a:solidFill>
                <a:latin typeface="楷体" pitchFamily="49" charset="-122"/>
                <a:ea typeface="楷体" pitchFamily="49" charset="-122"/>
                <a:sym typeface="+mn-ea"/>
              </a:rPr>
              <a:t>!</a:t>
            </a:r>
            <a:r>
              <a:rPr lang="zh-CN" altLang="en-US" sz="2400" b="1" dirty="0">
                <a:solidFill>
                  <a:srgbClr val="FF0000"/>
                </a:solidFill>
                <a:latin typeface="楷体" pitchFamily="49" charset="-122"/>
                <a:ea typeface="楷体" pitchFamily="49" charset="-122"/>
                <a:sym typeface="+mn-ea"/>
              </a:rPr>
              <a:t>那壶生命之水</a:t>
            </a:r>
            <a:r>
              <a:rPr lang="en-US" altLang="zh-CN" sz="2400" b="1" dirty="0">
                <a:solidFill>
                  <a:srgbClr val="FF0000"/>
                </a:solidFill>
                <a:latin typeface="楷体" pitchFamily="49" charset="-122"/>
                <a:ea typeface="楷体" pitchFamily="49" charset="-122"/>
                <a:sym typeface="+mn-ea"/>
              </a:rPr>
              <a:t>,</a:t>
            </a:r>
            <a:r>
              <a:rPr lang="zh-CN" altLang="en-US" sz="2400" b="1" dirty="0">
                <a:solidFill>
                  <a:srgbClr val="FF0000"/>
                </a:solidFill>
                <a:latin typeface="楷体" pitchFamily="49" charset="-122"/>
                <a:ea typeface="楷体" pitchFamily="49" charset="-122"/>
                <a:sym typeface="+mn-ea"/>
              </a:rPr>
              <a:t>唯一的淡水</a:t>
            </a:r>
            <a:r>
              <a:rPr lang="en-US" altLang="zh-CN" sz="2400" b="1" dirty="0">
                <a:solidFill>
                  <a:srgbClr val="FF0000"/>
                </a:solidFill>
                <a:latin typeface="楷体" pitchFamily="49" charset="-122"/>
                <a:ea typeface="楷体" pitchFamily="49" charset="-122"/>
                <a:sym typeface="+mn-ea"/>
              </a:rPr>
              <a:t>,</a:t>
            </a:r>
            <a:r>
              <a:rPr lang="zh-CN" altLang="en-US" sz="2400" b="1" dirty="0">
                <a:solidFill>
                  <a:srgbClr val="FF0000"/>
                </a:solidFill>
                <a:latin typeface="楷体" pitchFamily="49" charset="-122"/>
                <a:ea typeface="楷体" pitchFamily="49" charset="-122"/>
                <a:sym typeface="+mn-ea"/>
              </a:rPr>
              <a:t>洒了</a:t>
            </a:r>
            <a:r>
              <a:rPr lang="en-US" altLang="zh-CN" sz="2400" b="1" dirty="0">
                <a:solidFill>
                  <a:srgbClr val="FF0000"/>
                </a:solidFill>
                <a:latin typeface="楷体" pitchFamily="49" charset="-122"/>
                <a:ea typeface="楷体" pitchFamily="49" charset="-122"/>
                <a:sym typeface="+mn-ea"/>
              </a:rPr>
              <a:t>……</a:t>
            </a:r>
            <a:r>
              <a:rPr lang="zh-CN" altLang="en-US" sz="2400" b="1" dirty="0">
                <a:solidFill>
                  <a:srgbClr val="FF0000"/>
                </a:solidFill>
                <a:latin typeface="楷体" pitchFamily="49" charset="-122"/>
                <a:ea typeface="楷体" pitchFamily="49" charset="-122"/>
                <a:sym typeface="+mn-ea"/>
              </a:rPr>
              <a:t>水立即被沙子吞噬了。    </a:t>
            </a:r>
          </a:p>
          <a:p>
            <a:pPr fontAlgn="auto">
              <a:lnSpc>
                <a:spcPct val="100000"/>
              </a:lnSpc>
            </a:pPr>
            <a:endParaRPr lang="en-US" altLang="zh-CN" sz="2400" b="1" dirty="0">
              <a:latin typeface="楷体" pitchFamily="49" charset="-122"/>
              <a:ea typeface="楷体" pitchFamily="49" charset="-122"/>
              <a:sym typeface="+mn-ea"/>
            </a:endParaRPr>
          </a:p>
        </p:txBody>
      </p:sp>
      <p:cxnSp>
        <p:nvCxnSpPr>
          <p:cNvPr id="7" name="直接连接符 6"/>
          <p:cNvCxnSpPr/>
          <p:nvPr/>
        </p:nvCxnSpPr>
        <p:spPr>
          <a:xfrm rot="5400000">
            <a:off x="5358612" y="2428080"/>
            <a:ext cx="3856858" cy="794"/>
          </a:xfrm>
          <a:prstGeom prst="line">
            <a:avLst/>
          </a:prstGeom>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7596336" y="2571750"/>
            <a:ext cx="1224136" cy="1323439"/>
          </a:xfrm>
          <a:prstGeom prst="rect">
            <a:avLst/>
          </a:prstGeom>
        </p:spPr>
        <p:txBody>
          <a:bodyPr wrap="square">
            <a:spAutoFit/>
          </a:bodyPr>
          <a:lstStyle/>
          <a:p>
            <a:r>
              <a:rPr lang="zh-CN" altLang="zh-CN" sz="2000" b="1" dirty="0">
                <a:latin typeface="仿宋" pitchFamily="49" charset="-122"/>
                <a:ea typeface="仿宋" pitchFamily="49" charset="-122"/>
              </a:rPr>
              <a:t>遇到更大的困难：沙尘暴中水洒了。</a:t>
            </a:r>
          </a:p>
        </p:txBody>
      </p:sp>
    </p:spTree>
    <p:extLst>
      <p:ext uri="{BB962C8B-B14F-4D97-AF65-F5344CB8AC3E}">
        <p14:creationId xmlns:p14="http://schemas.microsoft.com/office/powerpoint/2010/main" xmlns="" val="1070037247"/>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00034" y="785800"/>
            <a:ext cx="6215106" cy="3046988"/>
          </a:xfrm>
          <a:prstGeom prst="rect">
            <a:avLst/>
          </a:prstGeom>
        </p:spPr>
        <p:txBody>
          <a:bodyPr wrap="square">
            <a:spAutoFit/>
          </a:bodyPr>
          <a:lstStyle/>
          <a:p>
            <a:pPr fontAlgn="auto">
              <a:lnSpc>
                <a:spcPct val="100000"/>
              </a:lnSpc>
            </a:pPr>
            <a:r>
              <a:rPr lang="zh-CN" altLang="en-US" sz="2400" b="1" dirty="0" smtClean="0">
                <a:latin typeface="楷体" pitchFamily="49" charset="-122"/>
                <a:ea typeface="楷体" pitchFamily="49" charset="-122"/>
                <a:sym typeface="+mn-ea"/>
              </a:rPr>
              <a:t>    大约</a:t>
            </a:r>
            <a:r>
              <a:rPr lang="zh-CN" altLang="en-US" sz="2400" b="1" dirty="0">
                <a:latin typeface="楷体" pitchFamily="49" charset="-122"/>
                <a:ea typeface="楷体" pitchFamily="49" charset="-122"/>
                <a:sym typeface="+mn-ea"/>
              </a:rPr>
              <a:t>二十分钟后</a:t>
            </a:r>
            <a:r>
              <a:rPr lang="en-US" altLang="zh-CN" sz="2400" b="1" dirty="0">
                <a:latin typeface="楷体" pitchFamily="49" charset="-122"/>
                <a:ea typeface="楷体" pitchFamily="49" charset="-122"/>
                <a:sym typeface="+mn-ea"/>
              </a:rPr>
              <a:t>,</a:t>
            </a:r>
            <a:r>
              <a:rPr lang="zh-CN" altLang="en-US" sz="2400" b="1" dirty="0">
                <a:latin typeface="楷体" pitchFamily="49" charset="-122"/>
                <a:ea typeface="楷体" pitchFamily="49" charset="-122"/>
                <a:sym typeface="+mn-ea"/>
              </a:rPr>
              <a:t>沙漠恢复了平静。可大家都徘徊在死亡的边缘。这沙漠没个尽头</a:t>
            </a:r>
            <a:r>
              <a:rPr lang="en-US" altLang="zh-CN" sz="2400" b="1" dirty="0">
                <a:latin typeface="楷体" pitchFamily="49" charset="-122"/>
                <a:ea typeface="楷体" pitchFamily="49" charset="-122"/>
                <a:sym typeface="+mn-ea"/>
              </a:rPr>
              <a:t>,</a:t>
            </a:r>
            <a:r>
              <a:rPr lang="zh-CN" altLang="en-US" sz="2400" b="1" dirty="0">
                <a:latin typeface="楷体" pitchFamily="49" charset="-122"/>
                <a:ea typeface="楷体" pitchFamily="49" charset="-122"/>
                <a:sym typeface="+mn-ea"/>
              </a:rPr>
              <a:t>不喝水怎么行呢</a:t>
            </a:r>
            <a:r>
              <a:rPr lang="en-US" altLang="zh-CN" sz="2400" b="1" dirty="0">
                <a:latin typeface="楷体" pitchFamily="49" charset="-122"/>
                <a:ea typeface="楷体" pitchFamily="49" charset="-122"/>
                <a:sym typeface="+mn-ea"/>
              </a:rPr>
              <a:t>?</a:t>
            </a:r>
          </a:p>
          <a:p>
            <a:pPr fontAlgn="auto">
              <a:lnSpc>
                <a:spcPct val="100000"/>
              </a:lnSpc>
            </a:pPr>
            <a:r>
              <a:rPr lang="en-US" altLang="zh-CN" sz="2400" b="1" dirty="0" smtClean="0">
                <a:latin typeface="楷体" pitchFamily="49" charset="-122"/>
                <a:ea typeface="楷体" pitchFamily="49" charset="-122"/>
                <a:sym typeface="+mn-ea"/>
              </a:rPr>
              <a:t>    </a:t>
            </a:r>
            <a:r>
              <a:rPr lang="zh-CN" altLang="en-US" sz="2400" b="1" dirty="0" smtClean="0">
                <a:solidFill>
                  <a:srgbClr val="FF0000"/>
                </a:solidFill>
                <a:latin typeface="楷体" pitchFamily="49" charset="-122"/>
                <a:ea typeface="楷体" pitchFamily="49" charset="-122"/>
                <a:sym typeface="+mn-ea"/>
              </a:rPr>
              <a:t>表哥</a:t>
            </a:r>
            <a:r>
              <a:rPr lang="zh-CN" altLang="en-US" sz="2400" b="1" dirty="0">
                <a:solidFill>
                  <a:srgbClr val="FF0000"/>
                </a:solidFill>
                <a:latin typeface="楷体" pitchFamily="49" charset="-122"/>
                <a:ea typeface="楷体" pitchFamily="49" charset="-122"/>
                <a:sym typeface="+mn-ea"/>
              </a:rPr>
              <a:t>和我的目光齐刷刷地投向魏叔叔</a:t>
            </a:r>
            <a:r>
              <a:rPr lang="en-US" altLang="zh-CN" sz="2400" b="1" dirty="0">
                <a:solidFill>
                  <a:srgbClr val="FF0000"/>
                </a:solidFill>
                <a:latin typeface="楷体" pitchFamily="49" charset="-122"/>
                <a:ea typeface="楷体" pitchFamily="49" charset="-122"/>
                <a:sym typeface="+mn-ea"/>
              </a:rPr>
              <a:t>,</a:t>
            </a:r>
            <a:r>
              <a:rPr lang="zh-CN" altLang="en-US" sz="2400" b="1" dirty="0">
                <a:solidFill>
                  <a:srgbClr val="FF0000"/>
                </a:solidFill>
                <a:latin typeface="楷体" pitchFamily="49" charset="-122"/>
                <a:ea typeface="楷体" pitchFamily="49" charset="-122"/>
                <a:sym typeface="+mn-ea"/>
              </a:rPr>
              <a:t>又投向骆驼。“不！”魏叔叔喊道。    </a:t>
            </a:r>
          </a:p>
          <a:p>
            <a:pPr fontAlgn="auto">
              <a:lnSpc>
                <a:spcPct val="100000"/>
              </a:lnSpc>
            </a:pPr>
            <a:r>
              <a:rPr lang="zh-CN" altLang="en-US" sz="2400" b="1" dirty="0" smtClean="0">
                <a:latin typeface="楷体" pitchFamily="49" charset="-122"/>
                <a:ea typeface="楷体" pitchFamily="49" charset="-122"/>
                <a:sym typeface="+mn-ea"/>
              </a:rPr>
              <a:t>    魏叔叔</a:t>
            </a:r>
            <a:r>
              <a:rPr lang="zh-CN" altLang="en-US" sz="2400" b="1" dirty="0">
                <a:latin typeface="楷体" pitchFamily="49" charset="-122"/>
                <a:ea typeface="楷体" pitchFamily="49" charset="-122"/>
                <a:sym typeface="+mn-ea"/>
              </a:rPr>
              <a:t>咽了口唾沫</a:t>
            </a:r>
            <a:r>
              <a:rPr lang="en-US" altLang="zh-CN" sz="2400" b="1" dirty="0">
                <a:latin typeface="楷体" pitchFamily="49" charset="-122"/>
                <a:ea typeface="楷体" pitchFamily="49" charset="-122"/>
                <a:sym typeface="+mn-ea"/>
              </a:rPr>
              <a:t>,</a:t>
            </a:r>
            <a:r>
              <a:rPr lang="zh-CN" altLang="en-US" sz="2400" b="1" dirty="0">
                <a:latin typeface="楷体" pitchFamily="49" charset="-122"/>
                <a:ea typeface="楷体" pitchFamily="49" charset="-122"/>
                <a:sym typeface="+mn-ea"/>
              </a:rPr>
              <a:t>用颤抖的手抚摸着骆驼的毛</a:t>
            </a:r>
            <a:r>
              <a:rPr lang="en-US" altLang="zh-CN" sz="2400" b="1" dirty="0">
                <a:latin typeface="楷体" pitchFamily="49" charset="-122"/>
                <a:ea typeface="楷体" pitchFamily="49" charset="-122"/>
                <a:sym typeface="+mn-ea"/>
              </a:rPr>
              <a:t>,</a:t>
            </a:r>
            <a:r>
              <a:rPr lang="zh-CN" altLang="en-US" sz="2400" b="1" dirty="0">
                <a:latin typeface="楷体" pitchFamily="49" charset="-122"/>
                <a:ea typeface="楷体" pitchFamily="49" charset="-122"/>
                <a:sym typeface="+mn-ea"/>
              </a:rPr>
              <a:t>他落泪了</a:t>
            </a:r>
            <a:r>
              <a:rPr lang="en-US" altLang="zh-CN" sz="2400" b="1" dirty="0">
                <a:latin typeface="楷体" pitchFamily="49" charset="-122"/>
                <a:ea typeface="楷体" pitchFamily="49" charset="-122"/>
                <a:sym typeface="+mn-ea"/>
              </a:rPr>
              <a:t>:“</a:t>
            </a:r>
            <a:r>
              <a:rPr lang="zh-CN" altLang="en-US" sz="2400" b="1" dirty="0">
                <a:latin typeface="楷体" pitchFamily="49" charset="-122"/>
                <a:ea typeface="楷体" pitchFamily="49" charset="-122"/>
                <a:sym typeface="+mn-ea"/>
              </a:rPr>
              <a:t>骆驼是我们的伙伴</a:t>
            </a:r>
            <a:r>
              <a:rPr lang="en-US" altLang="zh-CN" sz="2400" b="1" dirty="0">
                <a:latin typeface="楷体" pitchFamily="49" charset="-122"/>
                <a:ea typeface="楷体" pitchFamily="49" charset="-122"/>
                <a:sym typeface="+mn-ea"/>
              </a:rPr>
              <a:t>,</a:t>
            </a:r>
            <a:r>
              <a:rPr lang="zh-CN" altLang="en-US" sz="2400" b="1" dirty="0">
                <a:latin typeface="楷体" pitchFamily="49" charset="-122"/>
                <a:ea typeface="楷体" pitchFamily="49" charset="-122"/>
                <a:sym typeface="+mn-ea"/>
              </a:rPr>
              <a:t>怎么能杀死自己的同伴呢</a:t>
            </a:r>
            <a:r>
              <a:rPr lang="en-US" altLang="zh-CN" sz="2400" b="1" dirty="0">
                <a:latin typeface="楷体" pitchFamily="49" charset="-122"/>
                <a:ea typeface="楷体" pitchFamily="49" charset="-122"/>
                <a:sym typeface="+mn-ea"/>
              </a:rPr>
              <a:t>?</a:t>
            </a:r>
            <a:r>
              <a:rPr lang="zh-CN" altLang="en-US" sz="2400" b="1" dirty="0">
                <a:latin typeface="楷体" pitchFamily="49" charset="-122"/>
                <a:ea typeface="楷体" pitchFamily="49" charset="-122"/>
                <a:sym typeface="+mn-ea"/>
              </a:rPr>
              <a:t>这绝对不行</a:t>
            </a:r>
            <a:r>
              <a:rPr lang="en-US" altLang="zh-CN" sz="2400" b="1" dirty="0">
                <a:latin typeface="楷体" pitchFamily="49" charset="-122"/>
                <a:ea typeface="楷体" pitchFamily="49" charset="-122"/>
                <a:sym typeface="+mn-ea"/>
              </a:rPr>
              <a:t>!”</a:t>
            </a:r>
          </a:p>
        </p:txBody>
      </p:sp>
      <p:sp>
        <p:nvSpPr>
          <p:cNvPr id="4" name="矩形 3"/>
          <p:cNvSpPr/>
          <p:nvPr/>
        </p:nvSpPr>
        <p:spPr>
          <a:xfrm>
            <a:off x="6948264" y="1759673"/>
            <a:ext cx="1785950" cy="707886"/>
          </a:xfrm>
          <a:prstGeom prst="rect">
            <a:avLst/>
          </a:prstGeom>
        </p:spPr>
        <p:txBody>
          <a:bodyPr wrap="square">
            <a:spAutoFit/>
          </a:bodyPr>
          <a:lstStyle/>
          <a:p>
            <a:r>
              <a:rPr lang="zh-CN" altLang="zh-CN" sz="2000" b="1" dirty="0">
                <a:latin typeface="仿宋" pitchFamily="49" charset="-122"/>
                <a:ea typeface="仿宋" pitchFamily="49" charset="-122"/>
              </a:rPr>
              <a:t>杀骆驼缓解危机被阻止。</a:t>
            </a:r>
          </a:p>
        </p:txBody>
      </p:sp>
      <p:cxnSp>
        <p:nvCxnSpPr>
          <p:cNvPr id="7" name="直接连接符 6"/>
          <p:cNvCxnSpPr/>
          <p:nvPr/>
        </p:nvCxnSpPr>
        <p:spPr>
          <a:xfrm>
            <a:off x="6786578" y="857238"/>
            <a:ext cx="0" cy="3024336"/>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00034" y="483518"/>
            <a:ext cx="6215106" cy="4154984"/>
          </a:xfrm>
          <a:prstGeom prst="rect">
            <a:avLst/>
          </a:prstGeom>
        </p:spPr>
        <p:txBody>
          <a:bodyPr wrap="square">
            <a:spAutoFit/>
          </a:bodyPr>
          <a:lstStyle/>
          <a:p>
            <a:pPr fontAlgn="auto">
              <a:lnSpc>
                <a:spcPct val="100000"/>
              </a:lnSpc>
            </a:pPr>
            <a:r>
              <a:rPr lang="zh-CN" altLang="en-US" sz="2400" b="1" dirty="0" smtClean="0">
                <a:latin typeface="楷体" pitchFamily="49" charset="-122"/>
                <a:ea typeface="楷体" pitchFamily="49" charset="-122"/>
                <a:sym typeface="+mn-ea"/>
              </a:rPr>
              <a:t>    大家</a:t>
            </a:r>
            <a:r>
              <a:rPr lang="zh-CN" altLang="en-US" sz="2400" b="1" dirty="0">
                <a:latin typeface="楷体" pitchFamily="49" charset="-122"/>
                <a:ea typeface="楷体" pitchFamily="49" charset="-122"/>
                <a:sym typeface="+mn-ea"/>
              </a:rPr>
              <a:t>也都流泪了。这时</a:t>
            </a:r>
            <a:r>
              <a:rPr lang="en-US" altLang="zh-CN" sz="2400" b="1" dirty="0">
                <a:latin typeface="楷体" pitchFamily="49" charset="-122"/>
                <a:ea typeface="楷体" pitchFamily="49" charset="-122"/>
                <a:sym typeface="+mn-ea"/>
              </a:rPr>
              <a:t>,</a:t>
            </a:r>
            <a:r>
              <a:rPr lang="zh-CN" altLang="en-US" sz="2400" b="1" dirty="0">
                <a:latin typeface="楷体" pitchFamily="49" charset="-122"/>
                <a:ea typeface="楷体" pitchFamily="49" charset="-122"/>
                <a:sym typeface="+mn-ea"/>
              </a:rPr>
              <a:t>魏叔叔抹了抹眼睛说</a:t>
            </a:r>
            <a:r>
              <a:rPr lang="en-US" altLang="zh-CN" sz="2400" b="1" dirty="0">
                <a:latin typeface="楷体" pitchFamily="49" charset="-122"/>
                <a:ea typeface="楷体" pitchFamily="49" charset="-122"/>
                <a:sym typeface="+mn-ea"/>
              </a:rPr>
              <a:t>:“</a:t>
            </a:r>
            <a:r>
              <a:rPr lang="zh-CN" altLang="en-US" sz="2400" b="1" dirty="0">
                <a:latin typeface="楷体" pitchFamily="49" charset="-122"/>
                <a:ea typeface="楷体" pitchFamily="49" charset="-122"/>
                <a:sym typeface="+mn-ea"/>
              </a:rPr>
              <a:t>我们一个伙伴也不能失去</a:t>
            </a:r>
            <a:r>
              <a:rPr lang="en-US" altLang="zh-CN" sz="2400" b="1" dirty="0">
                <a:latin typeface="楷体" pitchFamily="49" charset="-122"/>
                <a:ea typeface="楷体" pitchFamily="49" charset="-122"/>
                <a:sym typeface="+mn-ea"/>
              </a:rPr>
              <a:t>,</a:t>
            </a:r>
            <a:r>
              <a:rPr lang="zh-CN" altLang="en-US" sz="2400" b="1" dirty="0">
                <a:latin typeface="楷体" pitchFamily="49" charset="-122"/>
                <a:ea typeface="楷体" pitchFamily="49" charset="-122"/>
                <a:sym typeface="+mn-ea"/>
              </a:rPr>
              <a:t>要一起走出这片沙漠去</a:t>
            </a:r>
            <a:r>
              <a:rPr lang="en-US" altLang="zh-CN" sz="2400" b="1" dirty="0">
                <a:latin typeface="楷体" pitchFamily="49" charset="-122"/>
                <a:ea typeface="楷体" pitchFamily="49" charset="-122"/>
                <a:sym typeface="+mn-ea"/>
              </a:rPr>
              <a:t>!”</a:t>
            </a:r>
            <a:r>
              <a:rPr lang="zh-CN" altLang="en-US" sz="2400" b="1" dirty="0">
                <a:latin typeface="楷体" pitchFamily="49" charset="-122"/>
                <a:ea typeface="楷体" pitchFamily="49" charset="-122"/>
                <a:sym typeface="+mn-ea"/>
              </a:rPr>
              <a:t>听了他那坚定的话</a:t>
            </a:r>
            <a:r>
              <a:rPr lang="en-US" altLang="zh-CN" sz="2400" b="1" dirty="0">
                <a:latin typeface="楷体" pitchFamily="49" charset="-122"/>
                <a:ea typeface="楷体" pitchFamily="49" charset="-122"/>
                <a:sym typeface="+mn-ea"/>
              </a:rPr>
              <a:t>,</a:t>
            </a:r>
            <a:r>
              <a:rPr lang="zh-CN" altLang="en-US" sz="2400" b="1" dirty="0">
                <a:latin typeface="楷体" pitchFamily="49" charset="-122"/>
                <a:ea typeface="楷体" pitchFamily="49" charset="-122"/>
                <a:sym typeface="+mn-ea"/>
              </a:rPr>
              <a:t>大家都不说什么了。</a:t>
            </a:r>
          </a:p>
          <a:p>
            <a:pPr fontAlgn="auto">
              <a:lnSpc>
                <a:spcPct val="100000"/>
              </a:lnSpc>
            </a:pPr>
            <a:r>
              <a:rPr lang="zh-CN" altLang="en-US" sz="2400" b="1" dirty="0" smtClean="0">
                <a:latin typeface="楷体" pitchFamily="49" charset="-122"/>
                <a:ea typeface="楷体" pitchFamily="49" charset="-122"/>
                <a:sym typeface="+mn-ea"/>
              </a:rPr>
              <a:t>    走</a:t>
            </a:r>
            <a:r>
              <a:rPr lang="zh-CN" altLang="en-US" sz="2400" b="1" dirty="0">
                <a:latin typeface="楷体" pitchFamily="49" charset="-122"/>
                <a:ea typeface="楷体" pitchFamily="49" charset="-122"/>
                <a:sym typeface="+mn-ea"/>
              </a:rPr>
              <a:t>了一段路</a:t>
            </a:r>
            <a:r>
              <a:rPr lang="en-US" altLang="zh-CN" sz="2400" b="1" dirty="0">
                <a:latin typeface="楷体" pitchFamily="49" charset="-122"/>
                <a:ea typeface="楷体" pitchFamily="49" charset="-122"/>
                <a:sym typeface="+mn-ea"/>
              </a:rPr>
              <a:t>,</a:t>
            </a:r>
            <a:r>
              <a:rPr lang="zh-CN" altLang="en-US" sz="2400" b="1" dirty="0">
                <a:latin typeface="楷体" pitchFamily="49" charset="-122"/>
                <a:ea typeface="楷体" pitchFamily="49" charset="-122"/>
                <a:sym typeface="+mn-ea"/>
              </a:rPr>
              <a:t>我忽然眼睛一亮</a:t>
            </a:r>
            <a:r>
              <a:rPr lang="en-US" altLang="zh-CN" sz="2400" b="1" dirty="0">
                <a:latin typeface="楷体" pitchFamily="49" charset="-122"/>
                <a:ea typeface="楷体" pitchFamily="49" charset="-122"/>
                <a:sym typeface="+mn-ea"/>
              </a:rPr>
              <a:t>,:“</a:t>
            </a:r>
            <a:r>
              <a:rPr lang="zh-CN" altLang="en-US" sz="2400" b="1" dirty="0">
                <a:latin typeface="楷体" pitchFamily="49" charset="-122"/>
                <a:ea typeface="楷体" pitchFamily="49" charset="-122"/>
                <a:sym typeface="+mn-ea"/>
              </a:rPr>
              <a:t>那是什么</a:t>
            </a:r>
            <a:r>
              <a:rPr lang="en-US" altLang="zh-CN" sz="2400" b="1" dirty="0">
                <a:latin typeface="楷体" pitchFamily="49" charset="-122"/>
                <a:ea typeface="楷体" pitchFamily="49" charset="-122"/>
                <a:sym typeface="+mn-ea"/>
              </a:rPr>
              <a:t>!”</a:t>
            </a:r>
          </a:p>
          <a:p>
            <a:pPr fontAlgn="auto">
              <a:lnSpc>
                <a:spcPct val="100000"/>
              </a:lnSpc>
            </a:pPr>
            <a:r>
              <a:rPr lang="zh-CN" altLang="en-US" sz="2400" b="1" dirty="0" smtClean="0">
                <a:solidFill>
                  <a:srgbClr val="FF0000"/>
                </a:solidFill>
                <a:latin typeface="楷体" pitchFamily="49" charset="-122"/>
                <a:ea typeface="楷体" pitchFamily="49" charset="-122"/>
                <a:sym typeface="+mn-ea"/>
              </a:rPr>
              <a:t>    大家</a:t>
            </a:r>
            <a:r>
              <a:rPr lang="zh-CN" altLang="en-US" sz="2400" b="1" dirty="0">
                <a:solidFill>
                  <a:srgbClr val="FF0000"/>
                </a:solidFill>
                <a:latin typeface="楷体" pitchFamily="49" charset="-122"/>
                <a:ea typeface="楷体" pitchFamily="49" charset="-122"/>
                <a:sym typeface="+mn-ea"/>
              </a:rPr>
              <a:t>停住脚步</a:t>
            </a:r>
            <a:r>
              <a:rPr lang="en-US" altLang="zh-CN" sz="2400" b="1" dirty="0">
                <a:solidFill>
                  <a:srgbClr val="FF0000"/>
                </a:solidFill>
                <a:latin typeface="楷体" pitchFamily="49" charset="-122"/>
                <a:ea typeface="楷体" pitchFamily="49" charset="-122"/>
                <a:sym typeface="+mn-ea"/>
              </a:rPr>
              <a:t>,</a:t>
            </a:r>
            <a:r>
              <a:rPr lang="zh-CN" altLang="en-US" sz="2400" b="1" dirty="0">
                <a:solidFill>
                  <a:srgbClr val="FF0000"/>
                </a:solidFill>
                <a:latin typeface="楷体" pitchFamily="49" charset="-122"/>
                <a:ea typeface="楷体" pitchFamily="49" charset="-122"/>
                <a:sym typeface="+mn-ea"/>
              </a:rPr>
              <a:t>向前望去</a:t>
            </a:r>
            <a:r>
              <a:rPr lang="en-US" altLang="zh-CN" sz="2400" b="1" dirty="0">
                <a:solidFill>
                  <a:srgbClr val="FF0000"/>
                </a:solidFill>
                <a:latin typeface="楷体" pitchFamily="49" charset="-122"/>
                <a:ea typeface="楷体" pitchFamily="49" charset="-122"/>
                <a:sym typeface="+mn-ea"/>
              </a:rPr>
              <a:t>,</a:t>
            </a:r>
            <a:r>
              <a:rPr lang="zh-CN" altLang="en-US" sz="2400" b="1" dirty="0">
                <a:solidFill>
                  <a:srgbClr val="FF0000"/>
                </a:solidFill>
                <a:latin typeface="楷体" pitchFamily="49" charset="-122"/>
                <a:ea typeface="楷体" pitchFamily="49" charset="-122"/>
                <a:sym typeface="+mn-ea"/>
              </a:rPr>
              <a:t>原来是几只马鹿。魏叔叔惊喜喊道：“我们有救了！”</a:t>
            </a:r>
          </a:p>
          <a:p>
            <a:pPr fontAlgn="auto">
              <a:lnSpc>
                <a:spcPct val="100000"/>
              </a:lnSpc>
            </a:pPr>
            <a:r>
              <a:rPr lang="zh-CN" altLang="en-US" sz="2400" b="1" dirty="0" smtClean="0">
                <a:latin typeface="楷体" pitchFamily="49" charset="-122"/>
                <a:ea typeface="楷体" pitchFamily="49" charset="-122"/>
                <a:sym typeface="+mn-ea"/>
              </a:rPr>
              <a:t>    魏叔叔</a:t>
            </a:r>
            <a:r>
              <a:rPr lang="zh-CN" altLang="en-US" sz="2400" b="1" dirty="0">
                <a:latin typeface="楷体" pitchFamily="49" charset="-122"/>
                <a:ea typeface="楷体" pitchFamily="49" charset="-122"/>
                <a:sym typeface="+mn-ea"/>
              </a:rPr>
              <a:t>就带领大家顺着马鹿的踪迹寻找，终于发现一个小湖泊。大家欣喜若狂</a:t>
            </a:r>
            <a:r>
              <a:rPr lang="en-US" altLang="zh-CN" sz="2400" b="1" dirty="0">
                <a:latin typeface="楷体" pitchFamily="49" charset="-122"/>
                <a:ea typeface="楷体" pitchFamily="49" charset="-122"/>
                <a:sym typeface="+mn-ea"/>
              </a:rPr>
              <a:t>,</a:t>
            </a:r>
            <a:r>
              <a:rPr lang="zh-CN" altLang="en-US" sz="2400" b="1" dirty="0">
                <a:latin typeface="楷体" pitchFamily="49" charset="-122"/>
                <a:ea typeface="楷体" pitchFamily="49" charset="-122"/>
                <a:sym typeface="+mn-ea"/>
              </a:rPr>
              <a:t>奔过去痛饮了一番，又把我们盛水的用具都灌满。</a:t>
            </a:r>
          </a:p>
        </p:txBody>
      </p:sp>
      <p:sp>
        <p:nvSpPr>
          <p:cNvPr id="4" name="矩形 3"/>
          <p:cNvSpPr/>
          <p:nvPr/>
        </p:nvSpPr>
        <p:spPr>
          <a:xfrm>
            <a:off x="7048583" y="2787774"/>
            <a:ext cx="1785950" cy="400110"/>
          </a:xfrm>
          <a:prstGeom prst="rect">
            <a:avLst/>
          </a:prstGeom>
        </p:spPr>
        <p:txBody>
          <a:bodyPr wrap="square">
            <a:spAutoFit/>
          </a:bodyPr>
          <a:lstStyle/>
          <a:p>
            <a:r>
              <a:rPr lang="zh-CN" altLang="zh-CN" sz="2000" b="1" dirty="0">
                <a:latin typeface="仿宋" pitchFamily="49" charset="-122"/>
                <a:ea typeface="仿宋" pitchFamily="49" charset="-122"/>
              </a:rPr>
              <a:t>我们得救了！</a:t>
            </a:r>
          </a:p>
        </p:txBody>
      </p:sp>
      <p:cxnSp>
        <p:nvCxnSpPr>
          <p:cNvPr id="7" name="直接连接符 6"/>
          <p:cNvCxnSpPr/>
          <p:nvPr/>
        </p:nvCxnSpPr>
        <p:spPr>
          <a:xfrm>
            <a:off x="6786578" y="857238"/>
            <a:ext cx="0" cy="3024336"/>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662176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00034" y="483518"/>
            <a:ext cx="6215106" cy="1938992"/>
          </a:xfrm>
          <a:prstGeom prst="rect">
            <a:avLst/>
          </a:prstGeom>
        </p:spPr>
        <p:txBody>
          <a:bodyPr wrap="square">
            <a:spAutoFit/>
          </a:bodyPr>
          <a:lstStyle/>
          <a:p>
            <a:pPr fontAlgn="auto">
              <a:lnSpc>
                <a:spcPct val="100000"/>
              </a:lnSpc>
            </a:pPr>
            <a:r>
              <a:rPr lang="zh-CN" altLang="en-US" sz="2400" b="1" dirty="0" smtClean="0">
                <a:latin typeface="楷体" pitchFamily="49" charset="-122"/>
                <a:ea typeface="楷体" pitchFamily="49" charset="-122"/>
                <a:sym typeface="+mn-ea"/>
              </a:rPr>
              <a:t>    表哥</a:t>
            </a:r>
            <a:r>
              <a:rPr lang="zh-CN" altLang="en-US" sz="2400" b="1" dirty="0">
                <a:latin typeface="楷体" pitchFamily="49" charset="-122"/>
                <a:ea typeface="楷体" pitchFamily="49" charset="-122"/>
                <a:sym typeface="+mn-ea"/>
              </a:rPr>
              <a:t>拍了拍骆驼的背</a:t>
            </a:r>
            <a:r>
              <a:rPr lang="en-US" altLang="zh-CN" sz="2400" b="1" dirty="0">
                <a:latin typeface="楷体" pitchFamily="49" charset="-122"/>
                <a:ea typeface="楷体" pitchFamily="49" charset="-122"/>
                <a:sym typeface="+mn-ea"/>
              </a:rPr>
              <a:t>,</a:t>
            </a:r>
            <a:r>
              <a:rPr lang="zh-CN" altLang="en-US" sz="2400" b="1" dirty="0">
                <a:latin typeface="楷体" pitchFamily="49" charset="-122"/>
                <a:ea typeface="楷体" pitchFamily="49" charset="-122"/>
                <a:sym typeface="+mn-ea"/>
              </a:rPr>
              <a:t>开心地说</a:t>
            </a:r>
            <a:r>
              <a:rPr lang="en-US" altLang="zh-CN" sz="2400" b="1" dirty="0">
                <a:latin typeface="楷体" pitchFamily="49" charset="-122"/>
                <a:ea typeface="楷体" pitchFamily="49" charset="-122"/>
                <a:sym typeface="+mn-ea"/>
              </a:rPr>
              <a:t>:“</a:t>
            </a:r>
            <a:r>
              <a:rPr lang="zh-CN" altLang="en-US" sz="2400" b="1" dirty="0">
                <a:latin typeface="楷体" pitchFamily="49" charset="-122"/>
                <a:ea typeface="楷体" pitchFamily="49" charset="-122"/>
                <a:sym typeface="+mn-ea"/>
              </a:rPr>
              <a:t>朋友呀朋友</a:t>
            </a:r>
            <a:r>
              <a:rPr lang="en-US" altLang="zh-CN" sz="2400" b="1" dirty="0">
                <a:latin typeface="楷体" pitchFamily="49" charset="-122"/>
                <a:ea typeface="楷体" pitchFamily="49" charset="-122"/>
                <a:sym typeface="+mn-ea"/>
              </a:rPr>
              <a:t>,</a:t>
            </a:r>
            <a:r>
              <a:rPr lang="zh-CN" altLang="en-US" sz="2400" b="1" dirty="0">
                <a:latin typeface="楷体" pitchFamily="49" charset="-122"/>
                <a:ea typeface="楷体" pitchFamily="49" charset="-122"/>
                <a:sym typeface="+mn-ea"/>
              </a:rPr>
              <a:t>我们一起走出沙漠</a:t>
            </a:r>
            <a:r>
              <a:rPr lang="en-US" altLang="zh-CN" sz="2400" b="1" dirty="0">
                <a:latin typeface="楷体" pitchFamily="49" charset="-122"/>
                <a:ea typeface="楷体" pitchFamily="49" charset="-122"/>
                <a:sym typeface="+mn-ea"/>
              </a:rPr>
              <a:t>!”</a:t>
            </a:r>
          </a:p>
          <a:p>
            <a:pPr fontAlgn="auto">
              <a:lnSpc>
                <a:spcPct val="100000"/>
              </a:lnSpc>
            </a:pPr>
            <a:r>
              <a:rPr lang="en-US" altLang="zh-CN" sz="2400" b="1" dirty="0">
                <a:latin typeface="楷体" pitchFamily="49" charset="-122"/>
                <a:ea typeface="楷体" pitchFamily="49" charset="-122"/>
                <a:sym typeface="+mn-ea"/>
              </a:rPr>
              <a:t>    </a:t>
            </a:r>
            <a:r>
              <a:rPr lang="zh-CN" altLang="en-US" sz="2400" b="1" dirty="0">
                <a:solidFill>
                  <a:srgbClr val="FF0000"/>
                </a:solidFill>
                <a:latin typeface="楷体" pitchFamily="49" charset="-122"/>
                <a:ea typeface="楷体" pitchFamily="49" charset="-122"/>
                <a:sym typeface="+mn-ea"/>
              </a:rPr>
              <a:t>大家踏着坚定的步伐走在沙漠上</a:t>
            </a:r>
            <a:r>
              <a:rPr lang="en-US" altLang="zh-CN" sz="2400" b="1" dirty="0">
                <a:solidFill>
                  <a:srgbClr val="FF0000"/>
                </a:solidFill>
                <a:latin typeface="楷体" pitchFamily="49" charset="-122"/>
                <a:ea typeface="楷体" pitchFamily="49" charset="-122"/>
                <a:sym typeface="+mn-ea"/>
              </a:rPr>
              <a:t>,</a:t>
            </a:r>
            <a:r>
              <a:rPr lang="zh-CN" altLang="en-US" sz="2400" b="1" dirty="0">
                <a:solidFill>
                  <a:srgbClr val="FF0000"/>
                </a:solidFill>
                <a:latin typeface="楷体" pitchFamily="49" charset="-122"/>
                <a:ea typeface="楷体" pitchFamily="49" charset="-122"/>
                <a:sym typeface="+mn-ea"/>
              </a:rPr>
              <a:t>驼铃在轻松的步伐中响得更加清脆。这仿佛在告诉人们</a:t>
            </a:r>
            <a:r>
              <a:rPr lang="en-US" altLang="zh-CN" sz="2400" b="1" dirty="0">
                <a:solidFill>
                  <a:srgbClr val="FF0000"/>
                </a:solidFill>
                <a:latin typeface="楷体" pitchFamily="49" charset="-122"/>
                <a:ea typeface="楷体" pitchFamily="49" charset="-122"/>
                <a:sym typeface="+mn-ea"/>
              </a:rPr>
              <a:t>:</a:t>
            </a:r>
            <a:r>
              <a:rPr lang="zh-CN" altLang="en-US" sz="2400" b="1" dirty="0">
                <a:solidFill>
                  <a:srgbClr val="FF0000"/>
                </a:solidFill>
                <a:latin typeface="楷体" pitchFamily="49" charset="-122"/>
                <a:ea typeface="楷体" pitchFamily="49" charset="-122"/>
                <a:sym typeface="+mn-ea"/>
              </a:rPr>
              <a:t>胜利就应该属于这样的探险队</a:t>
            </a:r>
            <a:r>
              <a:rPr lang="en-US" altLang="zh-CN" sz="2400" b="1" dirty="0">
                <a:solidFill>
                  <a:srgbClr val="FF0000"/>
                </a:solidFill>
                <a:latin typeface="楷体" pitchFamily="49" charset="-122"/>
                <a:ea typeface="楷体" pitchFamily="49" charset="-122"/>
                <a:sym typeface="+mn-ea"/>
              </a:rPr>
              <a:t>!</a:t>
            </a:r>
          </a:p>
        </p:txBody>
      </p:sp>
      <p:cxnSp>
        <p:nvCxnSpPr>
          <p:cNvPr id="7" name="直接连接符 6"/>
          <p:cNvCxnSpPr/>
          <p:nvPr/>
        </p:nvCxnSpPr>
        <p:spPr>
          <a:xfrm>
            <a:off x="6786578" y="555526"/>
            <a:ext cx="0" cy="3024336"/>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6876256" y="1287800"/>
            <a:ext cx="1785950" cy="707886"/>
          </a:xfrm>
          <a:prstGeom prst="rect">
            <a:avLst/>
          </a:prstGeom>
        </p:spPr>
        <p:txBody>
          <a:bodyPr wrap="square">
            <a:spAutoFit/>
          </a:bodyPr>
          <a:lstStyle/>
          <a:p>
            <a:r>
              <a:rPr lang="zh-CN" altLang="en-US" sz="2000" b="1" dirty="0">
                <a:latin typeface="仿宋" pitchFamily="49" charset="-122"/>
                <a:ea typeface="仿宋" pitchFamily="49" charset="-122"/>
              </a:rPr>
              <a:t>自然结尾，故事完整。</a:t>
            </a:r>
            <a:endParaRPr lang="zh-CN" altLang="zh-CN" sz="2000" b="1" dirty="0">
              <a:latin typeface="仿宋" pitchFamily="49" charset="-122"/>
              <a:ea typeface="仿宋" pitchFamily="49" charset="-122"/>
            </a:endParaRPr>
          </a:p>
        </p:txBody>
      </p:sp>
    </p:spTree>
    <p:extLst>
      <p:ext uri="{BB962C8B-B14F-4D97-AF65-F5344CB8AC3E}">
        <p14:creationId xmlns:p14="http://schemas.microsoft.com/office/powerpoint/2010/main" xmlns="" val="186786064"/>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857223" y="627534"/>
            <a:ext cx="7429552" cy="2736304"/>
            <a:chOff x="736458" y="154237"/>
            <a:chExt cx="6663055" cy="3312368"/>
          </a:xfrm>
        </p:grpSpPr>
        <p:sp>
          <p:nvSpPr>
            <p:cNvPr id="15" name="圆角矩形 14"/>
            <p:cNvSpPr/>
            <p:nvPr/>
          </p:nvSpPr>
          <p:spPr>
            <a:xfrm>
              <a:off x="736458" y="180457"/>
              <a:ext cx="6663055" cy="3286148"/>
            </a:xfrm>
            <a:prstGeom prst="roundRect">
              <a:avLst/>
            </a:prstGeom>
            <a:grpFill/>
            <a:ln w="28575">
              <a:solidFill>
                <a:srgbClr val="00B050"/>
              </a:solidFill>
              <a:prstDash val="sysDash"/>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864595" y="154237"/>
              <a:ext cx="6495415" cy="3241373"/>
            </a:xfrm>
            <a:prstGeom prst="rect">
              <a:avLst/>
            </a:prstGeom>
            <a:noFill/>
          </p:spPr>
          <p:txBody>
            <a:bodyPr wrap="square" rtlCol="0" anchor="t">
              <a:spAutoFit/>
            </a:bodyPr>
            <a:lstStyle/>
            <a:p>
              <a:r>
                <a:rPr lang="zh-CN" altLang="en-US" sz="2800" b="1" dirty="0" smtClean="0">
                  <a:latin typeface="楷体" pitchFamily="49" charset="-122"/>
                  <a:ea typeface="楷体" pitchFamily="49" charset="-122"/>
                  <a:cs typeface="楷体"/>
                </a:rPr>
                <a:t>    小</a:t>
              </a:r>
              <a:r>
                <a:rPr lang="zh-CN" altLang="en-US" sz="2800" b="1" dirty="0">
                  <a:latin typeface="楷体" pitchFamily="49" charset="-122"/>
                  <a:ea typeface="楷体" pitchFamily="49" charset="-122"/>
                  <a:cs typeface="楷体"/>
                </a:rPr>
                <a:t>作者合理想像，写“我”和魏叔叔、表哥一起去沙漠探险的故事</a:t>
              </a:r>
              <a:r>
                <a:rPr lang="zh-CN" altLang="en-US" sz="2800" b="1" dirty="0" smtClean="0">
                  <a:latin typeface="楷体" pitchFamily="49" charset="-122"/>
                  <a:ea typeface="楷体" pitchFamily="49" charset="-122"/>
                  <a:cs typeface="楷体"/>
                </a:rPr>
                <a:t>。故事</a:t>
              </a:r>
              <a:r>
                <a:rPr lang="zh-CN" altLang="en-US" sz="2800" b="1" dirty="0">
                  <a:latin typeface="楷体" pitchFamily="49" charset="-122"/>
                  <a:ea typeface="楷体" pitchFamily="49" charset="-122"/>
                  <a:cs typeface="楷体"/>
                </a:rPr>
                <a:t>一波三折情节生动。一次次遇到困难，又一次次解决困难，故事具体生动。同时，通过对人物的语言、动作、心理等描写，使故事人物栩栩如生。</a:t>
              </a:r>
              <a:endParaRPr lang="zh-CN" altLang="en-US" sz="2800" dirty="0">
                <a:latin typeface="楷体" pitchFamily="49" charset="-122"/>
                <a:ea typeface="楷体" pitchFamily="49" charset="-122"/>
              </a:endParaRPr>
            </a:p>
          </p:txBody>
        </p:sp>
      </p:grpSp>
      <p:pic>
        <p:nvPicPr>
          <p:cNvPr id="6" name="图片 5">
            <a:hlinkClick r:id="rId2" action="ppaction://hlinksldjump"/>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19057708">
            <a:off x="3585600" y="3646602"/>
            <a:ext cx="335280" cy="472440"/>
          </a:xfrm>
          <a:prstGeom prst="rect">
            <a:avLst/>
          </a:prstGeom>
        </p:spPr>
      </p:pic>
      <p:sp>
        <p:nvSpPr>
          <p:cNvPr id="7" name="文本框 14">
            <a:hlinkClick r:id="rId4" action="ppaction://hlinkpres?slideindex=1&amp;slidetitle="/>
          </p:cNvPr>
          <p:cNvSpPr txBox="1"/>
          <p:nvPr/>
        </p:nvSpPr>
        <p:spPr>
          <a:xfrm>
            <a:off x="1381960" y="3507854"/>
            <a:ext cx="3367638" cy="561692"/>
          </a:xfrm>
          <a:prstGeom prst="rect">
            <a:avLst/>
          </a:prstGeom>
          <a:noFill/>
        </p:spPr>
        <p:txBody>
          <a:bodyPr wrap="square" lIns="68580" tIns="34290" rIns="68580" bIns="34290" rtlCol="0">
            <a:spAutoFit/>
          </a:bodyPr>
          <a:lstStyle/>
          <a:p>
            <a:r>
              <a:rPr lang="zh-CN" altLang="en-US" sz="3200" b="1" dirty="0" smtClean="0">
                <a:solidFill>
                  <a:srgbClr val="875000"/>
                </a:solidFill>
                <a:latin typeface="幼圆" panose="02010509060101010101" pitchFamily="49" charset="-122"/>
                <a:ea typeface="幼圆" panose="02010509060101010101" pitchFamily="49" charset="-122"/>
              </a:rPr>
              <a:t>更多例文一</a:t>
            </a:r>
            <a:endParaRPr lang="zh-CN" altLang="en-US" sz="3200" b="1" dirty="0">
              <a:solidFill>
                <a:srgbClr val="875000"/>
              </a:solidFill>
              <a:latin typeface="幼圆" panose="02010509060101010101" pitchFamily="49" charset="-122"/>
              <a:ea typeface="幼圆" panose="02010509060101010101" pitchFamily="49" charset="-122"/>
            </a:endParaRPr>
          </a:p>
        </p:txBody>
      </p:sp>
      <p:sp>
        <p:nvSpPr>
          <p:cNvPr id="8" name="文本框 14">
            <a:hlinkClick r:id="rId5" action="ppaction://hlinkpres?slideindex=1&amp;slidetitle="/>
          </p:cNvPr>
          <p:cNvSpPr txBox="1"/>
          <p:nvPr/>
        </p:nvSpPr>
        <p:spPr>
          <a:xfrm>
            <a:off x="4870000" y="3565470"/>
            <a:ext cx="2654328" cy="561692"/>
          </a:xfrm>
          <a:prstGeom prst="rect">
            <a:avLst/>
          </a:prstGeom>
          <a:noFill/>
        </p:spPr>
        <p:txBody>
          <a:bodyPr wrap="square" lIns="68580" tIns="34290" rIns="68580" bIns="34290" rtlCol="0">
            <a:spAutoFit/>
          </a:bodyPr>
          <a:lstStyle/>
          <a:p>
            <a:r>
              <a:rPr lang="zh-CN" altLang="en-US" sz="3200" b="1" dirty="0" smtClean="0">
                <a:solidFill>
                  <a:srgbClr val="875000"/>
                </a:solidFill>
                <a:latin typeface="幼圆" panose="02010509060101010101" pitchFamily="49" charset="-122"/>
                <a:ea typeface="幼圆" panose="02010509060101010101" pitchFamily="49" charset="-122"/>
              </a:rPr>
              <a:t>更多例文二</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9" name="图片 8">
            <a:hlinkClick r:id="" action="ppaction://noaction"/>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19057708">
            <a:off x="7073640" y="3632210"/>
            <a:ext cx="335280" cy="47244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55575" y="1779662"/>
            <a:ext cx="5542989" cy="132207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z="4000" b="1" dirty="0" smtClean="0">
                <a:latin typeface="楷体" panose="02010609060101010101" pitchFamily="49" charset="-122"/>
                <a:ea typeface="楷体" panose="02010609060101010101" pitchFamily="49" charset="-122"/>
              </a:rPr>
              <a:t>    让我们拿起笔，快快写起来吧！</a:t>
            </a:r>
            <a:endParaRPr lang="zh-CN" altLang="en-US" sz="4000" b="1" dirty="0">
              <a:latin typeface="楷体" panose="02010609060101010101" pitchFamily="49" charset="-122"/>
              <a:ea typeface="楷体" panose="02010609060101010101" pitchFamily="49" charset="-122"/>
            </a:endParaRPr>
          </a:p>
        </p:txBody>
      </p:sp>
      <p:pic>
        <p:nvPicPr>
          <p:cNvPr id="15" name="图片 14" descr="234757-160Z616032990[1]"/>
          <p:cNvPicPr>
            <a:picLocks noChangeAspect="1"/>
          </p:cNvPicPr>
          <p:nvPr/>
        </p:nvPicPr>
        <p:blipFill>
          <a:blip r:embed="rId2" cstate="print">
            <a:clrChange>
              <a:clrFrom>
                <a:srgbClr val="FFFCF3">
                  <a:alpha val="100000"/>
                </a:srgbClr>
              </a:clrFrom>
              <a:clrTo>
                <a:srgbClr val="FFFCF3">
                  <a:alpha val="100000"/>
                  <a:alpha val="0"/>
                </a:srgbClr>
              </a:clrTo>
            </a:clrChange>
          </a:blip>
          <a:srcRect l="67163" t="48737"/>
          <a:stretch>
            <a:fillRect/>
          </a:stretch>
        </p:blipFill>
        <p:spPr>
          <a:xfrm>
            <a:off x="6156176" y="1541909"/>
            <a:ext cx="2085975" cy="3028315"/>
          </a:xfrm>
          <a:prstGeom prst="rect">
            <a:avLst/>
          </a:prstGeom>
          <a:effectLst>
            <a:innerShdw blurRad="63500" dist="50800">
              <a:prstClr val="black">
                <a:alpha val="50000"/>
              </a:prstClr>
            </a:innerShdw>
          </a:effectLst>
        </p:spPr>
      </p:pic>
    </p:spTree>
    <p:extLst>
      <p:ext uri="{BB962C8B-B14F-4D97-AF65-F5344CB8AC3E}">
        <p14:creationId xmlns:p14="http://schemas.microsoft.com/office/powerpoint/2010/main" xmlns="" val="159102497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1520" y="339502"/>
            <a:ext cx="3619500" cy="583565"/>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lstStyle/>
          <a:p>
            <a:r>
              <a:rPr lang="zh-CN" altLang="en-US" sz="3200" dirty="0">
                <a:solidFill>
                  <a:schemeClr val="accent4"/>
                </a:solidFill>
                <a:effectLst/>
              </a:rPr>
              <a:t>组内分享•修改完善</a:t>
            </a:r>
          </a:p>
        </p:txBody>
      </p:sp>
      <p:pic>
        <p:nvPicPr>
          <p:cNvPr id="16386" name="Picture 2" descr="http://image.shedunews.com/2013/4/10/m_505811_dc1ca6e1-bf97-4a42-9dcc-b8c7feb72ef0.jpg"/>
          <p:cNvPicPr>
            <a:picLocks noChangeAspect="1" noChangeArrowheads="1"/>
          </p:cNvPicPr>
          <p:nvPr/>
        </p:nvPicPr>
        <p:blipFill>
          <a:blip r:embed="rId2" cstate="print"/>
          <a:srcRect t="12672"/>
          <a:stretch>
            <a:fillRect/>
          </a:stretch>
        </p:blipFill>
        <p:spPr bwMode="auto">
          <a:xfrm>
            <a:off x="1874520" y="923290"/>
            <a:ext cx="5642610" cy="2402840"/>
          </a:xfrm>
          <a:prstGeom prst="ellipse">
            <a:avLst/>
          </a:prstGeom>
          <a:noFill/>
        </p:spPr>
      </p:pic>
      <p:sp>
        <p:nvSpPr>
          <p:cNvPr id="5" name="矩形 4"/>
          <p:cNvSpPr/>
          <p:nvPr/>
        </p:nvSpPr>
        <p:spPr>
          <a:xfrm>
            <a:off x="712317" y="3291830"/>
            <a:ext cx="7949793" cy="931024"/>
          </a:xfrm>
          <a:prstGeom prst="rect">
            <a:avLst/>
          </a:prstGeom>
          <a:solidFill>
            <a:schemeClr val="bg1"/>
          </a:solidFill>
        </p:spPr>
        <p:txBody>
          <a:bodyPr wrap="square" lIns="68580" tIns="34290" rIns="68580" bIns="34290">
            <a:spAutoFit/>
          </a:bodyPr>
          <a:lstStyle/>
          <a:p>
            <a:r>
              <a:rPr lang="zh-CN" altLang="en-US" sz="3200" b="1" dirty="0" smtClean="0">
                <a:latin typeface="楷体" panose="02010609060101010101" pitchFamily="49" charset="-122"/>
                <a:ea typeface="楷体" panose="02010609060101010101" pitchFamily="49" charset="-122"/>
              </a:rPr>
              <a:t>   </a:t>
            </a:r>
            <a:r>
              <a:rPr lang="zh-CN" altLang="en-US" sz="2400" b="1" dirty="0" smtClean="0">
                <a:latin typeface="楷体" panose="02010609060101010101" pitchFamily="49" charset="-122"/>
                <a:ea typeface="楷体" panose="02010609060101010101" pitchFamily="49" charset="-122"/>
              </a:rPr>
              <a:t>写好后，和同学交流，</a:t>
            </a:r>
            <a:r>
              <a:rPr lang="zh-CN" altLang="en-US" sz="2400" b="1" dirty="0">
                <a:latin typeface="楷体" panose="02010609060101010101" pitchFamily="49" charset="-122"/>
                <a:ea typeface="楷体" panose="02010609060101010101" pitchFamily="49" charset="-122"/>
              </a:rPr>
              <a:t>看看</a:t>
            </a:r>
            <a:r>
              <a:rPr lang="zh-CN" altLang="en-US" sz="2400" b="1" dirty="0" smtClean="0">
                <a:latin typeface="楷体" panose="02010609060101010101" pitchFamily="49" charset="-122"/>
                <a:ea typeface="楷体" panose="02010609060101010101" pitchFamily="49" charset="-122"/>
              </a:rPr>
              <a:t>有没有</a:t>
            </a:r>
            <a:r>
              <a:rPr lang="zh-CN" altLang="en-US" sz="2400" b="1" dirty="0" smtClean="0">
                <a:solidFill>
                  <a:prstClr val="black"/>
                </a:solidFill>
                <a:latin typeface="楷体" panose="02010609060101010101" pitchFamily="49" charset="-122"/>
                <a:ea typeface="楷体" panose="02010609060101010101" pitchFamily="49" charset="-122"/>
              </a:rPr>
              <a:t>把</a:t>
            </a:r>
            <a:r>
              <a:rPr lang="zh-CN" altLang="en-US" sz="2400" b="1" dirty="0">
                <a:solidFill>
                  <a:prstClr val="black"/>
                </a:solidFill>
                <a:latin typeface="楷体" panose="02010609060101010101" pitchFamily="49" charset="-122"/>
                <a:ea typeface="楷体" panose="02010609060101010101" pitchFamily="49" charset="-122"/>
              </a:rPr>
              <a:t>遇到的困境、求生方法写具体</a:t>
            </a:r>
            <a:r>
              <a:rPr lang="zh-CN" altLang="en-US" sz="2400" b="1" dirty="0" smtClean="0">
                <a:latin typeface="楷体" panose="02010609060101010101" pitchFamily="49" charset="-122"/>
                <a:ea typeface="楷体" panose="02010609060101010101" pitchFamily="49" charset="-122"/>
              </a:rPr>
              <a:t>，然后对不满意的地方进行修改。</a:t>
            </a:r>
            <a:endParaRPr lang="zh-CN" altLang="en-US" sz="2400" b="1"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xmlns="" val="1281894889"/>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9676" y="339017"/>
            <a:ext cx="3024336" cy="561692"/>
            <a:chOff x="179512" y="411510"/>
            <a:chExt cx="3024336" cy="561692"/>
          </a:xfrm>
        </p:grpSpPr>
        <p:sp>
          <p:nvSpPr>
            <p:cNvPr id="3" name="文本框 14"/>
            <p:cNvSpPr txBox="1"/>
            <p:nvPr/>
          </p:nvSpPr>
          <p:spPr>
            <a:xfrm>
              <a:off x="624427" y="411510"/>
              <a:ext cx="2579421" cy="561692"/>
            </a:xfrm>
            <a:prstGeom prst="rect">
              <a:avLst/>
            </a:prstGeom>
            <a:noFill/>
          </p:spPr>
          <p:txBody>
            <a:bodyPr wrap="square" lIns="68580" tIns="34290" rIns="68580" bIns="34290" rtlCol="0">
              <a:spAutoFit/>
            </a:bodyPr>
            <a:lstStyle/>
            <a:p>
              <a:r>
                <a:rPr lang="zh-CN" altLang="en-US" sz="3200" b="1" dirty="0" smtClean="0">
                  <a:solidFill>
                    <a:srgbClr val="875000"/>
                  </a:solidFill>
                  <a:latin typeface="幼圆" panose="02010509060101010101" pitchFamily="49" charset="-122"/>
                  <a:ea typeface="幼圆" panose="02010509060101010101" pitchFamily="49" charset="-122"/>
                </a:rPr>
                <a:t>评价标准</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4" name="图片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79512" y="464187"/>
              <a:ext cx="366860" cy="456338"/>
            </a:xfrm>
            <a:prstGeom prst="rect">
              <a:avLst/>
            </a:prstGeom>
          </p:spPr>
        </p:pic>
      </p:grpSp>
      <p:graphicFrame>
        <p:nvGraphicFramePr>
          <p:cNvPr id="5" name="表格 4"/>
          <p:cNvGraphicFramePr>
            <a:graphicFrameLocks noGrp="1"/>
          </p:cNvGraphicFramePr>
          <p:nvPr>
            <p:custDataLst>
              <p:tags r:id="rId1"/>
            </p:custDataLst>
            <p:extLst>
              <p:ext uri="{D42A27DB-BD31-4B8C-83A1-F6EECF244321}">
                <p14:modId xmlns:p14="http://schemas.microsoft.com/office/powerpoint/2010/main" xmlns="" val="722026078"/>
              </p:ext>
            </p:extLst>
          </p:nvPr>
        </p:nvGraphicFramePr>
        <p:xfrm>
          <a:off x="323529" y="872078"/>
          <a:ext cx="8640959" cy="3931920"/>
        </p:xfrm>
        <a:graphic>
          <a:graphicData uri="http://schemas.openxmlformats.org/drawingml/2006/table">
            <a:tbl>
              <a:tblPr firstRow="1" bandRow="1">
                <a:tableStyleId>{5C22544A-7EE6-4342-B048-85BDC9FD1C3A}</a:tableStyleId>
              </a:tblPr>
              <a:tblGrid>
                <a:gridCol w="3265500"/>
                <a:gridCol w="1736020"/>
                <a:gridCol w="1752880"/>
                <a:gridCol w="1886559"/>
              </a:tblGrid>
              <a:tr h="358645">
                <a:tc>
                  <a:txBody>
                    <a:bodyPr/>
                    <a:lstStyle/>
                    <a:p>
                      <a:pPr algn="ctr"/>
                      <a:r>
                        <a:rPr lang="zh-CN" altLang="en-US" sz="1800" dirty="0" smtClean="0"/>
                        <a:t>评价项目</a:t>
                      </a:r>
                      <a:endParaRPr lang="zh-CN" altLang="en-US" sz="1800" dirty="0"/>
                    </a:p>
                  </a:txBody>
                  <a:tcPr/>
                </a:tc>
                <a:tc>
                  <a:txBody>
                    <a:bodyPr/>
                    <a:lstStyle/>
                    <a:p>
                      <a:pPr algn="ctr"/>
                      <a:endParaRPr lang="zh-CN" altLang="en-US" sz="1800" dirty="0"/>
                    </a:p>
                  </a:txBody>
                  <a:tcPr/>
                </a:tc>
                <a:tc>
                  <a:txBody>
                    <a:bodyPr/>
                    <a:lstStyle/>
                    <a:p>
                      <a:pPr algn="ctr"/>
                      <a:endParaRPr lang="zh-CN" altLang="en-US" sz="1800" dirty="0"/>
                    </a:p>
                  </a:txBody>
                  <a:tcPr/>
                </a:tc>
                <a:tc>
                  <a:txBody>
                    <a:bodyPr/>
                    <a:lstStyle/>
                    <a:p>
                      <a:pPr algn="l"/>
                      <a:r>
                        <a:rPr lang="zh-CN" altLang="en-US" sz="1800" dirty="0" smtClean="0"/>
                        <a:t>  加油</a:t>
                      </a:r>
                      <a:endParaRPr lang="zh-CN" altLang="en-US" sz="1800" dirty="0"/>
                    </a:p>
                  </a:txBody>
                  <a:tcPr/>
                </a:tc>
              </a:tr>
              <a:tr h="358086">
                <a:tc>
                  <a:txBody>
                    <a:bodyPr/>
                    <a:lstStyle/>
                    <a:p>
                      <a:pPr algn="l"/>
                      <a:r>
                        <a:rPr lang="zh-CN" altLang="en-US" sz="1800" dirty="0" smtClean="0"/>
                        <a:t>内容是一次神奇的探险之旅</a:t>
                      </a:r>
                    </a:p>
                  </a:txBody>
                  <a:tcPr/>
                </a:tc>
                <a:tc>
                  <a:txBody>
                    <a:bodyPr/>
                    <a:lstStyle/>
                    <a:p>
                      <a:pPr algn="ctr"/>
                      <a:endParaRPr lang="zh-CN" altLang="en-US" dirty="0"/>
                    </a:p>
                  </a:txBody>
                  <a:tcPr/>
                </a:tc>
                <a:tc>
                  <a:txBody>
                    <a:bodyPr/>
                    <a:lstStyle/>
                    <a:p>
                      <a:pPr algn="ctr"/>
                      <a:endParaRPr lang="zh-CN" altLang="en-US" dirty="0"/>
                    </a:p>
                  </a:txBody>
                  <a:tcPr/>
                </a:tc>
                <a:tc>
                  <a:txBody>
                    <a:bodyPr/>
                    <a:lstStyle/>
                    <a:p>
                      <a:pPr algn="ctr"/>
                      <a:endParaRPr lang="zh-CN" altLang="en-US" dirty="0"/>
                    </a:p>
                  </a:txBody>
                  <a:tcPr/>
                </a:tc>
              </a:tr>
              <a:tr h="358086">
                <a:tc>
                  <a:txBody>
                    <a:bodyPr/>
                    <a:lstStyle/>
                    <a:p>
                      <a:pPr algn="l"/>
                      <a:r>
                        <a:rPr lang="zh-CN" altLang="en-US" sz="1800" dirty="0" smtClean="0"/>
                        <a:t>根据要求交代清楚了故事的背景</a:t>
                      </a:r>
                    </a:p>
                  </a:txBody>
                  <a:tcPr/>
                </a:tc>
                <a:tc>
                  <a:txBody>
                    <a:bodyPr/>
                    <a:lstStyle/>
                    <a:p>
                      <a:pPr algn="ctr"/>
                      <a:endParaRPr lang="zh-CN" altLang="en-US" dirty="0"/>
                    </a:p>
                  </a:txBody>
                  <a:tcPr/>
                </a:tc>
                <a:tc>
                  <a:txBody>
                    <a:bodyPr/>
                    <a:lstStyle/>
                    <a:p>
                      <a:pPr algn="ctr"/>
                      <a:endParaRPr lang="zh-CN" altLang="en-US" dirty="0"/>
                    </a:p>
                  </a:txBody>
                  <a:tcPr/>
                </a:tc>
                <a:tc>
                  <a:txBody>
                    <a:bodyPr/>
                    <a:lstStyle/>
                    <a:p>
                      <a:pPr algn="ctr"/>
                      <a:endParaRPr lang="zh-CN" altLang="en-US" dirty="0"/>
                    </a:p>
                  </a:txBody>
                  <a:tcPr/>
                </a:tc>
              </a:tr>
              <a:tr h="358645">
                <a:tc>
                  <a:txBody>
                    <a:bodyPr/>
                    <a:lstStyle/>
                    <a:p>
                      <a:pPr algn="l"/>
                      <a:r>
                        <a:rPr lang="zh-CN" altLang="en-US" sz="1800" dirty="0" smtClean="0"/>
                        <a:t>运用多种手法把探险的内容写得具体生动</a:t>
                      </a:r>
                      <a:endParaRPr lang="zh-CN" altLang="en-US" sz="1800" dirty="0"/>
                    </a:p>
                  </a:txBody>
                  <a:tcPr/>
                </a:tc>
                <a:tc>
                  <a:txBody>
                    <a:bodyPr/>
                    <a:lstStyle/>
                    <a:p>
                      <a:pPr algn="ctr"/>
                      <a:endParaRPr lang="zh-CN" altLang="en-US"/>
                    </a:p>
                  </a:txBody>
                  <a:tcPr/>
                </a:tc>
                <a:tc>
                  <a:txBody>
                    <a:bodyPr/>
                    <a:lstStyle/>
                    <a:p>
                      <a:pPr algn="ctr"/>
                      <a:endParaRPr lang="zh-CN" altLang="en-US" dirty="0"/>
                    </a:p>
                  </a:txBody>
                  <a:tcPr/>
                </a:tc>
                <a:tc>
                  <a:txBody>
                    <a:bodyPr/>
                    <a:lstStyle/>
                    <a:p>
                      <a:pPr algn="ctr"/>
                      <a:endParaRPr lang="zh-CN" altLang="en-US" dirty="0"/>
                    </a:p>
                  </a:txBody>
                  <a:tcPr/>
                </a:tc>
              </a:tr>
              <a:tr h="358086">
                <a:tc>
                  <a:txBody>
                    <a:bodyPr/>
                    <a:lstStyle/>
                    <a:p>
                      <a:pPr algn="l"/>
                      <a:r>
                        <a:rPr lang="zh-CN" altLang="en-US" sz="1800" dirty="0" smtClean="0"/>
                        <a:t>刻画出了人物的心理活动</a:t>
                      </a:r>
                      <a:endParaRPr lang="zh-CN" altLang="en-US" sz="1800" dirty="0"/>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r>
              <a:tr h="358645">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800" dirty="0" smtClean="0"/>
                        <a:t>书写认真，错别字少于</a:t>
                      </a:r>
                      <a:r>
                        <a:rPr lang="en-US" altLang="zh-CN" sz="1800" dirty="0" smtClean="0"/>
                        <a:t>3</a:t>
                      </a:r>
                      <a:r>
                        <a:rPr lang="zh-CN" altLang="en-US" sz="1800" dirty="0" smtClean="0"/>
                        <a:t>个，病句不多于</a:t>
                      </a:r>
                      <a:r>
                        <a:rPr lang="en-US" altLang="zh-CN" sz="1800" dirty="0" smtClean="0"/>
                        <a:t>2</a:t>
                      </a:r>
                      <a:r>
                        <a:rPr lang="zh-CN" altLang="en-US" sz="1800" dirty="0" smtClean="0"/>
                        <a:t>个，有修改的痕迹</a:t>
                      </a:r>
                    </a:p>
                  </a:txBody>
                  <a:tcPr/>
                </a:tc>
                <a:tc>
                  <a:txBody>
                    <a:bodyPr/>
                    <a:lstStyle/>
                    <a:p>
                      <a:pPr algn="ctr"/>
                      <a:endParaRPr lang="zh-CN" altLang="en-US"/>
                    </a:p>
                  </a:txBody>
                  <a:tcPr/>
                </a:tc>
                <a:tc>
                  <a:txBody>
                    <a:bodyPr/>
                    <a:lstStyle/>
                    <a:p>
                      <a:pPr algn="ctr"/>
                      <a:endParaRPr lang="zh-CN" altLang="en-US"/>
                    </a:p>
                  </a:txBody>
                  <a:tcPr/>
                </a:tc>
                <a:tc>
                  <a:txBody>
                    <a:bodyPr/>
                    <a:lstStyle/>
                    <a:p>
                      <a:pPr algn="ctr"/>
                      <a:endParaRPr lang="zh-CN" altLang="en-US"/>
                    </a:p>
                  </a:txBody>
                  <a:tcPr/>
                </a:tc>
              </a:tr>
              <a:tr h="524584">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1800" dirty="0" smtClean="0"/>
                        <a:t>老师或同学评语及修改建议：</a:t>
                      </a:r>
                      <a:endParaRPr lang="en-US" altLang="zh-CN" sz="1800" dirty="0" smtClean="0"/>
                    </a:p>
                    <a:p>
                      <a:pPr algn="l"/>
                      <a:endParaRPr lang="zh-CN" altLang="en-US" sz="1800" dirty="0"/>
                    </a:p>
                  </a:txBody>
                  <a:tcPr/>
                </a:tc>
                <a:tc>
                  <a:txBody>
                    <a:bodyPr/>
                    <a:lstStyle/>
                    <a:p>
                      <a:pPr algn="ctr"/>
                      <a:endParaRPr lang="zh-CN" altLang="en-US" dirty="0"/>
                    </a:p>
                  </a:txBody>
                  <a:tcPr/>
                </a:tc>
                <a:tc>
                  <a:txBody>
                    <a:bodyPr/>
                    <a:lstStyle/>
                    <a:p>
                      <a:pPr algn="ctr"/>
                      <a:endParaRPr lang="zh-CN" altLang="en-US"/>
                    </a:p>
                  </a:txBody>
                  <a:tcPr/>
                </a:tc>
                <a:tc>
                  <a:txBody>
                    <a:bodyPr/>
                    <a:lstStyle/>
                    <a:p>
                      <a:pPr algn="ctr"/>
                      <a:endParaRPr lang="zh-CN" altLang="en-US" dirty="0"/>
                    </a:p>
                  </a:txBody>
                  <a:tcPr/>
                </a:tc>
              </a:tr>
            </a:tbl>
          </a:graphicData>
        </a:graphic>
      </p:graphicFrame>
      <p:sp>
        <p:nvSpPr>
          <p:cNvPr id="6" name="心形 5"/>
          <p:cNvSpPr/>
          <p:nvPr/>
        </p:nvSpPr>
        <p:spPr>
          <a:xfrm>
            <a:off x="8067627" y="987574"/>
            <a:ext cx="360040" cy="216024"/>
          </a:xfrm>
          <a:prstGeom prst="heart">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2051"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211960" y="918406"/>
            <a:ext cx="266700" cy="2667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9"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478660" y="918406"/>
            <a:ext cx="266700" cy="2667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742458" y="915566"/>
            <a:ext cx="266700" cy="2667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1"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609456" y="918406"/>
            <a:ext cx="266700" cy="2667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2"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873254" y="915566"/>
            <a:ext cx="266700" cy="2667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811250951"/>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928662" y="571486"/>
            <a:ext cx="3043555" cy="4112597"/>
          </a:xfrm>
          <a:prstGeom prst="rect">
            <a:avLst/>
          </a:prstGeom>
          <a:noFill/>
          <a:ln w="9525">
            <a:noFill/>
            <a:miter lim="800000"/>
            <a:headEnd/>
            <a:tailEnd/>
          </a:ln>
          <a:effectLst/>
        </p:spPr>
      </p:pic>
      <p:sp>
        <p:nvSpPr>
          <p:cNvPr id="3" name="矩形 2"/>
          <p:cNvSpPr/>
          <p:nvPr/>
        </p:nvSpPr>
        <p:spPr>
          <a:xfrm>
            <a:off x="4214810" y="571486"/>
            <a:ext cx="4214842" cy="1938992"/>
          </a:xfrm>
          <a:prstGeom prst="rect">
            <a:avLst/>
          </a:prstGeom>
        </p:spPr>
        <p:txBody>
          <a:bodyPr wrap="square">
            <a:spAutoFit/>
          </a:bodyPr>
          <a:lstStyle/>
          <a:p>
            <a:r>
              <a:rPr lang="en-US" altLang="zh-CN" sz="2400" b="1" dirty="0" smtClean="0">
                <a:latin typeface="楷体" pitchFamily="49" charset="-122"/>
                <a:ea typeface="楷体" pitchFamily="49" charset="-122"/>
              </a:rPr>
              <a:t>   《</a:t>
            </a:r>
            <a:r>
              <a:rPr lang="zh-CN" altLang="en-US" sz="2400" b="1" dirty="0" smtClean="0">
                <a:latin typeface="楷体" pitchFamily="49" charset="-122"/>
                <a:ea typeface="楷体" pitchFamily="49" charset="-122"/>
              </a:rPr>
              <a:t>伟大的探险家</a:t>
            </a:r>
            <a:r>
              <a:rPr lang="en-US" altLang="zh-CN" sz="2400" b="1" dirty="0" smtClean="0">
                <a:latin typeface="楷体" pitchFamily="49" charset="-122"/>
                <a:ea typeface="楷体" pitchFamily="49" charset="-122"/>
              </a:rPr>
              <a:t>》 </a:t>
            </a:r>
            <a:r>
              <a:rPr lang="zh-CN" altLang="en-US" sz="2400" b="1" dirty="0" smtClean="0">
                <a:latin typeface="楷体" pitchFamily="49" charset="-122"/>
                <a:ea typeface="楷体" pitchFamily="49" charset="-122"/>
              </a:rPr>
              <a:t>透过伦敦自然史博物馆二百余幅珍稀图像资料，来自英伦的专家学者为您讲述四十余位伟大探险家的故事。</a:t>
            </a:r>
            <a:endParaRPr lang="zh-CN" altLang="en-US" sz="2400" b="1" dirty="0">
              <a:latin typeface="楷体" pitchFamily="49" charset="-122"/>
              <a:ea typeface="楷体" pitchFamily="49" charset="-122"/>
            </a:endParaRPr>
          </a:p>
        </p:txBody>
      </p:sp>
      <p:pic>
        <p:nvPicPr>
          <p:cNvPr id="6147" name="Picture 3"/>
          <p:cNvPicPr>
            <a:picLocks noChangeAspect="1" noChangeArrowheads="1"/>
          </p:cNvPicPr>
          <p:nvPr/>
        </p:nvPicPr>
        <p:blipFill>
          <a:blip r:embed="rId3"/>
          <a:srcRect/>
          <a:stretch>
            <a:fillRect/>
          </a:stretch>
        </p:blipFill>
        <p:spPr bwMode="auto">
          <a:xfrm>
            <a:off x="5286380" y="2571750"/>
            <a:ext cx="2724152" cy="187285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3"/>
          <p:cNvSpPr txBox="1"/>
          <p:nvPr/>
        </p:nvSpPr>
        <p:spPr>
          <a:xfrm>
            <a:off x="2071670" y="1357304"/>
            <a:ext cx="6072230" cy="1546577"/>
          </a:xfrm>
          <a:prstGeom prst="rect">
            <a:avLst/>
          </a:prstGeom>
          <a:noFill/>
        </p:spPr>
        <p:txBody>
          <a:bodyPr wrap="square" lIns="68580" tIns="34290" rIns="68580" bIns="34290" rtlCol="0">
            <a:spAutoFit/>
          </a:bodyPr>
          <a:lstStyle/>
          <a:p>
            <a:pPr>
              <a:lnSpc>
                <a:spcPct val="150000"/>
              </a:lnSpc>
            </a:pPr>
            <a:r>
              <a:rPr lang="zh-CN" altLang="en-US" sz="3200" b="1" dirty="0" smtClean="0">
                <a:latin typeface="楷体" pitchFamily="49" charset="-122"/>
                <a:ea typeface="楷体" pitchFamily="49" charset="-122"/>
                <a:cs typeface="楷体" pitchFamily="49" charset="-122"/>
              </a:rPr>
              <a:t>    </a:t>
            </a:r>
            <a:r>
              <a:rPr lang="zh-CN" altLang="en-US" sz="3200" b="1" dirty="0" smtClean="0">
                <a:latin typeface="黑体" pitchFamily="2" charset="-122"/>
                <a:ea typeface="黑体" pitchFamily="2" charset="-122"/>
                <a:cs typeface="楷体" pitchFamily="49" charset="-122"/>
              </a:rPr>
              <a:t>如果有兴趣，可以续编你的探险故事，写成探险日记。</a:t>
            </a:r>
            <a:endParaRPr lang="zh-CN" altLang="en-US" sz="3200" b="1" dirty="0">
              <a:latin typeface="黑体" pitchFamily="2" charset="-122"/>
              <a:ea typeface="黑体" pitchFamily="2" charset="-122"/>
              <a:cs typeface="楷体" pitchFamily="49"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79513" y="1449180"/>
            <a:ext cx="1822450" cy="2418715"/>
          </a:xfrm>
          <a:prstGeom prst="rect">
            <a:avLst/>
          </a:prstGeom>
        </p:spPr>
      </p:pic>
      <p:pic>
        <p:nvPicPr>
          <p:cNvPr id="5"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308304" y="3019424"/>
            <a:ext cx="1735198" cy="15664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008647598"/>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1142976" y="571486"/>
            <a:ext cx="3071834" cy="3909607"/>
          </a:xfrm>
          <a:prstGeom prst="rect">
            <a:avLst/>
          </a:prstGeom>
          <a:noFill/>
          <a:ln w="9525">
            <a:noFill/>
            <a:miter lim="800000"/>
            <a:headEnd/>
            <a:tailEnd/>
          </a:ln>
          <a:effectLst/>
        </p:spPr>
      </p:pic>
      <p:sp>
        <p:nvSpPr>
          <p:cNvPr id="3" name="矩形 2"/>
          <p:cNvSpPr/>
          <p:nvPr/>
        </p:nvSpPr>
        <p:spPr>
          <a:xfrm>
            <a:off x="4357686" y="714362"/>
            <a:ext cx="4500594" cy="1569660"/>
          </a:xfrm>
          <a:prstGeom prst="rect">
            <a:avLst/>
          </a:prstGeom>
        </p:spPr>
        <p:txBody>
          <a:bodyPr wrap="square">
            <a:spAutoFit/>
          </a:bodyPr>
          <a:lstStyle/>
          <a:p>
            <a:r>
              <a:rPr lang="en-US" altLang="zh-CN" b="1" dirty="0" smtClean="0"/>
              <a:t>      </a:t>
            </a:r>
            <a:r>
              <a:rPr lang="en-US" altLang="zh-CN" sz="2400" b="1" dirty="0" smtClean="0">
                <a:latin typeface="楷体" pitchFamily="49" charset="-122"/>
                <a:ea typeface="楷体" pitchFamily="49" charset="-122"/>
              </a:rPr>
              <a:t>《</a:t>
            </a:r>
            <a:r>
              <a:rPr lang="zh-CN" altLang="en-US" sz="2400" b="1" dirty="0" smtClean="0">
                <a:latin typeface="楷体" pitchFamily="49" charset="-122"/>
                <a:ea typeface="楷体" pitchFamily="49" charset="-122"/>
              </a:rPr>
              <a:t>马可波罗行纪</a:t>
            </a:r>
            <a:r>
              <a:rPr lang="en-US" altLang="zh-CN" sz="2400" b="1" dirty="0" smtClean="0">
                <a:latin typeface="楷体" pitchFamily="49" charset="-122"/>
                <a:ea typeface="楷体" pitchFamily="49" charset="-122"/>
              </a:rPr>
              <a:t>》 </a:t>
            </a:r>
            <a:r>
              <a:rPr lang="zh-CN" altLang="en-US" sz="2400" b="1" dirty="0" smtClean="0">
                <a:latin typeface="楷体" pitchFamily="49" charset="-122"/>
                <a:ea typeface="楷体" pitchFamily="49" charset="-122"/>
              </a:rPr>
              <a:t>世界历史上个将地大物博的中国向欧洲人作出报道的著作。</a:t>
            </a:r>
            <a:r>
              <a:rPr lang="zh-CN" altLang="en-US" sz="2400" b="1" dirty="0" smtClean="0">
                <a:solidFill>
                  <a:srgbClr val="191919"/>
                </a:solidFill>
                <a:latin typeface="楷体" pitchFamily="49" charset="-122"/>
                <a:ea typeface="楷体" pitchFamily="49" charset="-122"/>
              </a:rPr>
              <a:t>马可波罗</a:t>
            </a:r>
            <a:r>
              <a:rPr lang="zh-CN" altLang="en-US" sz="2400" b="1" dirty="0">
                <a:solidFill>
                  <a:srgbClr val="191919"/>
                </a:solidFill>
                <a:latin typeface="楷体" pitchFamily="49" charset="-122"/>
                <a:ea typeface="楷体" pitchFamily="49" charset="-122"/>
              </a:rPr>
              <a:t>，</a:t>
            </a:r>
            <a:r>
              <a:rPr lang="zh-CN" altLang="en-US" sz="2400" b="1" dirty="0" smtClean="0">
                <a:solidFill>
                  <a:srgbClr val="191919"/>
                </a:solidFill>
                <a:latin typeface="楷体" pitchFamily="49" charset="-122"/>
                <a:ea typeface="楷体" pitchFamily="49" charset="-122"/>
              </a:rPr>
              <a:t>世界著名的旅行家、商人</a:t>
            </a:r>
            <a:r>
              <a:rPr lang="zh-CN" altLang="en-US" sz="2400" dirty="0" smtClean="0">
                <a:solidFill>
                  <a:srgbClr val="191919"/>
                </a:solidFill>
                <a:latin typeface="楷体" pitchFamily="49" charset="-122"/>
                <a:ea typeface="楷体" pitchFamily="49" charset="-122"/>
              </a:rPr>
              <a:t>。</a:t>
            </a:r>
            <a:endParaRPr lang="zh-CN" altLang="en-US" sz="2400" dirty="0">
              <a:latin typeface="楷体" pitchFamily="49" charset="-122"/>
              <a:ea typeface="楷体" pitchFamily="49" charset="-122"/>
            </a:endParaRPr>
          </a:p>
        </p:txBody>
      </p:sp>
      <p:pic>
        <p:nvPicPr>
          <p:cNvPr id="4101" name="Picture 5"/>
          <p:cNvPicPr>
            <a:picLocks noChangeAspect="1" noChangeArrowheads="1"/>
          </p:cNvPicPr>
          <p:nvPr/>
        </p:nvPicPr>
        <p:blipFill>
          <a:blip r:embed="rId3"/>
          <a:srcRect/>
          <a:stretch>
            <a:fillRect/>
          </a:stretch>
        </p:blipFill>
        <p:spPr bwMode="auto">
          <a:xfrm>
            <a:off x="4643438" y="2714626"/>
            <a:ext cx="3657268" cy="1771651"/>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00232" y="1571618"/>
            <a:ext cx="5572164" cy="1569660"/>
          </a:xfrm>
          <a:prstGeom prst="rect">
            <a:avLst/>
          </a:prstGeom>
        </p:spPr>
        <p:txBody>
          <a:bodyPr wrap="square">
            <a:spAutoFit/>
          </a:bodyPr>
          <a:lstStyle/>
          <a:p>
            <a:r>
              <a:rPr lang="zh-CN" altLang="en-US" sz="2800" b="1" dirty="0" smtClean="0">
                <a:latin typeface="黑体" pitchFamily="2" charset="-122"/>
                <a:ea typeface="黑体" pitchFamily="2" charset="-122"/>
              </a:rPr>
              <a:t>    </a:t>
            </a:r>
            <a:r>
              <a:rPr lang="zh-CN" altLang="en-US" sz="3200" b="1" dirty="0" smtClean="0">
                <a:latin typeface="黑体" pitchFamily="2" charset="-122"/>
                <a:ea typeface="黑体" pitchFamily="2" charset="-122"/>
              </a:rPr>
              <a:t>读万卷书，行万里路。读书与旅行，都是一场自我与世界的对话。</a:t>
            </a:r>
            <a:endParaRPr lang="zh-CN" altLang="en-US" sz="3200" b="1" dirty="0">
              <a:latin typeface="黑体" pitchFamily="2" charset="-122"/>
              <a:ea typeface="黑体" pitchFamily="2" charset="-122"/>
            </a:endParaRPr>
          </a:p>
        </p:txBody>
      </p:sp>
      <p:pic>
        <p:nvPicPr>
          <p:cNvPr id="3"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42844" y="2500312"/>
            <a:ext cx="1635119" cy="1762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287207" y="3000378"/>
            <a:ext cx="1756295" cy="158554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0" y="108000"/>
            <a:ext cx="2714612" cy="2889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12" name="文本框 1"/>
          <p:cNvSpPr txBox="1"/>
          <p:nvPr/>
        </p:nvSpPr>
        <p:spPr>
          <a:xfrm>
            <a:off x="0" y="142858"/>
            <a:ext cx="1723549" cy="276999"/>
          </a:xfrm>
          <a:prstGeom prst="rect">
            <a:avLst/>
          </a:prstGeom>
          <a:noFill/>
        </p:spPr>
        <p:txBody>
          <a:bodyPr wrap="none" rtlCol="0">
            <a:spAutoFit/>
          </a:bodyPr>
          <a:lstStyle/>
          <a:p>
            <a:r>
              <a:rPr kumimoji="1" lang="zh-CN" altLang="en-US" sz="1200" dirty="0" smtClean="0">
                <a:solidFill>
                  <a:prstClr val="black"/>
                </a:solidFill>
                <a:latin typeface="黑体" panose="02010609060101010101" pitchFamily="49" charset="-122"/>
                <a:ea typeface="黑体" panose="02010609060101010101" pitchFamily="49" charset="-122"/>
              </a:rPr>
              <a:t>  语文  五年级  下册</a:t>
            </a:r>
            <a:endParaRPr kumimoji="1" lang="zh-CN" altLang="en-US" sz="1200" dirty="0">
              <a:solidFill>
                <a:prstClr val="black"/>
              </a:solidFill>
              <a:latin typeface="黑体" panose="02010609060101010101" pitchFamily="49" charset="-122"/>
              <a:ea typeface="黑体" panose="02010609060101010101" pitchFamily="49" charset="-122"/>
            </a:endParaRPr>
          </a:p>
        </p:txBody>
      </p:sp>
      <p:sp>
        <p:nvSpPr>
          <p:cNvPr id="44" name="椭圆形标注 43"/>
          <p:cNvSpPr/>
          <p:nvPr/>
        </p:nvSpPr>
        <p:spPr>
          <a:xfrm>
            <a:off x="2411760" y="1486677"/>
            <a:ext cx="1656184" cy="1584176"/>
          </a:xfrm>
          <a:prstGeom prst="wedgeEllipseCallout">
            <a:avLst>
              <a:gd name="adj1" fmla="val 29316"/>
              <a:gd name="adj2" fmla="val 52675"/>
            </a:avLst>
          </a:prstGeom>
          <a:solidFill>
            <a:schemeClr val="accent4">
              <a:lumMod val="50000"/>
            </a:schemeClr>
          </a:solidFill>
          <a:ln>
            <a:solidFill>
              <a:srgbClr val="7030A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TextBox 48"/>
          <p:cNvSpPr txBox="1"/>
          <p:nvPr/>
        </p:nvSpPr>
        <p:spPr>
          <a:xfrm>
            <a:off x="179512" y="1723312"/>
            <a:ext cx="5544616" cy="992579"/>
          </a:xfrm>
          <a:prstGeom prst="rect">
            <a:avLst/>
          </a:prstGeom>
          <a:noFill/>
          <a:ln w="19050">
            <a:solidFill>
              <a:schemeClr val="tx1"/>
            </a:solidFill>
          </a:ln>
          <a:effectLst>
            <a:softEdge rad="31750"/>
          </a:effectLst>
        </p:spPr>
        <p:txBody>
          <a:bodyPr wrap="square" lIns="68580" tIns="34290" rIns="68580" bIns="34290" rtlCol="0">
            <a:spAutoFit/>
          </a:bodyPr>
          <a:lstStyle/>
          <a:p>
            <a:pPr algn="ctr"/>
            <a:r>
              <a:rPr lang="zh-CN" altLang="en-US" sz="4800" b="1" dirty="0" smtClean="0">
                <a:ln w="0"/>
                <a:solidFill>
                  <a:srgbClr val="FF0000"/>
                </a:solidFill>
                <a:latin typeface="楷体" pitchFamily="49" charset="-122"/>
                <a:ea typeface="楷体" pitchFamily="49" charset="-122"/>
              </a:rPr>
              <a:t>神奇的</a:t>
            </a:r>
            <a:r>
              <a:rPr lang="zh-CN" altLang="en-US" sz="6000" b="1" dirty="0" smtClean="0">
                <a:ln w="0"/>
                <a:solidFill>
                  <a:schemeClr val="bg1"/>
                </a:solidFill>
                <a:latin typeface="楷体" pitchFamily="49" charset="-122"/>
                <a:ea typeface="楷体" pitchFamily="49" charset="-122"/>
              </a:rPr>
              <a:t>探险</a:t>
            </a:r>
            <a:r>
              <a:rPr lang="zh-CN" altLang="en-US" sz="4800" b="1" dirty="0" smtClean="0">
                <a:ln w="0"/>
                <a:solidFill>
                  <a:srgbClr val="FF0000"/>
                </a:solidFill>
                <a:latin typeface="楷体" pitchFamily="49" charset="-122"/>
                <a:ea typeface="楷体" pitchFamily="49" charset="-122"/>
              </a:rPr>
              <a:t>之旅</a:t>
            </a:r>
            <a:endParaRPr lang="zh-CN" altLang="en-US" sz="4800" b="1" dirty="0">
              <a:ln w="0"/>
              <a:solidFill>
                <a:srgbClr val="FF0000"/>
              </a:solidFill>
              <a:latin typeface="楷体" pitchFamily="49" charset="-122"/>
              <a:ea typeface="楷体" pitchFamily="49" charset="-122"/>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000628" y="1142990"/>
            <a:ext cx="3620504" cy="2704985"/>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a:extLst/>
        </p:spPr>
      </p:pic>
    </p:spTree>
    <p:extLst>
      <p:ext uri="{BB962C8B-B14F-4D97-AF65-F5344CB8AC3E}">
        <p14:creationId xmlns:p14="http://schemas.microsoft.com/office/powerpoint/2010/main" xmlns="" val="973126764"/>
      </p:ext>
    </p:extLst>
  </p:cSld>
  <p:clrMapOvr>
    <a:masterClrMapping/>
  </p:clrMapOvr>
  <mc:AlternateContent xmlns:mc="http://schemas.openxmlformats.org/markup-compatibility/2006">
    <mc:Choice xmlns:p14="http://schemas.microsoft.com/office/powerpoint/2010/main" xmlns="" Requires="p14">
      <p:transition p14:dur="0" advTm="0"/>
    </mc:Choice>
    <mc:Fallback>
      <p:transition advTm="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252155" y="411404"/>
            <a:ext cx="366860" cy="456339"/>
          </a:xfrm>
          <a:prstGeom prst="rect">
            <a:avLst/>
          </a:prstGeom>
        </p:spPr>
      </p:pic>
      <p:sp>
        <p:nvSpPr>
          <p:cNvPr id="9" name="文本框 14"/>
          <p:cNvSpPr txBox="1"/>
          <p:nvPr/>
        </p:nvSpPr>
        <p:spPr>
          <a:xfrm>
            <a:off x="660303" y="339502"/>
            <a:ext cx="2003356" cy="561692"/>
          </a:xfrm>
          <a:prstGeom prst="rect">
            <a:avLst/>
          </a:prstGeom>
          <a:noFill/>
        </p:spPr>
        <p:txBody>
          <a:bodyPr wrap="square" lIns="68580" tIns="34290" rIns="68580" bIns="34290" rtlCol="0">
            <a:spAutoFit/>
          </a:bodyPr>
          <a:lstStyle/>
          <a:p>
            <a:r>
              <a:rPr lang="zh-CN" altLang="en-US" sz="3200" b="1" dirty="0" smtClean="0">
                <a:solidFill>
                  <a:srgbClr val="875000"/>
                </a:solidFill>
                <a:latin typeface="幼圆" panose="02010509060101010101" pitchFamily="49" charset="-122"/>
                <a:ea typeface="幼圆" panose="02010509060101010101" pitchFamily="49" charset="-122"/>
              </a:rPr>
              <a:t>审题指导</a:t>
            </a:r>
            <a:endParaRPr lang="zh-CN" altLang="en-US" sz="3200" b="1" dirty="0">
              <a:solidFill>
                <a:srgbClr val="875000"/>
              </a:solidFill>
              <a:latin typeface="幼圆" panose="02010509060101010101" pitchFamily="49" charset="-122"/>
              <a:ea typeface="幼圆" panose="02010509060101010101" pitchFamily="49" charset="-122"/>
            </a:endParaRPr>
          </a:p>
        </p:txBody>
      </p:sp>
      <p:sp>
        <p:nvSpPr>
          <p:cNvPr id="10" name="文本框 6"/>
          <p:cNvSpPr txBox="1"/>
          <p:nvPr/>
        </p:nvSpPr>
        <p:spPr>
          <a:xfrm>
            <a:off x="1071538" y="1714494"/>
            <a:ext cx="6583632" cy="1772793"/>
          </a:xfrm>
          <a:prstGeom prst="rect">
            <a:avLst/>
          </a:prstGeom>
          <a:noFill/>
          <a:ln w="19050">
            <a:solidFill>
              <a:srgbClr val="92D050"/>
            </a:solidFill>
          </a:ln>
        </p:spPr>
        <p:txBody>
          <a:bodyPr wrap="square" rtlCol="0" anchor="t">
            <a:spAutoFit/>
          </a:bodyPr>
          <a:lstStyle/>
          <a:p>
            <a:pPr>
              <a:lnSpc>
                <a:spcPct val="130000"/>
              </a:lnSpc>
            </a:pPr>
            <a:r>
              <a:rPr lang="zh-CN" altLang="en-US" sz="2800" b="1" dirty="0" smtClean="0">
                <a:latin typeface="黑体" pitchFamily="2" charset="-122"/>
                <a:ea typeface="黑体" pitchFamily="2" charset="-122"/>
              </a:rPr>
              <a:t>    </a:t>
            </a:r>
            <a:r>
              <a:rPr lang="zh-CN" altLang="en-US" sz="2800" b="1" dirty="0" smtClean="0">
                <a:latin typeface="宋体" pitchFamily="2" charset="-122"/>
                <a:ea typeface="宋体" pitchFamily="2" charset="-122"/>
              </a:rPr>
              <a:t>你喜欢探险吗？你读过有关探险的书吗？这次习作就让我们编一个惊险刺激的探险故事吧。</a:t>
            </a:r>
          </a:p>
        </p:txBody>
      </p:sp>
      <p:pic>
        <p:nvPicPr>
          <p:cNvPr id="11"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358082" y="3064364"/>
            <a:ext cx="1685420" cy="15215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892850735"/>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627534"/>
            <a:ext cx="2037737" cy="646331"/>
          </a:xfrm>
          <a:prstGeom prst="rect">
            <a:avLst/>
          </a:prstGeom>
        </p:spPr>
        <p:txBody>
          <a:bodyPr wrap="none">
            <a:spAutoFit/>
          </a:bodyPr>
          <a:lstStyle/>
          <a:p>
            <a:r>
              <a:rPr lang="zh-CN" altLang="en-US" sz="3600" b="1" dirty="0" smtClean="0">
                <a:solidFill>
                  <a:srgbClr val="FF0000"/>
                </a:solidFill>
                <a:latin typeface="黑体" pitchFamily="49" charset="-122"/>
                <a:ea typeface="黑体" pitchFamily="49" charset="-122"/>
                <a:sym typeface="+mn-ea"/>
              </a:rPr>
              <a:t>习作内容</a:t>
            </a:r>
            <a:endParaRPr lang="zh-CN" altLang="en-US" dirty="0">
              <a:solidFill>
                <a:srgbClr val="FF0000"/>
              </a:solidFill>
            </a:endParaRPr>
          </a:p>
        </p:txBody>
      </p:sp>
      <p:sp>
        <p:nvSpPr>
          <p:cNvPr id="3" name="矩形 2"/>
          <p:cNvSpPr/>
          <p:nvPr/>
        </p:nvSpPr>
        <p:spPr>
          <a:xfrm>
            <a:off x="1571604" y="1928808"/>
            <a:ext cx="5572164" cy="584775"/>
          </a:xfrm>
          <a:prstGeom prst="rect">
            <a:avLst/>
          </a:prstGeom>
          <a:solidFill>
            <a:schemeClr val="accent2">
              <a:lumMod val="40000"/>
              <a:lumOff val="60000"/>
            </a:schemeClr>
          </a:solidFill>
        </p:spPr>
        <p:txBody>
          <a:bodyPr wrap="square">
            <a:spAutoFit/>
          </a:bodyPr>
          <a:lstStyle/>
          <a:p>
            <a:r>
              <a:rPr lang="zh-CN" altLang="en-US" sz="3200" b="1" dirty="0" smtClean="0">
                <a:latin typeface="楷体" pitchFamily="49" charset="-122"/>
                <a:ea typeface="楷体" pitchFamily="49" charset="-122"/>
              </a:rPr>
              <a:t>编写一个惊险刺激的探险故事</a:t>
            </a:r>
            <a:endParaRPr lang="zh-CN" altLang="en-US" sz="3200" b="1" dirty="0" smtClean="0">
              <a:solidFill>
                <a:prstClr val="black"/>
              </a:solidFill>
              <a:latin typeface="楷体" panose="02010609060101010101" pitchFamily="49" charset="-122"/>
              <a:ea typeface="楷体" panose="02010609060101010101" pitchFamily="49" charset="-122"/>
              <a:sym typeface="+mn-ea"/>
            </a:endParaRPr>
          </a:p>
        </p:txBody>
      </p:sp>
    </p:spTree>
    <p:extLst>
      <p:ext uri="{BB962C8B-B14F-4D97-AF65-F5344CB8AC3E}">
        <p14:creationId xmlns:p14="http://schemas.microsoft.com/office/powerpoint/2010/main" xmlns="" val="234655872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DOC_GUID" val="{98edffae-633b-4976-97f9-85139d261080}"/>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772b2ec5-7e57-4a00-8299-969c15756aa4}"/>
</p:tagLst>
</file>

<file path=ppt/theme/theme1.xml><?xml version="1.0" encoding="utf-8"?>
<a:theme xmlns:a="http://schemas.openxmlformats.org/drawingml/2006/main" name="1_Office 主题​​">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2297</Words>
  <Application>Microsoft Office PowerPoint</Application>
  <PresentationFormat>全屏显示(16:9)</PresentationFormat>
  <Paragraphs>142</Paragraphs>
  <Slides>40</Slides>
  <Notes>2</Notes>
  <HiddenSlides>0</HiddenSlides>
  <MMClips>0</MMClips>
  <ScaleCrop>false</ScaleCrop>
  <HeadingPairs>
    <vt:vector size="4" baseType="variant">
      <vt:variant>
        <vt:lpstr>主题</vt:lpstr>
      </vt:variant>
      <vt:variant>
        <vt:i4>1</vt:i4>
      </vt:variant>
      <vt:variant>
        <vt:lpstr>幻灯片标题</vt:lpstr>
      </vt:variant>
      <vt:variant>
        <vt:i4>40</vt:i4>
      </vt:variant>
    </vt:vector>
  </HeadingPairs>
  <TitlesOfParts>
    <vt:vector size="41" baseType="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3588.pptx</dc:title>
  <dc:creator/>
  <cp:lastModifiedBy/>
  <cp:revision>114</cp:revision>
  <dcterms:created xsi:type="dcterms:W3CDTF">2017-03-17T02:28:00Z</dcterms:created>
  <dcterms:modified xsi:type="dcterms:W3CDTF">2020-09-04T17:30:10Z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2052-11.1.0.8907</vt:lpwstr>
  </property>
</Properties>
</file>