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3" r:id="rId2"/>
    <p:sldId id="263" r:id="rId3"/>
    <p:sldId id="264" r:id="rId4"/>
    <p:sldId id="319" r:id="rId5"/>
    <p:sldId id="306" r:id="rId6"/>
    <p:sldId id="321" r:id="rId7"/>
    <p:sldId id="322" r:id="rId8"/>
    <p:sldId id="320" r:id="rId9"/>
    <p:sldId id="324" r:id="rId10"/>
    <p:sldId id="323" r:id="rId11"/>
    <p:sldId id="265" r:id="rId12"/>
    <p:sldId id="325" r:id="rId13"/>
    <p:sldId id="327" r:id="rId14"/>
    <p:sldId id="326" r:id="rId15"/>
    <p:sldId id="317" r:id="rId16"/>
    <p:sldId id="328" r:id="rId17"/>
    <p:sldId id="329" r:id="rId18"/>
    <p:sldId id="318"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lnSpc>
                <a:spcPct val="120000"/>
              </a:lnSpc>
              <a:spcAft>
                <a:spcPts val="0"/>
              </a:spcAft>
              <a:tabLst>
                <a:tab pos="1029335" algn="l"/>
                <a:tab pos="1850390" algn="l"/>
                <a:tab pos="2538095" algn="l"/>
                <a:tab pos="3221990" algn="l"/>
              </a:tabLst>
            </a:pPr>
            <a:r>
              <a:rPr lang="zh-CN"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自主阅读</a:t>
            </a:r>
            <a:r>
              <a:rPr lang="en-US" altLang="zh-CN" sz="16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1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8920"/>
            <a:ext cx="6203032" cy="576064"/>
          </a:xfrm>
        </p:spPr>
        <p:txBody>
          <a:bodyPr/>
          <a:lstStyle/>
          <a:p>
            <a:r>
              <a:rPr lang="en-US" altLang="zh-CN" b="1" dirty="0"/>
              <a:t>1</a:t>
            </a:r>
            <a:r>
              <a:rPr lang="en-US" altLang="zh-CN" dirty="0"/>
              <a:t>.</a:t>
            </a:r>
            <a:r>
              <a:rPr lang="zh-CN" altLang="zh-CN" dirty="0"/>
              <a:t>难忘的经历</a:t>
            </a:r>
            <a:br>
              <a:rPr lang="zh-CN" altLang="zh-CN" dirty="0"/>
            </a:br>
            <a:r>
              <a:rPr lang="en-US" altLang="zh-CN" b="1" dirty="0"/>
              <a:t>2</a:t>
            </a:r>
            <a:r>
              <a:rPr lang="en-US" altLang="zh-CN" dirty="0"/>
              <a:t>.</a:t>
            </a:r>
            <a:r>
              <a:rPr lang="zh-CN" altLang="zh-CN" dirty="0"/>
              <a:t>夜行的驿车</a:t>
            </a:r>
          </a:p>
        </p:txBody>
      </p:sp>
      <p:sp>
        <p:nvSpPr>
          <p:cNvPr id="2" name="矩形 1"/>
          <p:cNvSpPr>
            <a:spLocks noChangeAspect="1"/>
          </p:cNvSpPr>
          <p:nvPr/>
        </p:nvSpPr>
        <p:spPr>
          <a:xfrm>
            <a:off x="539552" y="1844824"/>
            <a:ext cx="1398140" cy="46089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阅读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312472" cy="334245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求全责备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吹毛求疵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待人不能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求全责备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渔夫幸运地得到了一颗大珍珠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却要把珍珠上的小黑点去掉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结果黑点被刮没了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珍珠也不复存在了。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这种援助意味着对官方的依赖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意味着受控制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吹毛求疵</a:t>
            </a:r>
            <a:r>
              <a:rPr lang="zh-CN" altLang="zh-CN" sz="2200" dirty="0">
                <a:solidFill>
                  <a:srgbClr val="000000"/>
                </a:solidFill>
                <a:latin typeface="Times New Roman" panose="02020603050405020304" pitchFamily="18" charset="0"/>
                <a:cs typeface="Times New Roman" panose="02020603050405020304" pitchFamily="18" charset="0"/>
              </a:rPr>
              <a:t>的干涉。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对人对事十分苛求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的意思。但</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吹毛求疵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是不怀好意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是故意挑剔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求全责备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的动机可以是好的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也可以是不好的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它要求的是完美无缺。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268503" y="2331302"/>
            <a:ext cx="115136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7452320" y="3132424"/>
            <a:ext cx="129614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800848662"/>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《难忘的经历》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多少年过去了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我又一次站在斯特拉斯堡的这座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使之永垂不朽。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独特的建筑风格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珍贵的历史遗迹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别样的艺术氛围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都渲染了一种气氛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为人物的出场作好铺垫。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阿尔贝特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施韦策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这个名字今天对许多人来说是如雷贯耳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这就是《我的一生与思想》。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如雷贯耳、独一无二、无与伦比、最杰出、最完整、最深湛、最富启发性、最崇高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一个人能当起其中的任何一个词已经很难得了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作者却不惜用尽所有溢美之词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施韦策的光辉形象可见一斑。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然而他在三十岁那年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突然做出那个意外的决定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这个决定完全是他那与生俱来的宗教天性导致的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他觉得自己在欧洲不能充分发挥作用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在赤道非洲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为最最贫穷的人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为最最孤独的人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为千百万饱受睡眠病和其他热带疾病折磨的久病不起的黑人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建立一家医院。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施韦策是一个真正的英雄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敢于打破常规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敢于放弃自己的优势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敢于放弃自己的荣誉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为别人之不敢为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进入一个完全陌生的领域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无真勇气则万不敢为。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6056129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79509"/>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发疯了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他的朋友这样说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他的亲戚也这样说。为什么在非洲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难道消除欧洲的灾难还不够他忙吗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然而阿尔贝特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施韦策内心的回答是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因为非洲的工作更艰难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除了商人、冒险家和追名逐利的人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无人敢到那儿去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正是在那儿的原始森林里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在每天都有生命危机的地方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比别处更需要出于纯粹的道德动机而进行工作的人。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正因为危险艰难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才更需要像施韦策这样的英雄来救民于水火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才更显出施韦策人性的伟大。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真是不可思议的念头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这样的一个人竟想为我们欧洲人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所谓如此文明的白种人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千百年来对地球的这块黑色大地所犯下的无法描述的巨大错误进行赎罪。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为全体白种人赎罪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承担道义上的责任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多么博大的心胸。</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4895360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07501"/>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《夜行的驿车》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维罗纳建筑物之美轮美奂使安徒生叹为观止。建筑的正面一座比一座富丽堂皇。按理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和谐的建筑术应当有助于人精神的宁静。可是安徒生的心灵却很不宁静。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安徒生的心灵为什么不宁静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我们可以看到安徒生的内心世界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对爱情的渴望和对自己不自信的矛盾心理折磨着他。这个给世界人民带来欢乐的人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内心世界却如此孤独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令人无限伤感。本段承上启下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衔接巧妙。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您要善于驾驭想象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使之用于人们的幸福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也用于自己的幸福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切不要用于悲哀。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创作需要想象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但生活却是实实在在的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善用想象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来自生活的经验让人记忆深刻。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1913455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《难忘的经历》的叙事语言有怎样的特点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《难忘的经历》的叙事语言具有很强的文学性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华彩、流丽、繁富。写感觉务求精确、细腻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从不同角度反复地写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强化读者的印象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以至于句子很长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单句、复句重叠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句子内各种成分重叠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特点鲜明。如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在赤道非洲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为最最贫穷的人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为最最孤独的人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为千百万饱受睡眠病和其他热带疾病折磨的久病不起的黑人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建立一家医院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句子主要成分只有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建立一家医院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这样一个动宾结构的词组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此前都是修饰性的状语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这些修饰成分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起到了加大语言信息量、充分表达主观感受的作用。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60039"/>
            <a:ext cx="8384480" cy="456124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简要分析《夜行的驿车》中安徒生的形象。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他爱幻想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把生活和童话结合起来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仿佛生活在童话世界中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竟然在夜行的驿车里即兴发表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创作他的童话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他心中充满了爱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爱生活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爱生活中所遇到的人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尤其爱小女孩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送玫瑰花给在饭馆洗碗的丑女孩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在林务员家附近草地蘑菇下藏一些小礼品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给林务员家的小女儿以惊喜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以幻想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以爱的启示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他在驿车上即兴发表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其实也是对三位姑娘的祝福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对自然美景有着丰富的感受力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对人情美尤其是对女性美的感受非常敏锐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带着审美的眼光看待世俗生活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发现平淡朴素中的闪光点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他为人正直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看见车夫拒载三位姑娘就打抱不平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面对神父的恶意诽谤直言反击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他不善于追求爱情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缺少情爱的力量和勇气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承认自己是一个爱情的失败者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为此深深</a:t>
            </a:r>
            <a:endParaRPr lang="zh-CN" altLang="en-US" sz="2200" dirty="0"/>
          </a:p>
        </p:txBody>
      </p:sp>
    </p:spTree>
    <p:extLst>
      <p:ext uri="{BB962C8B-B14F-4D97-AF65-F5344CB8AC3E}">
        <p14:creationId xmlns:p14="http://schemas.microsoft.com/office/powerpoint/2010/main" val="387802410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他具有平民化倾向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虽说身为著名童话作家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但丝毫没有鄙视社会下层人民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他生活在普通人当中感觉很安适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并激发了创作的灵感和才华。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本文写出了安徒生丰富复杂的性格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写出了他人性的伟大的一面和软弱的一面。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84505733"/>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284"/>
            <a:ext cx="8128000" cy="533607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抒情与哲理兼备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《夜行的驿车》的语言特色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文中写景的文字很有抒情味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他醒来时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首先看到的是一颗绿色的硕大的星星。这颗星悬在中天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闪烁着耀眼的光芒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就充满诗情画意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有一些抒情和哲理的语句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在文章中夺人眼目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这种心情乃是轻微的焦灼、不知从何处迸涌而出的语言的激流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以及骤然意识到自己具有诗的魅力和驾驭人类心灵的力量这三者的融合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这就跟他在一则故事中所说的一样。一只古老的魔箱的盖子砰的一声飞掉了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于是露出了藏在箱子里的尚未倾诉的思想、正在沉睡的感情和大地上一切迷人的东西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各种各样的花朵、色彩、声音、沁人心脾的和风、海洋的宽广、树林的喧闹、爱情的痛苦和婴儿的咿呀学语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这些语句都富有情感和哲理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体现作者的语言创作力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是耐人寻味的。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在艺术的殿堂中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在诗意的语言中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我们略窥到英雄的剪影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感受到艺术的伟大。学习这两篇课文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要把握行文的线索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体会文本的语言特点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培养自己热爱生活、赞美生活的情感。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3284"/>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茨威格</a:t>
            </a:r>
            <a:r>
              <a:rPr lang="en-US" altLang="zh-CN" sz="2200" dirty="0">
                <a:solidFill>
                  <a:srgbClr val="000000"/>
                </a:solidFill>
                <a:latin typeface="Times New Roman" panose="02020603050405020304" pitchFamily="18" charset="0"/>
                <a:cs typeface="Times New Roman" panose="02020603050405020304" pitchFamily="18" charset="0"/>
              </a:rPr>
              <a:t>(1881—1942),</a:t>
            </a:r>
            <a:r>
              <a:rPr lang="zh-CN" altLang="zh-CN" sz="2200" dirty="0">
                <a:solidFill>
                  <a:srgbClr val="000000"/>
                </a:solidFill>
                <a:latin typeface="Times New Roman" panose="02020603050405020304" pitchFamily="18" charset="0"/>
                <a:cs typeface="Times New Roman" panose="02020603050405020304" pitchFamily="18" charset="0"/>
              </a:rPr>
              <a:t>奥地利著名小说家、传记作家和散文家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出生于富裕的犹太家庭。青年时代在维也纳和柏林攻读哲学和文学。后去世界各地游历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结识了罗曼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罗兰和罗丹等人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并受到他们的影响。第一次世界大战时从事反战工作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成为著名的和平主义者。</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年代赴苏联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结识了高尔基。</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cs typeface="Times New Roman" panose="02020603050405020304" pitchFamily="18" charset="0"/>
              </a:rPr>
              <a:t>年遭纳粹驱逐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先后流亡英国、巴西。</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年在孤寂与理想破灭中与妻子双双自杀。茨威格在诗、短论、小说、戏剧和人物传记写作方面均有过人的造诣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尤以小说和人物传记见长。代表作有小说《最初的经历》《马来狂人》《恐惧》《感觉的混乱》《人的命运转折点》《一个陌生女人的来信》《象棋的故事》《一个女人一生中的二十四小时》《危险的怜悯》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传记《三大师》《同精灵的斗争》《三个描摹自己生活的诗人》等。茨威格对心理学很感兴趣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作品擅长细致的性格刻画以及对奇特命运下个人遭遇和心灵的热情描摹。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巴乌斯托夫斯基</a:t>
            </a:r>
            <a:r>
              <a:rPr lang="en-US" altLang="zh-CN" sz="2200" dirty="0">
                <a:solidFill>
                  <a:srgbClr val="000000"/>
                </a:solidFill>
                <a:latin typeface="Times New Roman" panose="02020603050405020304" pitchFamily="18" charset="0"/>
                <a:cs typeface="Times New Roman" panose="02020603050405020304" pitchFamily="18" charset="0"/>
              </a:rPr>
              <a:t>(1892—1968),</a:t>
            </a:r>
            <a:r>
              <a:rPr lang="zh-CN" altLang="zh-CN" sz="2200" dirty="0">
                <a:solidFill>
                  <a:srgbClr val="000000"/>
                </a:solidFill>
                <a:latin typeface="Times New Roman" panose="02020603050405020304" pitchFamily="18" charset="0"/>
                <a:cs typeface="Times New Roman" panose="02020603050405020304" pitchFamily="18" charset="0"/>
              </a:rPr>
              <a:t>是写抒情散文的大师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在苏联文学界独树一帜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巴乌斯托夫斯基派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。其作品让人感受到的最大特点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字。他写人、写草木、写大自然时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都透出浓浓的情来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洋溢着浓郁的抒情气氛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营造出一种诗的意境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笔意轻灵地描画出俄罗斯大自然的风光美和俄罗斯人的心灵美。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33384036"/>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13388513"/>
              </p:ext>
            </p:extLst>
          </p:nvPr>
        </p:nvGraphicFramePr>
        <p:xfrm>
          <a:off x="508000" y="2021496"/>
          <a:ext cx="8128000" cy="3069008"/>
        </p:xfrm>
        <a:graphic>
          <a:graphicData uri="http://schemas.openxmlformats.org/presentationml/2006/ole">
            <mc:AlternateContent xmlns:mc="http://schemas.openxmlformats.org/markup-compatibility/2006">
              <mc:Choice xmlns:v="urn:schemas-microsoft-com:vml" Requires="v">
                <p:oleObj spid="_x0000_s1029" name="Document" r:id="rId5" imgW="3838193" imgH="1449305" progId="Word.Document.12">
                  <p:embed/>
                </p:oleObj>
              </mc:Choice>
              <mc:Fallback>
                <p:oleObj name="Document" r:id="rId5" imgW="3838193" imgH="1449305" progId="Word.Document.12">
                  <p:embed/>
                  <p:pic>
                    <p:nvPicPr>
                      <p:cNvPr id="0" name=""/>
                      <p:cNvPicPr/>
                      <p:nvPr/>
                    </p:nvPicPr>
                    <p:blipFill>
                      <a:blip r:embed="rId6"/>
                      <a:stretch>
                        <a:fillRect/>
                      </a:stretch>
                    </p:blipFill>
                    <p:spPr>
                      <a:xfrm>
                        <a:off x="508000" y="2021496"/>
                        <a:ext cx="8128000" cy="3069008"/>
                      </a:xfrm>
                      <a:prstGeom prst="rect">
                        <a:avLst/>
                      </a:prstGeom>
                    </p:spPr>
                  </p:pic>
                </p:oleObj>
              </mc:Fallback>
            </mc:AlternateContent>
          </a:graphicData>
        </a:graphic>
      </p:graphicFrame>
      <p:sp>
        <p:nvSpPr>
          <p:cNvPr id="6" name="矩形 5"/>
          <p:cNvSpPr/>
          <p:nvPr/>
        </p:nvSpPr>
        <p:spPr>
          <a:xfrm>
            <a:off x="1405375" y="2343962"/>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3718451" y="2350159"/>
            <a:ext cx="63367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5796136" y="2343962"/>
            <a:ext cx="43204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659576" y="2802700"/>
            <a:ext cx="381073"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2979787" y="2808897"/>
            <a:ext cx="56629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5052019" y="2802700"/>
            <a:ext cx="528093"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1641644" y="3258940"/>
            <a:ext cx="704696"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3315059" y="3258940"/>
            <a:ext cx="5150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4765714" y="3258940"/>
            <a:ext cx="67038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668537" y="3714610"/>
            <a:ext cx="63425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1789617" y="4235596"/>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1503312" y="4683612"/>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4468523" y="4229152"/>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p:cNvSpPr/>
          <p:nvPr/>
        </p:nvSpPr>
        <p:spPr>
          <a:xfrm>
            <a:off x="4750693" y="4685542"/>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11368020"/>
              </p:ext>
            </p:extLst>
          </p:nvPr>
        </p:nvGraphicFramePr>
        <p:xfrm>
          <a:off x="508000" y="2204864"/>
          <a:ext cx="8128000" cy="2867321"/>
        </p:xfrm>
        <a:graphic>
          <a:graphicData uri="http://schemas.openxmlformats.org/presentationml/2006/ole">
            <mc:AlternateContent xmlns:mc="http://schemas.openxmlformats.org/markup-compatibility/2006">
              <mc:Choice xmlns:v="urn:schemas-microsoft-com:vml" Requires="v">
                <p:oleObj spid="_x0000_s2053" name="Document" r:id="rId5" imgW="3838193" imgH="1354676" progId="Word.Document.12">
                  <p:embed/>
                </p:oleObj>
              </mc:Choice>
              <mc:Fallback>
                <p:oleObj name="Document" r:id="rId5" imgW="3838193" imgH="1354676" progId="Word.Document.12">
                  <p:embed/>
                  <p:pic>
                    <p:nvPicPr>
                      <p:cNvPr id="0" name=""/>
                      <p:cNvPicPr/>
                      <p:nvPr/>
                    </p:nvPicPr>
                    <p:blipFill>
                      <a:blip r:embed="rId6"/>
                      <a:stretch>
                        <a:fillRect/>
                      </a:stretch>
                    </p:blipFill>
                    <p:spPr>
                      <a:xfrm>
                        <a:off x="508000" y="2204864"/>
                        <a:ext cx="8128000" cy="2867321"/>
                      </a:xfrm>
                      <a:prstGeom prst="rect">
                        <a:avLst/>
                      </a:prstGeom>
                    </p:spPr>
                  </p:pic>
                </p:oleObj>
              </mc:Fallback>
            </mc:AlternateContent>
          </a:graphicData>
        </a:graphic>
      </p:graphicFrame>
      <p:sp>
        <p:nvSpPr>
          <p:cNvPr id="5" name="矩形 4"/>
          <p:cNvSpPr/>
          <p:nvPr/>
        </p:nvSpPr>
        <p:spPr>
          <a:xfrm>
            <a:off x="3895464" y="2244284"/>
            <a:ext cx="72008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3620045" y="2719806"/>
            <a:ext cx="60280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5331430" y="2220010"/>
            <a:ext cx="6480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5605524" y="2730692"/>
            <a:ext cx="34643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879794" y="3531394"/>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243806" y="4072232"/>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4239022" y="4615752"/>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188277" y="3810314"/>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5411893" y="4334465"/>
            <a:ext cx="286305"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559447905"/>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蹂躏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践踏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比喻暴力欺压、侮辱、侵害。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用正眼相看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指喜爱或重视。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皑皑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形容霜、雪洁白。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岿然不动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形容高高地耸立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不可动摇。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勤奋不懈地追求探索。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相形见绌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跟另一人或事物比较起来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显得远远不足。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喋喋不休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没完没了地说话。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叹为观止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指赞美看到的事物好到极点。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07761732"/>
      </p:ext>
    </p:extLst>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典范</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典型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参观了人类的创造力树起的两种截然不同、无可挑剔的完美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典范</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十一月的黯淡的太阳才刚刚悬在天顶。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雷锋是毛泽东同志亲手树起的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典型</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是可以作为学习、仿效标准的人或事物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只能用于好的方面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是具有代表性的人物或事件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有正面的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有反面的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另一种意义是具有代表性的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可受副词修饰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不能受副词修饰。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37344" y="2924944"/>
            <a:ext cx="65028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4827374" y="3331510"/>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90130711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无与伦比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无可比拟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因为这个人是个独一无二、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无与伦比</a:t>
            </a:r>
            <a:r>
              <a:rPr lang="zh-CN" altLang="zh-CN" sz="2200" dirty="0">
                <a:solidFill>
                  <a:srgbClr val="000000"/>
                </a:solidFill>
                <a:latin typeface="Times New Roman" panose="02020603050405020304" pitchFamily="18" charset="0"/>
                <a:cs typeface="Times New Roman" panose="02020603050405020304" pitchFamily="18" charset="0"/>
              </a:rPr>
              <a:t>的全才。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这是自有世界历史和中国历史以来的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无可比拟</a:t>
            </a:r>
            <a:r>
              <a:rPr lang="zh-CN" altLang="zh-CN" sz="2200" dirty="0">
                <a:solidFill>
                  <a:srgbClr val="000000"/>
                </a:solidFill>
                <a:latin typeface="Times New Roman" panose="02020603050405020304" pitchFamily="18" charset="0"/>
                <a:cs typeface="Times New Roman" panose="02020603050405020304" pitchFamily="18" charset="0"/>
              </a:rPr>
              <a:t>的大变化。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两者都含有没有能与之相比的意思。但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强调举世无双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无与伦比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强调没有能比得上的。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517570" y="2935830"/>
            <a:ext cx="115212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5658812" y="3341870"/>
            <a:ext cx="113455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053507772"/>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262</TotalTime>
  <Words>1866</Words>
  <Application>Microsoft Office PowerPoint</Application>
  <PresentationFormat>全屏显示(4:3)</PresentationFormat>
  <Paragraphs>92</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0"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1.难忘的经历 2.夜行的驿车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35</cp:revision>
  <dcterms:created xsi:type="dcterms:W3CDTF">2016-04-22T00:11:50Z</dcterms:created>
  <dcterms:modified xsi:type="dcterms:W3CDTF">2016-07-14T02:32:47Z</dcterms:modified>
</cp:coreProperties>
</file>