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66" r:id="rId3"/>
    <p:sldId id="256" r:id="rId4"/>
    <p:sldId id="275" r:id="rId5"/>
    <p:sldId id="276" r:id="rId6"/>
    <p:sldId id="267" r:id="rId7"/>
    <p:sldId id="268" r:id="rId8"/>
    <p:sldId id="274" r:id="rId9"/>
    <p:sldId id="272" r:id="rId11"/>
    <p:sldId id="269" r:id="rId12"/>
    <p:sldId id="270" r:id="rId13"/>
    <p:sldId id="271" r:id="rId14"/>
    <p:sldId id="258" r:id="rId15"/>
    <p:sldId id="259" r:id="rId16"/>
    <p:sldId id="260" r:id="rId17"/>
    <p:sldId id="261" r:id="rId18"/>
    <p:sldId id="262" r:id="rId19"/>
    <p:sldId id="263" r:id="rId20"/>
    <p:sldId id="264"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zm" initials="y"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72C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bwMode="auto">
          <a:noFill/>
          <a:ln>
            <a:solidFill>
              <a:srgbClr val="000000"/>
            </a:solidFill>
            <a:miter lim="800000"/>
          </a:ln>
        </p:spPr>
      </p:sp>
      <p:sp>
        <p:nvSpPr>
          <p:cNvPr id="73731"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73732"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247296C-306C-4C84-B1CD-06E4C65B098F}" type="slidenum">
              <a:rPr lang="zh-CN" altLang="en-US"/>
            </a:fld>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20040000">
            <a:off x="1715770" y="2544445"/>
            <a:ext cx="8759825"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charset="-122"/>
                <a:ea typeface="华文行楷" panose="02010800040101010101" charset="-122"/>
              </a:rPr>
              <a:t>赵生勤老师课件</a:t>
            </a:r>
            <a:endParaRPr lang="zh-CN" altLang="en-US" sz="9600" b="1">
              <a:solidFill>
                <a:schemeClr val="accent5">
                  <a:lumMod val="20000"/>
                  <a:lumOff val="80000"/>
                </a:schemeClr>
              </a:solidFill>
              <a:latin typeface="华文行楷" panose="02010800040101010101" charset="-122"/>
              <a:ea typeface="华文行楷" panose="020108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03" name="图片 4102" descr="康桥2"/>
          <p:cNvPicPr>
            <a:picLocks noChangeAspect="1"/>
          </p:cNvPicPr>
          <p:nvPr/>
        </p:nvPicPr>
        <p:blipFill>
          <a:blip r:embed="rId1"/>
          <a:stretch>
            <a:fillRect/>
          </a:stretch>
        </p:blipFill>
        <p:spPr>
          <a:xfrm>
            <a:off x="1270" y="0"/>
            <a:ext cx="12190730" cy="6858000"/>
          </a:xfrm>
          <a:prstGeom prst="rect">
            <a:avLst/>
          </a:prstGeom>
          <a:noFill/>
          <a:ln w="9525">
            <a:noFill/>
          </a:ln>
        </p:spPr>
      </p:pic>
      <p:pic>
        <p:nvPicPr>
          <p:cNvPr id="2" name="图片 1" descr="马尔克斯像3"/>
          <p:cNvPicPr>
            <a:picLocks noChangeAspect="1"/>
          </p:cNvPicPr>
          <p:nvPr/>
        </p:nvPicPr>
        <p:blipFill>
          <a:blip r:embed="rId2"/>
          <a:stretch>
            <a:fillRect/>
          </a:stretch>
        </p:blipFill>
        <p:spPr>
          <a:xfrm>
            <a:off x="9348470" y="3406775"/>
            <a:ext cx="2757170" cy="3366135"/>
          </a:xfrm>
          <a:prstGeom prst="rect">
            <a:avLst/>
          </a:prstGeom>
          <a:noFill/>
          <a:ln w="9525">
            <a:noFill/>
          </a:ln>
        </p:spPr>
      </p:pic>
      <p:sp>
        <p:nvSpPr>
          <p:cNvPr id="3" name="文本框 2"/>
          <p:cNvSpPr txBox="1"/>
          <p:nvPr/>
        </p:nvSpPr>
        <p:spPr>
          <a:xfrm>
            <a:off x="792480" y="570230"/>
            <a:ext cx="10408285" cy="3766185"/>
          </a:xfrm>
          <a:prstGeom prst="rect">
            <a:avLst/>
          </a:prstGeom>
          <a:noFill/>
        </p:spPr>
        <p:txBody>
          <a:bodyPr wrap="square" rtlCol="0">
            <a:spAutoFit/>
          </a:bodyPr>
          <a:p>
            <a:pPr>
              <a:lnSpc>
                <a:spcPct val="120000"/>
              </a:lnSpc>
            </a:pPr>
            <a:r>
              <a:rPr lang="zh-CN" altLang="en-US" sz="19900" b="1">
                <a:solidFill>
                  <a:srgbClr val="FF0000"/>
                </a:solidFill>
                <a:latin typeface="华文行楷" panose="02010800040101010101" charset="-122"/>
                <a:ea typeface="华文行楷" panose="02010800040101010101" charset="-122"/>
              </a:rPr>
              <a:t>百年孤独</a:t>
            </a:r>
            <a:endParaRPr lang="zh-CN" altLang="en-US" sz="19900" b="1">
              <a:solidFill>
                <a:srgbClr val="FF0000"/>
              </a:solidFill>
              <a:latin typeface="华文行楷" panose="02010800040101010101" charset="-122"/>
              <a:ea typeface="华文行楷" panose="02010800040101010101" charset="-122"/>
            </a:endParaRPr>
          </a:p>
        </p:txBody>
      </p:sp>
      <p:sp>
        <p:nvSpPr>
          <p:cNvPr id="4" name="文本框 3"/>
          <p:cNvSpPr txBox="1"/>
          <p:nvPr/>
        </p:nvSpPr>
        <p:spPr>
          <a:xfrm>
            <a:off x="1936115" y="4485005"/>
            <a:ext cx="8321040" cy="1322070"/>
          </a:xfrm>
          <a:prstGeom prst="rect">
            <a:avLst/>
          </a:prstGeom>
          <a:noFill/>
        </p:spPr>
        <p:txBody>
          <a:bodyPr wrap="none" rtlCol="0" anchor="t">
            <a:spAutoFit/>
          </a:bodyPr>
          <a:p>
            <a:r>
              <a:rPr lang="zh-CN" sz="8000" b="1">
                <a:solidFill>
                  <a:srgbClr val="372CC8"/>
                </a:solidFill>
                <a:latin typeface="华文行楷" panose="02010800040101010101" charset="-122"/>
                <a:ea typeface="华文行楷" panose="02010800040101010101" charset="-122"/>
                <a:cs typeface="华文行楷" panose="02010800040101010101" charset="-122"/>
                <a:sym typeface="+mn-ea"/>
              </a:rPr>
              <a:t>加西亚·马尔克斯</a:t>
            </a:r>
            <a:endParaRPr lang="zh-CN" altLang="en-US" sz="8000" b="1">
              <a:solidFill>
                <a:srgbClr val="372CC8"/>
              </a:solidFill>
              <a:latin typeface="华文行楷" panose="02010800040101010101" charset="-122"/>
              <a:ea typeface="华文行楷" panose="02010800040101010101" charset="-122"/>
              <a:cs typeface="华文行楷" panose="02010800040101010101" charset="-122"/>
              <a:sym typeface="+mn-ea"/>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103"/>
                                        </p:tgtEl>
                                        <p:attrNameLst>
                                          <p:attrName>style.visibility</p:attrName>
                                        </p:attrNameLst>
                                      </p:cBhvr>
                                      <p:to>
                                        <p:strVal val="visible"/>
                                      </p:to>
                                    </p:set>
                                    <p:anim calcmode="lin" valueType="num">
                                      <p:cBhvr>
                                        <p:cTn id="7" dur="1000" fill="hold"/>
                                        <p:tgtEl>
                                          <p:spTgt spid="4103"/>
                                        </p:tgtEl>
                                        <p:attrNameLst>
                                          <p:attrName>ppt_w</p:attrName>
                                        </p:attrNameLst>
                                      </p:cBhvr>
                                      <p:tavLst>
                                        <p:tav tm="0">
                                          <p:val>
                                            <p:strVal val="#ppt_w*0.70"/>
                                          </p:val>
                                        </p:tav>
                                        <p:tav tm="100000">
                                          <p:val>
                                            <p:strVal val="#ppt_w"/>
                                          </p:val>
                                        </p:tav>
                                      </p:tavLst>
                                    </p:anim>
                                    <p:anim calcmode="lin" valueType="num">
                                      <p:cBhvr>
                                        <p:cTn id="8" dur="1000" fill="hold"/>
                                        <p:tgtEl>
                                          <p:spTgt spid="4103"/>
                                        </p:tgtEl>
                                        <p:attrNameLst>
                                          <p:attrName>ppt_h</p:attrName>
                                        </p:attrNameLst>
                                      </p:cBhvr>
                                      <p:tavLst>
                                        <p:tav tm="0">
                                          <p:val>
                                            <p:strVal val="#ppt_h"/>
                                          </p:val>
                                        </p:tav>
                                        <p:tav tm="100000">
                                          <p:val>
                                            <p:strVal val="#ppt_h"/>
                                          </p:val>
                                        </p:tav>
                                      </p:tavLst>
                                    </p:anim>
                                    <p:animEffect transition="in" filter="fade">
                                      <p:cBhvr>
                                        <p:cTn id="9" dur="1000"/>
                                        <p:tgtEl>
                                          <p:spTgt spid="4103"/>
                                        </p:tgtEl>
                                      </p:cBhvr>
                                    </p:animEffect>
                                  </p:childTnLst>
                                </p:cTn>
                              </p:par>
                              <p:par>
                                <p:cTn id="10" presetID="2" presetClass="entr" presetSubtype="4" fill="hold" nodeType="withEffect">
                                  <p:stCondLst>
                                    <p:cond delay="0"/>
                                  </p:stCondLst>
                                  <p:childTnLst>
                                    <p:set>
                                      <p:cBhvr>
                                        <p:cTn id="11" dur="1000" fill="hold">
                                          <p:stCondLst>
                                            <p:cond delay="0"/>
                                          </p:stCondLst>
                                        </p:cTn>
                                        <p:tgtEl>
                                          <p:spTgt spid="2"/>
                                        </p:tgtEl>
                                        <p:attrNameLst>
                                          <p:attrName>style.visibility</p:attrName>
                                        </p:attrNameLst>
                                      </p:cBhvr>
                                      <p:to>
                                        <p:strVal val="visible"/>
                                      </p:to>
                                    </p:set>
                                    <p:anim calcmode="lin" valueType="num">
                                      <p:cBhvr additive="base">
                                        <p:cTn id="12" dur="1000" fill="hold"/>
                                        <p:tgtEl>
                                          <p:spTgt spid="2"/>
                                        </p:tgtEl>
                                        <p:attrNameLst>
                                          <p:attrName>ppt_x</p:attrName>
                                        </p:attrNameLst>
                                      </p:cBhvr>
                                      <p:tavLst>
                                        <p:tav tm="0">
                                          <p:val>
                                            <p:strVal val="#ppt_x"/>
                                          </p:val>
                                        </p:tav>
                                        <p:tav tm="100000">
                                          <p:val>
                                            <p:strVal val="#ppt_x"/>
                                          </p:val>
                                        </p:tav>
                                      </p:tavLst>
                                    </p:anim>
                                    <p:anim calcmode="lin" valueType="num">
                                      <p:cBhvr additive="base">
                                        <p:cTn id="13" dur="10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000"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000"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91160" y="993140"/>
            <a:ext cx="11409680" cy="5777230"/>
          </a:xfrm>
          <a:prstGeom prst="rect">
            <a:avLst/>
          </a:prstGeom>
          <a:noFill/>
          <a:ln w="9525">
            <a:noFill/>
          </a:ln>
        </p:spPr>
        <p:txBody>
          <a:bodyPr wrap="square">
            <a:spAutoFit/>
          </a:bodyPr>
          <a:p>
            <a:pPr indent="0">
              <a:lnSpc>
                <a:spcPct val="110000"/>
              </a:lnSpc>
            </a:pPr>
            <a:r>
              <a:rPr lang="en-US" altLang="zh-CN" sz="2800" b="1">
                <a:solidFill>
                  <a:srgbClr val="1E1E1E"/>
                </a:solidFill>
                <a:latin typeface="华文中宋" panose="02010600040101010101" charset="-122"/>
                <a:ea typeface="华文中宋" panose="02010600040101010101" charset="-122"/>
                <a:cs typeface="华文中宋" panose="02010600040101010101" charset="-122"/>
              </a:rPr>
              <a:t>      </a:t>
            </a:r>
            <a:r>
              <a:rPr lang="zh-CN" sz="2800" b="1">
                <a:solidFill>
                  <a:srgbClr val="372CC8"/>
                </a:solidFill>
                <a:latin typeface="华文中宋" panose="02010600040101010101" charset="-122"/>
                <a:ea typeface="华文中宋" panose="02010600040101010101" charset="-122"/>
                <a:cs typeface="华文中宋" panose="02010600040101010101" charset="-122"/>
              </a:rPr>
              <a:t>吉卜赛人在小说中是作为外来科学与文明</a:t>
            </a:r>
            <a:r>
              <a:rPr lang="zh-CN" sz="2800" b="1">
                <a:solidFill>
                  <a:srgbClr val="FF0000"/>
                </a:solidFill>
                <a:latin typeface="华文中宋" panose="02010600040101010101" charset="-122"/>
                <a:ea typeface="华文中宋" panose="02010600040101010101" charset="-122"/>
                <a:cs typeface="华文中宋" panose="02010600040101010101" charset="-122"/>
              </a:rPr>
              <a:t>（尽管这种科学与文明还带有巫术的色彩）</a:t>
            </a:r>
            <a:r>
              <a:rPr lang="zh-CN" sz="2800" b="1">
                <a:solidFill>
                  <a:srgbClr val="372CC8"/>
                </a:solidFill>
                <a:latin typeface="华文中宋" panose="02010600040101010101" charset="-122"/>
                <a:ea typeface="华文中宋" panose="02010600040101010101" charset="-122"/>
                <a:cs typeface="华文中宋" panose="02010600040101010101" charset="-122"/>
              </a:rPr>
              <a:t>的使者而出现的。</a:t>
            </a:r>
            <a:r>
              <a:rPr lang="zh-CN" sz="2800" b="1">
                <a:solidFill>
                  <a:srgbClr val="1E1E1E"/>
                </a:solidFill>
                <a:latin typeface="华文中宋" panose="02010600040101010101" charset="-122"/>
                <a:ea typeface="华文中宋" panose="02010600040101010101" charset="-122"/>
                <a:cs typeface="华文中宋" panose="02010600040101010101" charset="-122"/>
              </a:rPr>
              <a:t>他们每一次带来的新鲜玩艺儿，如磁铁、望远镜、地图、航海仪器以及炼金实验室等，都深深地吸引着还处于原始、停滞的自然形态中的马贡多人，尤其令富于幻想和进取心的布恩地亚着迷、布恩地亚痴迷的不仅是这些物件，更是这些物件所代表的科学与文明。正是受了这些物件的影响，它才要率领马孔多的人们共辟一条通向外界文明的道路。当这条道路终于没有开通的时候，我们还明白了一个道理：</a:t>
            </a:r>
            <a:r>
              <a:rPr lang="zh-CN" sz="2800" b="1">
                <a:solidFill>
                  <a:srgbClr val="FF0000"/>
                </a:solidFill>
                <a:latin typeface="华文中宋" panose="02010600040101010101" charset="-122"/>
                <a:ea typeface="华文中宋" panose="02010600040101010101" charset="-122"/>
                <a:cs typeface="华文中宋" panose="02010600040101010101" charset="-122"/>
              </a:rPr>
              <a:t>以墨尔基阿德斯为代表的吉卜赛人，还是马孔多与外界联系的惟一通道。</a:t>
            </a:r>
            <a:r>
              <a:rPr lang="zh-CN" sz="2800" b="1">
                <a:solidFill>
                  <a:srgbClr val="1E1E1E"/>
                </a:solidFill>
                <a:latin typeface="华文中宋" panose="02010600040101010101" charset="-122"/>
                <a:ea typeface="华文中宋" panose="02010600040101010101" charset="-122"/>
                <a:cs typeface="华文中宋" panose="02010600040101010101" charset="-122"/>
              </a:rPr>
              <a:t>因此，</a:t>
            </a:r>
            <a:r>
              <a:rPr lang="zh-CN" sz="2800" b="1">
                <a:solidFill>
                  <a:srgbClr val="372CC8"/>
                </a:solidFill>
                <a:latin typeface="华文中宋" panose="02010600040101010101" charset="-122"/>
                <a:ea typeface="华文中宋" panose="02010600040101010101" charset="-122"/>
                <a:cs typeface="华文中宋" panose="02010600040101010101" charset="-122"/>
              </a:rPr>
              <a:t>吉卜赛人留在马孔多人心目中的形象是非常美好的</a:t>
            </a:r>
            <a:r>
              <a:rPr lang="zh-CN" sz="2800" b="1">
                <a:solidFill>
                  <a:srgbClr val="1E1E1E"/>
                </a:solidFill>
                <a:latin typeface="华文中宋" panose="02010600040101010101" charset="-122"/>
                <a:ea typeface="华文中宋" panose="02010600040101010101" charset="-122"/>
                <a:cs typeface="华文中宋" panose="02010600040101010101" charset="-122"/>
              </a:rPr>
              <a:t>，霍塞·阿卡迪奥甚至把吉卜赛人的美妙形象作为传世的回忆，讲述给后辈们听。这也就是布恩地亚与墨尔基阿德斯结下“伟大的友谊”的原因。</a:t>
            </a:r>
            <a:endParaRPr lang="zh-CN" altLang="en-US" sz="2800" b="1">
              <a:solidFill>
                <a:srgbClr val="1E1E1E"/>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2702560" y="286385"/>
            <a:ext cx="6786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吉卜赛人的出现的意义和作用</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4785" y="583565"/>
            <a:ext cx="11821795" cy="6069965"/>
          </a:xfrm>
          <a:prstGeom prst="rect">
            <a:avLst/>
          </a:prstGeom>
          <a:noFill/>
          <a:ln w="9525">
            <a:noFill/>
          </a:ln>
        </p:spPr>
        <p:txBody>
          <a:bodyPr wrap="square">
            <a:spAutoFit/>
          </a:bodyPr>
          <a:p>
            <a:pPr indent="0">
              <a:lnSpc>
                <a:spcPct val="90000"/>
              </a:lnSpc>
            </a:pPr>
            <a:r>
              <a:rPr lang="en-US" altLang="zh-CN" sz="2400" b="1">
                <a:solidFill>
                  <a:srgbClr val="1E1E1E"/>
                </a:solidFill>
                <a:latin typeface="华文中宋" panose="02010600040101010101" charset="-122"/>
                <a:ea typeface="华文中宋" panose="02010600040101010101" charset="-122"/>
                <a:cs typeface="华文中宋" panose="02010600040101010101" charset="-122"/>
              </a:rPr>
              <a:t>      </a:t>
            </a:r>
            <a:r>
              <a:rPr lang="zh-CN" sz="2400" b="1">
                <a:solidFill>
                  <a:srgbClr val="372CC8"/>
                </a:solidFill>
                <a:latin typeface="华文中宋" panose="02010600040101010101" charset="-122"/>
                <a:ea typeface="华文中宋" panose="02010600040101010101" charset="-122"/>
                <a:cs typeface="华文中宋" panose="02010600040101010101" charset="-122"/>
              </a:rPr>
              <a:t>小说整体上呈现出来的奇幻与现实相交织的魔幻现实主义色彩，</a:t>
            </a:r>
            <a:r>
              <a:rPr lang="zh-CN" sz="2400" b="1">
                <a:solidFill>
                  <a:srgbClr val="1E1E1E"/>
                </a:solidFill>
                <a:latin typeface="华文中宋" panose="02010600040101010101" charset="-122"/>
                <a:ea typeface="华文中宋" panose="02010600040101010101" charset="-122"/>
                <a:cs typeface="华文中宋" panose="02010600040101010101" charset="-122"/>
              </a:rPr>
              <a:t>在这篇课文中同样得到了体现。课文真实地描绘了吉卜赛人的到来给小镇带来的热闹景象，</a:t>
            </a:r>
            <a:r>
              <a:rPr lang="zh-CN" sz="2400" b="1">
                <a:solidFill>
                  <a:srgbClr val="FF0000"/>
                </a:solidFill>
                <a:latin typeface="华文中宋" panose="02010600040101010101" charset="-122"/>
                <a:ea typeface="华文中宋" panose="02010600040101010101" charset="-122"/>
                <a:cs typeface="华文中宋" panose="02010600040101010101" charset="-122"/>
              </a:rPr>
              <a:t>也逼真地描述了布恩地亚一次次做科学实验的情景</a:t>
            </a:r>
            <a:r>
              <a:rPr lang="zh-CN" sz="2400" b="1">
                <a:solidFill>
                  <a:srgbClr val="1E1E1E"/>
                </a:solidFill>
                <a:latin typeface="华文中宋" panose="02010600040101010101" charset="-122"/>
                <a:ea typeface="华文中宋" panose="02010600040101010101" charset="-122"/>
                <a:cs typeface="华文中宋" panose="02010600040101010101" charset="-122"/>
              </a:rPr>
              <a:t>，还有乌尔苏拉带领孩子们在菜地劳动、布恩地亚教孩子们知识的场面等，都表述得很真切。但与这些真实的描绘相交织的还有许多奇幻的因素，如当吉卜赛人拽着两块磁铁走家串户时，磁铁就会使“铁锅、铁盆、铁钳、小铁炉纷纷从原地落下，木板因铁钉和螺钉没命地挣脱出来而嘎嘎作响甚至连那些遗失很久的东西，居然也从人们寻找多遍的地方钻了出来，成群结队地跟在墨尔基阿德斯那两块魔铁后面乱滚”。再加远征队的人“一个个像梦游病人似的，借助着萤火虫微弱的闪光，在这恶梦般的天地中行进。他们不能往回走，因为有一种新的植物转眼间就会长大起来。不一会儿就会把他们边走边开的小路封闭了”。还有“奥雷良诺是第一个在马孔多出生的人，到三月份就满六岁了。他好静而孤僻，在娘肚子里就会哭，生下来时睁着眼睛。给他剪脐带时，他就摆动着脑袋辨认房间里的东西，还以好奇而并不惊慌的神态察看着人们的脸庞。然后，他不再理会前来看望他的人们，却专心致志地盯着那棕榈叶盖的顶棚，房顶在雨水的巨大压力下眼看就要塌下来了”，等等。</a:t>
            </a:r>
            <a:r>
              <a:rPr lang="zh-CN" sz="2400" b="1">
                <a:solidFill>
                  <a:srgbClr val="FF0000"/>
                </a:solidFill>
                <a:latin typeface="华文中宋" panose="02010600040101010101" charset="-122"/>
                <a:ea typeface="华文中宋" panose="02010600040101010101" charset="-122"/>
                <a:cs typeface="华文中宋" panose="02010600040101010101" charset="-122"/>
              </a:rPr>
              <a:t>这些奇幻的因素与真实的描写水乳交融在一起，使作品呈现出一个似真似幻、亦真亦幻的魔幻世界，增添了许多神秘气氛和拉丁美洲的地域色彩。</a:t>
            </a:r>
            <a:r>
              <a:rPr lang="zh-CN" sz="2400" b="1">
                <a:solidFill>
                  <a:srgbClr val="372CC8"/>
                </a:solidFill>
                <a:latin typeface="华文中宋" panose="02010600040101010101" charset="-122"/>
                <a:ea typeface="华文中宋" panose="02010600040101010101" charset="-122"/>
                <a:cs typeface="华文中宋" panose="02010600040101010101" charset="-122"/>
              </a:rPr>
              <a:t>《百年孤独》这种魔幻砚实主义色彩，</a:t>
            </a:r>
            <a:r>
              <a:rPr lang="zh-CN" sz="2400" b="1">
                <a:solidFill>
                  <a:srgbClr val="1E1E1E"/>
                </a:solidFill>
                <a:latin typeface="华文中宋" panose="02010600040101010101" charset="-122"/>
                <a:ea typeface="华文中宋" panose="02010600040101010101" charset="-122"/>
                <a:cs typeface="华文中宋" panose="02010600040101010101" charset="-122"/>
              </a:rPr>
              <a:t>显然与《变形记》中的荒诞不同、《变形记》中的荒诞是整体结构上的幻想与细节描绘上的真实的结合，而《百年孤独》</a:t>
            </a:r>
            <a:r>
              <a:rPr lang="zh-CN" sz="2400" b="1">
                <a:solidFill>
                  <a:srgbClr val="372CC8"/>
                </a:solidFill>
                <a:latin typeface="华文中宋" panose="02010600040101010101" charset="-122"/>
                <a:ea typeface="华文中宋" panose="02010600040101010101" charset="-122"/>
                <a:cs typeface="华文中宋" panose="02010600040101010101" charset="-122"/>
              </a:rPr>
              <a:t>则是奇幻与真实的相互交织、水乳交融。</a:t>
            </a:r>
            <a:endParaRPr lang="zh-CN" altLang="en-US" sz="2400" b="1">
              <a:solidFill>
                <a:srgbClr val="372CC8"/>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3693795" y="0"/>
            <a:ext cx="5466080" cy="583565"/>
          </a:xfrm>
          <a:prstGeom prst="rect">
            <a:avLst/>
          </a:prstGeom>
          <a:noFill/>
        </p:spPr>
        <p:txBody>
          <a:bodyPr wrap="none" rtlCol="0">
            <a:spAutoFit/>
          </a:bodyPr>
          <a:p>
            <a:pPr algn="l"/>
            <a:r>
              <a:rPr lang="zh-CN" sz="3200" b="1">
                <a:solidFill>
                  <a:srgbClr val="FF0000"/>
                </a:solidFill>
                <a:latin typeface="微软雅黑" panose="020B0503020204020204" charset="-122"/>
                <a:ea typeface="微软雅黑" panose="020B0503020204020204" charset="-122"/>
                <a:cs typeface="华文中宋" panose="02010600040101010101" charset="-122"/>
                <a:sym typeface="+mn-ea"/>
              </a:rPr>
              <a:t>小说的魔幻现实主义手法分析</a:t>
            </a:r>
            <a:endParaRPr lang="zh-CN" altLang="en-US" sz="32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1815" y="1082040"/>
            <a:ext cx="11201400" cy="1173480"/>
          </a:xfrm>
          <a:prstGeom prst="rect">
            <a:avLst/>
          </a:prstGeom>
          <a:noFill/>
          <a:ln w="9525">
            <a:noFill/>
          </a:ln>
        </p:spPr>
        <p:txBody>
          <a:bodyPr wrap="square">
            <a:spAutoFit/>
          </a:bodyPr>
          <a:p>
            <a:pPr marL="0" indent="0" eaLnBrk="1" latinLnBrk="0" hangingPunct="1">
              <a:lnSpc>
                <a:spcPct val="110000"/>
              </a:lnSpc>
            </a:pPr>
            <a:r>
              <a:rPr sz="3200" b="1">
                <a:solidFill>
                  <a:srgbClr val="372CC8"/>
                </a:solidFill>
                <a:uFillTx/>
                <a:latin typeface="华文中宋" panose="02010600040101010101" charset="-122"/>
                <a:ea typeface="华文中宋" panose="02010600040101010101" charset="-122"/>
                <a:cs typeface="华文中宋" panose="02010600040101010101" charset="-122"/>
              </a:rPr>
              <a:t>1.课文开篇写“马孔多变了样”,马孔多变成了什么样?这句话在文中起什么作用?</a:t>
            </a:r>
            <a:endParaRPr sz="3200" b="1">
              <a:solidFill>
                <a:srgbClr val="372CC8"/>
              </a:solidFill>
              <a:uFillTx/>
              <a:latin typeface="华文中宋" panose="02010600040101010101" charset="-122"/>
              <a:ea typeface="华文中宋" panose="02010600040101010101" charset="-122"/>
              <a:cs typeface="华文中宋" panose="02010600040101010101" charset="-122"/>
            </a:endParaRPr>
          </a:p>
        </p:txBody>
      </p:sp>
      <p:sp>
        <p:nvSpPr>
          <p:cNvPr id="20" name="文本框 1"/>
          <p:cNvSpPr txBox="1"/>
          <p:nvPr/>
        </p:nvSpPr>
        <p:spPr>
          <a:xfrm>
            <a:off x="643890" y="2346325"/>
            <a:ext cx="11017250" cy="4225925"/>
          </a:xfrm>
          <a:prstGeom prst="rect">
            <a:avLst/>
          </a:prstGeom>
          <a:noFill/>
        </p:spPr>
        <p:txBody>
          <a:bodyPr wrap="square" rtlCol="0">
            <a:spAutoFit/>
          </a:bodyPr>
          <a:p>
            <a:pPr eaLnBrk="1" latinLnBrk="0" hangingPunct="1">
              <a:lnSpc>
                <a:spcPct val="120000"/>
              </a:lnSpc>
            </a:pP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(1)</a:t>
            </a:r>
            <a:r>
              <a:rPr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马孔多的变化:</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a:p>
            <a:pPr eaLnBrk="1" latinLnBrk="0" hangingPunct="1">
              <a:lnSpc>
                <a:spcPct val="120000"/>
              </a:lnSpc>
            </a:pP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lang="en-US" sz="28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①乌尔苏拉带来的新居民,使这座昔日僻静的小村落有了手工作坊,开通了商铺,建立了与外界的联系,变成了繁华的城镇,天翻地覆的变化即将到来;</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a:p>
            <a:pPr eaLnBrk="1" latinLnBrk="0" hangingPunct="1">
              <a:lnSpc>
                <a:spcPct val="120000"/>
              </a:lnSpc>
            </a:pP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lang="en-US" sz="28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②群鸟被音乐钟取代,巴旦杏代替了金合欢;</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a:p>
            <a:pPr eaLnBrk="1" latinLnBrk="0" hangingPunct="1">
              <a:lnSpc>
                <a:spcPct val="120000"/>
              </a:lnSpc>
            </a:pP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lang="en-US" sz="28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③丽贝卡的到来使马孔多小镇上的居民患上了集体失眠症。</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a:p>
            <a:pPr eaLnBrk="1" latinLnBrk="0" hangingPunct="1">
              <a:lnSpc>
                <a:spcPct val="120000"/>
              </a:lnSpc>
            </a:pP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(2)</a:t>
            </a:r>
            <a:r>
              <a:rPr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作用:</a:t>
            </a:r>
            <a:r>
              <a:rPr lang="en-US" sz="2800" b="1" dirty="0">
                <a:solidFill>
                  <a:srgbClr val="FF0000"/>
                </a:solidFill>
                <a:latin typeface="华文中宋" panose="02010600040101010101" charset="-122"/>
                <a:ea typeface="华文中宋" panose="02010600040101010101" charset="-122"/>
                <a:cs typeface="华文中宋" panose="02010600040101010101" charset="-122"/>
                <a:sym typeface="+mn-ea"/>
              </a:rPr>
              <a:t> </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①这句话在文中起到引起下文的作用;</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a:p>
            <a:pPr eaLnBrk="1" latinLnBrk="0" hangingPunct="1">
              <a:lnSpc>
                <a:spcPct val="120000"/>
              </a:lnSpc>
            </a:pP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lang="en-US" sz="28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②可以吸引读者的阅读兴趣。</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4537075" y="284480"/>
            <a:ext cx="3230880" cy="706755"/>
          </a:xfrm>
          <a:prstGeom prst="rect">
            <a:avLst/>
          </a:prstGeom>
          <a:noFill/>
        </p:spPr>
        <p:txBody>
          <a:bodyPr wrap="none" rtlCol="0">
            <a:spAutoFit/>
          </a:bodyPr>
          <a:p>
            <a:r>
              <a:rPr lang="zh-CN" altLang="en-US" sz="4000" b="1">
                <a:solidFill>
                  <a:srgbClr val="FF0000"/>
                </a:solidFill>
              </a:rPr>
              <a:t>课文交流探究</a:t>
            </a:r>
            <a:endParaRPr lang="zh-CN" altLang="en-US" sz="4000" b="1">
              <a:solidFill>
                <a:srgbClr val="FF0000"/>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000" fill="hold">
                                          <p:stCondLst>
                                            <p:cond delay="0"/>
                                          </p:stCondLst>
                                        </p:cTn>
                                        <p:tgtEl>
                                          <p:spTgt spid="20">
                                            <p:txEl>
                                              <p:pRg st="0" end="0"/>
                                            </p:txEl>
                                          </p:spTgt>
                                        </p:tgtEl>
                                        <p:attrNameLst>
                                          <p:attrName>style.visibility</p:attrName>
                                        </p:attrNameLst>
                                      </p:cBhvr>
                                      <p:to>
                                        <p:strVal val="visible"/>
                                      </p:to>
                                    </p:set>
                                    <p:anim calcmode="lin" valueType="num">
                                      <p:cBhvr additive="base">
                                        <p:cTn id="19"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2" presetClass="entr" presetSubtype="4" fill="hold" nodeType="afterEffect">
                                  <p:stCondLst>
                                    <p:cond delay="0"/>
                                  </p:stCondLst>
                                  <p:childTnLst>
                                    <p:set>
                                      <p:cBhvr>
                                        <p:cTn id="23" dur="1000" fill="hold">
                                          <p:stCondLst>
                                            <p:cond delay="0"/>
                                          </p:stCondLst>
                                        </p:cTn>
                                        <p:tgtEl>
                                          <p:spTgt spid="20">
                                            <p:txEl>
                                              <p:pRg st="1" end="1"/>
                                            </p:txEl>
                                          </p:spTgt>
                                        </p:tgtEl>
                                        <p:attrNameLst>
                                          <p:attrName>style.visibility</p:attrName>
                                        </p:attrNameLst>
                                      </p:cBhvr>
                                      <p:to>
                                        <p:strVal val="visible"/>
                                      </p:to>
                                    </p:set>
                                    <p:anim calcmode="lin" valueType="num">
                                      <p:cBhvr additive="base">
                                        <p:cTn id="24" dur="1000" fill="hold"/>
                                        <p:tgtEl>
                                          <p:spTgt spid="20">
                                            <p:txEl>
                                              <p:pRg st="1" end="1"/>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20">
                                            <p:txEl>
                                              <p:pRg st="1" end="1"/>
                                            </p:txEl>
                                          </p:spTgt>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nodeType="afterEffect">
                                  <p:stCondLst>
                                    <p:cond delay="0"/>
                                  </p:stCondLst>
                                  <p:childTnLst>
                                    <p:set>
                                      <p:cBhvr>
                                        <p:cTn id="28" dur="1000" fill="hold">
                                          <p:stCondLst>
                                            <p:cond delay="0"/>
                                          </p:stCondLst>
                                        </p:cTn>
                                        <p:tgtEl>
                                          <p:spTgt spid="20">
                                            <p:txEl>
                                              <p:pRg st="2" end="2"/>
                                            </p:txEl>
                                          </p:spTgt>
                                        </p:tgtEl>
                                        <p:attrNameLst>
                                          <p:attrName>style.visibility</p:attrName>
                                        </p:attrNameLst>
                                      </p:cBhvr>
                                      <p:to>
                                        <p:strVal val="visible"/>
                                      </p:to>
                                    </p:set>
                                    <p:anim calcmode="lin" valueType="num">
                                      <p:cBhvr additive="base">
                                        <p:cTn id="29" dur="1000" fill="hold"/>
                                        <p:tgtEl>
                                          <p:spTgt spid="20">
                                            <p:txEl>
                                              <p:pRg st="2" end="2"/>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20">
                                            <p:txEl>
                                              <p:pRg st="2" end="2"/>
                                            </p:txEl>
                                          </p:spTgt>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fill="hold" nodeType="afterEffect">
                                  <p:stCondLst>
                                    <p:cond delay="0"/>
                                  </p:stCondLst>
                                  <p:childTnLst>
                                    <p:set>
                                      <p:cBhvr>
                                        <p:cTn id="33" dur="1000" fill="hold">
                                          <p:stCondLst>
                                            <p:cond delay="0"/>
                                          </p:stCondLst>
                                        </p:cTn>
                                        <p:tgtEl>
                                          <p:spTgt spid="20">
                                            <p:txEl>
                                              <p:pRg st="3" end="3"/>
                                            </p:txEl>
                                          </p:spTgt>
                                        </p:tgtEl>
                                        <p:attrNameLst>
                                          <p:attrName>style.visibility</p:attrName>
                                        </p:attrNameLst>
                                      </p:cBhvr>
                                      <p:to>
                                        <p:strVal val="visible"/>
                                      </p:to>
                                    </p:set>
                                    <p:anim calcmode="lin" valueType="num">
                                      <p:cBhvr additive="base">
                                        <p:cTn id="34" dur="1000" fill="hold"/>
                                        <p:tgtEl>
                                          <p:spTgt spid="20">
                                            <p:txEl>
                                              <p:pRg st="3" end="3"/>
                                            </p:txEl>
                                          </p:spTgt>
                                        </p:tgtEl>
                                        <p:attrNameLst>
                                          <p:attrName>ppt_x</p:attrName>
                                        </p:attrNameLst>
                                      </p:cBhvr>
                                      <p:tavLst>
                                        <p:tav tm="0">
                                          <p:val>
                                            <p:strVal val="#ppt_x"/>
                                          </p:val>
                                        </p:tav>
                                        <p:tav tm="100000">
                                          <p:val>
                                            <p:strVal val="#ppt_x"/>
                                          </p:val>
                                        </p:tav>
                                      </p:tavLst>
                                    </p:anim>
                                    <p:anim calcmode="lin" valueType="num">
                                      <p:cBhvr additive="base">
                                        <p:cTn id="35" dur="1000" fill="hold"/>
                                        <p:tgtEl>
                                          <p:spTgt spid="20">
                                            <p:txEl>
                                              <p:pRg st="3" end="3"/>
                                            </p:txEl>
                                          </p:spTgt>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nodeType="afterEffect">
                                  <p:stCondLst>
                                    <p:cond delay="0"/>
                                  </p:stCondLst>
                                  <p:childTnLst>
                                    <p:set>
                                      <p:cBhvr>
                                        <p:cTn id="38" dur="1000" fill="hold">
                                          <p:stCondLst>
                                            <p:cond delay="0"/>
                                          </p:stCondLst>
                                        </p:cTn>
                                        <p:tgtEl>
                                          <p:spTgt spid="20">
                                            <p:txEl>
                                              <p:pRg st="4" end="4"/>
                                            </p:txEl>
                                          </p:spTgt>
                                        </p:tgtEl>
                                        <p:attrNameLst>
                                          <p:attrName>style.visibility</p:attrName>
                                        </p:attrNameLst>
                                      </p:cBhvr>
                                      <p:to>
                                        <p:strVal val="visible"/>
                                      </p:to>
                                    </p:set>
                                    <p:anim calcmode="lin" valueType="num">
                                      <p:cBhvr additive="base">
                                        <p:cTn id="39" dur="1000" fill="hold"/>
                                        <p:tgtEl>
                                          <p:spTgt spid="20">
                                            <p:txEl>
                                              <p:pRg st="4" end="4"/>
                                            </p:txEl>
                                          </p:spTgt>
                                        </p:tgtEl>
                                        <p:attrNameLst>
                                          <p:attrName>ppt_x</p:attrName>
                                        </p:attrNameLst>
                                      </p:cBhvr>
                                      <p:tavLst>
                                        <p:tav tm="0">
                                          <p:val>
                                            <p:strVal val="#ppt_x"/>
                                          </p:val>
                                        </p:tav>
                                        <p:tav tm="100000">
                                          <p:val>
                                            <p:strVal val="#ppt_x"/>
                                          </p:val>
                                        </p:tav>
                                      </p:tavLst>
                                    </p:anim>
                                    <p:anim calcmode="lin" valueType="num">
                                      <p:cBhvr additive="base">
                                        <p:cTn id="40" dur="1000" fill="hold"/>
                                        <p:tgtEl>
                                          <p:spTgt spid="20">
                                            <p:txEl>
                                              <p:pRg st="4" end="4"/>
                                            </p:txEl>
                                          </p:spTgt>
                                        </p:tgtEl>
                                        <p:attrNameLst>
                                          <p:attrName>ppt_y</p:attrName>
                                        </p:attrNameLst>
                                      </p:cBhvr>
                                      <p:tavLst>
                                        <p:tav tm="0">
                                          <p:val>
                                            <p:strVal val="1+#ppt_h/2"/>
                                          </p:val>
                                        </p:tav>
                                        <p:tav tm="100000">
                                          <p:val>
                                            <p:strVal val="#ppt_y"/>
                                          </p:val>
                                        </p:tav>
                                      </p:tavLst>
                                    </p:anim>
                                  </p:childTnLst>
                                </p:cTn>
                              </p:par>
                            </p:childTnLst>
                          </p:cTn>
                        </p:par>
                        <p:par>
                          <p:cTn id="41" fill="hold">
                            <p:stCondLst>
                              <p:cond delay="5000"/>
                            </p:stCondLst>
                            <p:childTnLst>
                              <p:par>
                                <p:cTn id="42" presetID="2" presetClass="entr" presetSubtype="4" fill="hold" nodeType="afterEffect">
                                  <p:stCondLst>
                                    <p:cond delay="0"/>
                                  </p:stCondLst>
                                  <p:childTnLst>
                                    <p:set>
                                      <p:cBhvr>
                                        <p:cTn id="43" dur="1000" fill="hold">
                                          <p:stCondLst>
                                            <p:cond delay="0"/>
                                          </p:stCondLst>
                                        </p:cTn>
                                        <p:tgtEl>
                                          <p:spTgt spid="20">
                                            <p:txEl>
                                              <p:pRg st="5" end="5"/>
                                            </p:txEl>
                                          </p:spTgt>
                                        </p:tgtEl>
                                        <p:attrNameLst>
                                          <p:attrName>style.visibility</p:attrName>
                                        </p:attrNameLst>
                                      </p:cBhvr>
                                      <p:to>
                                        <p:strVal val="visible"/>
                                      </p:to>
                                    </p:set>
                                    <p:anim calcmode="lin" valueType="num">
                                      <p:cBhvr additive="base">
                                        <p:cTn id="44" dur="1000" fill="hold"/>
                                        <p:tgtEl>
                                          <p:spTgt spid="20">
                                            <p:txEl>
                                              <p:pRg st="5" end="5"/>
                                            </p:txEl>
                                          </p:spTgt>
                                        </p:tgtEl>
                                        <p:attrNameLst>
                                          <p:attrName>ppt_x</p:attrName>
                                        </p:attrNameLst>
                                      </p:cBhvr>
                                      <p:tavLst>
                                        <p:tav tm="0">
                                          <p:val>
                                            <p:strVal val="#ppt_x"/>
                                          </p:val>
                                        </p:tav>
                                        <p:tav tm="100000">
                                          <p:val>
                                            <p:strVal val="#ppt_x"/>
                                          </p:val>
                                        </p:tav>
                                      </p:tavLst>
                                    </p:anim>
                                    <p:anim calcmode="lin" valueType="num">
                                      <p:cBhvr additive="base">
                                        <p:cTn id="45" dur="1000" fill="hold"/>
                                        <p:tgtEl>
                                          <p:spTgt spid="2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9600" y="902335"/>
            <a:ext cx="11087735" cy="768350"/>
          </a:xfrm>
          <a:prstGeom prst="rect">
            <a:avLst/>
          </a:prstGeom>
          <a:noFill/>
          <a:ln w="9525">
            <a:noFill/>
          </a:ln>
        </p:spPr>
        <p:txBody>
          <a:bodyPr wrap="square">
            <a:spAutoFit/>
          </a:bodyPr>
          <a:p>
            <a:pPr marL="0" indent="0" eaLnBrk="1" latinLnBrk="0" hangingPunct="1">
              <a:lnSpc>
                <a:spcPct val="110000"/>
              </a:lnSpc>
            </a:pPr>
            <a:r>
              <a:rPr sz="4000" b="1">
                <a:solidFill>
                  <a:srgbClr val="372CC8"/>
                </a:solidFill>
                <a:uFillTx/>
                <a:latin typeface="华文中宋" panose="02010600040101010101" charset="-122"/>
                <a:ea typeface="华文中宋" panose="02010600040101010101" charset="-122"/>
                <a:cs typeface="华文中宋" panose="02010600040101010101" charset="-122"/>
              </a:rPr>
              <a:t>2.马孔多的变化给布恩迪亚一家带来了什么影响?</a:t>
            </a:r>
            <a:endParaRPr sz="4000" b="1">
              <a:solidFill>
                <a:srgbClr val="372CC8"/>
              </a:solidFill>
              <a:uFillTx/>
              <a:latin typeface="华文中宋" panose="02010600040101010101" charset="-122"/>
              <a:ea typeface="华文中宋" panose="02010600040101010101" charset="-122"/>
              <a:cs typeface="华文中宋" panose="02010600040101010101" charset="-122"/>
            </a:endParaRPr>
          </a:p>
        </p:txBody>
      </p:sp>
      <p:sp>
        <p:nvSpPr>
          <p:cNvPr id="20" name="文本框 1"/>
          <p:cNvSpPr txBox="1"/>
          <p:nvPr/>
        </p:nvSpPr>
        <p:spPr>
          <a:xfrm>
            <a:off x="615950" y="1827530"/>
            <a:ext cx="10960100" cy="4411980"/>
          </a:xfrm>
          <a:prstGeom prst="rect">
            <a:avLst/>
          </a:prstGeom>
          <a:noFill/>
        </p:spPr>
        <p:txBody>
          <a:bodyPr wrap="square" rtlCol="0">
            <a:spAutoFit/>
          </a:bodyPr>
          <a:p>
            <a:pPr eaLnBrk="1" latinLnBrk="0" hangingPunct="1">
              <a:lnSpc>
                <a:spcPct val="130000"/>
              </a:lnSpc>
            </a:pPr>
            <a:r>
              <a:rPr lang="en-US" sz="36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altLang="zh-CN" sz="3600" b="1" dirty="0">
                <a:solidFill>
                  <a:schemeClr val="tx1"/>
                </a:solidFill>
                <a:latin typeface="华文中宋" panose="02010600040101010101" charset="-122"/>
                <a:ea typeface="华文中宋" panose="02010600040101010101" charset="-122"/>
                <a:cs typeface="华文中宋" panose="02010600040101010101" charset="-122"/>
                <a:sym typeface="+mn-ea"/>
              </a:rPr>
              <a:t>布恩迪亚暂时从幻想中解脱出来,忙于整治市镇,营造出一种井然有序的实干氛围;乌尔苏拉忙于大有前途的糖果小动物生意,一心扩展家业;奥雷里亚诺全天待在被遗弃的实验室里,完全凭自己的探索掌握了金银器工艺;阿尔卡蒂奥和阿玛兰妲跟在印第安女人后面,顽固地不肯说卡斯蒂利亚语,而只说瓜希拉土语。</a:t>
            </a:r>
            <a:endParaRPr altLang="zh-CN" sz="3600" b="1" dirty="0">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20"/>
                                        </p:tgtEl>
                                        <p:attrNameLst>
                                          <p:attrName>style.visibility</p:attrName>
                                        </p:attrNameLst>
                                      </p:cBhvr>
                                      <p:to>
                                        <p:strVal val="visible"/>
                                      </p:to>
                                    </p:set>
                                    <p:anim calcmode="lin" valueType="num">
                                      <p:cBhvr additive="base">
                                        <p:cTn id="14" dur="1000" fill="hold"/>
                                        <p:tgtEl>
                                          <p:spTgt spid="20"/>
                                        </p:tgtEl>
                                        <p:attrNameLst>
                                          <p:attrName>ppt_x</p:attrName>
                                        </p:attrNameLst>
                                      </p:cBhvr>
                                      <p:tavLst>
                                        <p:tav tm="0">
                                          <p:val>
                                            <p:strVal val="#ppt_x"/>
                                          </p:val>
                                        </p:tav>
                                        <p:tav tm="100000">
                                          <p:val>
                                            <p:strVal val="#ppt_x"/>
                                          </p:val>
                                        </p:tav>
                                      </p:tavLst>
                                    </p:anim>
                                    <p:anim calcmode="lin" valueType="num">
                                      <p:cBhvr additive="base">
                                        <p:cTn id="15"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24230" y="844550"/>
            <a:ext cx="9791065" cy="700405"/>
          </a:xfrm>
          <a:prstGeom prst="rect">
            <a:avLst/>
          </a:prstGeom>
          <a:noFill/>
          <a:ln w="9525">
            <a:noFill/>
          </a:ln>
        </p:spPr>
        <p:txBody>
          <a:bodyPr wrap="square">
            <a:spAutoFit/>
          </a:bodyPr>
          <a:p>
            <a:pPr marL="0" indent="0" eaLnBrk="1" latinLnBrk="0" hangingPunct="1">
              <a:lnSpc>
                <a:spcPct val="110000"/>
              </a:lnSpc>
            </a:pPr>
            <a:r>
              <a:rPr sz="3600" b="1">
                <a:solidFill>
                  <a:srgbClr val="372CC8"/>
                </a:solidFill>
                <a:uFillTx/>
                <a:latin typeface="华文中宋" panose="02010600040101010101" charset="-122"/>
                <a:ea typeface="华文中宋" panose="02010600040101010101" charset="-122"/>
                <a:cs typeface="华文中宋" panose="02010600040101010101" charset="-122"/>
              </a:rPr>
              <a:t>3.根据第7段的文字,分析乌尔苏拉的人物形象。</a:t>
            </a:r>
            <a:endParaRPr sz="3600" b="1">
              <a:solidFill>
                <a:srgbClr val="372CC8"/>
              </a:solidFill>
              <a:uFillTx/>
              <a:latin typeface="华文中宋" panose="02010600040101010101" charset="-122"/>
              <a:ea typeface="华文中宋" panose="02010600040101010101" charset="-122"/>
              <a:cs typeface="华文中宋" panose="02010600040101010101" charset="-122"/>
            </a:endParaRPr>
          </a:p>
        </p:txBody>
      </p:sp>
      <p:sp>
        <p:nvSpPr>
          <p:cNvPr id="20" name="文本框 1"/>
          <p:cNvSpPr txBox="1"/>
          <p:nvPr/>
        </p:nvSpPr>
        <p:spPr>
          <a:xfrm>
            <a:off x="719455" y="1907540"/>
            <a:ext cx="10414000" cy="4076700"/>
          </a:xfrm>
          <a:prstGeom prst="rect">
            <a:avLst/>
          </a:prstGeom>
          <a:noFill/>
        </p:spPr>
        <p:txBody>
          <a:bodyPr wrap="square" rtlCol="0">
            <a:spAutoFit/>
          </a:bodyPr>
          <a:p>
            <a:pPr eaLnBrk="1" latinLnBrk="0" hangingPunct="1">
              <a:lnSpc>
                <a:spcPct val="120000"/>
              </a:lnSpc>
            </a:pPr>
            <a:r>
              <a:rPr lang="en-US" sz="36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altLang="zh-CN" sz="3600" b="1" dirty="0">
                <a:solidFill>
                  <a:schemeClr val="tx1"/>
                </a:solidFill>
                <a:latin typeface="华文中宋" panose="02010600040101010101" charset="-122"/>
                <a:ea typeface="华文中宋" panose="02010600040101010101" charset="-122"/>
                <a:cs typeface="华文中宋" panose="02010600040101010101" charset="-122"/>
                <a:sym typeface="+mn-ea"/>
              </a:rPr>
              <a:t>①</a:t>
            </a:r>
            <a:r>
              <a:rPr altLang="zh-CN" sz="3600" b="1" dirty="0">
                <a:solidFill>
                  <a:srgbClr val="FF0000"/>
                </a:solidFill>
                <a:latin typeface="华文中宋" panose="02010600040101010101" charset="-122"/>
                <a:ea typeface="华文中宋" panose="02010600040101010101" charset="-122"/>
                <a:cs typeface="华文中宋" panose="02010600040101010101" charset="-122"/>
                <a:sym typeface="+mn-ea"/>
              </a:rPr>
              <a:t>善良且有爱心</a:t>
            </a:r>
            <a:r>
              <a:rPr altLang="zh-CN" sz="3600" b="1" dirty="0">
                <a:solidFill>
                  <a:schemeClr val="tx1"/>
                </a:solidFill>
                <a:latin typeface="华文中宋" panose="02010600040101010101" charset="-122"/>
                <a:ea typeface="华文中宋" panose="02010600040101010101" charset="-122"/>
                <a:cs typeface="华文中宋" panose="02010600040101010101" charset="-122"/>
                <a:sym typeface="+mn-ea"/>
              </a:rPr>
              <a:t>。乌尔苏拉收留了父母双亡、孤苦无依的丽贝卡,并把她当作自己的孩子一样疼爱,一样教导。</a:t>
            </a:r>
            <a:endParaRPr altLang="zh-CN" sz="3600" b="1" dirty="0">
              <a:solidFill>
                <a:schemeClr val="tx1"/>
              </a:solidFill>
              <a:latin typeface="华文中宋" panose="02010600040101010101" charset="-122"/>
              <a:ea typeface="华文中宋" panose="02010600040101010101" charset="-122"/>
              <a:cs typeface="华文中宋" panose="02010600040101010101" charset="-122"/>
              <a:sym typeface="+mn-ea"/>
            </a:endParaRPr>
          </a:p>
          <a:p>
            <a:pPr eaLnBrk="1" latinLnBrk="0" hangingPunct="1">
              <a:lnSpc>
                <a:spcPct val="120000"/>
              </a:lnSpc>
            </a:pPr>
            <a:r>
              <a:rPr altLang="zh-CN" sz="36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lang="en-US" sz="36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altLang="zh-CN" sz="3600" b="1" dirty="0">
                <a:solidFill>
                  <a:schemeClr val="tx1"/>
                </a:solidFill>
                <a:latin typeface="华文中宋" panose="02010600040101010101" charset="-122"/>
                <a:ea typeface="华文中宋" panose="02010600040101010101" charset="-122"/>
                <a:cs typeface="华文中宋" panose="02010600040101010101" charset="-122"/>
                <a:sym typeface="+mn-ea"/>
              </a:rPr>
              <a:t>②</a:t>
            </a:r>
            <a:r>
              <a:rPr altLang="zh-CN" sz="3600" b="1" dirty="0">
                <a:solidFill>
                  <a:srgbClr val="FF0000"/>
                </a:solidFill>
                <a:latin typeface="华文中宋" panose="02010600040101010101" charset="-122"/>
                <a:ea typeface="华文中宋" panose="02010600040101010101" charset="-122"/>
                <a:cs typeface="华文中宋" panose="02010600040101010101" charset="-122"/>
                <a:sym typeface="+mn-ea"/>
              </a:rPr>
              <a:t>慈爱但坚持原则</a:t>
            </a:r>
            <a:r>
              <a:rPr altLang="zh-CN" sz="3600" b="1" dirty="0">
                <a:solidFill>
                  <a:schemeClr val="tx1"/>
                </a:solidFill>
                <a:latin typeface="华文中宋" panose="02010600040101010101" charset="-122"/>
                <a:ea typeface="华文中宋" panose="02010600040101010101" charset="-122"/>
                <a:cs typeface="华文中宋" panose="02010600040101010101" charset="-122"/>
                <a:sym typeface="+mn-ea"/>
              </a:rPr>
              <a:t>。丽贝卡有吃土的恶习,而且还拒绝吃药,这让乌尔苏拉在对她进行药物治疗的同时又加上了皮带抽打,使她逐渐显出康复的迹象。</a:t>
            </a:r>
            <a:endParaRPr altLang="zh-CN" sz="3600" b="1" dirty="0">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0">
                                            <p:txEl>
                                              <p:pRg st="0" end="0"/>
                                            </p:txEl>
                                          </p:spTgt>
                                        </p:tgtEl>
                                        <p:attrNameLst>
                                          <p:attrName>style.visibility</p:attrName>
                                        </p:attrNameLst>
                                      </p:cBhvr>
                                      <p:to>
                                        <p:strVal val="visible"/>
                                      </p:to>
                                    </p:set>
                                    <p:anim calcmode="lin" valueType="num">
                                      <p:cBhvr additive="base">
                                        <p:cTn id="14"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0">
                                            <p:txEl>
                                              <p:pRg st="1" end="1"/>
                                            </p:txEl>
                                          </p:spTgt>
                                        </p:tgtEl>
                                        <p:attrNameLst>
                                          <p:attrName>style.visibility</p:attrName>
                                        </p:attrNameLst>
                                      </p:cBhvr>
                                      <p:to>
                                        <p:strVal val="visible"/>
                                      </p:to>
                                    </p:set>
                                    <p:anim calcmode="lin" valueType="num">
                                      <p:cBhvr additive="base">
                                        <p:cTn id="19" dur="1000" fill="hold"/>
                                        <p:tgtEl>
                                          <p:spTgt spid="20">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36930" y="260985"/>
            <a:ext cx="9269095" cy="645160"/>
          </a:xfrm>
          <a:prstGeom prst="rect">
            <a:avLst/>
          </a:prstGeom>
          <a:noFill/>
          <a:ln w="9525">
            <a:noFill/>
          </a:ln>
        </p:spPr>
        <p:txBody>
          <a:bodyPr wrap="square">
            <a:spAutoFit/>
          </a:bodyPr>
          <a:p>
            <a:pPr marL="0" indent="0" eaLnBrk="1" latinLnBrk="0" hangingPunct="1">
              <a:lnSpc>
                <a:spcPct val="100000"/>
              </a:lnSpc>
            </a:pPr>
            <a:r>
              <a:rPr sz="3600" b="1">
                <a:solidFill>
                  <a:srgbClr val="372CC8"/>
                </a:solidFill>
                <a:uFillTx/>
                <a:latin typeface="华文中宋" panose="02010600040101010101" charset="-122"/>
                <a:ea typeface="华文中宋" panose="02010600040101010101" charset="-122"/>
                <a:cs typeface="华文中宋" panose="02010600040101010101" charset="-122"/>
              </a:rPr>
              <a:t>4.从文中看,布恩迪亚是一个什么样的人?</a:t>
            </a:r>
            <a:endParaRPr sz="3600" b="1">
              <a:solidFill>
                <a:srgbClr val="372CC8"/>
              </a:solidFill>
              <a:uFillTx/>
              <a:latin typeface="华文中宋" panose="02010600040101010101" charset="-122"/>
              <a:ea typeface="华文中宋" panose="02010600040101010101" charset="-122"/>
              <a:cs typeface="华文中宋" panose="02010600040101010101" charset="-122"/>
            </a:endParaRPr>
          </a:p>
        </p:txBody>
      </p:sp>
      <p:sp>
        <p:nvSpPr>
          <p:cNvPr id="20" name="文本框 1"/>
          <p:cNvSpPr txBox="1"/>
          <p:nvPr/>
        </p:nvSpPr>
        <p:spPr>
          <a:xfrm>
            <a:off x="541020" y="906145"/>
            <a:ext cx="11110595" cy="5775960"/>
          </a:xfrm>
          <a:prstGeom prst="rect">
            <a:avLst/>
          </a:prstGeom>
          <a:noFill/>
        </p:spPr>
        <p:txBody>
          <a:bodyPr wrap="square" rtlCol="0">
            <a:spAutoFit/>
          </a:bodyPr>
          <a:p>
            <a:pPr eaLnBrk="1" latinLnBrk="0" hangingPunct="1">
              <a:lnSpc>
                <a:spcPct val="120000"/>
              </a:lnSpc>
            </a:pPr>
            <a:r>
              <a:rPr lang="en-US" sz="28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他是一个身材健壮、智慧过人、想象力丰富、极富号召力和超人的探索精神的男人。</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a:p>
            <a:pPr eaLnBrk="1" latinLnBrk="0" hangingPunct="1">
              <a:lnSpc>
                <a:spcPct val="120000"/>
              </a:lnSpc>
            </a:pPr>
            <a:r>
              <a:rPr lang="en-US" sz="28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(1)</a:t>
            </a:r>
            <a:r>
              <a:rPr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布恩迪亚做事情执着而有魄力。</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他是村子里富于进取心、具有事业心的男人。他规划全村的布局和街道的设计,带领大家共同建设马孔多,让马孔多成为幸福的村庄。</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a:p>
            <a:pPr eaLnBrk="1" latinLnBrk="0" hangingPunct="1">
              <a:lnSpc>
                <a:spcPct val="120000"/>
              </a:lnSpc>
            </a:pPr>
            <a:r>
              <a:rPr lang="en-US" sz="28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(2)</a:t>
            </a:r>
            <a:r>
              <a:rPr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布恩迪亚极有责任心。</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他意识到失眠症已经侵入镇子,便召集起各家家长,把自己所知的失眠症情形讲给他们听,并且将疫病控制在村镇之内。</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a:p>
            <a:pPr eaLnBrk="1" latinLnBrk="0" hangingPunct="1">
              <a:lnSpc>
                <a:spcPct val="120000"/>
              </a:lnSpc>
            </a:pPr>
            <a:r>
              <a:rPr lang="en-US" sz="28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(3)</a:t>
            </a:r>
            <a:r>
              <a:rPr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布恩迪亚易于接受新事物。</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“他着迷于眼前的现实,认为这比自己广袤的幻想世界更为神奇”是因为马孔多的新气象;为了避免遗忘,奥雷里亚诺为器物贴标签,布恩迪亚先在家中实行,而后推广到全镇。</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0">
                                            <p:txEl>
                                              <p:pRg st="0" end="0"/>
                                            </p:txEl>
                                          </p:spTgt>
                                        </p:tgtEl>
                                        <p:attrNameLst>
                                          <p:attrName>style.visibility</p:attrName>
                                        </p:attrNameLst>
                                      </p:cBhvr>
                                      <p:to>
                                        <p:strVal val="visible"/>
                                      </p:to>
                                    </p:set>
                                    <p:anim calcmode="lin" valueType="num">
                                      <p:cBhvr additive="base">
                                        <p:cTn id="14"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0">
                                            <p:txEl>
                                              <p:pRg st="1" end="1"/>
                                            </p:txEl>
                                          </p:spTgt>
                                        </p:tgtEl>
                                        <p:attrNameLst>
                                          <p:attrName>style.visibility</p:attrName>
                                        </p:attrNameLst>
                                      </p:cBhvr>
                                      <p:to>
                                        <p:strVal val="visible"/>
                                      </p:to>
                                    </p:set>
                                    <p:anim calcmode="lin" valueType="num">
                                      <p:cBhvr additive="base">
                                        <p:cTn id="19" dur="1000" fill="hold"/>
                                        <p:tgtEl>
                                          <p:spTgt spid="20">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0">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20">
                                            <p:txEl>
                                              <p:pRg st="2" end="2"/>
                                            </p:txEl>
                                          </p:spTgt>
                                        </p:tgtEl>
                                        <p:attrNameLst>
                                          <p:attrName>style.visibility</p:attrName>
                                        </p:attrNameLst>
                                      </p:cBhvr>
                                      <p:to>
                                        <p:strVal val="visible"/>
                                      </p:to>
                                    </p:set>
                                    <p:anim calcmode="lin" valueType="num">
                                      <p:cBhvr additive="base">
                                        <p:cTn id="24" dur="1000" fill="hold"/>
                                        <p:tgtEl>
                                          <p:spTgt spid="20">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20">
                                            <p:txEl>
                                              <p:pRg st="2" end="2"/>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000" fill="hold">
                                          <p:stCondLst>
                                            <p:cond delay="0"/>
                                          </p:stCondLst>
                                        </p:cTn>
                                        <p:tgtEl>
                                          <p:spTgt spid="20">
                                            <p:txEl>
                                              <p:pRg st="3" end="3"/>
                                            </p:txEl>
                                          </p:spTgt>
                                        </p:tgtEl>
                                        <p:attrNameLst>
                                          <p:attrName>style.visibility</p:attrName>
                                        </p:attrNameLst>
                                      </p:cBhvr>
                                      <p:to>
                                        <p:strVal val="visible"/>
                                      </p:to>
                                    </p:set>
                                    <p:anim calcmode="lin" valueType="num">
                                      <p:cBhvr additive="base">
                                        <p:cTn id="29" dur="1000" fill="hold"/>
                                        <p:tgtEl>
                                          <p:spTgt spid="20">
                                            <p:txEl>
                                              <p:pRg st="3" end="3"/>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2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9780" y="545465"/>
            <a:ext cx="10189210" cy="632460"/>
          </a:xfrm>
          <a:prstGeom prst="rect">
            <a:avLst/>
          </a:prstGeom>
          <a:noFill/>
          <a:ln w="9525">
            <a:noFill/>
          </a:ln>
        </p:spPr>
        <p:txBody>
          <a:bodyPr wrap="square">
            <a:spAutoFit/>
          </a:bodyPr>
          <a:p>
            <a:pPr marL="0" indent="0" eaLnBrk="1" latinLnBrk="0" hangingPunct="1">
              <a:lnSpc>
                <a:spcPct val="110000"/>
              </a:lnSpc>
            </a:pPr>
            <a:r>
              <a:rPr lang="en-US" sz="3200" b="1">
                <a:solidFill>
                  <a:srgbClr val="372CC8"/>
                </a:solidFill>
                <a:uFillTx/>
                <a:latin typeface="华文中宋" panose="02010600040101010101" charset="-122"/>
                <a:ea typeface="华文中宋" panose="02010600040101010101" charset="-122"/>
                <a:cs typeface="华文中宋" panose="02010600040101010101" charset="-122"/>
              </a:rPr>
              <a:t>5</a:t>
            </a:r>
            <a:r>
              <a:rPr sz="3200" b="1">
                <a:solidFill>
                  <a:srgbClr val="372CC8"/>
                </a:solidFill>
                <a:uFillTx/>
                <a:latin typeface="华文中宋" panose="02010600040101010101" charset="-122"/>
                <a:ea typeface="华文中宋" panose="02010600040101010101" charset="-122"/>
                <a:cs typeface="华文中宋" panose="02010600040101010101" charset="-122"/>
              </a:rPr>
              <a:t>.丽贝卡是一个怎样的人?如何理解丽贝卡吃土的情节?</a:t>
            </a:r>
            <a:endParaRPr sz="3200" b="1">
              <a:solidFill>
                <a:srgbClr val="372CC8"/>
              </a:solidFill>
              <a:uFillTx/>
              <a:latin typeface="华文中宋" panose="02010600040101010101" charset="-122"/>
              <a:ea typeface="华文中宋" panose="02010600040101010101" charset="-122"/>
              <a:cs typeface="华文中宋" panose="02010600040101010101" charset="-122"/>
            </a:endParaRPr>
          </a:p>
        </p:txBody>
      </p:sp>
      <p:sp>
        <p:nvSpPr>
          <p:cNvPr id="20" name="文本框 1"/>
          <p:cNvSpPr txBox="1"/>
          <p:nvPr/>
        </p:nvSpPr>
        <p:spPr>
          <a:xfrm>
            <a:off x="692150" y="1352550"/>
            <a:ext cx="10947400" cy="4912995"/>
          </a:xfrm>
          <a:prstGeom prst="rect">
            <a:avLst/>
          </a:prstGeom>
          <a:noFill/>
        </p:spPr>
        <p:txBody>
          <a:bodyPr wrap="square" rtlCol="0">
            <a:spAutoFit/>
          </a:bodyPr>
          <a:p>
            <a:pPr eaLnBrk="1" latinLnBrk="0" hangingPunct="1">
              <a:lnSpc>
                <a:spcPct val="140000"/>
              </a:lnSpc>
            </a:pPr>
            <a:r>
              <a:rPr lang="en-US" sz="28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(1)</a:t>
            </a:r>
            <a:r>
              <a:rPr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丽贝卡是一个不期而至的小女孩。</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她带着父母的骨殖来到布恩迪亚家里,孤僻、美丽的外表下包裹着充满欲望的内心。她带来过差点让整个村子覆灭的失眠症,她在内心充满渴望与孤独时疯狂地吃着土。她像乌尔苏拉一样倔强、坚强,能够把苦难化作生存下去的勇气。</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a:p>
            <a:pPr eaLnBrk="1" latinLnBrk="0" hangingPunct="1">
              <a:lnSpc>
                <a:spcPct val="140000"/>
              </a:lnSpc>
            </a:pPr>
            <a:r>
              <a:rPr lang="en-US" sz="28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(2)“</a:t>
            </a:r>
            <a:r>
              <a:rPr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土”就是丽贝卡孤独的代表</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对吃土有所执念的丽贝卡,并不喜欢混着蚯蚓的湿土味道,却戒不掉这种味道。丽贝卡喜欢吃土,却不喜欢与人交流,“吃土”正是她孤独的表现,她通过这种行为来抗拒孤独。当她内心感到孤独时,苦涩的土是唯一能够排解她痛苦的良方。</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0">
                                            <p:txEl>
                                              <p:pRg st="0" end="0"/>
                                            </p:txEl>
                                          </p:spTgt>
                                        </p:tgtEl>
                                        <p:attrNameLst>
                                          <p:attrName>style.visibility</p:attrName>
                                        </p:attrNameLst>
                                      </p:cBhvr>
                                      <p:to>
                                        <p:strVal val="visible"/>
                                      </p:to>
                                    </p:set>
                                    <p:anim calcmode="lin" valueType="num">
                                      <p:cBhvr additive="base">
                                        <p:cTn id="14"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0">
                                            <p:txEl>
                                              <p:pRg st="1" end="1"/>
                                            </p:txEl>
                                          </p:spTgt>
                                        </p:tgtEl>
                                        <p:attrNameLst>
                                          <p:attrName>style.visibility</p:attrName>
                                        </p:attrNameLst>
                                      </p:cBhvr>
                                      <p:to>
                                        <p:strVal val="visible"/>
                                      </p:to>
                                    </p:set>
                                    <p:anim calcmode="lin" valueType="num">
                                      <p:cBhvr additive="base">
                                        <p:cTn id="19" dur="1000" fill="hold"/>
                                        <p:tgtEl>
                                          <p:spTgt spid="20">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65785" y="171450"/>
            <a:ext cx="8891905" cy="632460"/>
          </a:xfrm>
          <a:prstGeom prst="rect">
            <a:avLst/>
          </a:prstGeom>
          <a:noFill/>
          <a:ln w="9525">
            <a:noFill/>
          </a:ln>
        </p:spPr>
        <p:txBody>
          <a:bodyPr wrap="square">
            <a:spAutoFit/>
          </a:bodyPr>
          <a:p>
            <a:pPr marL="0" indent="0" eaLnBrk="1" latinLnBrk="0" hangingPunct="1">
              <a:lnSpc>
                <a:spcPct val="110000"/>
              </a:lnSpc>
            </a:pPr>
            <a:r>
              <a:rPr lang="en-US" sz="3200" b="1">
                <a:solidFill>
                  <a:srgbClr val="372CC8"/>
                </a:solidFill>
                <a:uFillTx/>
                <a:latin typeface="华文中宋" panose="02010600040101010101" charset="-122"/>
                <a:ea typeface="华文中宋" panose="02010600040101010101" charset="-122"/>
                <a:cs typeface="华文中宋" panose="02010600040101010101" charset="-122"/>
              </a:rPr>
              <a:t>6</a:t>
            </a:r>
            <a:r>
              <a:rPr sz="3200" b="1">
                <a:solidFill>
                  <a:srgbClr val="372CC8"/>
                </a:solidFill>
                <a:uFillTx/>
                <a:latin typeface="华文中宋" panose="02010600040101010101" charset="-122"/>
                <a:ea typeface="华文中宋" panose="02010600040101010101" charset="-122"/>
                <a:cs typeface="华文中宋" panose="02010600040101010101" charset="-122"/>
              </a:rPr>
              <a:t>.</a:t>
            </a:r>
            <a:r>
              <a:rPr lang="en-US" sz="3200" b="1">
                <a:solidFill>
                  <a:srgbClr val="372CC8"/>
                </a:solidFill>
                <a:uFillTx/>
                <a:latin typeface="华文中宋" panose="02010600040101010101" charset="-122"/>
                <a:ea typeface="华文中宋" panose="02010600040101010101" charset="-122"/>
                <a:cs typeface="华文中宋" panose="02010600040101010101" charset="-122"/>
              </a:rPr>
              <a:t> </a:t>
            </a:r>
            <a:r>
              <a:rPr sz="3200" b="1">
                <a:solidFill>
                  <a:srgbClr val="372CC8"/>
                </a:solidFill>
                <a:uFillTx/>
                <a:latin typeface="华文中宋" panose="02010600040101010101" charset="-122"/>
                <a:ea typeface="华文中宋" panose="02010600040101010101" charset="-122"/>
                <a:cs typeface="华文中宋" panose="02010600040101010101" charset="-122"/>
              </a:rPr>
              <a:t>你认为文中所写的“孤独”体现在哪些方面?</a:t>
            </a:r>
            <a:endParaRPr sz="3200" b="1">
              <a:solidFill>
                <a:srgbClr val="372CC8"/>
              </a:solidFill>
              <a:uFillTx/>
              <a:latin typeface="华文中宋" panose="02010600040101010101" charset="-122"/>
              <a:ea typeface="华文中宋" panose="02010600040101010101" charset="-122"/>
              <a:cs typeface="华文中宋" panose="02010600040101010101" charset="-122"/>
            </a:endParaRPr>
          </a:p>
        </p:txBody>
      </p:sp>
      <p:sp>
        <p:nvSpPr>
          <p:cNvPr id="20" name="文本框 1"/>
          <p:cNvSpPr txBox="1"/>
          <p:nvPr/>
        </p:nvSpPr>
        <p:spPr>
          <a:xfrm>
            <a:off x="269875" y="920750"/>
            <a:ext cx="11652885" cy="5692775"/>
          </a:xfrm>
          <a:prstGeom prst="rect">
            <a:avLst/>
          </a:prstGeom>
          <a:noFill/>
        </p:spPr>
        <p:txBody>
          <a:bodyPr wrap="square" rtlCol="0">
            <a:spAutoFit/>
          </a:bodyPr>
          <a:p>
            <a:pPr eaLnBrk="1" latinLnBrk="0" hangingPunct="1">
              <a:lnSpc>
                <a:spcPct val="100000"/>
              </a:lnSpc>
            </a:pPr>
            <a:r>
              <a:rPr lang="en-US" sz="2800" b="1" dirty="0">
                <a:solidFill>
                  <a:srgbClr val="FF0000"/>
                </a:solidFill>
                <a:latin typeface="华文中宋" panose="02010600040101010101" charset="-122"/>
                <a:ea typeface="华文中宋" panose="02010600040101010101" charset="-122"/>
                <a:cs typeface="华文中宋" panose="02010600040101010101" charset="-122"/>
                <a:sym typeface="+mn-ea"/>
              </a:rPr>
              <a:t>      </a:t>
            </a:r>
            <a:r>
              <a:rPr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观点一:</a:t>
            </a:r>
            <a:r>
              <a:rPr altLang="zh-CN" sz="2800" b="1" dirty="0">
                <a:solidFill>
                  <a:srgbClr val="00B0F0"/>
                </a:solidFill>
                <a:latin typeface="华文中宋" panose="02010600040101010101" charset="-122"/>
                <a:ea typeface="华文中宋" panose="02010600040101010101" charset="-122"/>
                <a:cs typeface="华文中宋" panose="02010600040101010101" charset="-122"/>
                <a:sym typeface="+mn-ea"/>
              </a:rPr>
              <a:t>马孔多是“孤独”的</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。它位置偏僻,难与外界沟通。这个充满魔幻的村子置身于现代科技文明之外,偶尔外面透进来的一道光,最终也被卷入小镇一代代注定破败的循环之中。</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a:p>
            <a:pPr eaLnBrk="1" latinLnBrk="0" hangingPunct="1">
              <a:lnSpc>
                <a:spcPct val="100000"/>
              </a:lnSpc>
            </a:pPr>
            <a:r>
              <a:rPr lang="en-US" sz="2800" b="1" dirty="0">
                <a:solidFill>
                  <a:srgbClr val="FF0000"/>
                </a:solidFill>
                <a:latin typeface="华文中宋" panose="02010600040101010101" charset="-122"/>
                <a:ea typeface="华文中宋" panose="02010600040101010101" charset="-122"/>
                <a:cs typeface="华文中宋" panose="02010600040101010101" charset="-122"/>
                <a:sym typeface="+mn-ea"/>
              </a:rPr>
              <a:t>      </a:t>
            </a:r>
            <a:r>
              <a:rPr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观点二:</a:t>
            </a:r>
            <a:r>
              <a:rPr altLang="zh-CN" sz="2800" b="1" dirty="0">
                <a:solidFill>
                  <a:srgbClr val="00B0F0"/>
                </a:solidFill>
                <a:latin typeface="华文中宋" panose="02010600040101010101" charset="-122"/>
                <a:ea typeface="华文中宋" panose="02010600040101010101" charset="-122"/>
                <a:cs typeface="华文中宋" panose="02010600040101010101" charset="-122"/>
                <a:sym typeface="+mn-ea"/>
              </a:rPr>
              <a:t>马孔多的居民是“孤独”的</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他们有挥之不去的自闭意识,他们只因何塞·阿尔卡蒂奥没有一道归来,就排挤以梅尔基亚德斯为代表的吉卜赛人,而这些吉普赛人曾以悠远的智慧和神奇的发明对村子的发展壮大做出过不可磨灭的贡献。马孔多的居民对失眠症缺少正确的认识,更没有意识到它的危害,把紧急情况视为常态而不去寻求有效的治疗方法。</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a:p>
            <a:pPr eaLnBrk="1" latinLnBrk="0" hangingPunct="1">
              <a:lnSpc>
                <a:spcPct val="100000"/>
              </a:lnSpc>
            </a:pPr>
            <a:r>
              <a:rPr lang="en-US" sz="2800" b="1" dirty="0">
                <a:solidFill>
                  <a:srgbClr val="FF0000"/>
                </a:solidFill>
                <a:latin typeface="华文中宋" panose="02010600040101010101" charset="-122"/>
                <a:ea typeface="华文中宋" panose="02010600040101010101" charset="-122"/>
                <a:cs typeface="华文中宋" panose="02010600040101010101" charset="-122"/>
                <a:sym typeface="+mn-ea"/>
              </a:rPr>
              <a:t>      </a:t>
            </a:r>
            <a:r>
              <a:rPr altLang="zh-CN" sz="2800" b="1" dirty="0">
                <a:solidFill>
                  <a:srgbClr val="FF0000"/>
                </a:solidFill>
                <a:latin typeface="华文中宋" panose="02010600040101010101" charset="-122"/>
                <a:ea typeface="华文中宋" panose="02010600040101010101" charset="-122"/>
                <a:cs typeface="华文中宋" panose="02010600040101010101" charset="-122"/>
                <a:sym typeface="+mn-ea"/>
              </a:rPr>
              <a:t>观点三:</a:t>
            </a:r>
            <a:r>
              <a:rPr altLang="zh-CN" sz="2800" b="1" dirty="0">
                <a:solidFill>
                  <a:srgbClr val="00B0F0"/>
                </a:solidFill>
                <a:latin typeface="华文中宋" panose="02010600040101010101" charset="-122"/>
                <a:ea typeface="华文中宋" panose="02010600040101010101" charset="-122"/>
                <a:cs typeface="华文中宋" panose="02010600040101010101" charset="-122"/>
                <a:sym typeface="+mn-ea"/>
              </a:rPr>
              <a:t>布恩迪亚家族是“孤独”的</a:t>
            </a:r>
            <a:r>
              <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rPr>
              <a:t>。如布恩迪亚家族里一代又一代的人都反复使用那几个相同的名字:第一代的族长是何塞·阿尔卡蒂奥·布恩迪亚,而其长子是何塞·阿尔卡蒂奥,何塞·阿尔卡蒂奥的儿子叫阿尔卡蒂奥。其家庭人员缺少沟通,如奥雷里亚诺沉默寡言,孤独入骨,全神贯注于金银器工艺实验,甚至到了废寝忘食的地步。</a:t>
            </a:r>
            <a:endParaRPr altLang="zh-CN" sz="2800" b="1" dirty="0">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0">
                                            <p:txEl>
                                              <p:pRg st="0" end="0"/>
                                            </p:txEl>
                                          </p:spTgt>
                                        </p:tgtEl>
                                        <p:attrNameLst>
                                          <p:attrName>style.visibility</p:attrName>
                                        </p:attrNameLst>
                                      </p:cBhvr>
                                      <p:to>
                                        <p:strVal val="visible"/>
                                      </p:to>
                                    </p:set>
                                    <p:anim calcmode="lin" valueType="num">
                                      <p:cBhvr additive="base">
                                        <p:cTn id="14"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0">
                                            <p:txEl>
                                              <p:pRg st="1" end="1"/>
                                            </p:txEl>
                                          </p:spTgt>
                                        </p:tgtEl>
                                        <p:attrNameLst>
                                          <p:attrName>style.visibility</p:attrName>
                                        </p:attrNameLst>
                                      </p:cBhvr>
                                      <p:to>
                                        <p:strVal val="visible"/>
                                      </p:to>
                                    </p:set>
                                    <p:anim calcmode="lin" valueType="num">
                                      <p:cBhvr additive="base">
                                        <p:cTn id="19" dur="1000" fill="hold"/>
                                        <p:tgtEl>
                                          <p:spTgt spid="20">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0">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20">
                                            <p:txEl>
                                              <p:pRg st="2" end="2"/>
                                            </p:txEl>
                                          </p:spTgt>
                                        </p:tgtEl>
                                        <p:attrNameLst>
                                          <p:attrName>style.visibility</p:attrName>
                                        </p:attrNameLst>
                                      </p:cBhvr>
                                      <p:to>
                                        <p:strVal val="visible"/>
                                      </p:to>
                                    </p:set>
                                    <p:anim calcmode="lin" valueType="num">
                                      <p:cBhvr additive="base">
                                        <p:cTn id="24" dur="1000" fill="hold"/>
                                        <p:tgtEl>
                                          <p:spTgt spid="20">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2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79475" y="474345"/>
            <a:ext cx="8977630" cy="645160"/>
          </a:xfrm>
          <a:prstGeom prst="rect">
            <a:avLst/>
          </a:prstGeom>
          <a:noFill/>
          <a:ln w="9525">
            <a:noFill/>
          </a:ln>
        </p:spPr>
        <p:txBody>
          <a:bodyPr wrap="square">
            <a:spAutoFit/>
          </a:bodyPr>
          <a:p>
            <a:pPr marL="0" indent="0" eaLnBrk="1" latinLnBrk="0" hangingPunct="1">
              <a:lnSpc>
                <a:spcPct val="100000"/>
              </a:lnSpc>
            </a:pPr>
            <a:r>
              <a:rPr lang="en-US" sz="3600" b="1">
                <a:solidFill>
                  <a:srgbClr val="372CC8"/>
                </a:solidFill>
                <a:uFillTx/>
                <a:latin typeface="华文中宋" panose="02010600040101010101" charset="-122"/>
                <a:ea typeface="华文中宋" panose="02010600040101010101" charset="-122"/>
                <a:cs typeface="华文中宋" panose="02010600040101010101" charset="-122"/>
              </a:rPr>
              <a:t>7</a:t>
            </a:r>
            <a:r>
              <a:rPr sz="3600" b="1">
                <a:solidFill>
                  <a:srgbClr val="372CC8"/>
                </a:solidFill>
                <a:uFillTx/>
                <a:latin typeface="华文中宋" panose="02010600040101010101" charset="-122"/>
                <a:ea typeface="华文中宋" panose="02010600040101010101" charset="-122"/>
                <a:cs typeface="华文中宋" panose="02010600040101010101" charset="-122"/>
              </a:rPr>
              <a:t>.由此我们可以看出标题具有怎样的含义?</a:t>
            </a:r>
            <a:endParaRPr sz="3600" b="1">
              <a:solidFill>
                <a:srgbClr val="372CC8"/>
              </a:solidFill>
              <a:uFillTx/>
              <a:latin typeface="华文中宋" panose="02010600040101010101" charset="-122"/>
              <a:ea typeface="华文中宋" panose="02010600040101010101" charset="-122"/>
              <a:cs typeface="华文中宋" panose="02010600040101010101" charset="-122"/>
            </a:endParaRPr>
          </a:p>
        </p:txBody>
      </p:sp>
      <p:sp>
        <p:nvSpPr>
          <p:cNvPr id="20" name="文本框 1"/>
          <p:cNvSpPr txBox="1"/>
          <p:nvPr/>
        </p:nvSpPr>
        <p:spPr>
          <a:xfrm>
            <a:off x="605155" y="1280160"/>
            <a:ext cx="11112500" cy="5406390"/>
          </a:xfrm>
          <a:prstGeom prst="rect">
            <a:avLst/>
          </a:prstGeom>
          <a:noFill/>
        </p:spPr>
        <p:txBody>
          <a:bodyPr wrap="square" rtlCol="0">
            <a:spAutoFit/>
          </a:bodyPr>
          <a:p>
            <a:pPr eaLnBrk="1" latinLnBrk="0" hangingPunct="1">
              <a:lnSpc>
                <a:spcPct val="120000"/>
              </a:lnSpc>
            </a:pPr>
            <a:r>
              <a:rPr altLang="zh-CN" sz="32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lang="en-US" sz="32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altLang="zh-CN" sz="3200" b="1" dirty="0">
                <a:solidFill>
                  <a:srgbClr val="FF0000"/>
                </a:solidFill>
                <a:latin typeface="华文中宋" panose="02010600040101010101" charset="-122"/>
                <a:ea typeface="华文中宋" panose="02010600040101010101" charset="-122"/>
                <a:cs typeface="华文中宋" panose="02010600040101010101" charset="-122"/>
                <a:sym typeface="+mn-ea"/>
              </a:rPr>
              <a:t>“孤独”不仅是《百年孤独》的主题,也是马尔克斯其他一些作品的主题,同时也是拉丁美洲文学共同的主题。</a:t>
            </a:r>
            <a:r>
              <a:rPr altLang="zh-CN" sz="3200" b="1" dirty="0">
                <a:solidFill>
                  <a:schemeClr val="tx1"/>
                </a:solidFill>
                <a:latin typeface="华文中宋" panose="02010600040101010101" charset="-122"/>
                <a:ea typeface="华文中宋" panose="02010600040101010101" charset="-122"/>
                <a:cs typeface="华文中宋" panose="02010600040101010101" charset="-122"/>
                <a:sym typeface="+mn-ea"/>
              </a:rPr>
              <a:t>长期以来,拉丁美洲这一地区的国家和民族,经历了外来文化的洗礼、西班牙等殖民者的入侵,在争取独立的斗争中付出了血的代价。</a:t>
            </a:r>
            <a:r>
              <a:rPr lang="en-US" sz="3200" b="1" dirty="0">
                <a:solidFill>
                  <a:schemeClr val="tx1"/>
                </a:solidFill>
                <a:latin typeface="华文中宋" panose="02010600040101010101" charset="-122"/>
                <a:ea typeface="华文中宋" panose="02010600040101010101" charset="-122"/>
                <a:cs typeface="华文中宋" panose="02010600040101010101" charset="-122"/>
                <a:sym typeface="+mn-ea"/>
              </a:rPr>
              <a:t>   </a:t>
            </a:r>
            <a:endParaRPr lang="en-US" sz="3200" b="1" dirty="0">
              <a:solidFill>
                <a:schemeClr val="tx1"/>
              </a:solidFill>
              <a:latin typeface="华文中宋" panose="02010600040101010101" charset="-122"/>
              <a:ea typeface="华文中宋" panose="02010600040101010101" charset="-122"/>
              <a:cs typeface="华文中宋" panose="02010600040101010101" charset="-122"/>
              <a:sym typeface="+mn-ea"/>
            </a:endParaRPr>
          </a:p>
          <a:p>
            <a:pPr eaLnBrk="1" latinLnBrk="0" hangingPunct="1">
              <a:lnSpc>
                <a:spcPct val="120000"/>
              </a:lnSpc>
            </a:pPr>
            <a:r>
              <a:rPr lang="en-US" sz="3200" b="1" dirty="0">
                <a:solidFill>
                  <a:schemeClr val="tx1"/>
                </a:solidFill>
                <a:latin typeface="华文中宋" panose="02010600040101010101" charset="-122"/>
                <a:ea typeface="华文中宋" panose="02010600040101010101" charset="-122"/>
                <a:cs typeface="华文中宋" panose="02010600040101010101" charset="-122"/>
                <a:sym typeface="+mn-ea"/>
              </a:rPr>
              <a:t>      </a:t>
            </a:r>
            <a:r>
              <a:rPr altLang="zh-CN" sz="3200" b="1" dirty="0">
                <a:solidFill>
                  <a:schemeClr val="tx1"/>
                </a:solidFill>
                <a:latin typeface="华文中宋" panose="02010600040101010101" charset="-122"/>
                <a:ea typeface="华文中宋" panose="02010600040101010101" charset="-122"/>
                <a:cs typeface="华文中宋" panose="02010600040101010101" charset="-122"/>
                <a:sym typeface="+mn-ea"/>
              </a:rPr>
              <a:t>“百年”指拉丁美洲人民被压迫、被剥削的苦难岁月是漫长的;“孤独”指拉丁美洲长期愚昧,落后,保守,僵化。</a:t>
            </a:r>
            <a:r>
              <a:rPr altLang="zh-CN" sz="3200" b="1" dirty="0">
                <a:solidFill>
                  <a:srgbClr val="00B0F0"/>
                </a:solidFill>
                <a:latin typeface="华文中宋" panose="02010600040101010101" charset="-122"/>
                <a:ea typeface="华文中宋" panose="02010600040101010101" charset="-122"/>
                <a:cs typeface="华文中宋" panose="02010600040101010101" charset="-122"/>
                <a:sym typeface="+mn-ea"/>
              </a:rPr>
              <a:t>作者以《百年孤独》为题,意在引起读者思考造成马孔多——实际上是拉丁美洲的缩影——百年孤独的原因,以及打破这种状态的根本途径。</a:t>
            </a:r>
            <a:endParaRPr altLang="zh-CN" sz="3200" b="1" dirty="0">
              <a:solidFill>
                <a:srgbClr val="00B0F0"/>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20">
                                            <p:txEl>
                                              <p:pRg st="0" end="0"/>
                                            </p:txEl>
                                          </p:spTgt>
                                        </p:tgtEl>
                                        <p:attrNameLst>
                                          <p:attrName>style.visibility</p:attrName>
                                        </p:attrNameLst>
                                      </p:cBhvr>
                                      <p:to>
                                        <p:strVal val="visible"/>
                                      </p:to>
                                    </p:set>
                                    <p:anim calcmode="lin" valueType="num">
                                      <p:cBhvr additive="base">
                                        <p:cTn id="14"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20">
                                            <p:txEl>
                                              <p:pRg st="1" end="1"/>
                                            </p:txEl>
                                          </p:spTgt>
                                        </p:tgtEl>
                                        <p:attrNameLst>
                                          <p:attrName>style.visibility</p:attrName>
                                        </p:attrNameLst>
                                      </p:cBhvr>
                                      <p:to>
                                        <p:strVal val="visible"/>
                                      </p:to>
                                    </p:set>
                                    <p:anim calcmode="lin" valueType="num">
                                      <p:cBhvr additive="base">
                                        <p:cTn id="19" dur="1000" fill="hold"/>
                                        <p:tgtEl>
                                          <p:spTgt spid="20">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2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42035" y="1330325"/>
            <a:ext cx="10469245" cy="4742815"/>
          </a:xfrm>
          <a:prstGeom prst="rect">
            <a:avLst/>
          </a:prstGeom>
          <a:noFill/>
          <a:ln w="9525">
            <a:noFill/>
          </a:ln>
        </p:spPr>
        <p:txBody>
          <a:bodyPr wrap="square">
            <a:spAutoFit/>
          </a:bodyPr>
          <a:p>
            <a:pPr indent="0">
              <a:lnSpc>
                <a:spcPct val="140000"/>
              </a:lnSpc>
            </a:pPr>
            <a:r>
              <a:rPr lang="zh-CN" sz="3600" b="1">
                <a:solidFill>
                  <a:srgbClr val="1E1E1E"/>
                </a:solidFill>
                <a:latin typeface="华文中宋" panose="02010600040101010101" charset="-122"/>
                <a:ea typeface="华文中宋" panose="02010600040101010101" charset="-122"/>
                <a:cs typeface="华文中宋" panose="02010600040101010101" charset="-122"/>
              </a:rPr>
              <a:t>1.积累文中词语，并熟练运用。</a:t>
            </a:r>
            <a:endParaRPr lang="zh-CN" sz="36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40000"/>
              </a:lnSpc>
            </a:pPr>
            <a:r>
              <a:rPr lang="zh-CN" sz="3600" b="1">
                <a:solidFill>
                  <a:srgbClr val="1E1E1E"/>
                </a:solidFill>
                <a:latin typeface="华文中宋" panose="02010600040101010101" charset="-122"/>
                <a:ea typeface="华文中宋" panose="02010600040101010101" charset="-122"/>
                <a:cs typeface="华文中宋" panose="02010600040101010101" charset="-122"/>
              </a:rPr>
              <a:t>2.了解魔幻现实主义小说的特点。</a:t>
            </a:r>
            <a:endParaRPr lang="zh-CN" sz="36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40000"/>
              </a:lnSpc>
            </a:pPr>
            <a:r>
              <a:rPr lang="zh-CN" sz="3600" b="1">
                <a:solidFill>
                  <a:srgbClr val="1E1E1E"/>
                </a:solidFill>
                <a:latin typeface="华文中宋" panose="02010600040101010101" charset="-122"/>
                <a:ea typeface="华文中宋" panose="02010600040101010101" charset="-122"/>
                <a:cs typeface="华文中宋" panose="02010600040101010101" charset="-122"/>
              </a:rPr>
              <a:t>3.分析了解魔幻现实主义小说和传统现实主义小说的不同。</a:t>
            </a:r>
            <a:endParaRPr lang="zh-CN" sz="36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40000"/>
              </a:lnSpc>
            </a:pPr>
            <a:r>
              <a:rPr lang="zh-CN" sz="3600" b="1">
                <a:solidFill>
                  <a:srgbClr val="1E1E1E"/>
                </a:solidFill>
                <a:latin typeface="华文中宋" panose="02010600040101010101" charset="-122"/>
                <a:ea typeface="华文中宋" panose="02010600040101010101" charset="-122"/>
                <a:cs typeface="华文中宋" panose="02010600040101010101" charset="-122"/>
              </a:rPr>
              <a:t>4.分析了解塑造人物形象方法。</a:t>
            </a:r>
            <a:endParaRPr lang="zh-CN" sz="36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40000"/>
              </a:lnSpc>
            </a:pPr>
            <a:r>
              <a:rPr lang="zh-CN" sz="3600" b="1">
                <a:solidFill>
                  <a:srgbClr val="FF0000"/>
                </a:solidFill>
                <a:latin typeface="华文中宋" panose="02010600040101010101" charset="-122"/>
                <a:ea typeface="华文中宋" panose="02010600040101010101" charset="-122"/>
                <a:cs typeface="华文中宋" panose="02010600040101010101" charset="-122"/>
              </a:rPr>
              <a:t>教学重点与难点：</a:t>
            </a:r>
            <a:r>
              <a:rPr lang="zh-CN" sz="3600" b="1">
                <a:solidFill>
                  <a:srgbClr val="1E1E1E"/>
                </a:solidFill>
                <a:latin typeface="华文中宋" panose="02010600040101010101" charset="-122"/>
                <a:ea typeface="华文中宋" panose="02010600040101010101" charset="-122"/>
                <a:cs typeface="华文中宋" panose="02010600040101010101" charset="-122"/>
              </a:rPr>
              <a:t>魔幻现实主义手法。</a:t>
            </a:r>
            <a:endParaRPr lang="zh-CN" altLang="en-US" sz="3600" b="1">
              <a:solidFill>
                <a:srgbClr val="1E1E1E"/>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5067300" y="447675"/>
            <a:ext cx="2418080" cy="768350"/>
          </a:xfrm>
          <a:prstGeom prst="rect">
            <a:avLst/>
          </a:prstGeom>
          <a:noFill/>
        </p:spPr>
        <p:txBody>
          <a:bodyPr wrap="none" rtlCol="0">
            <a:spAutoFit/>
          </a:bodyPr>
          <a:p>
            <a:pPr algn="l"/>
            <a:r>
              <a:rPr lang="zh-CN" sz="4400" b="1">
                <a:solidFill>
                  <a:srgbClr val="FF0000"/>
                </a:solidFill>
                <a:latin typeface="微软雅黑" panose="020B0503020204020204" charset="-122"/>
                <a:ea typeface="微软雅黑" panose="020B0503020204020204" charset="-122"/>
                <a:cs typeface="华文中宋" panose="02010600040101010101" charset="-122"/>
                <a:sym typeface="+mn-ea"/>
              </a:rPr>
              <a:t>学习目标</a:t>
            </a:r>
            <a:endParaRPr lang="zh-CN" altLang="en-US" sz="44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100">
                                            <p:txEl>
                                              <p:pRg st="4" end="4"/>
                                            </p:txEl>
                                          </p:spTgt>
                                        </p:tgtEl>
                                        <p:attrNameLst>
                                          <p:attrName>style.visibility</p:attrName>
                                        </p:attrNameLst>
                                      </p:cBhvr>
                                      <p:to>
                                        <p:strVal val="visible"/>
                                      </p:to>
                                    </p:set>
                                    <p:anim calcmode="lin" valueType="num">
                                      <p:cBhvr>
                                        <p:cTn id="36"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10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92430" y="762000"/>
            <a:ext cx="11463655" cy="5900420"/>
          </a:xfrm>
          <a:prstGeom prst="rect">
            <a:avLst/>
          </a:prstGeom>
          <a:noFill/>
        </p:spPr>
        <p:txBody>
          <a:bodyPr wrap="square" rtlCol="0" anchor="t">
            <a:spAutoFit/>
          </a:bodyPr>
          <a:p>
            <a:pPr>
              <a:lnSpc>
                <a:spcPct val="90000"/>
              </a:lnSpc>
            </a:pPr>
            <a:r>
              <a:rPr lang="en-US" altLang="zh-CN" sz="2800" b="1">
                <a:latin typeface="华文中宋" panose="02010600040101010101" charset="-122"/>
                <a:ea typeface="华文中宋" panose="02010600040101010101" charset="-122"/>
                <a:cs typeface="华文中宋" panose="02010600040101010101" charset="-122"/>
              </a:rPr>
              <a:t>      </a:t>
            </a:r>
            <a:r>
              <a:rPr lang="zh-CN" altLang="en-US" sz="2800" b="1">
                <a:solidFill>
                  <a:srgbClr val="372CC8"/>
                </a:solidFill>
                <a:latin typeface="华文中宋" panose="02010600040101010101" charset="-122"/>
                <a:ea typeface="华文中宋" panose="02010600040101010101" charset="-122"/>
                <a:cs typeface="华文中宋" panose="02010600040101010101" charset="-122"/>
              </a:rPr>
              <a:t>《百年孤独》是一部充满奇思妙想的小说</a:t>
            </a:r>
            <a:r>
              <a:rPr lang="zh-CN" altLang="en-US" sz="2800" b="1">
                <a:latin typeface="华文中宋" panose="02010600040101010101" charset="-122"/>
                <a:ea typeface="华文中宋" panose="02010600040101010101" charset="-122"/>
                <a:cs typeface="华文中宋" panose="02010600040101010101" charset="-122"/>
              </a:rPr>
              <a:t>，有着奇特的人物和离奇的故事，语言也摇曳多姿——时而简洁紧凑，时而铺张奇丽，既有庄严的叙述，也有轻松的幽默，取得了非常高的艺术成就。</a:t>
            </a:r>
            <a:endParaRPr lang="zh-CN" altLang="en-US" sz="2800" b="1">
              <a:latin typeface="华文中宋" panose="02010600040101010101" charset="-122"/>
              <a:ea typeface="华文中宋" panose="02010600040101010101" charset="-122"/>
              <a:cs typeface="华文中宋" panose="02010600040101010101" charset="-122"/>
            </a:endParaRPr>
          </a:p>
          <a:p>
            <a:pPr>
              <a:lnSpc>
                <a:spcPct val="90000"/>
              </a:lnSpc>
            </a:pPr>
            <a:r>
              <a:rPr lang="en-US" altLang="zh-CN" sz="2800" b="1">
                <a:latin typeface="华文中宋" panose="02010600040101010101" charset="-122"/>
                <a:ea typeface="华文中宋" panose="02010600040101010101" charset="-122"/>
                <a:cs typeface="华文中宋" panose="02010600040101010101" charset="-122"/>
              </a:rPr>
              <a:t>     </a:t>
            </a:r>
            <a:r>
              <a:rPr lang="en-US" altLang="zh-CN" sz="2800" b="1">
                <a:solidFill>
                  <a:srgbClr val="FF0000"/>
                </a:solidFill>
                <a:latin typeface="华文中宋" panose="02010600040101010101" charset="-122"/>
                <a:ea typeface="华文中宋" panose="02010600040101010101" charset="-122"/>
                <a:cs typeface="华文中宋" panose="02010600040101010101" charset="-122"/>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小说讲述了一座虚构的城镇“马孔多”里一个家族的百年历史，借此展现了拉丁美洲人民几个世纪的生活和奋斗历程。</a:t>
            </a:r>
            <a:r>
              <a:rPr lang="zh-CN" altLang="en-US" sz="2800" b="1">
                <a:latin typeface="华文中宋" panose="02010600040101010101" charset="-122"/>
                <a:ea typeface="华文中宋" panose="02010600040101010101" charset="-122"/>
                <a:cs typeface="华文中宋" panose="02010600040101010101" charset="-122"/>
              </a:rPr>
              <a:t>本课节选的这一部分，写的是马孔多历史的一个转折点——这个偏远、闭塞而又宁静的小村庄，随着商道的开通，开始卷入外部世界的纷纷扰扰。作者通过“失眠症”造成“失忆”这一如真似幻的情节，表现出了马孔多在文明洪流面前受到的巨大冲击。阅读时，注意思考这一情节的象征意味，由此了解小说是如何通过日常生活的书写来展现宏大历史的。</a:t>
            </a:r>
            <a:r>
              <a:rPr lang="zh-CN" altLang="en-US" sz="2800" b="1">
                <a:solidFill>
                  <a:srgbClr val="372CC8"/>
                </a:solidFill>
                <a:latin typeface="华文中宋" panose="02010600040101010101" charset="-122"/>
                <a:ea typeface="华文中宋" panose="02010600040101010101" charset="-122"/>
                <a:cs typeface="华文中宋" panose="02010600040101010101" charset="-122"/>
              </a:rPr>
              <a:t>《百年孤独》是“魔幻现实主义”的经典作品。</a:t>
            </a:r>
            <a:r>
              <a:rPr lang="zh-CN" altLang="en-US" sz="2800" b="1">
                <a:latin typeface="华文中宋" panose="02010600040101010101" charset="-122"/>
                <a:ea typeface="华文中宋" panose="02010600040101010101" charset="-122"/>
                <a:cs typeface="华文中宋" panose="02010600040101010101" charset="-122"/>
              </a:rPr>
              <a:t>在这部小说中，真实与幻想之间的界限仿佛消失了，呈现在读者眼前的是一个离奇而又真切、不可思议而又颇具现实感的世界。阅读时注意体会这种表现方法带来的特殊的审美感受。</a:t>
            </a:r>
            <a:endParaRPr lang="zh-CN" altLang="en-US" sz="2800" b="1">
              <a:latin typeface="华文中宋" panose="02010600040101010101" charset="-122"/>
              <a:ea typeface="华文中宋" panose="02010600040101010101" charset="-122"/>
              <a:cs typeface="华文中宋" panose="02010600040101010101" charset="-122"/>
            </a:endParaRPr>
          </a:p>
          <a:p>
            <a:pPr>
              <a:lnSpc>
                <a:spcPct val="90000"/>
              </a:lnSpc>
            </a:pPr>
            <a:r>
              <a:rPr lang="en-US" altLang="zh-CN" sz="2800" b="1">
                <a:latin typeface="华文中宋" panose="02010600040101010101" charset="-122"/>
                <a:ea typeface="华文中宋" panose="02010600040101010101" charset="-122"/>
                <a:cs typeface="华文中宋" panose="02010600040101010101" charset="-122"/>
              </a:rPr>
              <a:t>     </a:t>
            </a:r>
            <a:r>
              <a:rPr lang="en-US" altLang="zh-CN" sz="2800" b="1">
                <a:solidFill>
                  <a:srgbClr val="FF0000"/>
                </a:solidFill>
                <a:latin typeface="华文中宋" panose="02010600040101010101" charset="-122"/>
                <a:ea typeface="华文中宋" panose="02010600040101010101" charset="-122"/>
                <a:cs typeface="华文中宋" panose="02010600040101010101" charset="-122"/>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小说中出场的人物众多</a:t>
            </a:r>
            <a:r>
              <a:rPr lang="zh-CN" altLang="en-US" sz="2800" b="1">
                <a:latin typeface="华文中宋" panose="02010600040101010101" charset="-122"/>
                <a:ea typeface="华文中宋" panose="02010600040101010101" charset="-122"/>
                <a:cs typeface="华文中宋" panose="02010600040101010101" charset="-122"/>
              </a:rPr>
              <a:t>，拉丁美洲传统的人名又比较复杂，初读时或许会感到陌生。可以借助下表，了解人物的身份和关系。</a:t>
            </a:r>
            <a:endParaRPr lang="zh-CN" altLang="en-US" sz="2800" b="1">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988560" y="55245"/>
            <a:ext cx="2214880" cy="706755"/>
          </a:xfrm>
          <a:prstGeom prst="rect">
            <a:avLst/>
          </a:prstGeom>
          <a:noFill/>
        </p:spPr>
        <p:txBody>
          <a:bodyPr wrap="none" rtlCol="0">
            <a:spAutoFit/>
          </a:bodyPr>
          <a:p>
            <a:pPr algn="l"/>
            <a:r>
              <a:rPr lang="zh-CN" altLang="en-US" sz="4000" b="1">
                <a:solidFill>
                  <a:srgbClr val="FF0000"/>
                </a:solidFill>
                <a:sym typeface="+mn-ea"/>
              </a:rPr>
              <a:t>学习提示</a:t>
            </a:r>
            <a:endParaRPr lang="zh-CN" altLang="en-US" sz="40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l="17974" t="2047" r="5005" b="392"/>
          <a:stretch>
            <a:fillRect/>
          </a:stretch>
        </p:blipFill>
        <p:spPr>
          <a:xfrm rot="16200000">
            <a:off x="2865755" y="-2317115"/>
            <a:ext cx="6316345" cy="115201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707130" y="313055"/>
            <a:ext cx="8187690" cy="6123940"/>
          </a:xfrm>
          <a:prstGeom prst="rect">
            <a:avLst/>
          </a:prstGeom>
          <a:noFill/>
          <a:ln w="9525">
            <a:noFill/>
          </a:ln>
        </p:spPr>
        <p:txBody>
          <a:bodyPr wrap="square">
            <a:spAutoFit/>
          </a:bodyPr>
          <a:p>
            <a:pPr indent="0"/>
            <a:r>
              <a:rPr lang="en-US" altLang="zh-CN" sz="2800" b="1">
                <a:solidFill>
                  <a:srgbClr val="1E1E1E"/>
                </a:solidFill>
                <a:latin typeface="华文中宋" panose="02010600040101010101" charset="-122"/>
                <a:ea typeface="华文中宋" panose="02010600040101010101" charset="-122"/>
                <a:cs typeface="华文中宋" panose="02010600040101010101" charset="-122"/>
              </a:rPr>
              <a:t>      </a:t>
            </a:r>
            <a:r>
              <a:rPr lang="zh-CN" sz="2800" b="1">
                <a:solidFill>
                  <a:srgbClr val="FF0000"/>
                </a:solidFill>
                <a:latin typeface="华文中宋" panose="02010600040101010101" charset="-122"/>
                <a:ea typeface="华文中宋" panose="02010600040101010101" charset="-122"/>
                <a:cs typeface="华文中宋" panose="02010600040101010101" charset="-122"/>
              </a:rPr>
              <a:t>加夫列尔·加西亚·马尔克斯是20世纪拉丁美洲魔幻现实主义文学的杰出代表。</a:t>
            </a:r>
            <a:r>
              <a:rPr lang="zh-CN" sz="2800" b="1">
                <a:solidFill>
                  <a:srgbClr val="1E1E1E"/>
                </a:solidFill>
                <a:latin typeface="华文中宋" panose="02010600040101010101" charset="-122"/>
                <a:ea typeface="华文中宋" panose="02010600040101010101" charset="-122"/>
                <a:cs typeface="华文中宋" panose="02010600040101010101" charset="-122"/>
              </a:rPr>
              <a:t>加西亚·马尔克斯</a:t>
            </a:r>
            <a:r>
              <a:rPr lang="zh-CN" sz="2800" b="1">
                <a:solidFill>
                  <a:srgbClr val="372CC8"/>
                </a:solidFill>
                <a:latin typeface="华文中宋" panose="02010600040101010101" charset="-122"/>
                <a:ea typeface="华文中宋" panose="02010600040101010101" charset="-122"/>
                <a:cs typeface="华文中宋" panose="02010600040101010101" charset="-122"/>
              </a:rPr>
              <a:t>生于哥伦比亚的阿拉卡塔卡镇</a:t>
            </a:r>
            <a:r>
              <a:rPr lang="zh-CN" sz="2800" b="1">
                <a:solidFill>
                  <a:srgbClr val="1E1E1E"/>
                </a:solidFill>
                <a:latin typeface="华文中宋" panose="02010600040101010101" charset="-122"/>
                <a:ea typeface="华文中宋" panose="02010600040101010101" charset="-122"/>
                <a:cs typeface="华文中宋" panose="02010600040101010101" charset="-122"/>
              </a:rPr>
              <a:t>，自幼在外祖父家长大。</a:t>
            </a:r>
            <a:r>
              <a:rPr lang="zh-CN" sz="2800" b="1">
                <a:solidFill>
                  <a:srgbClr val="FF0000"/>
                </a:solidFill>
                <a:latin typeface="华文中宋" panose="02010600040101010101" charset="-122"/>
                <a:ea typeface="华文中宋" panose="02010600040101010101" charset="-122"/>
                <a:cs typeface="华文中宋" panose="02010600040101010101" charset="-122"/>
              </a:rPr>
              <a:t>外祖母</a:t>
            </a:r>
            <a:r>
              <a:rPr lang="zh-CN" sz="2800" b="1">
                <a:solidFill>
                  <a:srgbClr val="1E1E1E"/>
                </a:solidFill>
                <a:latin typeface="华文中宋" panose="02010600040101010101" charset="-122"/>
                <a:ea typeface="华文中宋" panose="02010600040101010101" charset="-122"/>
                <a:cs typeface="华文中宋" panose="02010600040101010101" charset="-122"/>
              </a:rPr>
              <a:t>更是一位讲故事能手，对他讲了许多印第安人的神话传说。孤独而带有神秘色彩的阿拉卡塔卡给作家留下了深刻的印象，培养了他独有的审美情趣。12岁时，作家来到首都波哥大教会学校读书。18岁后在波哥大大学读法律，参加了自由党。其</a:t>
            </a:r>
            <a:r>
              <a:rPr lang="zh-CN" sz="2800" b="1">
                <a:solidFill>
                  <a:srgbClr val="FF0000"/>
                </a:solidFill>
                <a:latin typeface="华文中宋" panose="02010600040101010101" charset="-122"/>
                <a:ea typeface="华文中宋" panose="02010600040101010101" charset="-122"/>
                <a:cs typeface="华文中宋" panose="02010600040101010101" charset="-122"/>
              </a:rPr>
              <a:t>代表作长篇小说《百年孤独》，</a:t>
            </a:r>
            <a:r>
              <a:rPr lang="zh-CN" sz="2800" b="1">
                <a:solidFill>
                  <a:srgbClr val="FF0000"/>
                </a:solidFill>
                <a:latin typeface="华文中宋" panose="02010600040101010101" charset="-122"/>
                <a:ea typeface="华文中宋" panose="02010600040101010101" charset="-122"/>
                <a:cs typeface="华文中宋" panose="02010600040101010101" charset="-122"/>
                <a:sym typeface="+mn-ea"/>
              </a:rPr>
              <a:t>获诺贝尔文学奖。</a:t>
            </a:r>
            <a:r>
              <a:rPr lang="zh-CN" sz="2800" b="1">
                <a:solidFill>
                  <a:srgbClr val="1E1E1E"/>
                </a:solidFill>
                <a:latin typeface="华文中宋" panose="02010600040101010101" charset="-122"/>
                <a:ea typeface="华文中宋" panose="02010600040101010101" charset="-122"/>
                <a:cs typeface="华文中宋" panose="02010600040101010101" charset="-122"/>
              </a:rPr>
              <a:t>还有</a:t>
            </a:r>
            <a:r>
              <a:rPr lang="zh-CN" sz="2800" b="1">
                <a:solidFill>
                  <a:srgbClr val="372CC8"/>
                </a:solidFill>
                <a:latin typeface="华文中宋" panose="02010600040101010101" charset="-122"/>
                <a:ea typeface="华文中宋" panose="02010600040101010101" charset="-122"/>
                <a:cs typeface="华文中宋" panose="02010600040101010101" charset="-122"/>
              </a:rPr>
              <a:t>短篇小说</a:t>
            </a:r>
            <a:r>
              <a:rPr lang="zh-CN" sz="2800" b="1">
                <a:solidFill>
                  <a:srgbClr val="1E1E1E"/>
                </a:solidFill>
                <a:latin typeface="华文中宋" panose="02010600040101010101" charset="-122"/>
                <a:ea typeface="华文中宋" panose="02010600040101010101" charset="-122"/>
                <a:cs typeface="华文中宋" panose="02010600040101010101" charset="-122"/>
              </a:rPr>
              <a:t>《第三次无可奈何》《格兰德大妈的葬礼》等；</a:t>
            </a:r>
            <a:r>
              <a:rPr lang="zh-CN" sz="2800" b="1">
                <a:solidFill>
                  <a:srgbClr val="372CC8"/>
                </a:solidFill>
                <a:latin typeface="华文中宋" panose="02010600040101010101" charset="-122"/>
                <a:ea typeface="华文中宋" panose="02010600040101010101" charset="-122"/>
                <a:cs typeface="华文中宋" panose="02010600040101010101" charset="-122"/>
              </a:rPr>
              <a:t>中篇小说</a:t>
            </a:r>
            <a:r>
              <a:rPr lang="zh-CN" sz="2800" b="1">
                <a:solidFill>
                  <a:srgbClr val="1E1E1E"/>
                </a:solidFill>
                <a:latin typeface="华文中宋" panose="02010600040101010101" charset="-122"/>
                <a:ea typeface="华文中宋" panose="02010600040101010101" charset="-122"/>
                <a:cs typeface="华文中宋" panose="02010600040101010101" charset="-122"/>
              </a:rPr>
              <a:t>《伊莎白尔在马贡多的观雨独白》《枯枝败叶》《周末后的一天》《一件事先张扬的凶杀案》等；</a:t>
            </a:r>
            <a:r>
              <a:rPr lang="zh-CN" sz="2800" b="1">
                <a:solidFill>
                  <a:srgbClr val="372CC8"/>
                </a:solidFill>
                <a:latin typeface="华文中宋" panose="02010600040101010101" charset="-122"/>
                <a:ea typeface="华文中宋" panose="02010600040101010101" charset="-122"/>
                <a:cs typeface="华文中宋" panose="02010600040101010101" charset="-122"/>
              </a:rPr>
              <a:t>长篇小说</a:t>
            </a:r>
            <a:r>
              <a:rPr lang="zh-CN" sz="2800" b="1">
                <a:solidFill>
                  <a:srgbClr val="1E1E1E"/>
                </a:solidFill>
                <a:latin typeface="华文中宋" panose="02010600040101010101" charset="-122"/>
                <a:ea typeface="华文中宋" panose="02010600040101010101" charset="-122"/>
                <a:cs typeface="华文中宋" panose="02010600040101010101" charset="-122"/>
              </a:rPr>
              <a:t>《恶时辰》《家长的没落》《霍乱时期的爱情》《迷宫中的将军》。</a:t>
            </a:r>
            <a:endParaRPr lang="zh-CN" altLang="en-US" sz="2800" b="1">
              <a:solidFill>
                <a:srgbClr val="1E1E1E"/>
              </a:solidFill>
              <a:latin typeface="华文中宋" panose="02010600040101010101" charset="-122"/>
              <a:ea typeface="华文中宋" panose="02010600040101010101" charset="-122"/>
              <a:cs typeface="华文中宋" panose="02010600040101010101" charset="-122"/>
            </a:endParaRPr>
          </a:p>
        </p:txBody>
      </p:sp>
      <p:pic>
        <p:nvPicPr>
          <p:cNvPr id="212997" name="图片 212996" descr="2_60-4-53_200110101900"/>
          <p:cNvPicPr>
            <a:picLocks noChangeAspect="1"/>
          </p:cNvPicPr>
          <p:nvPr/>
        </p:nvPicPr>
        <p:blipFill>
          <a:blip r:embed="rId1"/>
          <a:stretch>
            <a:fillRect/>
          </a:stretch>
        </p:blipFill>
        <p:spPr>
          <a:xfrm>
            <a:off x="220345" y="1155065"/>
            <a:ext cx="3233420" cy="5446395"/>
          </a:xfrm>
          <a:prstGeom prst="rect">
            <a:avLst/>
          </a:prstGeom>
          <a:noFill/>
          <a:ln w="9525">
            <a:noFill/>
          </a:ln>
        </p:spPr>
      </p:pic>
      <p:sp>
        <p:nvSpPr>
          <p:cNvPr id="2" name="文本框 1"/>
          <p:cNvSpPr txBox="1"/>
          <p:nvPr/>
        </p:nvSpPr>
        <p:spPr>
          <a:xfrm>
            <a:off x="568325" y="313055"/>
            <a:ext cx="2252345" cy="706755"/>
          </a:xfrm>
          <a:prstGeom prst="rect">
            <a:avLst/>
          </a:prstGeom>
          <a:noFill/>
        </p:spPr>
        <p:txBody>
          <a:bodyPr wrap="square" rtlCol="0">
            <a:spAutoFit/>
          </a:bodyPr>
          <a:p>
            <a:r>
              <a:rPr lang="zh-CN" altLang="en-US" sz="4000" b="1">
                <a:solidFill>
                  <a:srgbClr val="FF0000"/>
                </a:solidFill>
              </a:rPr>
              <a:t>作者简介</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212997"/>
                                        </p:tgtEl>
                                        <p:attrNameLst>
                                          <p:attrName>style.visibility</p:attrName>
                                        </p:attrNameLst>
                                      </p:cBhvr>
                                      <p:to>
                                        <p:strVal val="visible"/>
                                      </p:to>
                                    </p:set>
                                    <p:anim calcmode="lin" valueType="num">
                                      <p:cBhvr additive="base">
                                        <p:cTn id="11" dur="1000" fill="hold"/>
                                        <p:tgtEl>
                                          <p:spTgt spid="212997"/>
                                        </p:tgtEl>
                                        <p:attrNameLst>
                                          <p:attrName>ppt_x</p:attrName>
                                        </p:attrNameLst>
                                      </p:cBhvr>
                                      <p:tavLst>
                                        <p:tav tm="0">
                                          <p:val>
                                            <p:strVal val="#ppt_x"/>
                                          </p:val>
                                        </p:tav>
                                        <p:tav tm="100000">
                                          <p:val>
                                            <p:strVal val="#ppt_x"/>
                                          </p:val>
                                        </p:tav>
                                      </p:tavLst>
                                    </p:anim>
                                    <p:anim calcmode="lin" valueType="num">
                                      <p:cBhvr additive="base">
                                        <p:cTn id="12" dur="1000" fill="hold"/>
                                        <p:tgtEl>
                                          <p:spTgt spid="21299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000" fill="hold">
                                          <p:stCondLst>
                                            <p:cond delay="0"/>
                                          </p:stCondLst>
                                        </p:cTn>
                                        <p:tgtEl>
                                          <p:spTgt spid="100"/>
                                        </p:tgtEl>
                                        <p:attrNameLst>
                                          <p:attrName>style.visibility</p:attrName>
                                        </p:attrNameLst>
                                      </p:cBhvr>
                                      <p:to>
                                        <p:strVal val="visible"/>
                                      </p:to>
                                    </p:set>
                                    <p:animEffect transition="in" filter="circle(in)">
                                      <p:cBhvr>
                                        <p:cTn id="16"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1450" y="634365"/>
            <a:ext cx="11849735" cy="6123940"/>
          </a:xfrm>
          <a:prstGeom prst="rect">
            <a:avLst/>
          </a:prstGeom>
          <a:noFill/>
          <a:ln w="9525">
            <a:noFill/>
          </a:ln>
        </p:spPr>
        <p:txBody>
          <a:bodyPr wrap="square">
            <a:spAutoFit/>
          </a:bodyPr>
          <a:p>
            <a:pPr indent="0"/>
            <a:r>
              <a:rPr lang="en-US" altLang="zh-CN" sz="2800" b="1">
                <a:solidFill>
                  <a:srgbClr val="1E1E1E"/>
                </a:solidFill>
                <a:latin typeface="华文中宋" panose="02010600040101010101" charset="-122"/>
                <a:ea typeface="华文中宋" panose="02010600040101010101" charset="-122"/>
              </a:rPr>
              <a:t>     </a:t>
            </a:r>
            <a:r>
              <a:rPr lang="zh-CN" sz="2800" b="1">
                <a:solidFill>
                  <a:srgbClr val="372CC8"/>
                </a:solidFill>
                <a:latin typeface="华文中宋" panose="02010600040101010101" charset="-122"/>
                <a:ea typeface="华文中宋" panose="02010600040101010101" charset="-122"/>
              </a:rPr>
              <a:t>《百年孤独》以马孔多镇为背景，描写了布恩地亚家族七代人的命运，折射出了哥伦比亚乃至整个拉丁美洲一个多世纪的历史进程，探讨了拉丁美洲地区贫困落后的原因。</a:t>
            </a:r>
            <a:r>
              <a:rPr lang="zh-CN" sz="2800" b="1">
                <a:solidFill>
                  <a:srgbClr val="1E1E1E"/>
                </a:solidFill>
                <a:latin typeface="华文中宋" panose="02010600040101010101" charset="-122"/>
                <a:ea typeface="华文中宋" panose="02010600040101010101" charset="-122"/>
              </a:rPr>
              <a:t>作者以生动、富于幻想的笔触，勾画出这片神奇大陆上丰富的自然和人文景观，反映了复杂、多变的社会生活，深入揭示了该地区人民的精神特征，小说因而成为一部气势恢宏的史诗性作品。</a:t>
            </a:r>
            <a:r>
              <a:rPr lang="en-US" altLang="zh-CN" sz="2800" b="1">
                <a:solidFill>
                  <a:srgbClr val="1E1E1E"/>
                </a:solidFill>
                <a:latin typeface="华文中宋" panose="02010600040101010101" charset="-122"/>
                <a:ea typeface="华文中宋" panose="02010600040101010101" charset="-122"/>
              </a:rPr>
              <a:t>   </a:t>
            </a:r>
            <a:endParaRPr lang="en-US" altLang="zh-CN" sz="2800" b="1">
              <a:solidFill>
                <a:srgbClr val="1E1E1E"/>
              </a:solidFill>
              <a:latin typeface="华文中宋" panose="02010600040101010101" charset="-122"/>
              <a:ea typeface="华文中宋" panose="02010600040101010101" charset="-122"/>
            </a:endParaRPr>
          </a:p>
          <a:p>
            <a:pPr indent="0"/>
            <a:r>
              <a:rPr lang="en-US" altLang="zh-CN" sz="2800" b="1">
                <a:solidFill>
                  <a:srgbClr val="1E1E1E"/>
                </a:solidFill>
                <a:latin typeface="华文中宋" panose="02010600040101010101" charset="-122"/>
                <a:ea typeface="华文中宋" panose="02010600040101010101" charset="-122"/>
              </a:rPr>
              <a:t>      </a:t>
            </a:r>
            <a:r>
              <a:rPr lang="zh-CN" sz="2800" b="1">
                <a:solidFill>
                  <a:srgbClr val="FF0000"/>
                </a:solidFill>
                <a:latin typeface="华文中宋" panose="02010600040101010101" charset="-122"/>
                <a:ea typeface="华文中宋" panose="02010600040101010101" charset="-122"/>
              </a:rPr>
              <a:t>本篇课文作为《百年孤独》的第一章</a:t>
            </a:r>
            <a:r>
              <a:rPr lang="zh-CN" sz="2800" b="1">
                <a:solidFill>
                  <a:srgbClr val="1E1E1E"/>
                </a:solidFill>
                <a:latin typeface="华文中宋" panose="02010600040101010101" charset="-122"/>
                <a:ea typeface="华文中宋" panose="02010600040101010101" charset="-122"/>
              </a:rPr>
              <a:t>，既具有与整部长篇小说相勾连的艺术与思想特质，同时又具有独立成章的表述个性。</a:t>
            </a:r>
            <a:r>
              <a:rPr lang="zh-CN" sz="2800" b="1">
                <a:solidFill>
                  <a:srgbClr val="372CC8"/>
                </a:solidFill>
                <a:latin typeface="华文中宋" panose="02010600040101010101" charset="-122"/>
                <a:ea typeface="华文中宋" panose="02010600040101010101" charset="-122"/>
              </a:rPr>
              <a:t>在这一章里，布恩地亚与吉卜赛人的交往成为主体内容。</a:t>
            </a:r>
            <a:r>
              <a:rPr lang="zh-CN" sz="2800" b="1">
                <a:solidFill>
                  <a:srgbClr val="1E1E1E"/>
                </a:solidFill>
                <a:latin typeface="华文中宋" panose="02010600040101010101" charset="-122"/>
                <a:ea typeface="华文中宋" panose="02010600040101010101" charset="-122"/>
              </a:rPr>
              <a:t>随着吉卜赛人每一次带来的新奇的东西的不同，布恩地亚进行科学钻研和探险的内容也随之发生变化。受其影响，布恩地亚甚至想率领众人整体迁移，离开马孔多。虽然由于乌苏拉的阻拦最终没有实现，并且眼光开始转向现实生活，但布恩地亚对科学、知识的痴迷一如既往，不曾有一丝一毫的减弱。应该说，</a:t>
            </a:r>
            <a:r>
              <a:rPr lang="zh-CN" sz="2800" b="1">
                <a:solidFill>
                  <a:srgbClr val="372CC8"/>
                </a:solidFill>
                <a:latin typeface="华文中宋" panose="02010600040101010101" charset="-122"/>
                <a:ea typeface="华文中宋" panose="02010600040101010101" charset="-122"/>
              </a:rPr>
              <a:t>作者对布恩地亚痴迷于科学实验的描绘，强调了马孔多人对外来科学与文明的向往和追求，表现了他们的积极进取精神。</a:t>
            </a:r>
            <a:endParaRPr lang="zh-CN" altLang="en-US" sz="2800" b="1">
              <a:solidFill>
                <a:srgbClr val="372CC8"/>
              </a:solidFill>
              <a:latin typeface="华文中宋" panose="02010600040101010101" charset="-122"/>
              <a:ea typeface="华文中宋" panose="02010600040101010101" charset="-122"/>
            </a:endParaRPr>
          </a:p>
        </p:txBody>
      </p:sp>
      <p:sp>
        <p:nvSpPr>
          <p:cNvPr id="2" name="文本框 1"/>
          <p:cNvSpPr txBox="1"/>
          <p:nvPr/>
        </p:nvSpPr>
        <p:spPr>
          <a:xfrm>
            <a:off x="5345430" y="27305"/>
            <a:ext cx="150114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sym typeface="+mn-ea"/>
              </a:rPr>
              <a:t>解</a:t>
            </a:r>
            <a:r>
              <a:rPr lang="en-US" altLang="zh-CN" sz="4000" b="1">
                <a:solidFill>
                  <a:srgbClr val="FF0000"/>
                </a:solidFill>
                <a:latin typeface="微软雅黑" panose="020B0503020204020204" charset="-122"/>
                <a:ea typeface="微软雅黑" panose="020B0503020204020204" charset="-122"/>
                <a:sym typeface="+mn-ea"/>
              </a:rPr>
              <a:t>  </a:t>
            </a:r>
            <a:r>
              <a:rPr lang="zh-CN" sz="4000" b="1">
                <a:solidFill>
                  <a:srgbClr val="FF0000"/>
                </a:solidFill>
                <a:latin typeface="微软雅黑" panose="020B0503020204020204" charset="-122"/>
                <a:ea typeface="微软雅黑" panose="020B0503020204020204" charset="-122"/>
                <a:sym typeface="+mn-ea"/>
              </a:rPr>
              <a:t>题</a:t>
            </a:r>
            <a:endParaRPr lang="zh-CN" altLang="en-US" sz="4000" b="1">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接连接符 15"/>
          <p:cNvCxnSpPr/>
          <p:nvPr/>
        </p:nvCxnSpPr>
        <p:spPr>
          <a:xfrm flipV="1">
            <a:off x="3312160" y="3068955"/>
            <a:ext cx="1559560" cy="8890"/>
          </a:xfrm>
          <a:prstGeom prst="line">
            <a:avLst/>
          </a:prstGeom>
          <a:noFill/>
          <a:ln w="9525" cap="flat" cmpd="sng" algn="ctr">
            <a:noFill/>
            <a:prstDash val="solid"/>
            <a:round/>
            <a:headEnd type="none" w="med" len="med"/>
            <a:tailEnd type="none" w="med" len="med"/>
          </a:ln>
        </p:spPr>
      </p:cxnSp>
      <p:sp>
        <p:nvSpPr>
          <p:cNvPr id="3" name="文本框 2"/>
          <p:cNvSpPr txBox="1"/>
          <p:nvPr/>
        </p:nvSpPr>
        <p:spPr>
          <a:xfrm>
            <a:off x="233680" y="621665"/>
            <a:ext cx="11725275" cy="6123940"/>
          </a:xfrm>
          <a:prstGeom prst="rect">
            <a:avLst/>
          </a:prstGeom>
          <a:noFill/>
        </p:spPr>
        <p:txBody>
          <a:bodyPr wrap="square" rtlCol="0" anchor="t">
            <a:spAutoFit/>
          </a:bodyPr>
          <a:p>
            <a:r>
              <a:rPr lang="en-US" altLang="zh-CN" sz="2800" b="1">
                <a:latin typeface="华文中宋" panose="02010600040101010101" charset="-122"/>
                <a:ea typeface="华文中宋" panose="02010600040101010101" charset="-122"/>
                <a:cs typeface="华文中宋" panose="02010600040101010101" charset="-122"/>
              </a:rPr>
              <a:t>       </a:t>
            </a:r>
            <a:r>
              <a:rPr lang="zh-CN" altLang="en-US" sz="2800" b="1">
                <a:solidFill>
                  <a:srgbClr val="372CC8"/>
                </a:solidFill>
                <a:latin typeface="华文中宋" panose="02010600040101010101" charset="-122"/>
                <a:ea typeface="华文中宋" panose="02010600040101010101" charset="-122"/>
                <a:cs typeface="华文中宋" panose="02010600040101010101" charset="-122"/>
              </a:rPr>
              <a:t>魔幻现实主义文学是20世纪50年代崛起于现代拉丁美洲文坛、富有撼动世界的轰动效应的现代派文学重要流派。</a:t>
            </a:r>
            <a:r>
              <a:rPr lang="zh-CN" altLang="en-US" sz="2800" b="1">
                <a:latin typeface="华文中宋" panose="02010600040101010101" charset="-122"/>
                <a:ea typeface="华文中宋" panose="02010600040101010101" charset="-122"/>
                <a:cs typeface="华文中宋" panose="02010600040101010101" charset="-122"/>
              </a:rPr>
              <a:t>至今在世界文坛上有着广泛的影响。魔幻现实主义文学植根于拉美寡头黑暗统治的现实生活中，融汇、吸纳古印第安文学、现实主义文学与西方现代派文学的有益经验，将幻象与现实、神话与现实相结合，大胆借鉴象征、寓意、意识流等西方现代派文学的各种表现技巧、手法，以鲜明独异的拉美地域色彩为特征。</a:t>
            </a:r>
            <a:endParaRPr lang="zh-CN" altLang="en-US" sz="2800" b="1">
              <a:latin typeface="华文中宋" panose="02010600040101010101" charset="-122"/>
              <a:ea typeface="华文中宋" panose="02010600040101010101" charset="-122"/>
              <a:cs typeface="华文中宋" panose="02010600040101010101" charset="-122"/>
            </a:endParaRPr>
          </a:p>
          <a:p>
            <a:r>
              <a:rPr lang="en-US" altLang="zh-CN" sz="2800" b="1">
                <a:latin typeface="华文中宋" panose="02010600040101010101" charset="-122"/>
                <a:ea typeface="华文中宋" panose="02010600040101010101" charset="-122"/>
                <a:cs typeface="华文中宋" panose="02010600040101010101" charset="-122"/>
              </a:rPr>
              <a:t>      </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魔幻现实主义文学在体裁上以小说为主。</a:t>
            </a:r>
            <a:r>
              <a:rPr lang="zh-CN" altLang="en-US" sz="2800" b="1">
                <a:latin typeface="华文中宋" panose="02010600040101010101" charset="-122"/>
                <a:ea typeface="华文中宋" panose="02010600040101010101" charset="-122"/>
                <a:cs typeface="华文中宋" panose="02010600040101010101" charset="-122"/>
              </a:rPr>
              <a:t>这些作品大多以神奇、魔幻的手法反映拉丁美洲各国的现实生活，“</a:t>
            </a:r>
            <a:r>
              <a:rPr lang="zh-CN" altLang="en-US" sz="2800" b="1">
                <a:solidFill>
                  <a:srgbClr val="372CC8"/>
                </a:solidFill>
                <a:latin typeface="华文中宋" panose="02010600040101010101" charset="-122"/>
                <a:ea typeface="华文中宋" panose="02010600040101010101" charset="-122"/>
                <a:cs typeface="华文中宋" panose="02010600040101010101" charset="-122"/>
              </a:rPr>
              <a:t>把神奇和怪诞的人物和情节，以及各种超自然的现象插入到反映现实的叙事和描写中，使拉丁美洲现实的政治社会变成了一种现代神话，既有离奇幻想的意境，又有现实主义的情节和场面，人鬼难分，幻觉和现实相混</a:t>
            </a:r>
            <a:r>
              <a:rPr lang="zh-CN" altLang="en-US" sz="2800" b="1">
                <a:latin typeface="华文中宋" panose="02010600040101010101" charset="-122"/>
                <a:ea typeface="华文中宋" panose="02010600040101010101" charset="-122"/>
                <a:cs typeface="华文中宋" panose="02010600040101010101" charset="-122"/>
              </a:rPr>
              <a:t>”，从而创造出一种魔幻和现实融为一体、魔幻而不失其真实的独特风格。</a:t>
            </a:r>
            <a:r>
              <a:rPr lang="zh-CN" altLang="en-US" sz="2800" b="1">
                <a:solidFill>
                  <a:srgbClr val="372CC8"/>
                </a:solidFill>
                <a:latin typeface="华文中宋" panose="02010600040101010101" charset="-122"/>
                <a:ea typeface="华文中宋" panose="02010600040101010101" charset="-122"/>
                <a:cs typeface="华文中宋" panose="02010600040101010101" charset="-122"/>
              </a:rPr>
              <a:t>从本质上说，魔幻现实主义文学所要表现的并不是魔幻，而是现实。</a:t>
            </a:r>
            <a:r>
              <a:rPr lang="zh-CN" altLang="en-US" sz="2800" b="1">
                <a:solidFill>
                  <a:srgbClr val="FF0000"/>
                </a:solidFill>
                <a:latin typeface="华文中宋" panose="02010600040101010101" charset="-122"/>
                <a:ea typeface="华文中宋" panose="02010600040101010101" charset="-122"/>
                <a:cs typeface="华文中宋" panose="02010600040101010101" charset="-122"/>
              </a:rPr>
              <a:t>“魔幻”只是手法，反映“现实”才是目的。</a:t>
            </a:r>
            <a:endParaRPr lang="zh-CN" altLang="en-US" sz="2800" b="1">
              <a:solidFill>
                <a:srgbClr val="FF0000"/>
              </a:solidFill>
              <a:latin typeface="华文中宋" panose="02010600040101010101" charset="-122"/>
              <a:ea typeface="华文中宋" panose="02010600040101010101" charset="-122"/>
              <a:cs typeface="华文中宋" panose="02010600040101010101" charset="-122"/>
            </a:endParaRPr>
          </a:p>
        </p:txBody>
      </p:sp>
      <p:sp>
        <p:nvSpPr>
          <p:cNvPr id="4" name="文本框 3"/>
          <p:cNvSpPr txBox="1"/>
          <p:nvPr/>
        </p:nvSpPr>
        <p:spPr>
          <a:xfrm>
            <a:off x="4176395" y="85725"/>
            <a:ext cx="3840480" cy="645160"/>
          </a:xfrm>
          <a:prstGeom prst="rect">
            <a:avLst/>
          </a:prstGeom>
          <a:noFill/>
        </p:spPr>
        <p:txBody>
          <a:bodyPr wrap="none" rtlCol="0">
            <a:spAutoFit/>
          </a:bodyPr>
          <a:p>
            <a:pPr algn="l"/>
            <a:r>
              <a:rPr lang="zh-CN" altLang="en-US" sz="3600" b="1">
                <a:solidFill>
                  <a:srgbClr val="FF0000"/>
                </a:solidFill>
                <a:sym typeface="+mn-ea"/>
              </a:rPr>
              <a:t>魔幻现实主义文学</a:t>
            </a:r>
            <a:endParaRPr lang="zh-CN" altLang="en-US" sz="3600" b="1">
              <a:solidFill>
                <a:srgbClr val="FF0000"/>
              </a:solidFill>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74445" y="1311910"/>
            <a:ext cx="10169525" cy="5015865"/>
          </a:xfrm>
          <a:prstGeom prst="rect">
            <a:avLst/>
          </a:prstGeom>
          <a:noFill/>
          <a:ln w="9525">
            <a:noFill/>
          </a:ln>
        </p:spPr>
        <p:txBody>
          <a:bodyPr wrap="square">
            <a:spAutoFit/>
          </a:bodyPr>
          <a:p>
            <a:pPr indent="0">
              <a:lnSpc>
                <a:spcPct val="160000"/>
              </a:lnSpc>
            </a:pPr>
            <a:r>
              <a:rPr lang="zh-CN" sz="4000" b="1">
                <a:solidFill>
                  <a:srgbClr val="1E1E1E"/>
                </a:solidFill>
                <a:latin typeface="华文中宋" panose="02010600040101010101" charset="-122"/>
                <a:ea typeface="华文中宋" panose="02010600040101010101" charset="-122"/>
                <a:cs typeface="华文中宋" panose="02010600040101010101" charset="-122"/>
              </a:rPr>
              <a:t>1、磁铁风波</a:t>
            </a:r>
            <a:endParaRPr lang="zh-CN" sz="40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60000"/>
              </a:lnSpc>
            </a:pPr>
            <a:r>
              <a:rPr lang="zh-CN" sz="4000" b="1">
                <a:solidFill>
                  <a:srgbClr val="1E1E1E"/>
                </a:solidFill>
                <a:latin typeface="华文中宋" panose="02010600040101010101" charset="-122"/>
                <a:ea typeface="华文中宋" panose="02010600040101010101" charset="-122"/>
                <a:cs typeface="华文中宋" panose="02010600040101010101" charset="-122"/>
              </a:rPr>
              <a:t>2、放大镜、航海仪、炼金实验室带来的故事</a:t>
            </a:r>
            <a:endParaRPr lang="zh-CN" sz="40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60000"/>
              </a:lnSpc>
            </a:pPr>
            <a:r>
              <a:rPr lang="zh-CN" sz="4000" b="1">
                <a:solidFill>
                  <a:srgbClr val="1E1E1E"/>
                </a:solidFill>
                <a:latin typeface="华文中宋" panose="02010600040101010101" charset="-122"/>
                <a:ea typeface="华文中宋" panose="02010600040101010101" charset="-122"/>
                <a:cs typeface="华文中宋" panose="02010600040101010101" charset="-122"/>
              </a:rPr>
              <a:t>3、迁居探路活动、第二次迁居活动的流产及决定留在家里教育孩子</a:t>
            </a:r>
            <a:endParaRPr lang="zh-CN" sz="40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60000"/>
              </a:lnSpc>
            </a:pPr>
            <a:r>
              <a:rPr lang="zh-CN" sz="4000" b="1">
                <a:solidFill>
                  <a:srgbClr val="1E1E1E"/>
                </a:solidFill>
                <a:latin typeface="华文中宋" panose="02010600040101010101" charset="-122"/>
                <a:ea typeface="华文中宋" panose="02010600040101010101" charset="-122"/>
                <a:cs typeface="华文中宋" panose="02010600040101010101" charset="-122"/>
              </a:rPr>
              <a:t>4、看冰块</a:t>
            </a:r>
            <a:endParaRPr lang="zh-CN" altLang="en-US" sz="4000" b="1">
              <a:solidFill>
                <a:srgbClr val="1E1E1E"/>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480560" y="384810"/>
            <a:ext cx="3230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概括课文内容</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77190" y="892175"/>
            <a:ext cx="11438255" cy="5692775"/>
          </a:xfrm>
          <a:prstGeom prst="rect">
            <a:avLst/>
          </a:prstGeom>
          <a:noFill/>
          <a:ln w="9525">
            <a:noFill/>
          </a:ln>
        </p:spPr>
        <p:txBody>
          <a:bodyPr wrap="square">
            <a:spAutoFit/>
          </a:bodyPr>
          <a:p>
            <a:pPr indent="0"/>
            <a:r>
              <a:rPr lang="en-US" altLang="zh-CN" sz="2800" b="1">
                <a:solidFill>
                  <a:srgbClr val="FF0000"/>
                </a:solidFill>
                <a:latin typeface="华文中宋" panose="02010600040101010101" charset="-122"/>
                <a:ea typeface="华文中宋" panose="02010600040101010101" charset="-122"/>
                <a:cs typeface="华文中宋" panose="02010600040101010101" charset="-122"/>
              </a:rPr>
              <a:t>      </a:t>
            </a:r>
            <a:r>
              <a:rPr lang="zh-CN" sz="2800" b="1">
                <a:solidFill>
                  <a:srgbClr val="FF0000"/>
                </a:solidFill>
                <a:latin typeface="华文中宋" panose="02010600040101010101" charset="-122"/>
                <a:ea typeface="华文中宋" panose="02010600040101010101" charset="-122"/>
                <a:cs typeface="华文中宋" panose="02010600040101010101" charset="-122"/>
              </a:rPr>
              <a:t>霍塞·阿卡迪奥·布恩地亚：</a:t>
            </a:r>
            <a:r>
              <a:rPr lang="zh-CN" sz="2800" b="1">
                <a:solidFill>
                  <a:srgbClr val="372CC8"/>
                </a:solidFill>
                <a:latin typeface="华文中宋" panose="02010600040101010101" charset="-122"/>
                <a:ea typeface="华文中宋" panose="02010600040101010101" charset="-122"/>
                <a:cs typeface="华文中宋" panose="02010600040101010101" charset="-122"/>
              </a:rPr>
              <a:t>他富于幻想，敢于实践，具有惊人的毅力和智慧。</a:t>
            </a:r>
            <a:r>
              <a:rPr lang="zh-CN" sz="2800" b="1">
                <a:solidFill>
                  <a:srgbClr val="1E1E1E"/>
                </a:solidFill>
                <a:latin typeface="华文中宋" panose="02010600040101010101" charset="-122"/>
                <a:ea typeface="华文中宋" panose="02010600040101010101" charset="-122"/>
                <a:cs typeface="华文中宋" panose="02010600040101010101" charset="-122"/>
              </a:rPr>
              <a:t>他带领人们创建了马孔多镇，建立了幸福的生活。他向往外来的科学与文明，痴迷于各种科学实验，即使失败或受伤，也从不气馁，终于靠观象仪证实了“地球是圆的，像一个橘子一样”的科学真理。在闭塞落后的马孔多，布恩地亚代表着马孔多人对科学与文明的向往，代表着一种积极进取的精神。只是这种向往和进取随着布恩地亚后来的发疯而夭折。</a:t>
            </a:r>
            <a:endParaRPr lang="zh-CN" sz="2800" b="1">
              <a:solidFill>
                <a:srgbClr val="1E1E1E"/>
              </a:solidFill>
              <a:latin typeface="华文中宋" panose="02010600040101010101" charset="-122"/>
              <a:ea typeface="华文中宋" panose="02010600040101010101" charset="-122"/>
              <a:cs typeface="华文中宋" panose="02010600040101010101" charset="-122"/>
            </a:endParaRPr>
          </a:p>
          <a:p>
            <a:pPr indent="0"/>
            <a:r>
              <a:rPr lang="en-US" altLang="zh-CN" sz="2800" b="1">
                <a:solidFill>
                  <a:srgbClr val="FF0000"/>
                </a:solidFill>
                <a:latin typeface="华文中宋" panose="02010600040101010101" charset="-122"/>
                <a:ea typeface="华文中宋" panose="02010600040101010101" charset="-122"/>
                <a:cs typeface="华文中宋" panose="02010600040101010101" charset="-122"/>
              </a:rPr>
              <a:t>      </a:t>
            </a:r>
            <a:r>
              <a:rPr lang="zh-CN" sz="2800" b="1">
                <a:solidFill>
                  <a:srgbClr val="FF0000"/>
                </a:solidFill>
                <a:latin typeface="华文中宋" panose="02010600040101010101" charset="-122"/>
                <a:ea typeface="华文中宋" panose="02010600040101010101" charset="-122"/>
                <a:cs typeface="华文中宋" panose="02010600040101010101" charset="-122"/>
              </a:rPr>
              <a:t>乌尔苏拉：</a:t>
            </a:r>
            <a:r>
              <a:rPr lang="zh-CN" sz="2800" b="1">
                <a:solidFill>
                  <a:srgbClr val="372CC8"/>
                </a:solidFill>
                <a:latin typeface="华文中宋" panose="02010600040101010101" charset="-122"/>
                <a:ea typeface="华文中宋" panose="02010600040101010101" charset="-122"/>
                <a:cs typeface="华文中宋" panose="02010600040101010101" charset="-122"/>
              </a:rPr>
              <a:t>她是一个勤俭能干、善良宽厚的拉丁美洲劳动妇女形象。</a:t>
            </a:r>
            <a:r>
              <a:rPr lang="zh-CN" sz="2800" b="1">
                <a:solidFill>
                  <a:srgbClr val="1E1E1E"/>
                </a:solidFill>
                <a:latin typeface="华文中宋" panose="02010600040101010101" charset="-122"/>
                <a:ea typeface="华文中宋" panose="02010600040101010101" charset="-122"/>
                <a:cs typeface="华文中宋" panose="02010600040101010101" charset="-122"/>
              </a:rPr>
              <a:t>她是马孔多的创建者，也是马孔多理性秩序的中流砥柱和维护者。她终日操劳，任劳任怨。她意志坚定，疾恶如仇，不仅阻止了布恩地亚的搬迁计划，而且扭转着一切使布恩地亚家族混乱的倾向，是家族的守护者。因此，她去世后，布恩地亚家族也迅速地走向了衰落。乌尔苏拉是作者心目中的理想女性。</a:t>
            </a:r>
            <a:endParaRPr lang="zh-CN" altLang="en-US" sz="2800" b="1">
              <a:solidFill>
                <a:srgbClr val="1E1E1E"/>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480560" y="185420"/>
            <a:ext cx="323088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sym typeface="+mn-ea"/>
              </a:rPr>
              <a:t>人物形象分析</a:t>
            </a:r>
            <a:endParaRPr lang="zh-CN" altLang="en-US" sz="4000" b="1">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5082</Words>
  <Application>WPS 演示</Application>
  <PresentationFormat>宽屏</PresentationFormat>
  <Paragraphs>95</Paragraphs>
  <Slides>18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Arial</vt:lpstr>
      <vt:lpstr>宋体</vt:lpstr>
      <vt:lpstr>Wingdings</vt:lpstr>
      <vt:lpstr>华文行楷</vt:lpstr>
      <vt:lpstr>华文中宋</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赵生勤  高中语文  潇洒走一回</cp:lastModifiedBy>
  <cp:revision>4</cp:revision>
  <dcterms:created xsi:type="dcterms:W3CDTF">2021-09-19T10:56:00Z</dcterms:created>
  <dcterms:modified xsi:type="dcterms:W3CDTF">2021-11-08T07:34:06Z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D997AE1DA63041F1939F83F5F6062A97</vt:lpwstr>
  </property>
  <property fmtid="{D5CDD505-2E9C-101B-9397-08002B2CF9AE}" pid="3" name="KSOProductBuildVer">
    <vt:lpwstr>2052-11.1.0.11045</vt:lpwstr>
  </property>
</Properties>
</file>