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59" r:id="rId3"/>
    <p:sldId id="260" r:id="rId4"/>
    <p:sldId id="256" r:id="rId5"/>
    <p:sldId id="261" r:id="rId6"/>
    <p:sldId id="269" r:id="rId7"/>
    <p:sldId id="267" r:id="rId8"/>
    <p:sldId id="262" r:id="rId9"/>
    <p:sldId id="263" r:id="rId10"/>
    <p:sldId id="266" r:id="rId11"/>
    <p:sldId id="264" r:id="rId12"/>
    <p:sldId id="268" r:id="rId13"/>
    <p:sldId id="270" r:id="rId14"/>
    <p:sldId id="257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EEC1158-7D7C-4ABC-A3B3-5DACE393C636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8697A71-90A4-4126-A651-CD799FB9C8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0005B-D340-4691-BF3E-C457E26A2BA7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DFEF8-4F06-4C24-87BC-283722BD29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2209F-96C1-4F0B-806D-1B9141E06F60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CD37A-A3D7-432D-B61C-46BEBB0F95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2DDBD-53C3-4DC6-927E-764AFD16857B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3482C-461B-4329-985B-9C47BA5250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5F934-36BF-4231-8A38-7BAB3EDEA00C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71B0B-2E02-4564-9244-7AAB2F3909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2CA27-9786-4EA2-AB7C-49F7E0C551E2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890E7-E832-4929-9EFE-89840968B5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05670-B1F5-44DA-895E-B04624CBD551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D97F1-CD99-4905-9AAB-3A98973F38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25BB2-CE98-4190-967E-4E2098047549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23957-F413-47A5-A182-9AF773BCB0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36D96-5A49-4742-91FF-E3A53C26630C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1A535-07A1-45E0-B267-B25A9DE169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D06B9-000F-4B88-BCC9-6E48C12999F6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C7D96-22A2-41BF-AF5B-DF72C34325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8F4C4-1FCC-4FD2-83E2-184B13B699EC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744E3-F526-41BB-AC33-7D1D6A6AA0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98583-C626-4C94-863B-BA931EA6E45B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0A275-E502-4A2E-A5E1-924A00A846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2B2ABCF-5586-4305-B7D4-61DB264907D6}" type="datetimeFigureOut">
              <a:rPr lang="zh-CN" altLang="en-US"/>
              <a:pPr>
                <a:defRPr/>
              </a:pPr>
              <a:t>2016/2/20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9C3F112-EC0C-4897-A8F5-D9679287ED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3" Type="http://schemas.openxmlformats.org/officeDocument/2006/relationships/audio" Target="../media/audio5.wav"/><Relationship Id="rId7" Type="http://schemas.openxmlformats.org/officeDocument/2006/relationships/audio" Target="../media/audio8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.wav"/><Relationship Id="rId11" Type="http://schemas.openxmlformats.org/officeDocument/2006/relationships/slide" Target="slide9.xml"/><Relationship Id="rId5" Type="http://schemas.openxmlformats.org/officeDocument/2006/relationships/audio" Target="../media/audio1.wav"/><Relationship Id="rId10" Type="http://schemas.openxmlformats.org/officeDocument/2006/relationships/image" Target="../media/image7.jpeg"/><Relationship Id="rId4" Type="http://schemas.openxmlformats.org/officeDocument/2006/relationships/audio" Target="../media/audio6.wav"/><Relationship Id="rId9" Type="http://schemas.openxmlformats.org/officeDocument/2006/relationships/audio" Target="../media/audio4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3"/>
          <p:cNvSpPr>
            <a:spLocks noGrp="1" noRot="1" noChangeArrowheads="1"/>
          </p:cNvSpPr>
          <p:nvPr>
            <p:ph type="ctrTitle"/>
          </p:nvPr>
        </p:nvSpPr>
        <p:spPr>
          <a:xfrm>
            <a:off x="457200" y="0"/>
            <a:ext cx="8077200" cy="1905000"/>
          </a:xfrm>
        </p:spPr>
        <p:txBody>
          <a:bodyPr/>
          <a:lstStyle/>
          <a:p>
            <a:r>
              <a:rPr lang="zh-CN" altLang="en-US" sz="8000" b="1" smtClean="0">
                <a:solidFill>
                  <a:srgbClr val="FFFF00"/>
                </a:solidFill>
              </a:rPr>
              <a:t>琵琶行（并序）</a:t>
            </a:r>
            <a:endParaRPr lang="zh-CN" altLang="en-US" sz="6000" b="1" smtClean="0">
              <a:solidFill>
                <a:srgbClr val="FFFF00"/>
              </a:solidFill>
            </a:endParaRPr>
          </a:p>
        </p:txBody>
      </p:sp>
      <p:sp>
        <p:nvSpPr>
          <p:cNvPr id="14339" name="Rectangle 4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47800" y="2362200"/>
            <a:ext cx="6400800" cy="1752600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FFFF00"/>
                </a:solidFill>
              </a:rPr>
              <a:t>　　　　　　　　白居易</a:t>
            </a:r>
          </a:p>
          <a:p>
            <a:endParaRPr lang="en-US" altLang="zh-CN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YUQ000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55613" y="0"/>
            <a:ext cx="251301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078038" y="431800"/>
            <a:ext cx="1731962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</a:rPr>
              <a:t>第三曲</a:t>
            </a: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5395913" y="457200"/>
            <a:ext cx="2757487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336600"/>
                </a:solidFill>
                <a:latin typeface="Times New Roman" pitchFamily="18" charset="0"/>
              </a:rPr>
              <a:t>凄凉、悲伤</a:t>
            </a:r>
          </a:p>
        </p:txBody>
      </p:sp>
      <p:sp>
        <p:nvSpPr>
          <p:cNvPr id="23556" name="AutoShape 5"/>
          <p:cNvSpPr>
            <a:spLocks/>
          </p:cNvSpPr>
          <p:nvPr/>
        </p:nvSpPr>
        <p:spPr bwMode="auto">
          <a:xfrm>
            <a:off x="2667000" y="2286000"/>
            <a:ext cx="304800" cy="2514600"/>
          </a:xfrm>
          <a:prstGeom prst="leftBrace">
            <a:avLst>
              <a:gd name="adj1" fmla="val 687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3184525" y="2154238"/>
            <a:ext cx="2647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却坐、促弦、转急</a:t>
            </a:r>
          </a:p>
        </p:txBody>
      </p:sp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3184525" y="3221038"/>
            <a:ext cx="2955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凄凄（不似向前声）</a:t>
            </a:r>
          </a:p>
        </p:txBody>
      </p:sp>
      <p:sp>
        <p:nvSpPr>
          <p:cNvPr id="23559" name="Text Box 8"/>
          <p:cNvSpPr txBox="1">
            <a:spLocks noChangeArrowheads="1"/>
          </p:cNvSpPr>
          <p:nvPr/>
        </p:nvSpPr>
        <p:spPr bwMode="auto">
          <a:xfrm>
            <a:off x="3260725" y="4364038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皆掩泣</a:t>
            </a:r>
          </a:p>
        </p:txBody>
      </p:sp>
      <p:sp>
        <p:nvSpPr>
          <p:cNvPr id="23560" name="AutoShape 9"/>
          <p:cNvSpPr>
            <a:spLocks/>
          </p:cNvSpPr>
          <p:nvPr/>
        </p:nvSpPr>
        <p:spPr bwMode="auto">
          <a:xfrm>
            <a:off x="6096000" y="2362200"/>
            <a:ext cx="381000" cy="2438400"/>
          </a:xfrm>
          <a:prstGeom prst="rightBrace">
            <a:avLst>
              <a:gd name="adj1" fmla="val 5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561" name="Text Box 10"/>
          <p:cNvSpPr txBox="1">
            <a:spLocks noChangeArrowheads="1"/>
          </p:cNvSpPr>
          <p:nvPr/>
        </p:nvSpPr>
        <p:spPr bwMode="auto">
          <a:xfrm>
            <a:off x="6477000" y="3144838"/>
            <a:ext cx="247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FF"/>
                </a:solidFill>
                <a:latin typeface="Times New Roman" pitchFamily="18" charset="0"/>
                <a:ea typeface="文鼎中特广告体"/>
                <a:cs typeface="文鼎中特广告体"/>
              </a:rPr>
              <a:t>无尽的感伤</a:t>
            </a:r>
          </a:p>
        </p:txBody>
      </p:sp>
      <p:sp>
        <p:nvSpPr>
          <p:cNvPr id="23562" name="Text Box 11"/>
          <p:cNvSpPr txBox="1">
            <a:spLocks noChangeArrowheads="1"/>
          </p:cNvSpPr>
          <p:nvPr/>
        </p:nvSpPr>
        <p:spPr bwMode="auto">
          <a:xfrm>
            <a:off x="1905000" y="5576888"/>
            <a:ext cx="7000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</a:rPr>
              <a:t>以音写声、以人衬声、惜墨如金、无尽感伤</a:t>
            </a: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457200" y="5486400"/>
            <a:ext cx="156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点评：</a:t>
            </a:r>
          </a:p>
        </p:txBody>
      </p:sp>
      <p:sp>
        <p:nvSpPr>
          <p:cNvPr id="23564" name="Text Box 13"/>
          <p:cNvSpPr txBox="1">
            <a:spLocks noChangeArrowheads="1"/>
          </p:cNvSpPr>
          <p:nvPr/>
        </p:nvSpPr>
        <p:spPr bwMode="auto">
          <a:xfrm>
            <a:off x="2198688" y="2849563"/>
            <a:ext cx="5492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993366"/>
                </a:solidFill>
                <a:latin typeface="Times New Roman" pitchFamily="18" charset="0"/>
              </a:rPr>
              <a:t>（虚        写）</a:t>
            </a:r>
          </a:p>
        </p:txBody>
      </p:sp>
      <p:sp>
        <p:nvSpPr>
          <p:cNvPr id="23565" name="AutoShape 14"/>
          <p:cNvSpPr>
            <a:spLocks noChangeArrowheads="1"/>
          </p:cNvSpPr>
          <p:nvPr/>
        </p:nvSpPr>
        <p:spPr bwMode="auto">
          <a:xfrm>
            <a:off x="4114800" y="685800"/>
            <a:ext cx="838200" cy="381000"/>
          </a:xfrm>
          <a:prstGeom prst="rightArrow">
            <a:avLst>
              <a:gd name="adj1" fmla="val 50000"/>
              <a:gd name="adj2" fmla="val 55000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YUQ00018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9050" y="76200"/>
            <a:ext cx="13906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600200" y="127000"/>
            <a:ext cx="1731963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</a:rPr>
              <a:t>第二曲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1066800" y="1524000"/>
            <a:ext cx="233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序曲（初弹）：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3168650" y="1524000"/>
            <a:ext cx="3263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转、拨、掩抑、思、诉</a:t>
            </a: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1035050" y="25146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开始：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905000" y="2286000"/>
            <a:ext cx="264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大弦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—</a:t>
            </a: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嘈嘈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—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急雨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905000" y="2667000"/>
            <a:ext cx="264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小弦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—</a:t>
            </a: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切切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—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私语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1905000" y="3048000"/>
            <a:ext cx="233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错杂弹、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落玉盘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1981200" y="3581400"/>
            <a:ext cx="1412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间关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—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滑</a:t>
            </a: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3692525" y="3581400"/>
            <a:ext cx="1412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幽咽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—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难</a:t>
            </a:r>
          </a:p>
        </p:txBody>
      </p:sp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1981200" y="4038600"/>
            <a:ext cx="1720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冷涩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—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凝绝</a:t>
            </a: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3657600" y="4038600"/>
            <a:ext cx="1720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不通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—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暂歇</a:t>
            </a: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1524000" y="4403725"/>
            <a:ext cx="450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336600"/>
                </a:solidFill>
                <a:latin typeface="Times New Roman" pitchFamily="18" charset="0"/>
              </a:rPr>
              <a:t>（别有幽愁暗恨生，此时无声胜有声）</a:t>
            </a:r>
          </a:p>
        </p:txBody>
      </p:sp>
      <p:sp>
        <p:nvSpPr>
          <p:cNvPr id="45071" name="Text Box 15"/>
          <p:cNvSpPr txBox="1">
            <a:spLocks noChangeArrowheads="1"/>
          </p:cNvSpPr>
          <p:nvPr/>
        </p:nvSpPr>
        <p:spPr bwMode="auto">
          <a:xfrm>
            <a:off x="1958975" y="4800600"/>
            <a:ext cx="192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银瓶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-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乍破</a:t>
            </a:r>
            <a:r>
              <a:rPr lang="en-US" altLang="zh-CN" sz="2400" b="1">
                <a:solidFill>
                  <a:srgbClr val="0000CC"/>
                </a:solidFill>
                <a:latin typeface="Times New Roman" pitchFamily="18" charset="0"/>
              </a:rPr>
              <a:t>-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迸</a:t>
            </a:r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3733800" y="4800600"/>
            <a:ext cx="192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铁骑</a:t>
            </a:r>
            <a:r>
              <a:rPr lang="en-US" altLang="zh-CN" sz="2400" b="1">
                <a:solidFill>
                  <a:srgbClr val="FF3300"/>
                </a:solidFill>
                <a:latin typeface="Times New Roman" pitchFamily="18" charset="0"/>
              </a:rPr>
              <a:t>-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突出</a:t>
            </a:r>
            <a:r>
              <a:rPr lang="en-US" altLang="zh-CN" sz="2400" b="1">
                <a:solidFill>
                  <a:srgbClr val="0000CC"/>
                </a:solidFill>
                <a:latin typeface="Times New Roman" pitchFamily="18" charset="0"/>
              </a:rPr>
              <a:t>-</a:t>
            </a:r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鸣</a:t>
            </a: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1905000" y="53340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收拨、划</a:t>
            </a:r>
          </a:p>
        </p:txBody>
      </p: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3505200" y="5334000"/>
            <a:ext cx="172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一声、裂帛</a:t>
            </a:r>
          </a:p>
        </p:txBody>
      </p:sp>
      <p:sp>
        <p:nvSpPr>
          <p:cNvPr id="45075" name="Text Box 19"/>
          <p:cNvSpPr txBox="1">
            <a:spLocks noChangeArrowheads="1"/>
          </p:cNvSpPr>
          <p:nvPr/>
        </p:nvSpPr>
        <p:spPr bwMode="auto">
          <a:xfrm>
            <a:off x="1905000" y="57912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悄无言</a:t>
            </a:r>
          </a:p>
        </p:txBody>
      </p:sp>
      <p:sp>
        <p:nvSpPr>
          <p:cNvPr id="45076" name="Text Box 20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3048000" y="57912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秋月白</a:t>
            </a:r>
          </a:p>
        </p:txBody>
      </p:sp>
      <p:sp>
        <p:nvSpPr>
          <p:cNvPr id="24596" name="Text Box 21"/>
          <p:cNvSpPr txBox="1">
            <a:spLocks noChangeArrowheads="1"/>
          </p:cNvSpPr>
          <p:nvPr/>
        </p:nvSpPr>
        <p:spPr bwMode="auto">
          <a:xfrm>
            <a:off x="1066800" y="35052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过渡：</a:t>
            </a:r>
          </a:p>
        </p:txBody>
      </p:sp>
      <p:sp>
        <p:nvSpPr>
          <p:cNvPr id="24597" name="Text Box 22"/>
          <p:cNvSpPr txBox="1">
            <a:spLocks noChangeArrowheads="1"/>
          </p:cNvSpPr>
          <p:nvPr/>
        </p:nvSpPr>
        <p:spPr bwMode="auto">
          <a:xfrm>
            <a:off x="1066800" y="40386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发展：</a:t>
            </a:r>
          </a:p>
        </p:txBody>
      </p:sp>
      <p:sp>
        <p:nvSpPr>
          <p:cNvPr id="24598" name="Text Box 23"/>
          <p:cNvSpPr txBox="1">
            <a:spLocks noChangeArrowheads="1"/>
          </p:cNvSpPr>
          <p:nvPr/>
        </p:nvSpPr>
        <p:spPr bwMode="auto">
          <a:xfrm>
            <a:off x="1066800" y="47244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高潮：</a:t>
            </a:r>
          </a:p>
        </p:txBody>
      </p:sp>
      <p:sp>
        <p:nvSpPr>
          <p:cNvPr id="24599" name="Text Box 24"/>
          <p:cNvSpPr txBox="1">
            <a:spLocks noChangeArrowheads="1"/>
          </p:cNvSpPr>
          <p:nvPr/>
        </p:nvSpPr>
        <p:spPr bwMode="auto">
          <a:xfrm>
            <a:off x="1066800" y="57912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尾声：</a:t>
            </a:r>
          </a:p>
        </p:txBody>
      </p:sp>
      <p:sp>
        <p:nvSpPr>
          <p:cNvPr id="24600" name="Text Box 25"/>
          <p:cNvSpPr txBox="1">
            <a:spLocks noChangeArrowheads="1"/>
          </p:cNvSpPr>
          <p:nvPr/>
        </p:nvSpPr>
        <p:spPr bwMode="auto">
          <a:xfrm>
            <a:off x="80963" y="2286000"/>
            <a:ext cx="681037" cy="33528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FF3300"/>
                </a:solidFill>
                <a:latin typeface="Times New Roman" pitchFamily="18" charset="0"/>
              </a:rPr>
              <a:t>《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霓裳</a:t>
            </a:r>
            <a:r>
              <a:rPr lang="en-US" altLang="zh-CN" sz="3200">
                <a:solidFill>
                  <a:srgbClr val="FF3300"/>
                </a:solidFill>
                <a:latin typeface="Times New Roman" pitchFamily="18" charset="0"/>
              </a:rPr>
              <a:t>》《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</a:rPr>
              <a:t>六幺</a:t>
            </a:r>
            <a:r>
              <a:rPr lang="en-US" altLang="zh-CN" sz="3200">
                <a:solidFill>
                  <a:srgbClr val="FF3300"/>
                </a:solidFill>
                <a:latin typeface="Times New Roman" pitchFamily="18" charset="0"/>
              </a:rPr>
              <a:t>》</a:t>
            </a:r>
          </a:p>
        </p:txBody>
      </p:sp>
      <p:sp>
        <p:nvSpPr>
          <p:cNvPr id="45082" name="Text Box 26"/>
          <p:cNvSpPr txBox="1">
            <a:spLocks noChangeArrowheads="1"/>
          </p:cNvSpPr>
          <p:nvPr/>
        </p:nvSpPr>
        <p:spPr bwMode="auto">
          <a:xfrm>
            <a:off x="2209800" y="1905000"/>
            <a:ext cx="450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336600"/>
                </a:solidFill>
                <a:latin typeface="Times New Roman" pitchFamily="18" charset="0"/>
              </a:rPr>
              <a:t>（低眉信手续续弹，说尽心中无限事）</a:t>
            </a:r>
          </a:p>
        </p:txBody>
      </p:sp>
      <p:sp>
        <p:nvSpPr>
          <p:cNvPr id="24602" name="Text Box 27"/>
          <p:cNvSpPr txBox="1">
            <a:spLocks noChangeArrowheads="1"/>
          </p:cNvSpPr>
          <p:nvPr/>
        </p:nvSpPr>
        <p:spPr bwMode="auto">
          <a:xfrm>
            <a:off x="1143000" y="990600"/>
            <a:ext cx="80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过程</a:t>
            </a:r>
          </a:p>
        </p:txBody>
      </p:sp>
      <p:sp>
        <p:nvSpPr>
          <p:cNvPr id="24603" name="Text Box 28"/>
          <p:cNvSpPr txBox="1">
            <a:spLocks noChangeArrowheads="1"/>
          </p:cNvSpPr>
          <p:nvPr/>
        </p:nvSpPr>
        <p:spPr bwMode="auto">
          <a:xfrm>
            <a:off x="3625850" y="990600"/>
            <a:ext cx="80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场景</a:t>
            </a:r>
          </a:p>
        </p:txBody>
      </p:sp>
      <p:sp>
        <p:nvSpPr>
          <p:cNvPr id="24604" name="Text Box 29"/>
          <p:cNvSpPr txBox="1">
            <a:spLocks noChangeArrowheads="1"/>
          </p:cNvSpPr>
          <p:nvPr/>
        </p:nvSpPr>
        <p:spPr bwMode="auto">
          <a:xfrm>
            <a:off x="6080125" y="914400"/>
            <a:ext cx="80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特点</a:t>
            </a:r>
          </a:p>
        </p:txBody>
      </p:sp>
      <p:sp>
        <p:nvSpPr>
          <p:cNvPr id="24605" name="Text Box 30"/>
          <p:cNvSpPr txBox="1">
            <a:spLocks noChangeArrowheads="1"/>
          </p:cNvSpPr>
          <p:nvPr/>
        </p:nvSpPr>
        <p:spPr bwMode="auto">
          <a:xfrm>
            <a:off x="7816850" y="914400"/>
            <a:ext cx="80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方法</a:t>
            </a:r>
          </a:p>
        </p:txBody>
      </p:sp>
      <p:sp>
        <p:nvSpPr>
          <p:cNvPr id="24606" name="AutoShape 31"/>
          <p:cNvSpPr>
            <a:spLocks/>
          </p:cNvSpPr>
          <p:nvPr/>
        </p:nvSpPr>
        <p:spPr bwMode="auto">
          <a:xfrm>
            <a:off x="838200" y="1752600"/>
            <a:ext cx="304800" cy="4343400"/>
          </a:xfrm>
          <a:prstGeom prst="leftBrace">
            <a:avLst>
              <a:gd name="adj1" fmla="val 118750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4607" name="Text Box 32"/>
          <p:cNvSpPr txBox="1">
            <a:spLocks noChangeArrowheads="1"/>
          </p:cNvSpPr>
          <p:nvPr/>
        </p:nvSpPr>
        <p:spPr bwMode="auto">
          <a:xfrm>
            <a:off x="1066800" y="5278438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结束：</a:t>
            </a:r>
          </a:p>
        </p:txBody>
      </p:sp>
      <p:sp>
        <p:nvSpPr>
          <p:cNvPr id="45089" name="Text Box 33"/>
          <p:cNvSpPr txBox="1">
            <a:spLocks noChangeArrowheads="1"/>
          </p:cNvSpPr>
          <p:nvPr/>
        </p:nvSpPr>
        <p:spPr bwMode="auto">
          <a:xfrm>
            <a:off x="5638800" y="2230438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浊杂粗重</a:t>
            </a:r>
          </a:p>
        </p:txBody>
      </p:sp>
      <p:sp>
        <p:nvSpPr>
          <p:cNvPr id="45090" name="Text Box 34"/>
          <p:cNvSpPr txBox="1">
            <a:spLocks noChangeArrowheads="1"/>
          </p:cNvSpPr>
          <p:nvPr/>
        </p:nvSpPr>
        <p:spPr bwMode="auto">
          <a:xfrm>
            <a:off x="5638800" y="2687638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轻细凄切</a:t>
            </a:r>
          </a:p>
        </p:txBody>
      </p:sp>
      <p:sp>
        <p:nvSpPr>
          <p:cNvPr id="45091" name="Text Box 35"/>
          <p:cNvSpPr txBox="1">
            <a:spLocks noChangeArrowheads="1"/>
          </p:cNvSpPr>
          <p:nvPr/>
        </p:nvSpPr>
        <p:spPr bwMode="auto">
          <a:xfrm>
            <a:off x="5638800" y="31242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清脆圆润</a:t>
            </a:r>
          </a:p>
        </p:txBody>
      </p:sp>
      <p:sp>
        <p:nvSpPr>
          <p:cNvPr id="45092" name="Text Box 36"/>
          <p:cNvSpPr txBox="1">
            <a:spLocks noChangeArrowheads="1"/>
          </p:cNvSpPr>
          <p:nvPr/>
        </p:nvSpPr>
        <p:spPr bwMode="auto">
          <a:xfrm>
            <a:off x="5638800" y="3581400"/>
            <a:ext cx="80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婉转</a:t>
            </a:r>
          </a:p>
        </p:txBody>
      </p:sp>
      <p:sp>
        <p:nvSpPr>
          <p:cNvPr id="45093" name="Text Box 37"/>
          <p:cNvSpPr txBox="1">
            <a:spLocks noChangeArrowheads="1"/>
          </p:cNvSpPr>
          <p:nvPr/>
        </p:nvSpPr>
        <p:spPr bwMode="auto">
          <a:xfrm>
            <a:off x="5638800" y="40386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声弦暂歇</a:t>
            </a:r>
          </a:p>
        </p:txBody>
      </p:sp>
      <p:sp>
        <p:nvSpPr>
          <p:cNvPr id="45094" name="Text Box 38"/>
          <p:cNvSpPr txBox="1">
            <a:spLocks noChangeArrowheads="1"/>
          </p:cNvSpPr>
          <p:nvPr/>
        </p:nvSpPr>
        <p:spPr bwMode="auto">
          <a:xfrm>
            <a:off x="5715000" y="4745038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雄浑激昂</a:t>
            </a:r>
          </a:p>
        </p:txBody>
      </p:sp>
      <p:sp>
        <p:nvSpPr>
          <p:cNvPr id="45095" name="Text Box 39"/>
          <p:cNvSpPr txBox="1">
            <a:spLocks noChangeArrowheads="1"/>
          </p:cNvSpPr>
          <p:nvPr/>
        </p:nvSpPr>
        <p:spPr bwMode="auto">
          <a:xfrm>
            <a:off x="5715000" y="53340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清脆尖利</a:t>
            </a:r>
          </a:p>
        </p:txBody>
      </p:sp>
      <p:sp>
        <p:nvSpPr>
          <p:cNvPr id="45096" name="Text Box 40"/>
          <p:cNvSpPr txBox="1">
            <a:spLocks noChangeArrowheads="1"/>
          </p:cNvSpPr>
          <p:nvPr/>
        </p:nvSpPr>
        <p:spPr bwMode="auto">
          <a:xfrm>
            <a:off x="4267200" y="5791200"/>
            <a:ext cx="2949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CC"/>
                </a:solidFill>
                <a:latin typeface="Times New Roman" pitchFamily="18" charset="0"/>
              </a:rPr>
              <a:t>戛然而止、余音绕梁</a:t>
            </a:r>
          </a:p>
        </p:txBody>
      </p:sp>
      <p:sp>
        <p:nvSpPr>
          <p:cNvPr id="45097" name="Text Box 41"/>
          <p:cNvSpPr txBox="1">
            <a:spLocks noChangeArrowheads="1"/>
          </p:cNvSpPr>
          <p:nvPr/>
        </p:nvSpPr>
        <p:spPr bwMode="auto">
          <a:xfrm>
            <a:off x="7391400" y="19050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</a:rPr>
              <a:t>以议评声</a:t>
            </a:r>
          </a:p>
        </p:txBody>
      </p:sp>
      <p:sp>
        <p:nvSpPr>
          <p:cNvPr id="45098" name="Text Box 42"/>
          <p:cNvSpPr txBox="1">
            <a:spLocks noChangeArrowheads="1"/>
          </p:cNvSpPr>
          <p:nvPr/>
        </p:nvSpPr>
        <p:spPr bwMode="auto">
          <a:xfrm>
            <a:off x="7391400" y="24384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</a:rPr>
              <a:t>以喻摹声</a:t>
            </a:r>
          </a:p>
        </p:txBody>
      </p:sp>
      <p:sp>
        <p:nvSpPr>
          <p:cNvPr id="45099" name="Text Box 43"/>
          <p:cNvSpPr txBox="1">
            <a:spLocks noChangeArrowheads="1"/>
          </p:cNvSpPr>
          <p:nvPr/>
        </p:nvSpPr>
        <p:spPr bwMode="auto">
          <a:xfrm>
            <a:off x="7423150" y="29718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</a:rPr>
              <a:t>以形绘声</a:t>
            </a:r>
          </a:p>
        </p:txBody>
      </p:sp>
      <p:sp>
        <p:nvSpPr>
          <p:cNvPr id="45100" name="Text Box 44"/>
          <p:cNvSpPr txBox="1">
            <a:spLocks noChangeArrowheads="1"/>
          </p:cNvSpPr>
          <p:nvPr/>
        </p:nvSpPr>
        <p:spPr bwMode="auto">
          <a:xfrm>
            <a:off x="7499350" y="56388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</a:rPr>
              <a:t>以人衬声</a:t>
            </a:r>
          </a:p>
        </p:txBody>
      </p:sp>
      <p:sp>
        <p:nvSpPr>
          <p:cNvPr id="45101" name="Text Box 45"/>
          <p:cNvSpPr txBox="1">
            <a:spLocks noChangeArrowheads="1"/>
          </p:cNvSpPr>
          <p:nvPr/>
        </p:nvSpPr>
        <p:spPr bwMode="auto">
          <a:xfrm>
            <a:off x="7499350" y="60960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</a:rPr>
              <a:t>以景托声</a:t>
            </a:r>
          </a:p>
        </p:txBody>
      </p:sp>
      <p:sp>
        <p:nvSpPr>
          <p:cNvPr id="45102" name="AutoShape 46"/>
          <p:cNvSpPr>
            <a:spLocks noChangeArrowheads="1"/>
          </p:cNvSpPr>
          <p:nvPr/>
        </p:nvSpPr>
        <p:spPr bwMode="auto">
          <a:xfrm>
            <a:off x="7391400" y="1828800"/>
            <a:ext cx="1447800" cy="2286000"/>
          </a:xfrm>
          <a:prstGeom prst="downArrowCallout">
            <a:avLst>
              <a:gd name="adj1" fmla="val 25000"/>
              <a:gd name="adj2" fmla="val 25000"/>
              <a:gd name="adj3" fmla="val 26316"/>
              <a:gd name="adj4" fmla="val 66667"/>
            </a:avLst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5103" name="AutoShape 47"/>
          <p:cNvSpPr>
            <a:spLocks noChangeArrowheads="1"/>
          </p:cNvSpPr>
          <p:nvPr/>
        </p:nvSpPr>
        <p:spPr bwMode="auto">
          <a:xfrm>
            <a:off x="7543800" y="5181600"/>
            <a:ext cx="1295400" cy="1447800"/>
          </a:xfrm>
          <a:prstGeom prst="upArrowCallout">
            <a:avLst>
              <a:gd name="adj1" fmla="val 25000"/>
              <a:gd name="adj2" fmla="val 25000"/>
              <a:gd name="adj3" fmla="val 18627"/>
              <a:gd name="adj4" fmla="val 66667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5104" name="Text Box 48"/>
          <p:cNvSpPr txBox="1">
            <a:spLocks noChangeArrowheads="1"/>
          </p:cNvSpPr>
          <p:nvPr/>
        </p:nvSpPr>
        <p:spPr bwMode="auto">
          <a:xfrm>
            <a:off x="7696200" y="4114800"/>
            <a:ext cx="79375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  <a:ea typeface="华文行楷"/>
                <a:cs typeface="华文行楷"/>
              </a:rPr>
              <a:t>直写</a:t>
            </a:r>
          </a:p>
        </p:txBody>
      </p:sp>
      <p:sp>
        <p:nvSpPr>
          <p:cNvPr id="45105" name="Text Box 49"/>
          <p:cNvSpPr txBox="1">
            <a:spLocks noChangeArrowheads="1"/>
          </p:cNvSpPr>
          <p:nvPr/>
        </p:nvSpPr>
        <p:spPr bwMode="auto">
          <a:xfrm>
            <a:off x="7696200" y="4724400"/>
            <a:ext cx="79375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0000CC"/>
                </a:solidFill>
                <a:latin typeface="Times New Roman" pitchFamily="18" charset="0"/>
                <a:ea typeface="华文行楷"/>
                <a:cs typeface="华文行楷"/>
              </a:rPr>
              <a:t>间写</a:t>
            </a:r>
          </a:p>
        </p:txBody>
      </p:sp>
      <p:sp>
        <p:nvSpPr>
          <p:cNvPr id="45106" name="Rectangle 50"/>
          <p:cNvSpPr>
            <a:spLocks noChangeArrowheads="1"/>
          </p:cNvSpPr>
          <p:nvPr/>
        </p:nvSpPr>
        <p:spPr bwMode="auto">
          <a:xfrm>
            <a:off x="7315200" y="1676400"/>
            <a:ext cx="1600200" cy="5105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5107" name="Text Box 51"/>
          <p:cNvSpPr txBox="1">
            <a:spLocks noChangeArrowheads="1"/>
          </p:cNvSpPr>
          <p:nvPr/>
        </p:nvSpPr>
        <p:spPr bwMode="auto">
          <a:xfrm>
            <a:off x="4581525" y="168275"/>
            <a:ext cx="3876675" cy="65087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雄浑、激昂、大气</a:t>
            </a:r>
          </a:p>
        </p:txBody>
      </p:sp>
      <p:sp>
        <p:nvSpPr>
          <p:cNvPr id="45108" name="AutoShape 52"/>
          <p:cNvSpPr>
            <a:spLocks noChangeArrowheads="1"/>
          </p:cNvSpPr>
          <p:nvPr/>
        </p:nvSpPr>
        <p:spPr bwMode="auto">
          <a:xfrm>
            <a:off x="3581400" y="228600"/>
            <a:ext cx="685800" cy="533400"/>
          </a:xfrm>
          <a:prstGeom prst="rightArrow">
            <a:avLst>
              <a:gd name="adj1" fmla="val 50000"/>
              <a:gd name="adj2" fmla="val 32143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5109" name="Text Box 53"/>
          <p:cNvSpPr txBox="1">
            <a:spLocks noChangeArrowheads="1"/>
          </p:cNvSpPr>
          <p:nvPr/>
        </p:nvSpPr>
        <p:spPr bwMode="auto">
          <a:xfrm>
            <a:off x="6248400" y="35814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Times New Roman" pitchFamily="18" charset="0"/>
              </a:rPr>
              <a:t>、不畅</a:t>
            </a:r>
          </a:p>
        </p:txBody>
      </p:sp>
      <p:sp>
        <p:nvSpPr>
          <p:cNvPr id="45110" name="Text Box 54"/>
          <p:cNvSpPr txBox="1">
            <a:spLocks noChangeArrowheads="1"/>
          </p:cNvSpPr>
          <p:nvPr/>
        </p:nvSpPr>
        <p:spPr bwMode="auto">
          <a:xfrm>
            <a:off x="7315200" y="4308475"/>
            <a:ext cx="1638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实           写</a:t>
            </a:r>
          </a:p>
        </p:txBody>
      </p:sp>
      <p:sp>
        <p:nvSpPr>
          <p:cNvPr id="45111" name="Text Box 55"/>
          <p:cNvSpPr txBox="1">
            <a:spLocks noChangeArrowheads="1"/>
          </p:cNvSpPr>
          <p:nvPr/>
        </p:nvSpPr>
        <p:spPr bwMode="auto">
          <a:xfrm>
            <a:off x="1447800" y="6248400"/>
            <a:ext cx="572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点评：泼墨如水、气势恢弘、不同凡响。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5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5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0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450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45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2" dur="500"/>
                                        <p:tgtEl>
                                          <p:spTgt spid="4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0" fill="hold"/>
                                        <p:tgtEl>
                                          <p:spTgt spid="45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0" fill="hold"/>
                                        <p:tgtEl>
                                          <p:spTgt spid="45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45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451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451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5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5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4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5" dur="500"/>
                                        <p:tgtEl>
                                          <p:spTgt spid="4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0" fill="hold"/>
                                        <p:tgtEl>
                                          <p:spTgt spid="45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0" fill="hold"/>
                                        <p:tgtEl>
                                          <p:spTgt spid="45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utoUpdateAnimBg="0"/>
      <p:bldP spid="45063" grpId="0" autoUpdateAnimBg="0"/>
      <p:bldP spid="45064" grpId="0" autoUpdateAnimBg="0"/>
      <p:bldP spid="45065" grpId="0" autoUpdateAnimBg="0"/>
      <p:bldP spid="45066" grpId="0" autoUpdateAnimBg="0"/>
      <p:bldP spid="45067" grpId="0" autoUpdateAnimBg="0"/>
      <p:bldP spid="45068" grpId="0" autoUpdateAnimBg="0"/>
      <p:bldP spid="45069" grpId="0" autoUpdateAnimBg="0"/>
      <p:bldP spid="45070" grpId="0" autoUpdateAnimBg="0"/>
      <p:bldP spid="45071" grpId="0" autoUpdateAnimBg="0"/>
      <p:bldP spid="45072" grpId="0" autoUpdateAnimBg="0"/>
      <p:bldP spid="45073" grpId="0" autoUpdateAnimBg="0"/>
      <p:bldP spid="45074" grpId="0" autoUpdateAnimBg="0"/>
      <p:bldP spid="45075" grpId="0" autoUpdateAnimBg="0"/>
      <p:bldP spid="45076" grpId="0" autoUpdateAnimBg="0"/>
      <p:bldP spid="45082" grpId="0" autoUpdateAnimBg="0"/>
      <p:bldP spid="45089" grpId="0" autoUpdateAnimBg="0"/>
      <p:bldP spid="45090" grpId="0" autoUpdateAnimBg="0"/>
      <p:bldP spid="45091" grpId="0" autoUpdateAnimBg="0"/>
      <p:bldP spid="45092" grpId="0" autoUpdateAnimBg="0"/>
      <p:bldP spid="45093" grpId="0" autoUpdateAnimBg="0"/>
      <p:bldP spid="45094" grpId="0" autoUpdateAnimBg="0"/>
      <p:bldP spid="45095" grpId="0" autoUpdateAnimBg="0"/>
      <p:bldP spid="45096" grpId="0" autoUpdateAnimBg="0"/>
      <p:bldP spid="45097" grpId="0" autoUpdateAnimBg="0"/>
      <p:bldP spid="45098" grpId="0" autoUpdateAnimBg="0"/>
      <p:bldP spid="45099" grpId="0" autoUpdateAnimBg="0"/>
      <p:bldP spid="45100" grpId="0" autoUpdateAnimBg="0"/>
      <p:bldP spid="45101" grpId="0" autoUpdateAnimBg="0"/>
      <p:bldP spid="45102" grpId="0" animBg="1"/>
      <p:bldP spid="45103" grpId="0" animBg="1"/>
      <p:bldP spid="45104" grpId="0" animBg="1" autoUpdateAnimBg="0"/>
      <p:bldP spid="45105" grpId="0" animBg="1" autoUpdateAnimBg="0"/>
      <p:bldP spid="45106" grpId="0" animBg="1"/>
      <p:bldP spid="45107" grpId="0" animBg="1" autoUpdateAnimBg="0"/>
      <p:bldP spid="45108" grpId="0" animBg="1"/>
      <p:bldP spid="45109" grpId="0" autoUpdateAnimBg="0"/>
      <p:bldP spid="45110" grpId="0" autoUpdateAnimBg="0"/>
      <p:bldP spid="4511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>
                <a:ea typeface="华文行楷"/>
                <a:cs typeface="华文行楷"/>
              </a:rPr>
              <a:t>讨论：这首诗是如何表现乐声美妙的？</a:t>
            </a:r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412875"/>
            <a:ext cx="8540750" cy="4895850"/>
          </a:xfrm>
        </p:spPr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</a:t>
            </a:r>
            <a:r>
              <a:rPr lang="zh-CN" altLang="en-US" sz="2800" smtClean="0"/>
              <a:t>以声喻声，声中有情，声中有形。用一连串比喻</a:t>
            </a:r>
            <a:r>
              <a:rPr lang="en-US" altLang="zh-CN" sz="2800" smtClean="0"/>
              <a:t>(</a:t>
            </a:r>
            <a:r>
              <a:rPr lang="zh-CN" altLang="en-US" sz="2800" smtClean="0"/>
              <a:t>博喻</a:t>
            </a:r>
            <a:r>
              <a:rPr lang="en-US" altLang="zh-CN" sz="2800" smtClean="0"/>
              <a:t>)</a:t>
            </a:r>
            <a:r>
              <a:rPr lang="zh-CN" altLang="en-US" sz="2800" smtClean="0"/>
              <a:t>来描写虚渺飘忽，过耳即逝的无形的音乐，不仅以读者熟悉的种种声音来形容读者比较生疏的琵琶声，还使读者在闻其声的同时能见其形 ，激发读者的联想和想象。 </a:t>
            </a:r>
          </a:p>
          <a:p>
            <a:r>
              <a:rPr lang="en-US" altLang="zh-CN" sz="2800" smtClean="0"/>
              <a:t>2</a:t>
            </a:r>
            <a:r>
              <a:rPr lang="zh-CN" altLang="en-US" sz="2800" smtClean="0"/>
              <a:t>、直接妙语点睛，通过对乐声的描写评价来揭示乐曲的无穷含蕴。</a:t>
            </a:r>
          </a:p>
          <a:p>
            <a:r>
              <a:rPr lang="en-US" altLang="zh-CN" sz="2800" smtClean="0"/>
              <a:t>3</a:t>
            </a:r>
            <a:r>
              <a:rPr lang="zh-CN" altLang="en-US" sz="2800" smtClean="0"/>
              <a:t>、通过听者的反应间接表现乐声的美妙，用景物烘托乐声的感染力。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ChangeArrowheads="1"/>
          </p:cNvSpPr>
          <p:nvPr/>
        </p:nvSpPr>
        <p:spPr bwMode="auto">
          <a:xfrm>
            <a:off x="574675" y="765175"/>
            <a:ext cx="8569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>
                <a:latin typeface="华文新魏"/>
                <a:ea typeface="华文新魏"/>
                <a:cs typeface="华文新魏"/>
              </a:rPr>
              <a:t>       </a:t>
            </a:r>
            <a:endParaRPr lang="en-US" altLang="zh-CN" sz="2800">
              <a:latin typeface="华文新魏"/>
              <a:ea typeface="华文新魏"/>
              <a:cs typeface="华文新魏"/>
            </a:endParaRP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1042988" y="4797425"/>
            <a:ext cx="7499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同是天涯沦落人，相逢何必曾相识。</a:t>
            </a: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1908175" y="155575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>
                <a:latin typeface="华文新魏"/>
                <a:ea typeface="华文新魏"/>
                <a:cs typeface="华文新魏"/>
              </a:rPr>
              <a:t> </a:t>
            </a:r>
            <a:endParaRPr lang="en-US" altLang="zh-CN" sz="4400">
              <a:solidFill>
                <a:srgbClr val="000808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503238" y="1628775"/>
            <a:ext cx="864076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latin typeface="华文新魏"/>
                <a:ea typeface="华文新魏"/>
                <a:cs typeface="华文新魏"/>
              </a:rPr>
              <a:t>       </a:t>
            </a:r>
            <a:r>
              <a:rPr lang="zh-CN" altLang="en-US" sz="3600">
                <a:latin typeface="华文新魏"/>
                <a:ea typeface="华文新魏"/>
                <a:cs typeface="华文新魏"/>
              </a:rPr>
              <a:t>诗人着力刻画琵琶女的目的只是为了更好地</a:t>
            </a:r>
            <a:r>
              <a:rPr lang="zh-CN" altLang="en-US" sz="3600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抒写自己的天涯沦落之恨</a:t>
            </a:r>
            <a:r>
              <a:rPr lang="zh-CN" altLang="en-US" sz="3600">
                <a:latin typeface="华文新魏"/>
                <a:ea typeface="华文新魏"/>
                <a:cs typeface="华文新魏"/>
              </a:rPr>
              <a:t>。</a:t>
            </a:r>
          </a:p>
          <a:p>
            <a:pPr eaLnBrk="0" hangingPunct="0"/>
            <a:r>
              <a:rPr lang="zh-CN" altLang="en-US" sz="3600">
                <a:latin typeface="华文新魏"/>
                <a:ea typeface="华文新魏"/>
                <a:cs typeface="华文新魏"/>
              </a:rPr>
              <a:t>                  </a:t>
            </a:r>
            <a:endParaRPr lang="zh-CN" altLang="en-US" sz="3600">
              <a:solidFill>
                <a:srgbClr val="000808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1187450" y="692150"/>
            <a:ext cx="7448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>
                <a:solidFill>
                  <a:srgbClr val="000808"/>
                </a:solidFill>
                <a:latin typeface="华文新魏"/>
                <a:ea typeface="华文新魏"/>
                <a:cs typeface="华文新魏"/>
              </a:rPr>
              <a:t>为什么要极力铺写这一形象？</a:t>
            </a: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1403350" y="3357563"/>
            <a:ext cx="6985000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400">
                <a:solidFill>
                  <a:srgbClr val="000808"/>
                </a:solidFill>
                <a:latin typeface="Calibri" pitchFamily="34" charset="0"/>
              </a:rPr>
              <a:t>本文的主旨句是什么呢？</a:t>
            </a:r>
            <a:r>
              <a:rPr lang="zh-CN" altLang="en-US">
                <a:solidFill>
                  <a:srgbClr val="000808"/>
                </a:solidFill>
                <a:latin typeface="Calibri" pitchFamily="34" charset="0"/>
              </a:rPr>
              <a:t>   　</a:t>
            </a:r>
          </a:p>
          <a:p>
            <a:pPr eaLnBrk="0" hangingPunct="0">
              <a:spcBef>
                <a:spcPct val="50000"/>
              </a:spcBef>
            </a:pPr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utoUpdateAnimBg="0"/>
      <p:bldP spid="53253" grpId="0" autoUpdateAnimBg="0"/>
      <p:bldP spid="53254" grpId="0" autoUpdateAnimBg="0"/>
      <p:bldP spid="53255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428625" y="428625"/>
            <a:ext cx="8143875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下列各句中不具备 “互文”特点的一句是 </a:t>
            </a:r>
            <a:r>
              <a:rPr lang="en-US" altLang="zh-CN" sz="5400" b="1">
                <a:latin typeface="Calibri" pitchFamily="34" charset="0"/>
              </a:rPr>
              <a:t>[</a:t>
            </a:r>
            <a:r>
              <a:rPr lang="zh-CN" altLang="en-US" sz="5400" b="1">
                <a:latin typeface="Calibri" pitchFamily="34" charset="0"/>
              </a:rPr>
              <a:t>　　　 </a:t>
            </a:r>
            <a:r>
              <a:rPr lang="en-US" altLang="zh-CN" sz="5400" b="1">
                <a:latin typeface="Calibri" pitchFamily="34" charset="0"/>
              </a:rPr>
              <a:t>]</a:t>
            </a:r>
            <a:r>
              <a:rPr lang="zh-CN" altLang="en-US" sz="5400" b="1">
                <a:latin typeface="Calibri" pitchFamily="34" charset="0"/>
              </a:rPr>
              <a:t/>
            </a:r>
            <a:br>
              <a:rPr lang="zh-CN" altLang="en-US" sz="5400" b="1">
                <a:latin typeface="Calibri" pitchFamily="34" charset="0"/>
              </a:rPr>
            </a:br>
            <a:r>
              <a:rPr lang="en-US" altLang="zh-CN" sz="5400" b="1">
                <a:latin typeface="Calibri" pitchFamily="34" charset="0"/>
              </a:rPr>
              <a:t>A</a:t>
            </a:r>
            <a:r>
              <a:rPr lang="en-US" sz="5400" b="1">
                <a:latin typeface="Calibri" pitchFamily="34" charset="0"/>
              </a:rPr>
              <a:t>．</a:t>
            </a:r>
            <a:r>
              <a:rPr lang="zh-CN" altLang="en-US" sz="5400" b="1">
                <a:latin typeface="Calibri" pitchFamily="34" charset="0"/>
              </a:rPr>
              <a:t>主人下马客在船</a:t>
            </a:r>
            <a:br>
              <a:rPr lang="zh-CN" altLang="en-US" sz="5400" b="1">
                <a:latin typeface="Calibri" pitchFamily="34" charset="0"/>
              </a:rPr>
            </a:br>
            <a:r>
              <a:rPr lang="en-US" altLang="zh-CN" sz="5400" b="1">
                <a:latin typeface="Calibri" pitchFamily="34" charset="0"/>
              </a:rPr>
              <a:t>B</a:t>
            </a:r>
            <a:r>
              <a:rPr lang="en-US" sz="5400" b="1">
                <a:latin typeface="Calibri" pitchFamily="34" charset="0"/>
              </a:rPr>
              <a:t>．</a:t>
            </a:r>
            <a:r>
              <a:rPr lang="zh-CN" altLang="en-US" sz="5400" b="1">
                <a:latin typeface="Calibri" pitchFamily="34" charset="0"/>
              </a:rPr>
              <a:t>主人忘归客不发</a:t>
            </a:r>
            <a:br>
              <a:rPr lang="zh-CN" altLang="en-US" sz="5400" b="1">
                <a:latin typeface="Calibri" pitchFamily="34" charset="0"/>
              </a:rPr>
            </a:br>
            <a:r>
              <a:rPr lang="en-US" altLang="zh-CN" sz="5400" b="1">
                <a:latin typeface="Calibri" pitchFamily="34" charset="0"/>
              </a:rPr>
              <a:t>C</a:t>
            </a:r>
            <a:r>
              <a:rPr lang="en-US" sz="5400" b="1">
                <a:latin typeface="Calibri" pitchFamily="34" charset="0"/>
              </a:rPr>
              <a:t>．</a:t>
            </a:r>
            <a:r>
              <a:rPr lang="zh-CN" altLang="en-US" sz="5400" b="1">
                <a:latin typeface="Calibri" pitchFamily="34" charset="0"/>
              </a:rPr>
              <a:t>秦时明月汉时关</a:t>
            </a:r>
            <a:br>
              <a:rPr lang="zh-CN" altLang="en-US" sz="5400" b="1">
                <a:latin typeface="Calibri" pitchFamily="34" charset="0"/>
              </a:rPr>
            </a:br>
            <a:r>
              <a:rPr lang="en-US" altLang="zh-CN" sz="5400" b="1">
                <a:latin typeface="Calibri" pitchFamily="34" charset="0"/>
              </a:rPr>
              <a:t>D</a:t>
            </a:r>
            <a:r>
              <a:rPr lang="en-US" sz="5400" b="1">
                <a:latin typeface="Calibri" pitchFamily="34" charset="0"/>
              </a:rPr>
              <a:t>．</a:t>
            </a:r>
            <a:r>
              <a:rPr lang="zh-CN" altLang="en-US" sz="5400" b="1">
                <a:latin typeface="Calibri" pitchFamily="34" charset="0"/>
              </a:rPr>
              <a:t>叫嚣乎东西，隳突乎南北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214313" y="214313"/>
            <a:ext cx="8643937" cy="686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诗中有些环境描写的句子很好地烘托了气氛，试分析其作用。①醉不成欢惨将别，别时茫茫江浸月。</a:t>
            </a:r>
            <a:br>
              <a:rPr lang="zh-CN" altLang="en-US" sz="4000" b="1">
                <a:latin typeface="Calibri" pitchFamily="34" charset="0"/>
              </a:rPr>
            </a:br>
            <a:r>
              <a:rPr lang="en-US" altLang="zh-CN" sz="4000" b="1">
                <a:latin typeface="Calibri" pitchFamily="34" charset="0"/>
              </a:rPr>
              <a:t>________________________________________________</a:t>
            </a:r>
            <a:r>
              <a:rPr lang="zh-CN" altLang="en-US" sz="4000" b="1">
                <a:latin typeface="Calibri" pitchFamily="34" charset="0"/>
              </a:rPr>
              <a:t/>
            </a:r>
            <a:br>
              <a:rPr lang="zh-CN" altLang="en-US" sz="4000" b="1">
                <a:latin typeface="Calibri" pitchFamily="34" charset="0"/>
              </a:rPr>
            </a:br>
            <a:r>
              <a:rPr lang="zh-CN" altLang="en-US" sz="4000" b="1">
                <a:latin typeface="Calibri" pitchFamily="34" charset="0"/>
              </a:rPr>
              <a:t>②东船西舫悄无言，唯见江心秋月白。</a:t>
            </a:r>
            <a:br>
              <a:rPr lang="zh-CN" altLang="en-US" sz="4000" b="1">
                <a:latin typeface="Calibri" pitchFamily="34" charset="0"/>
              </a:rPr>
            </a:br>
            <a:r>
              <a:rPr lang="en-US" altLang="zh-CN" sz="4000" b="1">
                <a:latin typeface="Calibri" pitchFamily="34" charset="0"/>
              </a:rPr>
              <a:t>________________________________________________</a:t>
            </a:r>
            <a:r>
              <a:rPr lang="zh-CN" altLang="en-US" sz="4000" b="1">
                <a:latin typeface="Calibri" pitchFamily="34" charset="0"/>
              </a:rPr>
              <a:t/>
            </a:r>
            <a:br>
              <a:rPr lang="zh-CN" altLang="en-US" sz="4000" b="1">
                <a:latin typeface="Calibri" pitchFamily="34" charset="0"/>
              </a:rPr>
            </a:br>
            <a:r>
              <a:rPr lang="zh-CN" altLang="en-US" sz="4000" b="1">
                <a:latin typeface="Calibri" pitchFamily="34" charset="0"/>
              </a:rPr>
              <a:t>③去来江口守空船，绕船月明江水寒。</a:t>
            </a:r>
            <a:br>
              <a:rPr lang="zh-CN" altLang="en-US" sz="4000" b="1">
                <a:latin typeface="Calibri" pitchFamily="34" charset="0"/>
              </a:rPr>
            </a:br>
            <a:r>
              <a:rPr lang="en-US" altLang="zh-CN" sz="4000" b="1">
                <a:latin typeface="Calibri" pitchFamily="34" charset="0"/>
              </a:rPr>
              <a:t>________________________________________________</a:t>
            </a:r>
            <a:endParaRPr lang="zh-CN" altLang="en-US" sz="40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357188" y="428625"/>
            <a:ext cx="84296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latin typeface="Calibri" pitchFamily="34" charset="0"/>
              </a:rPr>
              <a:t>①渲染诗人送客时落寞伤感的情绪</a:t>
            </a:r>
            <a:br>
              <a:rPr lang="zh-CN" altLang="en-US" sz="6000" b="1">
                <a:latin typeface="Calibri" pitchFamily="34" charset="0"/>
              </a:rPr>
            </a:br>
            <a:r>
              <a:rPr lang="zh-CN" altLang="en-US" sz="6000" b="1">
                <a:latin typeface="Calibri" pitchFamily="34" charset="0"/>
              </a:rPr>
              <a:t>②侧面烘托琵琶女高超的技艺和音乐魅力</a:t>
            </a:r>
            <a:br>
              <a:rPr lang="zh-CN" altLang="en-US" sz="6000" b="1">
                <a:latin typeface="Calibri" pitchFamily="34" charset="0"/>
              </a:rPr>
            </a:br>
            <a:r>
              <a:rPr lang="zh-CN" altLang="en-US" sz="6000" b="1">
                <a:latin typeface="Calibri" pitchFamily="34" charset="0"/>
              </a:rPr>
              <a:t>③烘托了琵琶女所处的孤独寂寞的环境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214313" y="457200"/>
            <a:ext cx="8643937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Calibri" pitchFamily="34" charset="0"/>
              </a:rPr>
              <a:t>《</a:t>
            </a:r>
            <a:r>
              <a:rPr lang="zh-CN" altLang="en-US" sz="4400" b="1">
                <a:latin typeface="Calibri" pitchFamily="34" charset="0"/>
              </a:rPr>
              <a:t>夜闻歌者，时自京城谪浔阳宿于鄂州</a:t>
            </a:r>
            <a:r>
              <a:rPr lang="en-US" altLang="zh-CN" sz="4400" b="1">
                <a:latin typeface="Calibri" pitchFamily="34" charset="0"/>
              </a:rPr>
              <a:t>》</a:t>
            </a:r>
            <a:r>
              <a:rPr lang="zh-CN" altLang="en-US" sz="4400" b="1">
                <a:latin typeface="Calibri" pitchFamily="34" charset="0"/>
              </a:rPr>
              <a:t>，试与</a:t>
            </a:r>
            <a:r>
              <a:rPr lang="en-US" altLang="zh-CN" sz="4400" b="1">
                <a:latin typeface="Calibri" pitchFamily="34" charset="0"/>
              </a:rPr>
              <a:t>《</a:t>
            </a:r>
            <a:r>
              <a:rPr lang="zh-CN" altLang="en-US" sz="4400" b="1">
                <a:latin typeface="Calibri" pitchFamily="34" charset="0"/>
              </a:rPr>
              <a:t>琵琶行</a:t>
            </a:r>
            <a:r>
              <a:rPr lang="en-US" altLang="zh-CN" sz="4400" b="1">
                <a:latin typeface="Calibri" pitchFamily="34" charset="0"/>
              </a:rPr>
              <a:t>》</a:t>
            </a:r>
            <a:r>
              <a:rPr lang="zh-CN" altLang="en-US" sz="4400" b="1">
                <a:latin typeface="Calibri" pitchFamily="34" charset="0"/>
              </a:rPr>
              <a:t>作比较：</a:t>
            </a:r>
            <a:br>
              <a:rPr lang="zh-CN" altLang="en-US" sz="4400" b="1">
                <a:latin typeface="Calibri" pitchFamily="34" charset="0"/>
              </a:rPr>
            </a:br>
            <a:r>
              <a:rPr lang="zh-CN" altLang="en-US" sz="4400" b="1">
                <a:latin typeface="Calibri" pitchFamily="34" charset="0"/>
              </a:rPr>
              <a:t>夜泊鹦鹉洲，秋江月澄澈。邻船有歌者，发调堪愁绝。歌罢继以泣，泣声通复咽。寻声见其人，有妇颜如雪。独倚帆樯立，娉婷十七八。夜泪如真珠，双双堕明月。借问谁家妇，歌泣何凄切？一问一沾襟，低头终不说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6918325" y="2514600"/>
            <a:ext cx="5492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TW" altLang="zh-CN" sz="2400">
              <a:latin typeface="Times New Roman" pitchFamily="18" charset="0"/>
              <a:ea typeface="新細明體" pitchFamily="18" charset="-120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676400" y="0"/>
            <a:ext cx="38862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琵琶</a:t>
            </a:r>
            <a:r>
              <a:rPr lang="zh-CN" altLang="en-US" sz="96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行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642938" y="1857375"/>
            <a:ext cx="81962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>
                <a:latin typeface="Times New Roman" pitchFamily="18" charset="0"/>
                <a:ea typeface="隶书"/>
                <a:cs typeface="隶书"/>
              </a:rPr>
              <a:t>《</a:t>
            </a:r>
            <a:r>
              <a:rPr lang="zh-CN" altLang="en-US" sz="3200">
                <a:latin typeface="Times New Roman" pitchFamily="18" charset="0"/>
                <a:ea typeface="隶书"/>
                <a:cs typeface="隶书"/>
              </a:rPr>
              <a:t>琵琶行</a:t>
            </a:r>
            <a:r>
              <a:rPr lang="en-US" altLang="zh-CN" sz="3200">
                <a:latin typeface="Times New Roman" pitchFamily="18" charset="0"/>
                <a:ea typeface="隶书"/>
                <a:cs typeface="隶书"/>
              </a:rPr>
              <a:t>》</a:t>
            </a:r>
            <a:r>
              <a:rPr lang="zh-CN" altLang="en-US" sz="3200">
                <a:latin typeface="Times New Roman" pitchFamily="18" charset="0"/>
                <a:ea typeface="隶书"/>
                <a:cs typeface="隶书"/>
              </a:rPr>
              <a:t>原作</a:t>
            </a:r>
            <a:r>
              <a:rPr lang="en-US" altLang="zh-CN" sz="3200">
                <a:latin typeface="Times New Roman" pitchFamily="18" charset="0"/>
                <a:ea typeface="隶书"/>
                <a:cs typeface="隶书"/>
              </a:rPr>
              <a:t>《</a:t>
            </a:r>
            <a:r>
              <a:rPr lang="zh-CN" altLang="en-US" sz="3200">
                <a:latin typeface="Times New Roman" pitchFamily="18" charset="0"/>
                <a:ea typeface="隶书"/>
                <a:cs typeface="隶书"/>
              </a:rPr>
              <a:t>琵琶引</a:t>
            </a:r>
            <a:r>
              <a:rPr lang="en-US" altLang="zh-CN" sz="3200">
                <a:latin typeface="Times New Roman" pitchFamily="18" charset="0"/>
                <a:ea typeface="隶书"/>
                <a:cs typeface="隶书"/>
              </a:rPr>
              <a:t>》</a:t>
            </a:r>
            <a:r>
              <a:rPr lang="zh-CN" altLang="en-US" sz="3200">
                <a:latin typeface="Times New Roman" pitchFamily="18" charset="0"/>
                <a:ea typeface="隶书"/>
                <a:cs typeface="隶书"/>
              </a:rPr>
              <a:t>。白居易还有</a:t>
            </a:r>
            <a:r>
              <a:rPr lang="en-US" altLang="zh-CN" sz="3200">
                <a:latin typeface="Times New Roman" pitchFamily="18" charset="0"/>
                <a:ea typeface="隶书"/>
                <a:cs typeface="隶书"/>
              </a:rPr>
              <a:t>《</a:t>
            </a:r>
            <a:r>
              <a:rPr lang="zh-CN" altLang="en-US" sz="3200">
                <a:latin typeface="Times New Roman" pitchFamily="18" charset="0"/>
                <a:ea typeface="隶书"/>
                <a:cs typeface="隶书"/>
              </a:rPr>
              <a:t>长恨歌</a:t>
            </a:r>
            <a:r>
              <a:rPr lang="en-US" altLang="zh-CN" sz="3200">
                <a:latin typeface="Times New Roman" pitchFamily="18" charset="0"/>
                <a:ea typeface="隶书"/>
                <a:cs typeface="隶书"/>
              </a:rPr>
              <a:t>》</a:t>
            </a:r>
            <a:r>
              <a:rPr lang="zh-CN" altLang="en-US" sz="3200">
                <a:latin typeface="Times New Roman" pitchFamily="18" charset="0"/>
                <a:ea typeface="隶书"/>
                <a:cs typeface="隶书"/>
              </a:rPr>
              <a:t>。歌、行、引是古代歌曲的三种形式，后成为古代诗歌的一种体裁。三者虽名称不同，实则大同小异，常统称“歌行”。明朝胡震亨</a:t>
            </a:r>
            <a:r>
              <a:rPr lang="en-US" altLang="zh-CN" sz="3200">
                <a:latin typeface="Times New Roman" pitchFamily="18" charset="0"/>
                <a:ea typeface="隶书"/>
                <a:cs typeface="隶书"/>
              </a:rPr>
              <a:t>《</a:t>
            </a:r>
            <a:r>
              <a:rPr lang="zh-CN" altLang="en-US" sz="3200">
                <a:latin typeface="Times New Roman" pitchFamily="18" charset="0"/>
                <a:ea typeface="隶书"/>
                <a:cs typeface="隶书"/>
              </a:rPr>
              <a:t>唐吉癸签</a:t>
            </a:r>
            <a:r>
              <a:rPr lang="en-US" altLang="zh-CN" sz="3200">
                <a:latin typeface="Times New Roman" pitchFamily="18" charset="0"/>
                <a:ea typeface="隶书"/>
                <a:cs typeface="隶书"/>
              </a:rPr>
              <a:t>》</a:t>
            </a:r>
            <a:r>
              <a:rPr lang="zh-CN" altLang="en-US" sz="3200">
                <a:latin typeface="Times New Roman" pitchFamily="18" charset="0"/>
                <a:ea typeface="隶书"/>
                <a:cs typeface="隶书"/>
              </a:rPr>
              <a:t>说，“歌”是曲的总称，“行”是“衍其事而歌之”，是一种具有铺叙记事性质的歌辞。 其音节、格律一般比较自由，形式都采用五言、七言、杂言的古体，富于变化</a:t>
            </a:r>
            <a:r>
              <a:rPr lang="zh-CN" altLang="en-US" sz="2800">
                <a:latin typeface="Times New Roman" pitchFamily="18" charset="0"/>
              </a:rPr>
              <a:t>。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79563" y="0"/>
            <a:ext cx="7564437" cy="1143000"/>
          </a:xfrm>
        </p:spPr>
        <p:txBody>
          <a:bodyPr/>
          <a:lstStyle/>
          <a:p>
            <a:r>
              <a:rPr lang="zh-CN" altLang="en-US" smtClean="0"/>
              <a:t>作者简介</a:t>
            </a:r>
          </a:p>
        </p:txBody>
      </p:sp>
      <p:pic>
        <p:nvPicPr>
          <p:cNvPr id="16386" name="Picture 3" descr="AD3105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836613"/>
            <a:ext cx="1428750" cy="2419350"/>
          </a:xfrm>
        </p:spPr>
      </p:pic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1979613" y="1052513"/>
            <a:ext cx="6624637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u="sng">
                <a:solidFill>
                  <a:srgbClr val="FF0000"/>
                </a:solidFill>
                <a:latin typeface="Times New Roman" pitchFamily="18" charset="0"/>
              </a:rPr>
              <a:t>白居易</a:t>
            </a:r>
            <a:r>
              <a:rPr lang="en-US" altLang="zh-CN" sz="2400" b="1">
                <a:solidFill>
                  <a:srgbClr val="996633"/>
                </a:solidFill>
                <a:latin typeface="Times New Roman" pitchFamily="18" charset="0"/>
              </a:rPr>
              <a:t>(772--846)</a:t>
            </a:r>
            <a:r>
              <a:rPr lang="zh-CN" altLang="en-US" sz="2400" b="1">
                <a:solidFill>
                  <a:srgbClr val="996633"/>
                </a:solidFill>
                <a:latin typeface="Times New Roman" pitchFamily="18" charset="0"/>
              </a:rPr>
              <a:t>，</a:t>
            </a:r>
            <a:r>
              <a:rPr lang="zh-CN" altLang="en-US" sz="2000">
                <a:latin typeface="Calibri" pitchFamily="34" charset="0"/>
              </a:rPr>
              <a:t>中唐著名</a:t>
            </a:r>
            <a:r>
              <a:rPr lang="zh-CN" altLang="en-US" sz="2000" b="1">
                <a:latin typeface="Calibri" pitchFamily="34" charset="0"/>
              </a:rPr>
              <a:t>现实主义诗人</a:t>
            </a:r>
            <a:r>
              <a:rPr lang="zh-CN" altLang="en-US" sz="2000">
                <a:latin typeface="Calibri" pitchFamily="34" charset="0"/>
              </a:rPr>
              <a:t>，字乐天，晚年号香山居士 。</a:t>
            </a:r>
            <a:r>
              <a:rPr lang="zh-CN" altLang="en-US" sz="2000" b="1">
                <a:latin typeface="Times New Roman" pitchFamily="18" charset="0"/>
              </a:rPr>
              <a:t>是杜甫之后，唐朝的又一杰出的现实主义诗人，是唐代诗人中作品最多的一个。</a:t>
            </a:r>
            <a:r>
              <a:rPr lang="zh-CN" altLang="en-US" sz="2000">
                <a:latin typeface="Calibri" pitchFamily="34" charset="0"/>
              </a:rPr>
              <a:t>青年时家境贫困，对社会生活及人民疾苦有较多的接触和了解。二十九岁中进士，官至左拾遗</a:t>
            </a:r>
            <a:r>
              <a:rPr lang="en-US" altLang="zh-CN" sz="2000">
                <a:latin typeface="Calibri" pitchFamily="34" charset="0"/>
              </a:rPr>
              <a:t>(</a:t>
            </a:r>
            <a:r>
              <a:rPr lang="zh-CN" altLang="en-US" sz="2000">
                <a:latin typeface="Calibri" pitchFamily="34" charset="0"/>
              </a:rPr>
              <a:t>谏官</a:t>
            </a:r>
            <a:r>
              <a:rPr lang="en-US" altLang="zh-CN" sz="2000">
                <a:latin typeface="Calibri" pitchFamily="34" charset="0"/>
              </a:rPr>
              <a:t>)</a:t>
            </a:r>
            <a:r>
              <a:rPr lang="zh-CN" altLang="en-US" sz="2000">
                <a:latin typeface="Calibri" pitchFamily="34" charset="0"/>
              </a:rPr>
              <a:t>。有</a:t>
            </a:r>
            <a:r>
              <a:rPr lang="en-US" sz="2000">
                <a:latin typeface="Calibri" pitchFamily="34" charset="0"/>
              </a:rPr>
              <a:t>“</a:t>
            </a:r>
            <a:r>
              <a:rPr lang="zh-CN" altLang="en-US" sz="2000">
                <a:latin typeface="Calibri" pitchFamily="34" charset="0"/>
              </a:rPr>
              <a:t>兼济天下</a:t>
            </a:r>
            <a:r>
              <a:rPr lang="en-US" sz="2000">
                <a:latin typeface="Calibri" pitchFamily="34" charset="0"/>
              </a:rPr>
              <a:t>”</a:t>
            </a:r>
            <a:r>
              <a:rPr lang="zh-CN" altLang="en-US" sz="2000">
                <a:latin typeface="Calibri" pitchFamily="34" charset="0"/>
              </a:rPr>
              <a:t>的理想，屡次上书针砭时弊。写下了</a:t>
            </a:r>
            <a:r>
              <a:rPr lang="en-US" altLang="zh-CN" sz="2000">
                <a:latin typeface="Calibri" pitchFamily="34" charset="0"/>
              </a:rPr>
              <a:t>《</a:t>
            </a:r>
            <a:r>
              <a:rPr lang="zh-CN" altLang="en-US" sz="2000">
                <a:latin typeface="Calibri" pitchFamily="34" charset="0"/>
              </a:rPr>
              <a:t>新乐府</a:t>
            </a:r>
            <a:r>
              <a:rPr lang="en-US" altLang="zh-CN" sz="2000">
                <a:latin typeface="Calibri" pitchFamily="34" charset="0"/>
              </a:rPr>
              <a:t>》</a:t>
            </a:r>
            <a:r>
              <a:rPr lang="zh-CN" altLang="en-US" sz="2000">
                <a:latin typeface="Calibri" pitchFamily="34" charset="0"/>
              </a:rPr>
              <a:t>、</a:t>
            </a:r>
            <a:r>
              <a:rPr lang="en-US" altLang="zh-CN" sz="2000">
                <a:latin typeface="Calibri" pitchFamily="34" charset="0"/>
              </a:rPr>
              <a:t>《</a:t>
            </a:r>
            <a:r>
              <a:rPr lang="zh-CN" altLang="en-US" sz="2000">
                <a:latin typeface="Calibri" pitchFamily="34" charset="0"/>
              </a:rPr>
              <a:t>秦中吟</a:t>
            </a:r>
            <a:r>
              <a:rPr lang="en-US" altLang="zh-CN" sz="2000">
                <a:latin typeface="Calibri" pitchFamily="34" charset="0"/>
              </a:rPr>
              <a:t>》</a:t>
            </a:r>
            <a:r>
              <a:rPr lang="zh-CN" altLang="en-US" sz="2000">
                <a:latin typeface="Calibri" pitchFamily="34" charset="0"/>
              </a:rPr>
              <a:t>为代表的</a:t>
            </a:r>
            <a:r>
              <a:rPr lang="en-US" sz="2000">
                <a:latin typeface="Calibri" pitchFamily="34" charset="0"/>
              </a:rPr>
              <a:t>“</a:t>
            </a:r>
            <a:r>
              <a:rPr lang="zh-CN" altLang="en-US" sz="2000" b="1">
                <a:latin typeface="Calibri" pitchFamily="34" charset="0"/>
              </a:rPr>
              <a:t>讽喻诗</a:t>
            </a:r>
            <a:r>
              <a:rPr lang="en-US" sz="2000">
                <a:latin typeface="Calibri" pitchFamily="34" charset="0"/>
              </a:rPr>
              <a:t>”</a:t>
            </a:r>
            <a:r>
              <a:rPr lang="zh-CN" altLang="en-US" sz="2000">
                <a:latin typeface="Calibri" pitchFamily="34" charset="0"/>
              </a:rPr>
              <a:t>，</a:t>
            </a:r>
            <a:r>
              <a:rPr lang="zh-CN" altLang="en-US" sz="2000" b="1">
                <a:latin typeface="Times New Roman" pitchFamily="18" charset="0"/>
              </a:rPr>
              <a:t>用辞尖锐，主题鲜明。</a:t>
            </a:r>
            <a:r>
              <a:rPr lang="zh-CN" altLang="en-US" sz="2000">
                <a:latin typeface="Calibri" pitchFamily="34" charset="0"/>
              </a:rPr>
              <a:t>反映了劳动人民的痛苦生活，揭露了统治阶级的腐朽和罪恶。由于得罪了宪宗和官僚集团，被贬为江州司马。</a:t>
            </a:r>
            <a:br>
              <a:rPr lang="zh-CN" altLang="en-US" sz="2000">
                <a:latin typeface="Calibri" pitchFamily="34" charset="0"/>
              </a:rPr>
            </a:br>
            <a:r>
              <a:rPr lang="zh-CN" altLang="en-US" sz="2000">
                <a:latin typeface="Calibri" pitchFamily="34" charset="0"/>
              </a:rPr>
              <a:t>   著有</a:t>
            </a:r>
            <a:r>
              <a:rPr lang="en-US" altLang="zh-CN" sz="2000">
                <a:latin typeface="Calibri" pitchFamily="34" charset="0"/>
              </a:rPr>
              <a:t>《</a:t>
            </a:r>
            <a:r>
              <a:rPr lang="zh-CN" altLang="en-US" sz="2000">
                <a:latin typeface="Calibri" pitchFamily="34" charset="0"/>
              </a:rPr>
              <a:t>白氏长庆集</a:t>
            </a:r>
            <a:r>
              <a:rPr lang="en-US" altLang="zh-CN" sz="2000">
                <a:latin typeface="Calibri" pitchFamily="34" charset="0"/>
              </a:rPr>
              <a:t>》</a:t>
            </a:r>
            <a:r>
              <a:rPr lang="zh-CN" altLang="en-US" sz="2000">
                <a:latin typeface="Calibri" pitchFamily="34" charset="0"/>
              </a:rPr>
              <a:t>七十一卷，今存书近三千首。在文学上白居易主张</a:t>
            </a:r>
            <a:r>
              <a:rPr lang="en-US" altLang="zh-CN" sz="2000" b="1">
                <a:latin typeface="Calibri" pitchFamily="34" charset="0"/>
              </a:rPr>
              <a:t>"</a:t>
            </a:r>
            <a:r>
              <a:rPr lang="zh-CN" altLang="en-US" sz="2000" b="1">
                <a:latin typeface="Calibri" pitchFamily="34" charset="0"/>
              </a:rPr>
              <a:t>文章合为时而著，歌诗合为事而作</a:t>
            </a:r>
            <a:r>
              <a:rPr lang="en-US" altLang="zh-CN" sz="2000" b="1">
                <a:latin typeface="Calibri" pitchFamily="34" charset="0"/>
              </a:rPr>
              <a:t>"</a:t>
            </a:r>
            <a:r>
              <a:rPr lang="zh-CN" altLang="en-US" sz="2000" b="1">
                <a:latin typeface="Calibri" pitchFamily="34" charset="0"/>
              </a:rPr>
              <a:t>，</a:t>
            </a:r>
            <a:r>
              <a:rPr lang="zh-CN" altLang="en-US" sz="2000">
                <a:latin typeface="Calibri" pitchFamily="34" charset="0"/>
              </a:rPr>
              <a:t>强调和继承我国古典诗歌的现实主义优良传统，反对</a:t>
            </a:r>
            <a:r>
              <a:rPr lang="en-US" altLang="zh-CN" sz="2000">
                <a:latin typeface="Calibri" pitchFamily="34" charset="0"/>
              </a:rPr>
              <a:t>"</a:t>
            </a:r>
            <a:r>
              <a:rPr lang="zh-CN" altLang="en-US" sz="2000">
                <a:latin typeface="Calibri" pitchFamily="34" charset="0"/>
              </a:rPr>
              <a:t>嘲风月，弄花草</a:t>
            </a:r>
            <a:r>
              <a:rPr lang="en-US" altLang="zh-CN" sz="2000">
                <a:latin typeface="Calibri" pitchFamily="34" charset="0"/>
              </a:rPr>
              <a:t>"</a:t>
            </a:r>
            <a:r>
              <a:rPr lang="zh-CN" altLang="en-US" sz="2000">
                <a:latin typeface="Calibri" pitchFamily="34" charset="0"/>
              </a:rPr>
              <a:t>而别无寄托的作品，是</a:t>
            </a:r>
            <a:r>
              <a:rPr lang="zh-CN" altLang="en-US" sz="2000" b="1">
                <a:latin typeface="Calibri" pitchFamily="34" charset="0"/>
              </a:rPr>
              <a:t>新乐府运动的倡导者，</a:t>
            </a:r>
            <a:r>
              <a:rPr lang="zh-CN" altLang="en-US" sz="2000">
                <a:latin typeface="Calibri" pitchFamily="34" charset="0"/>
              </a:rPr>
              <a:t>在文学史上有重要地位。作品以通俗流丽著称。</a:t>
            </a:r>
            <a:r>
              <a:rPr lang="en-US" altLang="zh-CN" sz="2000">
                <a:latin typeface="Calibri" pitchFamily="34" charset="0"/>
              </a:rPr>
              <a:t>《</a:t>
            </a:r>
            <a:r>
              <a:rPr lang="zh-CN" altLang="en-US" sz="2000">
                <a:latin typeface="Calibri" pitchFamily="34" charset="0"/>
              </a:rPr>
              <a:t>琵琶行</a:t>
            </a:r>
            <a:r>
              <a:rPr lang="en-US" altLang="zh-CN" sz="2000">
                <a:latin typeface="Calibri" pitchFamily="34" charset="0"/>
              </a:rPr>
              <a:t>》</a:t>
            </a:r>
            <a:r>
              <a:rPr lang="zh-CN" altLang="en-US" sz="2000">
                <a:latin typeface="Calibri" pitchFamily="34" charset="0"/>
              </a:rPr>
              <a:t>是我国文学史上著名的长篇叙事诗，是白居易的代表作品之一。初中学过他的作品</a:t>
            </a:r>
            <a:r>
              <a:rPr lang="en-US" altLang="zh-CN" sz="2000">
                <a:latin typeface="Calibri" pitchFamily="34" charset="0"/>
              </a:rPr>
              <a:t>《</a:t>
            </a:r>
            <a:r>
              <a:rPr lang="zh-CN" altLang="en-US" sz="2000">
                <a:latin typeface="Calibri" pitchFamily="34" charset="0"/>
              </a:rPr>
              <a:t>卖炭翁</a:t>
            </a:r>
            <a:r>
              <a:rPr lang="en-US" altLang="zh-CN" sz="2000">
                <a:latin typeface="Calibri" pitchFamily="34" charset="0"/>
              </a:rPr>
              <a:t>》</a:t>
            </a:r>
            <a:r>
              <a:rPr lang="zh-CN" altLang="en-US" sz="2000">
                <a:latin typeface="Calibri" pitchFamily="34" charset="0"/>
              </a:rPr>
              <a:t>。  </a:t>
            </a:r>
            <a:br>
              <a:rPr lang="zh-CN" altLang="en-US" sz="2000">
                <a:latin typeface="Calibri" pitchFamily="34" charset="0"/>
              </a:rPr>
            </a:br>
            <a:r>
              <a:rPr lang="zh-CN" altLang="en-US" sz="2000">
                <a:latin typeface="Calibri" pitchFamily="34" charset="0"/>
              </a:rPr>
              <a:t/>
            </a:r>
            <a:br>
              <a:rPr lang="zh-CN" altLang="en-US" sz="2000">
                <a:latin typeface="Calibri" pitchFamily="34" charset="0"/>
              </a:rPr>
            </a:br>
            <a:endParaRPr lang="zh-CN" altLang="en-US" sz="2000">
              <a:latin typeface="Calibri" pitchFamily="34" charset="0"/>
            </a:endParaRPr>
          </a:p>
        </p:txBody>
      </p:sp>
      <p:pic>
        <p:nvPicPr>
          <p:cNvPr id="16388" name="Picture 5" descr="ppx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4437063"/>
            <a:ext cx="1800225" cy="1290637"/>
          </a:xfr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06375" y="593725"/>
            <a:ext cx="7600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 i="1">
                <a:latin typeface="Times New Roman" pitchFamily="18" charset="0"/>
              </a:rPr>
              <a:t>问：</a:t>
            </a:r>
          </a:p>
          <a:p>
            <a:pPr eaLnBrk="0" hangingPunct="0"/>
            <a:r>
              <a:rPr lang="en-US" altLang="zh-CN" sz="3200" b="1" i="1" u="sng">
                <a:latin typeface="Times New Roman" pitchFamily="18" charset="0"/>
              </a:rPr>
              <a:t>《</a:t>
            </a:r>
            <a:r>
              <a:rPr lang="zh-CN" altLang="en-US" sz="3200" b="1" i="1" u="sng">
                <a:latin typeface="Times New Roman" pitchFamily="18" charset="0"/>
              </a:rPr>
              <a:t>琵琶行</a:t>
            </a:r>
            <a:r>
              <a:rPr lang="en-US" altLang="zh-CN" sz="3200" b="1" i="1" u="sng">
                <a:latin typeface="Times New Roman" pitchFamily="18" charset="0"/>
              </a:rPr>
              <a:t>》</a:t>
            </a:r>
            <a:r>
              <a:rPr lang="zh-CN" altLang="en-US" sz="3200" b="1" i="1" u="sng">
                <a:latin typeface="Times New Roman" pitchFamily="18" charset="0"/>
              </a:rPr>
              <a:t>是一首叙事诗，叙了什么事？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36613" y="2124075"/>
            <a:ext cx="662463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lang="en-US" altLang="zh-CN" sz="2800" b="1">
                <a:latin typeface="Times New Roman" pitchFamily="18" charset="0"/>
              </a:rPr>
              <a:t>------</a:t>
            </a:r>
            <a:r>
              <a:rPr lang="zh-CN" altLang="en-US" sz="2800" b="1">
                <a:latin typeface="Times New Roman" pitchFamily="18" charset="0"/>
              </a:rPr>
              <a:t>诗人谪居江州，月夜送客江边，</a:t>
            </a:r>
          </a:p>
          <a:p>
            <a:pPr eaLnBrk="0" hangingPunct="0"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巧遇琵琶女之事。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67000" y="228600"/>
            <a:ext cx="4419600" cy="609600"/>
          </a:xfrm>
        </p:spPr>
        <p:txBody>
          <a:bodyPr rtlCol="0">
            <a:normAutofit fontScale="90000"/>
          </a:bodyPr>
          <a:lstStyle/>
          <a:p>
            <a:pPr algn="dist" fontAlgn="auto">
              <a:spcAft>
                <a:spcPts val="0"/>
              </a:spcAft>
              <a:defRPr/>
            </a:pPr>
            <a:r>
              <a:rPr lang="zh-CN" altLang="en-US" sz="4800">
                <a:ea typeface="华文行楷" pitchFamily="2" charset="-122"/>
              </a:rPr>
              <a:t>文章结构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667000" y="1066800"/>
            <a:ext cx="373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华文新魏"/>
                <a:cs typeface="华文新魏"/>
              </a:rPr>
              <a:t>江头送客闻琵琶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643188" y="2214563"/>
            <a:ext cx="373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华文新魏"/>
                <a:cs typeface="华文新魏"/>
              </a:rPr>
              <a:t>江上聆听琵琶曲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571750" y="314325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华文新魏"/>
                <a:cs typeface="华文新魏"/>
              </a:rPr>
              <a:t>歌女倾诉身世苦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643188" y="4000500"/>
            <a:ext cx="3810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华文新魏"/>
                <a:cs typeface="华文新魏"/>
              </a:rPr>
              <a:t>同病相怜伤迁谪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2571750" y="5072063"/>
            <a:ext cx="373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华文新魏"/>
                <a:cs typeface="华文新魏"/>
              </a:rPr>
              <a:t>重闻琵琶青衫湿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 autoUpdateAnimBg="0"/>
      <p:bldP spid="40964" grpId="0" animBg="1" autoUpdateAnimBg="0"/>
      <p:bldP spid="40965" grpId="0" animBg="1" autoUpdateAnimBg="0"/>
      <p:bldP spid="40966" grpId="0" animBg="1" autoUpdateAnimBg="0"/>
      <p:bldP spid="4096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Line 2"/>
          <p:cNvSpPr>
            <a:spLocks noChangeShapeType="1"/>
          </p:cNvSpPr>
          <p:nvPr/>
        </p:nvSpPr>
        <p:spPr bwMode="auto">
          <a:xfrm>
            <a:off x="4419600" y="0"/>
            <a:ext cx="0" cy="6858000"/>
          </a:xfrm>
          <a:prstGeom prst="line">
            <a:avLst/>
          </a:prstGeom>
          <a:noFill/>
          <a:ln w="57150" cmpd="thinThick">
            <a:solidFill>
              <a:srgbClr val="008000"/>
            </a:solidFill>
            <a:round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9458" name="WordArt 3"/>
          <p:cNvSpPr>
            <a:spLocks noChangeArrowheads="1" noChangeShapeType="1"/>
          </p:cNvSpPr>
          <p:nvPr/>
        </p:nvSpPr>
        <p:spPr bwMode="auto">
          <a:xfrm>
            <a:off x="304800" y="304800"/>
            <a:ext cx="3657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琵琶女自诉身世苦</a:t>
            </a:r>
          </a:p>
        </p:txBody>
      </p:sp>
      <p:sp>
        <p:nvSpPr>
          <p:cNvPr id="19459" name="WordArt 4"/>
          <p:cNvSpPr>
            <a:spLocks noChangeArrowheads="1" noChangeShapeType="1"/>
          </p:cNvSpPr>
          <p:nvPr/>
        </p:nvSpPr>
        <p:spPr bwMode="auto">
          <a:xfrm>
            <a:off x="4953000" y="304800"/>
            <a:ext cx="3657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白居易自叹谪居苦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52400" y="2014538"/>
            <a:ext cx="3657600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D60093"/>
                </a:solidFill>
                <a:latin typeface="Times New Roman" pitchFamily="18" charset="0"/>
              </a:rPr>
              <a:t>    </a:t>
            </a: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年轻美貌</a:t>
            </a:r>
            <a:r>
              <a:rPr lang="en-US" altLang="zh-CN" sz="2400" b="1">
                <a:solidFill>
                  <a:srgbClr val="D60093"/>
                </a:solidFill>
                <a:latin typeface="Times New Roman" pitchFamily="18" charset="0"/>
              </a:rPr>
              <a:t>——</a:t>
            </a: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年长色衰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　门庭若市</a:t>
            </a:r>
            <a:r>
              <a:rPr lang="en-US" altLang="zh-CN" sz="2400" b="1">
                <a:solidFill>
                  <a:srgbClr val="D60093"/>
                </a:solidFill>
                <a:latin typeface="Times New Roman" pitchFamily="18" charset="0"/>
              </a:rPr>
              <a:t>——</a:t>
            </a: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孤守空船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　夕日欢笑</a:t>
            </a:r>
            <a:r>
              <a:rPr lang="en-US" altLang="zh-CN" sz="2400" b="1">
                <a:solidFill>
                  <a:srgbClr val="D60093"/>
                </a:solidFill>
                <a:latin typeface="Times New Roman" pitchFamily="18" charset="0"/>
              </a:rPr>
              <a:t>——</a:t>
            </a: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今日辛酸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　夜梦往事</a:t>
            </a:r>
            <a:r>
              <a:rPr lang="en-US" altLang="zh-CN" sz="2400" b="1">
                <a:solidFill>
                  <a:srgbClr val="D60093"/>
                </a:solidFill>
                <a:latin typeface="Times New Roman" pitchFamily="18" charset="0"/>
              </a:rPr>
              <a:t>——</a:t>
            </a: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孤寂伤感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730250" y="1219200"/>
            <a:ext cx="1089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i="1">
                <a:solidFill>
                  <a:srgbClr val="993300"/>
                </a:solidFill>
                <a:latin typeface="Times New Roman" pitchFamily="18" charset="0"/>
              </a:rPr>
              <a:t>年轻时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2339975" y="1219200"/>
            <a:ext cx="109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i="1">
                <a:solidFill>
                  <a:srgbClr val="993300"/>
                </a:solidFill>
                <a:latin typeface="Times New Roman" pitchFamily="18" charset="0"/>
              </a:rPr>
              <a:t>年老时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403225" y="4387850"/>
            <a:ext cx="3406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</a:rPr>
              <a:t>起对比反衬作用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4876800" y="2014538"/>
            <a:ext cx="3657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D60093"/>
                </a:solidFill>
                <a:latin typeface="Times New Roman" pitchFamily="18" charset="0"/>
              </a:rPr>
              <a:t>    </a:t>
            </a: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被贬江洲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D60093"/>
                </a:solidFill>
                <a:latin typeface="Times New Roman" pitchFamily="18" charset="0"/>
              </a:rPr>
              <a:t>    病卧浔阳</a:t>
            </a:r>
          </a:p>
        </p:txBody>
      </p:sp>
      <p:pic>
        <p:nvPicPr>
          <p:cNvPr id="50186" name="Picture 10" descr="backq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533400" y="1752600"/>
            <a:ext cx="2244725" cy="592138"/>
          </a:xfrm>
          <a:prstGeom prst="rect">
            <a:avLst/>
          </a:prstGeom>
          <a:noFill/>
          <a:ln w="127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本是京城女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5146675" y="1770063"/>
            <a:ext cx="2244725" cy="592137"/>
          </a:xfrm>
          <a:prstGeom prst="rect">
            <a:avLst/>
          </a:prstGeom>
          <a:noFill/>
          <a:ln w="127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去年辞帝京</a:t>
            </a: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517525" y="2819400"/>
            <a:ext cx="3063875" cy="592138"/>
          </a:xfrm>
          <a:prstGeom prst="rect">
            <a:avLst/>
          </a:prstGeom>
          <a:noFill/>
          <a:ln w="127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名满京都的艺人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5173663" y="2836863"/>
            <a:ext cx="3055937" cy="592137"/>
          </a:xfrm>
          <a:prstGeom prst="rect">
            <a:avLst/>
          </a:prstGeom>
          <a:noFill/>
          <a:ln w="127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才华横溢的诗人</a:t>
            </a:r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152400" y="3903663"/>
            <a:ext cx="3883025" cy="592137"/>
          </a:xfrm>
          <a:prstGeom prst="rect">
            <a:avLst/>
          </a:prstGeom>
          <a:noFill/>
          <a:ln w="127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因年长色衰而嫁商人</a:t>
            </a:r>
          </a:p>
        </p:txBody>
      </p:sp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5184775" y="3903663"/>
            <a:ext cx="3883025" cy="592137"/>
          </a:xfrm>
          <a:prstGeom prst="rect">
            <a:avLst/>
          </a:prstGeom>
          <a:noFill/>
          <a:ln w="127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因直言进谏而遭贬谪</a:t>
            </a:r>
          </a:p>
        </p:txBody>
      </p:sp>
      <p:sp>
        <p:nvSpPr>
          <p:cNvPr id="50193" name="WordArt 17"/>
          <p:cNvSpPr>
            <a:spLocks noChangeArrowheads="1" noChangeShapeType="1"/>
          </p:cNvSpPr>
          <p:nvPr/>
        </p:nvSpPr>
        <p:spPr bwMode="auto">
          <a:xfrm rot="5400000">
            <a:off x="2819400" y="2743200"/>
            <a:ext cx="33528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幽愁暗恨</a:t>
            </a:r>
          </a:p>
        </p:txBody>
      </p:sp>
      <p:sp>
        <p:nvSpPr>
          <p:cNvPr id="50194" name="WordArt 18"/>
          <p:cNvSpPr>
            <a:spLocks noChangeArrowheads="1" noChangeShapeType="1"/>
          </p:cNvSpPr>
          <p:nvPr/>
        </p:nvSpPr>
        <p:spPr bwMode="auto">
          <a:xfrm>
            <a:off x="457200" y="5562600"/>
            <a:ext cx="8001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同是天涯沦落人，相逢何必曾相识！</a:t>
            </a:r>
          </a:p>
        </p:txBody>
      </p:sp>
      <p:sp>
        <p:nvSpPr>
          <p:cNvPr id="50195" name="Oval 19"/>
          <p:cNvSpPr>
            <a:spLocks noChangeArrowheads="1"/>
          </p:cNvSpPr>
          <p:nvPr/>
        </p:nvSpPr>
        <p:spPr bwMode="auto">
          <a:xfrm>
            <a:off x="304800" y="5410200"/>
            <a:ext cx="762000" cy="1219200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autoUpdateAnimBg="0"/>
      <p:bldP spid="50182" grpId="0" autoUpdateAnimBg="0"/>
      <p:bldP spid="50183" grpId="0" autoUpdateAnimBg="0"/>
      <p:bldP spid="50184" grpId="0" autoUpdateAnimBg="0"/>
      <p:bldP spid="50185" grpId="0" autoUpdateAnimBg="0"/>
      <p:bldP spid="50187" grpId="0" animBg="1" autoUpdateAnimBg="0"/>
      <p:bldP spid="50188" grpId="0" animBg="1" autoUpdateAnimBg="0"/>
      <p:bldP spid="50189" grpId="0" animBg="1" autoUpdateAnimBg="0"/>
      <p:bldP spid="50190" grpId="0" animBg="1" autoUpdateAnimBg="0"/>
      <p:bldP spid="50191" grpId="0" animBg="1" autoUpdateAnimBg="0"/>
      <p:bldP spid="50192" grpId="0" animBg="1" autoUpdateAnimBg="0"/>
      <p:bldP spid="50193" grpId="0" animBg="1"/>
      <p:bldP spid="50194" grpId="0" animBg="1"/>
      <p:bldP spid="5019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323850" y="476250"/>
            <a:ext cx="554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Calibri" pitchFamily="34" charset="0"/>
                <a:ea typeface="华文行楷"/>
                <a:cs typeface="华文行楷"/>
              </a:rPr>
              <a:t>把握形象  体味主旨</a:t>
            </a:r>
          </a:p>
        </p:txBody>
      </p:sp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1331913" y="1268413"/>
            <a:ext cx="1728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琵琶女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6516688" y="1196975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诗  人</a:t>
            </a:r>
          </a:p>
        </p:txBody>
      </p:sp>
      <p:sp>
        <p:nvSpPr>
          <p:cNvPr id="20484" name="AutoShape 5"/>
          <p:cNvSpPr>
            <a:spLocks noChangeArrowheads="1"/>
          </p:cNvSpPr>
          <p:nvPr/>
        </p:nvSpPr>
        <p:spPr bwMode="auto">
          <a:xfrm>
            <a:off x="1979613" y="1844675"/>
            <a:ext cx="217487" cy="576263"/>
          </a:xfrm>
          <a:prstGeom prst="downArrow">
            <a:avLst>
              <a:gd name="adj1" fmla="val 50000"/>
              <a:gd name="adj2" fmla="val 662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187450" y="2492375"/>
            <a:ext cx="1873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艺压京城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1187450" y="2924175"/>
            <a:ext cx="2087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艳盖群芳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1187450" y="4149725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年老色衰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1187450" y="4652963"/>
            <a:ext cx="2520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委身商人</a:t>
            </a:r>
          </a:p>
        </p:txBody>
      </p:sp>
      <p:sp>
        <p:nvSpPr>
          <p:cNvPr id="20489" name="AutoShape 10"/>
          <p:cNvSpPr>
            <a:spLocks noChangeArrowheads="1"/>
          </p:cNvSpPr>
          <p:nvPr/>
        </p:nvSpPr>
        <p:spPr bwMode="auto">
          <a:xfrm>
            <a:off x="1979613" y="3500438"/>
            <a:ext cx="217487" cy="576262"/>
          </a:xfrm>
          <a:prstGeom prst="downArrow">
            <a:avLst>
              <a:gd name="adj1" fmla="val 50000"/>
              <a:gd name="adj2" fmla="val 662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490" name="AutoShape 11"/>
          <p:cNvSpPr>
            <a:spLocks noChangeArrowheads="1"/>
          </p:cNvSpPr>
          <p:nvPr/>
        </p:nvSpPr>
        <p:spPr bwMode="auto">
          <a:xfrm>
            <a:off x="2051050" y="5229225"/>
            <a:ext cx="217488" cy="576263"/>
          </a:xfrm>
          <a:prstGeom prst="downArrow">
            <a:avLst>
              <a:gd name="adj1" fmla="val 50000"/>
              <a:gd name="adj2" fmla="val 662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1476375" y="5805488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琵琶曲</a:t>
            </a:r>
          </a:p>
        </p:txBody>
      </p:sp>
      <p:sp>
        <p:nvSpPr>
          <p:cNvPr id="20492" name="AutoShape 13"/>
          <p:cNvSpPr>
            <a:spLocks noChangeArrowheads="1"/>
          </p:cNvSpPr>
          <p:nvPr/>
        </p:nvSpPr>
        <p:spPr bwMode="auto">
          <a:xfrm>
            <a:off x="7019925" y="1773238"/>
            <a:ext cx="217488" cy="576262"/>
          </a:xfrm>
          <a:prstGeom prst="downArrow">
            <a:avLst>
              <a:gd name="adj1" fmla="val 50000"/>
              <a:gd name="adj2" fmla="val 662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6574" name="Text Box 14"/>
          <p:cNvSpPr txBox="1">
            <a:spLocks noChangeArrowheads="1"/>
          </p:cNvSpPr>
          <p:nvPr/>
        </p:nvSpPr>
        <p:spPr bwMode="auto">
          <a:xfrm>
            <a:off x="6227763" y="2420938"/>
            <a:ext cx="18716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位至谏官</a:t>
            </a:r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6227763" y="2852738"/>
            <a:ext cx="1943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名动京师</a:t>
            </a:r>
          </a:p>
        </p:txBody>
      </p:sp>
      <p:sp>
        <p:nvSpPr>
          <p:cNvPr id="20495" name="AutoShape 16"/>
          <p:cNvSpPr>
            <a:spLocks noChangeArrowheads="1"/>
          </p:cNvSpPr>
          <p:nvPr/>
        </p:nvSpPr>
        <p:spPr bwMode="auto">
          <a:xfrm>
            <a:off x="7092950" y="3500438"/>
            <a:ext cx="217488" cy="576262"/>
          </a:xfrm>
          <a:prstGeom prst="downArrow">
            <a:avLst>
              <a:gd name="adj1" fmla="val 50000"/>
              <a:gd name="adj2" fmla="val 662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6577" name="Text Box 17"/>
          <p:cNvSpPr txBox="1">
            <a:spLocks noChangeArrowheads="1"/>
          </p:cNvSpPr>
          <p:nvPr/>
        </p:nvSpPr>
        <p:spPr bwMode="auto">
          <a:xfrm>
            <a:off x="6300788" y="4149725"/>
            <a:ext cx="2087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谪居卧病</a:t>
            </a:r>
          </a:p>
        </p:txBody>
      </p:sp>
      <p:sp>
        <p:nvSpPr>
          <p:cNvPr id="66578" name="Text Box 18"/>
          <p:cNvSpPr txBox="1">
            <a:spLocks noChangeArrowheads="1"/>
          </p:cNvSpPr>
          <p:nvPr/>
        </p:nvSpPr>
        <p:spPr bwMode="auto">
          <a:xfrm>
            <a:off x="6300788" y="4581525"/>
            <a:ext cx="1944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飘零天涯</a:t>
            </a:r>
          </a:p>
        </p:txBody>
      </p:sp>
      <p:sp>
        <p:nvSpPr>
          <p:cNvPr id="20498" name="AutoShape 19"/>
          <p:cNvSpPr>
            <a:spLocks noChangeArrowheads="1"/>
          </p:cNvSpPr>
          <p:nvPr/>
        </p:nvSpPr>
        <p:spPr bwMode="auto">
          <a:xfrm>
            <a:off x="7164388" y="5157788"/>
            <a:ext cx="217487" cy="576262"/>
          </a:xfrm>
          <a:prstGeom prst="downArrow">
            <a:avLst>
              <a:gd name="adj1" fmla="val 50000"/>
              <a:gd name="adj2" fmla="val 662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6580" name="Text Box 20"/>
          <p:cNvSpPr txBox="1">
            <a:spLocks noChangeArrowheads="1"/>
          </p:cNvSpPr>
          <p:nvPr/>
        </p:nvSpPr>
        <p:spPr bwMode="auto">
          <a:xfrm>
            <a:off x="6588125" y="5734050"/>
            <a:ext cx="1439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Calibri" pitchFamily="34" charset="0"/>
                <a:ea typeface="华文行楷"/>
                <a:cs typeface="华文行楷"/>
              </a:rPr>
              <a:t>琵琶行</a:t>
            </a:r>
          </a:p>
        </p:txBody>
      </p:sp>
      <p:sp>
        <p:nvSpPr>
          <p:cNvPr id="66581" name="Text Box 21"/>
          <p:cNvSpPr txBox="1">
            <a:spLocks noChangeArrowheads="1"/>
          </p:cNvSpPr>
          <p:nvPr/>
        </p:nvSpPr>
        <p:spPr bwMode="auto">
          <a:xfrm>
            <a:off x="3348038" y="1268413"/>
            <a:ext cx="3095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Calibri" pitchFamily="34" charset="0"/>
                <a:ea typeface="华文行楷"/>
                <a:cs typeface="华文行楷"/>
              </a:rPr>
              <a:t>同是天涯沦落人</a:t>
            </a:r>
          </a:p>
        </p:txBody>
      </p:sp>
      <p:sp>
        <p:nvSpPr>
          <p:cNvPr id="66582" name="Text Box 22"/>
          <p:cNvSpPr txBox="1">
            <a:spLocks noChangeArrowheads="1"/>
          </p:cNvSpPr>
          <p:nvPr/>
        </p:nvSpPr>
        <p:spPr bwMode="auto">
          <a:xfrm>
            <a:off x="3348038" y="5805488"/>
            <a:ext cx="2879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Calibri" pitchFamily="34" charset="0"/>
                <a:ea typeface="华文行楷"/>
                <a:cs typeface="华文行楷"/>
              </a:rPr>
              <a:t>共享高山流水情</a:t>
            </a:r>
          </a:p>
        </p:txBody>
      </p:sp>
      <p:sp>
        <p:nvSpPr>
          <p:cNvPr id="20502" name="AutoShape 2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3850" y="5949950"/>
            <a:ext cx="288925" cy="360363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03" name="AutoShap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532813" y="5876925"/>
            <a:ext cx="288925" cy="360363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2000"/>
                                        <p:tgtEl>
                                          <p:spTgt spid="66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  <p:bldP spid="66568" grpId="0"/>
      <p:bldP spid="66569" grpId="0"/>
      <p:bldP spid="66572" grpId="0"/>
      <p:bldP spid="66575" grpId="0"/>
      <p:bldP spid="66577" grpId="0"/>
      <p:bldP spid="66578" grpId="0"/>
      <p:bldP spid="66580" grpId="0"/>
      <p:bldP spid="66581" grpId="0"/>
      <p:bldP spid="665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ppx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0"/>
            <a:ext cx="4427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762000" y="0"/>
            <a:ext cx="3962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>
                <a:latin typeface="华文新魏"/>
                <a:ea typeface="华文新魏"/>
                <a:cs typeface="华文新魏"/>
              </a:rPr>
              <a:t>琵琶女三次演奏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3657600" y="914400"/>
            <a:ext cx="1036638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华文新魏"/>
                <a:ea typeface="华文新魏"/>
                <a:cs typeface="华文新魏"/>
              </a:rPr>
              <a:t>第一次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(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暗写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)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：诗人送客闻琴</a:t>
            </a:r>
          </a:p>
          <a:p>
            <a:pPr algn="ctr" eaLnBrk="0" hangingPunct="0"/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2743200" y="1011238"/>
            <a:ext cx="1158875" cy="584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algn="ctr" eaLnBrk="0" hangingPunct="0"/>
            <a:r>
              <a:rPr lang="zh-CN" altLang="en-US" sz="3200" b="1">
                <a:latin typeface="华文新魏"/>
                <a:ea typeface="华文新魏"/>
                <a:cs typeface="华文新魏"/>
              </a:rPr>
              <a:t>第二次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(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明写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)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：彼此相见，琵琶</a:t>
            </a:r>
          </a:p>
          <a:p>
            <a:pPr algn="ctr" eaLnBrk="0" hangingPunct="0"/>
            <a:r>
              <a:rPr lang="zh-CN" altLang="en-US" sz="3200" b="1">
                <a:latin typeface="华文新魏"/>
                <a:ea typeface="华文新魏"/>
                <a:cs typeface="华文新魏"/>
              </a:rPr>
              <a:t>女奏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《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霓裳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》《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六幺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》(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详写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)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0" y="762000"/>
            <a:ext cx="2500313" cy="541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latin typeface="华文新魏"/>
                <a:ea typeface="华文新魏"/>
                <a:cs typeface="华文新魏"/>
              </a:rPr>
              <a:t>第三次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(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明写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)</a:t>
            </a:r>
            <a:r>
              <a:rPr lang="en-US" altLang="zh-CN" sz="3200" b="1">
                <a:latin typeface="Times New Roman" pitchFamily="18" charset="0"/>
                <a:ea typeface="华文新魏"/>
                <a:cs typeface="华文新魏"/>
              </a:rPr>
              <a:t>“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感我此言</a:t>
            </a:r>
            <a:r>
              <a:rPr lang="zh-CN" altLang="en-US" sz="3200" b="1">
                <a:latin typeface="Times New Roman" pitchFamily="18" charset="0"/>
                <a:ea typeface="华文新魏"/>
                <a:cs typeface="华文新魏"/>
              </a:rPr>
              <a:t>”</a:t>
            </a:r>
            <a:endParaRPr lang="zh-CN" altLang="en-US" sz="3200" b="1">
              <a:latin typeface="华文新魏"/>
              <a:ea typeface="华文新魏"/>
              <a:cs typeface="华文新魏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latin typeface="华文新魏"/>
                <a:ea typeface="华文新魏"/>
                <a:cs typeface="华文新魏"/>
              </a:rPr>
              <a:t>琵琶女</a:t>
            </a:r>
            <a:r>
              <a:rPr lang="zh-CN" altLang="en-US" sz="3200" b="1">
                <a:latin typeface="Times New Roman" pitchFamily="18" charset="0"/>
                <a:ea typeface="华文新魏"/>
                <a:cs typeface="华文新魏"/>
              </a:rPr>
              <a:t>“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却坐促弦</a:t>
            </a:r>
            <a:r>
              <a:rPr lang="zh-CN" altLang="en-US" sz="3200" b="1">
                <a:latin typeface="Times New Roman" pitchFamily="18" charset="0"/>
                <a:ea typeface="华文新魏"/>
                <a:cs typeface="华文新魏"/>
              </a:rPr>
              <a:t>”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(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略写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) 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华文新魏"/>
                <a:cs typeface="华文新魏"/>
              </a:rPr>
              <a:t>“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江州司马青衫湿</a:t>
            </a:r>
            <a:r>
              <a:rPr lang="zh-CN" altLang="en-US" sz="3200" b="1">
                <a:latin typeface="Times New Roman" pitchFamily="18" charset="0"/>
                <a:ea typeface="华文新魏"/>
                <a:cs typeface="华文新魏"/>
              </a:rPr>
              <a:t>”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(</a:t>
            </a:r>
            <a:r>
              <a:rPr lang="zh-CN" altLang="en-US" sz="3200" b="1">
                <a:latin typeface="华文新魏"/>
                <a:ea typeface="华文新魏"/>
                <a:cs typeface="华文新魏"/>
              </a:rPr>
              <a:t>侧面烘托</a:t>
            </a:r>
            <a:r>
              <a:rPr lang="en-US" altLang="zh-CN" sz="3200" b="1">
                <a:latin typeface="华文新魏"/>
                <a:ea typeface="华文新魏"/>
                <a:cs typeface="华文新魏"/>
              </a:rPr>
              <a:t>)</a:t>
            </a:r>
          </a:p>
          <a:p>
            <a:pPr algn="ctr" eaLnBrk="0" hangingPunct="0"/>
            <a:endParaRPr lang="en-US" altLang="zh-CN" sz="24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 autoUpdateAnimBg="0"/>
      <p:bldP spid="43013" grpId="0" animBg="1" autoUpdateAnimBg="0"/>
      <p:bldP spid="4301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2803525" y="174625"/>
            <a:ext cx="2036763" cy="83343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8900000" algn="ctr" rotWithShape="0">
              <a:srgbClr val="00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</a:rPr>
              <a:t>第一曲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323850" y="2590800"/>
            <a:ext cx="2495550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悲凉、伤感</a:t>
            </a:r>
          </a:p>
        </p:txBody>
      </p:sp>
      <p:sp>
        <p:nvSpPr>
          <p:cNvPr id="44040" name="AutoShape 8"/>
          <p:cNvSpPr>
            <a:spLocks/>
          </p:cNvSpPr>
          <p:nvPr/>
        </p:nvSpPr>
        <p:spPr bwMode="auto">
          <a:xfrm>
            <a:off x="2971800" y="2057400"/>
            <a:ext cx="381000" cy="1828800"/>
          </a:xfrm>
          <a:prstGeom prst="leftBrace">
            <a:avLst>
              <a:gd name="adj1" fmla="val 40000"/>
              <a:gd name="adj2" fmla="val 50000"/>
            </a:avLst>
          </a:prstGeom>
          <a:noFill/>
          <a:ln w="63500">
            <a:solidFill>
              <a:srgbClr val="FF66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3429000" y="19050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排遣孤寂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3429000" y="2743200"/>
            <a:ext cx="41814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打动“惨将别”“不成欢”的主客</a:t>
            </a:r>
          </a:p>
          <a:p>
            <a:pPr eaLnBrk="0" hangingPunct="0"/>
            <a:r>
              <a:rPr lang="zh-CN" altLang="en-US" sz="2400" b="1">
                <a:solidFill>
                  <a:srgbClr val="FF0066"/>
                </a:solidFill>
                <a:latin typeface="Times New Roman" pitchFamily="18" charset="0"/>
              </a:rPr>
              <a:t>            （忘归、不发）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3429000" y="3581400"/>
            <a:ext cx="2647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萧瑟、凄凉的景物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7543800" y="27432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以人衬声</a:t>
            </a: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7575550" y="3505200"/>
            <a:ext cx="141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以景托声</a:t>
            </a:r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1812925" y="4267200"/>
            <a:ext cx="7146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</a:rPr>
              <a:t>写琵琶声的作用是什么？是怎么写的？</a:t>
            </a:r>
          </a:p>
        </p:txBody>
      </p:sp>
      <p:pic>
        <p:nvPicPr>
          <p:cNvPr id="44047" name="Picture 15" descr="Q_0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4191000"/>
            <a:ext cx="13716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1143000" y="4856163"/>
            <a:ext cx="80454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66"/>
                </a:solidFill>
                <a:latin typeface="Times New Roman" pitchFamily="18" charset="0"/>
              </a:rPr>
              <a:t>作用：</a:t>
            </a:r>
            <a:r>
              <a:rPr lang="en-US" altLang="zh-CN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、引出琵琶女，开启下文；</a:t>
            </a:r>
          </a:p>
          <a:p>
            <a:pPr eaLnBrk="0" hangingPunct="0"/>
            <a:r>
              <a:rPr lang="zh-CN" altLang="en-US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      </a:t>
            </a:r>
            <a:r>
              <a:rPr lang="en-US" altLang="zh-CN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、激发诗人好奇感，为下文诗人的</a:t>
            </a: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lang="zh-CN" altLang="en-US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邀见</a:t>
            </a: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lang="zh-CN" altLang="en-US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做铺垫，</a:t>
            </a:r>
          </a:p>
          <a:p>
            <a:pPr eaLnBrk="0" hangingPunct="0"/>
            <a:r>
              <a:rPr lang="zh-CN" altLang="en-US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写出了主客由</a:t>
            </a:r>
            <a:r>
              <a:rPr lang="zh-CN" altLang="en-US" sz="2400" b="1">
                <a:solidFill>
                  <a:srgbClr val="FF0066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lang="zh-CN" altLang="en-US" sz="2400" b="1">
                <a:solidFill>
                  <a:srgbClr val="FF0066"/>
                </a:solidFill>
                <a:latin typeface="楷体_GB2312"/>
                <a:ea typeface="楷体_GB2312"/>
                <a:cs typeface="楷体_GB2312"/>
              </a:rPr>
              <a:t>悲</a:t>
            </a:r>
            <a:r>
              <a:rPr lang="zh-CN" altLang="en-US" sz="2400" b="1">
                <a:solidFill>
                  <a:srgbClr val="FF0066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lang="zh-CN" altLang="en-US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而</a:t>
            </a:r>
            <a:r>
              <a:rPr lang="zh-CN" altLang="en-US" sz="2400" b="1">
                <a:solidFill>
                  <a:srgbClr val="FF0066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lang="zh-CN" altLang="en-US" sz="2400" b="1">
                <a:solidFill>
                  <a:srgbClr val="FF0066"/>
                </a:solidFill>
                <a:latin typeface="楷体_GB2312"/>
                <a:ea typeface="楷体_GB2312"/>
                <a:cs typeface="楷体_GB2312"/>
              </a:rPr>
              <a:t>喜</a:t>
            </a:r>
            <a:r>
              <a:rPr lang="zh-CN" altLang="en-US" sz="2400" b="1">
                <a:solidFill>
                  <a:srgbClr val="FF0066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lang="zh-CN" altLang="en-US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的心情；</a:t>
            </a: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1127125" y="61722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66"/>
                </a:solidFill>
                <a:latin typeface="Times New Roman" pitchFamily="18" charset="0"/>
              </a:rPr>
              <a:t>方法</a:t>
            </a: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：</a:t>
            </a:r>
          </a:p>
        </p:txBody>
      </p:sp>
      <p:sp>
        <p:nvSpPr>
          <p:cNvPr id="44050" name="Text Box 18"/>
          <p:cNvSpPr txBox="1">
            <a:spLocks noChangeArrowheads="1"/>
          </p:cNvSpPr>
          <p:nvPr/>
        </p:nvSpPr>
        <p:spPr bwMode="auto">
          <a:xfrm>
            <a:off x="2038350" y="6172200"/>
            <a:ext cx="6038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FF"/>
                </a:solidFill>
                <a:latin typeface="楷体_GB2312"/>
                <a:ea typeface="楷体_GB2312"/>
                <a:cs typeface="楷体_GB2312"/>
              </a:rPr>
              <a:t>（以人衬声、以景托声）  </a:t>
            </a:r>
            <a:r>
              <a:rPr lang="zh-CN" altLang="en-US" sz="2400" b="1">
                <a:solidFill>
                  <a:srgbClr val="FF00FF"/>
                </a:solidFill>
                <a:latin typeface="新宋体" pitchFamily="49" charset="-122"/>
                <a:ea typeface="新宋体" pitchFamily="49" charset="-122"/>
              </a:rPr>
              <a:t>间接描写、虚写</a:t>
            </a:r>
          </a:p>
        </p:txBody>
      </p:sp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5867400" y="228600"/>
            <a:ext cx="3011488" cy="7715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楷体_GB2312" pitchFamily="49" charset="-122"/>
              </a:rPr>
              <a:t>悲凉、伤感</a:t>
            </a:r>
          </a:p>
        </p:txBody>
      </p:sp>
      <p:sp>
        <p:nvSpPr>
          <p:cNvPr id="44052" name="AutoShape 20"/>
          <p:cNvSpPr>
            <a:spLocks noChangeArrowheads="1"/>
          </p:cNvSpPr>
          <p:nvPr/>
        </p:nvSpPr>
        <p:spPr bwMode="auto">
          <a:xfrm>
            <a:off x="4953000" y="457200"/>
            <a:ext cx="838200" cy="457200"/>
          </a:xfrm>
          <a:prstGeom prst="rightArrow">
            <a:avLst>
              <a:gd name="adj1" fmla="val 50000"/>
              <a:gd name="adj2" fmla="val 45833"/>
            </a:avLst>
          </a:prstGeom>
          <a:solidFill>
            <a:srgbClr val="339966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nimBg="1" autoUpdateAnimBg="0"/>
      <p:bldP spid="44040" grpId="0" animBg="1"/>
      <p:bldP spid="44041" grpId="0" autoUpdateAnimBg="0"/>
      <p:bldP spid="44042" grpId="0" autoUpdateAnimBg="0"/>
      <p:bldP spid="44043" grpId="0" autoUpdateAnimBg="0"/>
      <p:bldP spid="44044" grpId="0" autoUpdateAnimBg="0"/>
      <p:bldP spid="44045" grpId="0" autoUpdateAnimBg="0"/>
      <p:bldP spid="44046" grpId="0" autoUpdateAnimBg="0"/>
      <p:bldP spid="44048" grpId="0" autoUpdateAnimBg="0"/>
      <p:bldP spid="44049" grpId="0" autoUpdateAnimBg="0"/>
      <p:bldP spid="44050" grpId="0" autoUpdateAnimBg="0"/>
      <p:bldP spid="44051" grpId="0" animBg="1" autoUpdateAnimBg="0"/>
      <p:bldP spid="4405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1628</Words>
  <Application>Microsoft Office PowerPoint</Application>
  <Paragraphs>140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Calibri</vt:lpstr>
      <vt:lpstr>宋体</vt:lpstr>
      <vt:lpstr>Arial</vt:lpstr>
      <vt:lpstr>Times New Roman</vt:lpstr>
      <vt:lpstr>新細明體</vt:lpstr>
      <vt:lpstr>隶书</vt:lpstr>
      <vt:lpstr>Wingdings</vt:lpstr>
      <vt:lpstr>华文行楷</vt:lpstr>
      <vt:lpstr>华文新魏</vt:lpstr>
      <vt:lpstr>楷体_GB2312</vt:lpstr>
      <vt:lpstr>新宋体</vt:lpstr>
      <vt:lpstr>文鼎中特广告体</vt:lpstr>
      <vt:lpstr>Office 主题</vt:lpstr>
      <vt:lpstr>琵琶行（并序）</vt:lpstr>
      <vt:lpstr>幻灯片 2</vt:lpstr>
      <vt:lpstr>作者简介</vt:lpstr>
      <vt:lpstr>幻灯片 4</vt:lpstr>
      <vt:lpstr>文章结构</vt:lpstr>
      <vt:lpstr>幻灯片 6</vt:lpstr>
      <vt:lpstr>幻灯片 7</vt:lpstr>
      <vt:lpstr>幻灯片 8</vt:lpstr>
      <vt:lpstr>幻灯片 9</vt:lpstr>
      <vt:lpstr>幻灯片 10</vt:lpstr>
      <vt:lpstr>幻灯片 11</vt:lpstr>
      <vt:lpstr>讨论：这首诗是如何表现乐声美妙的？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dcterms:created xsi:type="dcterms:W3CDTF">2015-05-26T00:33:50Z</dcterms:created>
  <dcterms:modified xsi:type="dcterms:W3CDTF">2018-09-25T03:35:39Z</dcterms:modified>
  <cp:category/>
</cp:coreProperties>
</file>