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4" r:id="rId2"/>
    <p:sldId id="263" r:id="rId3"/>
    <p:sldId id="264" r:id="rId4"/>
    <p:sldId id="353" r:id="rId5"/>
    <p:sldId id="267" r:id="rId6"/>
    <p:sldId id="354" r:id="rId7"/>
    <p:sldId id="355" r:id="rId8"/>
    <p:sldId id="358" r:id="rId9"/>
    <p:sldId id="357" r:id="rId10"/>
    <p:sldId id="356" r:id="rId11"/>
    <p:sldId id="359" r:id="rId12"/>
    <p:sldId id="360" r:id="rId13"/>
    <p:sldId id="361" r:id="rId14"/>
    <p:sldId id="362" r:id="rId15"/>
    <p:sldId id="352" r:id="rId16"/>
    <p:sldId id="363" r:id="rId17"/>
    <p:sldId id="265" r:id="rId18"/>
    <p:sldId id="364" r:id="rId19"/>
    <p:sldId id="365" r:id="rId20"/>
    <p:sldId id="366" r:id="rId21"/>
    <p:sldId id="367" r:id="rId22"/>
    <p:sldId id="266" r:id="rId23"/>
    <p:sldId id="368" r:id="rId24"/>
    <p:sldId id="369" r:id="rId25"/>
    <p:sldId id="370" r:id="rId26"/>
    <p:sldId id="371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5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未有天才之前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3542222"/>
              </p:ext>
            </p:extLst>
          </p:nvPr>
        </p:nvGraphicFramePr>
        <p:xfrm>
          <a:off x="476230" y="1484784"/>
          <a:ext cx="8128000" cy="4925865"/>
        </p:xfrm>
        <a:graphic>
          <a:graphicData uri="http://schemas.openxmlformats.org/presentationml/2006/ole">
            <p:oleObj spid="_x0000_s7193" name="文档" r:id="rId6" imgW="3998108" imgH="25707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433393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64498935"/>
              </p:ext>
            </p:extLst>
          </p:nvPr>
        </p:nvGraphicFramePr>
        <p:xfrm>
          <a:off x="504825" y="2449513"/>
          <a:ext cx="8112125" cy="2825750"/>
        </p:xfrm>
        <a:graphic>
          <a:graphicData uri="http://schemas.openxmlformats.org/presentationml/2006/ole">
            <p:oleObj spid="_x0000_s8217" name="文档" r:id="rId6" imgW="3998108" imgH="13941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0972608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78305419"/>
              </p:ext>
            </p:extLst>
          </p:nvPr>
        </p:nvGraphicFramePr>
        <p:xfrm>
          <a:off x="476230" y="1988840"/>
          <a:ext cx="8128000" cy="4322238"/>
        </p:xfrm>
        <a:graphic>
          <a:graphicData uri="http://schemas.openxmlformats.org/presentationml/2006/ole">
            <p:oleObj spid="_x0000_s9241" name="文档" r:id="rId6" imgW="3998108" imgH="21262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753961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91544784"/>
              </p:ext>
            </p:extLst>
          </p:nvPr>
        </p:nvGraphicFramePr>
        <p:xfrm>
          <a:off x="476230" y="1988840"/>
          <a:ext cx="8112125" cy="3881437"/>
        </p:xfrm>
        <a:graphic>
          <a:graphicData uri="http://schemas.openxmlformats.org/presentationml/2006/ole">
            <p:oleObj spid="_x0000_s10265" name="文档" r:id="rId6" imgW="3998108" imgH="19123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741878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2986222"/>
              </p:ext>
            </p:extLst>
          </p:nvPr>
        </p:nvGraphicFramePr>
        <p:xfrm>
          <a:off x="489308" y="1479678"/>
          <a:ext cx="7853795" cy="5189682"/>
        </p:xfrm>
        <a:graphic>
          <a:graphicData uri="http://schemas.openxmlformats.org/presentationml/2006/ole">
            <p:oleObj spid="_x0000_s11289" name="文档" r:id="rId6" imgW="5712354" imgH="41686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91982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4315"/>
            <a:ext cx="8128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妙语连珠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寓庄于谐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《未有天才之前》是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年代初期鲁迅针对当时文艺界存在的一种怪现象而发表的演讲。在演讲中鲁迅先生客观地分析了天才不能产生的原因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精辟地阐述了一个极其重要的道理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必先要有天才生长的泥土。而当时的中国却没有适合天才生长的泥土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只有抱残守缺、排斥异流的令人窒息的龌龊环境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要想产生天才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必先改造环境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造出能生长天才的泥土。鲁迅的讲话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犹如天空中的一盏明灯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照出了一条天才生长的光明大道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对中国新文学的发展和繁荣起到了十分积极的作用。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鲁迅的演讲不仅有感而发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切中要害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而且由于他有丰富的阅历、广博的知识、诙谐幽默的风格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总是使演讲粲然生辉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令听众倾倒。《未有天才之前》也充分体现了鲁迅演讲中的这一特点。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57980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作者在文中由拿破仑过阿尔卑斯山时说的话引出的乔木、花与泥土的联想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批评国故派时所说的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然而我总不信在旧马褂未曾洗净叠好之前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便不能做一件新马褂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表现出来的幽默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对即使是天才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在生下来的时候的第一声啼哭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也和平常的儿童的一样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决不会就是一首好诗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的生动的描述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可谓妙语连珠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令人不能不击节赞叹。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本文中运用讽刺比幽默更多。第五段末指出古董商人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实在比许多国学家聪明得远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整理国故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论者的一个辛辣的讽刺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第九段说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恶意的批评家在嫩苗的地上驰马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那当然是十分快意的事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更是对恶意批评家的尖锐讽刺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把恶意的批评家戕害文学青年的行径通俗形象化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令听众在轻松愉快的气氛中领悟了人生的哲理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增添了演说的生动性与吸引力。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3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6067136"/>
              </p:ext>
            </p:extLst>
          </p:nvPr>
        </p:nvGraphicFramePr>
        <p:xfrm>
          <a:off x="251520" y="1268760"/>
          <a:ext cx="8451850" cy="5708650"/>
        </p:xfrm>
        <a:graphic>
          <a:graphicData uri="http://schemas.openxmlformats.org/presentationml/2006/ole">
            <p:oleObj spid="_x0000_s12313" name="文档" r:id="rId5" imgW="4890495" imgH="34589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2416182"/>
              </p:ext>
            </p:extLst>
          </p:nvPr>
        </p:nvGraphicFramePr>
        <p:xfrm>
          <a:off x="611560" y="1412776"/>
          <a:ext cx="7940386" cy="5839114"/>
        </p:xfrm>
        <a:graphic>
          <a:graphicData uri="http://schemas.openxmlformats.org/presentationml/2006/ole">
            <p:oleObj spid="_x0000_s13337" name="文档" r:id="rId5" imgW="4303966" imgH="31655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0430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48786712"/>
              </p:ext>
            </p:extLst>
          </p:nvPr>
        </p:nvGraphicFramePr>
        <p:xfrm>
          <a:off x="395536" y="1606782"/>
          <a:ext cx="8128000" cy="5226066"/>
        </p:xfrm>
        <a:graphic>
          <a:graphicData uri="http://schemas.openxmlformats.org/presentationml/2006/ole">
            <p:oleObj spid="_x0000_s15384" name="文档" r:id="rId5" imgW="3998108" imgH="257074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837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分钟演讲小题目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我对天才的看法</a:t>
            </a:r>
            <a:r>
              <a:rPr lang="en-US" altLang="zh-CN" sz="2400" dirty="0"/>
              <a:t>”</a:t>
            </a:r>
            <a:r>
              <a:rPr lang="zh-CN" altLang="zh-CN" sz="2400" dirty="0"/>
              <a:t>为题</a:t>
            </a:r>
            <a:r>
              <a:rPr lang="en-US" altLang="zh-CN" sz="2400" dirty="0"/>
              <a:t>,</a:t>
            </a:r>
            <a:r>
              <a:rPr lang="zh-CN" altLang="zh-CN" sz="2400" dirty="0"/>
              <a:t>准备演讲稿</a:t>
            </a:r>
            <a:r>
              <a:rPr lang="en-US" altLang="zh-CN" sz="2400" dirty="0"/>
              <a:t>,</a:t>
            </a:r>
            <a:r>
              <a:rPr lang="zh-CN" altLang="zh-CN" sz="2400" dirty="0"/>
              <a:t>并在学习本课前向全班同学做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78435043"/>
              </p:ext>
            </p:extLst>
          </p:nvPr>
        </p:nvGraphicFramePr>
        <p:xfrm>
          <a:off x="467544" y="1397698"/>
          <a:ext cx="8170862" cy="5708650"/>
        </p:xfrm>
        <a:graphic>
          <a:graphicData uri="http://schemas.openxmlformats.org/presentationml/2006/ole">
            <p:oleObj spid="_x0000_s16408" name="文档" r:id="rId5" imgW="6254263" imgH="43878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2916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2710211"/>
              </p:ext>
            </p:extLst>
          </p:nvPr>
        </p:nvGraphicFramePr>
        <p:xfrm>
          <a:off x="467544" y="1916832"/>
          <a:ext cx="8128000" cy="4022037"/>
        </p:xfrm>
        <a:graphic>
          <a:graphicData uri="http://schemas.openxmlformats.org/presentationml/2006/ole">
            <p:oleObj spid="_x0000_s17432" name="文档" r:id="rId5" imgW="3998108" imgH="24305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55606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spect="1" noChangeArrowheads="1"/>
          </p:cNvSpPr>
          <p:nvPr/>
        </p:nvSpPr>
        <p:spPr bwMode="auto">
          <a:xfrm>
            <a:off x="107504" y="1628800"/>
            <a:ext cx="8667757" cy="4561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语言训练</a:t>
            </a: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kumimoji="0" lang="zh-CN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kumimoji="0" lang="zh-CN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下面是歌颂青春的几句名言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请把它们改造成一个连贯的排比句。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NEU-BZ-S92"/>
                <a:cs typeface="宋体" panose="02010600030101010101" pitchFamily="2" charset="-122"/>
              </a:rPr>
              <a:t>①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青年者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人生之王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人生之春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人生之华也。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李大钊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NEU-BZ-S92"/>
                <a:cs typeface="宋体" panose="02010600030101010101" pitchFamily="2" charset="-122"/>
              </a:rPr>
              <a:t>②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青春是不耐久藏的珍宝。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莎士比亚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NEU-BZ-S92"/>
                <a:cs typeface="宋体" panose="02010600030101010101" pitchFamily="2" charset="-122"/>
              </a:rPr>
              <a:t>③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春天是一年的青春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青春是生命的春天。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雨果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NEU-BZ-S92"/>
                <a:cs typeface="宋体" panose="02010600030101010101" pitchFamily="2" charset="-122"/>
              </a:rPr>
              <a:t>④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一个时代的精神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是青年代表的精神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一个时代的性格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是青年代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表的性格。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马克思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NEU-BZ-S92"/>
                <a:cs typeface="宋体" panose="02010600030101010101" pitchFamily="2" charset="-122"/>
              </a:rPr>
              <a:t>⑤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啊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或许你美好的全部奥秘不在能够做出一切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而在希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望做出一切。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屠格涅夫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是人生的花朵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是生命的春天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是时代</a:t>
            </a:r>
            <a:endParaRPr kumimoji="0" lang="en-US" altLang="zh-CN" sz="2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的精神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是不耐久藏的珍宝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青春</a:t>
            </a:r>
            <a:r>
              <a:rPr kumimoji="0" lang="en-US" altLang="zh-CN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是创造一切的希望。</a:t>
            </a:r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36912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青春是珍贵的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她是人生最美的花朵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是不耐久藏的珍宝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是转瞬即逝的春光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青春是饱满的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她代表着时代的精神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展示着时代的性格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孕育着时代的希望。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青春的价值在于它是不耐久藏的珍宝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是稍纵即逝的瞬间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青春的意义在于它是一个时代的精神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是一个时代的性格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青春的奥秘在于它总是希望做出一切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总是不断奋勇直前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34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5926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按要求答题。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我们为什么要过生日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班主任在主题班会上提出这个问题时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同学们做出了不同的回答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当然是为了庆祝自己又长大了一岁。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我觉得应该是为了感谢母亲给了我们生命。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我认为是与朋友分享自己生日的快乐。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对同学们过生日的缘由各不相同这一现象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你有什么看法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请简要阐述。要求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表达简明连贯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言之成理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试题提供的材料是一个没有是非指向的现象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首先应根据题干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过生日的缘由各不相同这一现象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提出自己的看法。分析理由时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可以考虑每一位同学的家庭背景、成长经历和生活观念等因素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拓展阐述的深度。该题紧扣时代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贴近学生生活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因此可以从现实角度加以分析。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662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为什么要过生日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有多种回答是正常的现象。因为每一位同学的家庭背景、成长经历和生活观念不尽相同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因而过生日的缘由会产生差异。庆祝自己长大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感谢母亲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与朋友分享快乐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身处多元时代的学生有多样的想法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这是可以理解的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应该肯定。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下面是一个同学演讲稿的开头部分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请续写完整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注意续写部分思想的深刻性和语言的辩证性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然后面对同学做演讲。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06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50430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时髦就是美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随着人民生活水平的不断提高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不少青年朋友开始追求衣着的美。大街上的人流中多彩的浪花在跳动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那种被外国人称为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蓝蚂蚁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的时代渐渐远去了。许多青年朋友热烈探讨着究竟什么是美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对于这个问题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不同的人有不同的答案。有些青年朋友则认为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时髦就是美。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时髦是不是就是美呢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634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3291147"/>
              </p:ext>
            </p:extLst>
          </p:nvPr>
        </p:nvGraphicFramePr>
        <p:xfrm>
          <a:off x="1796234" y="1844824"/>
          <a:ext cx="5551533" cy="1884212"/>
        </p:xfrm>
        <a:graphic>
          <a:graphicData uri="http://schemas.openxmlformats.org/presentationml/2006/ole">
            <p:oleObj spid="_x0000_s1062" name="文档" r:id="rId6" imgW="3836183" imgH="1301017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3595881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本文是鲁迅先生于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日在北京师范大学附属中学校友会上的演说词。其演讲的中心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是针对当时文坛上一些空喊缺乏天才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实际做法却在时时扼杀天才、戕害天才的怪现象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提出自己的看法。作者在借谈天才这个话题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批判一种不正常的社会心理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一种排外闭塞的民族性格。文章一开头提出了社会呼唤天才的话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但从第二段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文章开始转向如何产生天才这一问题。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5669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他提出了天才需要一定的土壤这一论点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指出中国并非没有天才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而更多的是社会对天才的扼杀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一是整理国故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一是崇拜创作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这样的社会是无法产生天才的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恶意的批评也用自己的笔扼杀了少年天才。文章提出了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必先有泥土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才可能产生天才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呼吁大家甘做泥土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为天才的培育做点基础性工作。在当时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这一观点的提出无疑是催人警醒、启人深思的。因为它从根本上揭示出文艺界存在的问题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并提出了建设性的意见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对当时文艺的发展具有巨大的现实意义。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411973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5909876"/>
              </p:ext>
            </p:extLst>
          </p:nvPr>
        </p:nvGraphicFramePr>
        <p:xfrm>
          <a:off x="476230" y="2564904"/>
          <a:ext cx="8128000" cy="2859971"/>
        </p:xfrm>
        <a:graphic>
          <a:graphicData uri="http://schemas.openxmlformats.org/presentationml/2006/ole">
            <p:oleObj spid="_x0000_s2086" name="文档" r:id="rId6" imgW="3998108" imgH="15912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98161070"/>
              </p:ext>
            </p:extLst>
          </p:nvPr>
        </p:nvGraphicFramePr>
        <p:xfrm>
          <a:off x="476230" y="1340768"/>
          <a:ext cx="8112125" cy="5638800"/>
        </p:xfrm>
        <a:graphic>
          <a:graphicData uri="http://schemas.openxmlformats.org/presentationml/2006/ole">
            <p:oleObj spid="_x0000_s3097" name="文档" r:id="rId6" imgW="3998108" imgH="27760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490765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41795823"/>
              </p:ext>
            </p:extLst>
          </p:nvPr>
        </p:nvGraphicFramePr>
        <p:xfrm>
          <a:off x="476230" y="1268760"/>
          <a:ext cx="8112125" cy="5989638"/>
        </p:xfrm>
        <a:graphic>
          <a:graphicData uri="http://schemas.openxmlformats.org/presentationml/2006/ole">
            <p:oleObj spid="_x0000_s4121" name="文档" r:id="rId6" imgW="3998108" imgH="29486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70336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9317629"/>
              </p:ext>
            </p:extLst>
          </p:nvPr>
        </p:nvGraphicFramePr>
        <p:xfrm>
          <a:off x="501517" y="2060848"/>
          <a:ext cx="8112125" cy="3529012"/>
        </p:xfrm>
        <a:graphic>
          <a:graphicData uri="http://schemas.openxmlformats.org/presentationml/2006/ole">
            <p:oleObj spid="_x0000_s5145" name="文档" r:id="rId6" imgW="3998108" imgH="17393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4311782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89796979"/>
              </p:ext>
            </p:extLst>
          </p:nvPr>
        </p:nvGraphicFramePr>
        <p:xfrm>
          <a:off x="179512" y="1340768"/>
          <a:ext cx="8886825" cy="6130925"/>
        </p:xfrm>
        <a:graphic>
          <a:graphicData uri="http://schemas.openxmlformats.org/presentationml/2006/ole">
            <p:oleObj spid="_x0000_s6169" name="文档" r:id="rId6" imgW="4392126" imgH="30155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43472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400</TotalTime>
  <Words>1364</Words>
  <Application>Microsoft Office PowerPoint</Application>
  <PresentationFormat>全屏显示(4:3)</PresentationFormat>
  <Paragraphs>102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测控设计模板14新</vt:lpstr>
      <vt:lpstr>文档</vt:lpstr>
      <vt:lpstr>未有天才之前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