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63" r:id="rId3"/>
    <p:sldId id="512" r:id="rId5"/>
    <p:sldId id="413" r:id="rId6"/>
    <p:sldId id="468" r:id="rId7"/>
    <p:sldId id="488" r:id="rId8"/>
    <p:sldId id="469" r:id="rId9"/>
    <p:sldId id="500" r:id="rId10"/>
    <p:sldId id="499" r:id="rId11"/>
    <p:sldId id="489" r:id="rId12"/>
    <p:sldId id="439" r:id="rId13"/>
    <p:sldId id="491" r:id="rId14"/>
    <p:sldId id="456" r:id="rId15"/>
    <p:sldId id="457" r:id="rId16"/>
    <p:sldId id="513" r:id="rId17"/>
    <p:sldId id="494" r:id="rId18"/>
    <p:sldId id="514" r:id="rId19"/>
    <p:sldId id="497" r:id="rId20"/>
    <p:sldId id="515" r:id="rId21"/>
    <p:sldId id="516" r:id="rId22"/>
    <p:sldId id="518" r:id="rId23"/>
    <p:sldId id="520" r:id="rId24"/>
    <p:sldId id="377" r:id="rId2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D2E6"/>
    <a:srgbClr val="0000FF"/>
    <a:srgbClr val="9BBB59"/>
    <a:srgbClr val="F5F5F5"/>
    <a:srgbClr val="DA978E"/>
    <a:srgbClr val="E9F856"/>
    <a:srgbClr val="3333FF"/>
    <a:srgbClr val="08CDE8"/>
    <a:srgbClr val="0066FF"/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2" autoAdjust="0"/>
    <p:restoredTop sz="93765" autoAdjust="0"/>
  </p:normalViewPr>
  <p:slideViewPr>
    <p:cSldViewPr>
      <p:cViewPr varScale="1">
        <p:scale>
          <a:sx n="81" d="100"/>
          <a:sy n="81" d="100"/>
        </p:scale>
        <p:origin x="1718" y="58"/>
      </p:cViewPr>
      <p:guideLst>
        <p:guide orient="horz" pos="4049"/>
        <p:guide pos="52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45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C8C9FB5-AF00-420F-8375-86425FED18B0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DE1C597-045B-4484-9210-D34BC6B52F3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53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536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934A45C-533B-49F9-B715-025EAC29F6C9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11DF6C85-580E-49AA-8C0F-7282E851D184}" type="datetimeFigureOut">
              <a:rPr lang="en-US" smtClean="0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</a:fld>
            <a:endParaRPr kumimoji="0" lang="zh-CN" altLang="en-US"/>
          </a:p>
        </p:txBody>
      </p:sp>
      <p:pic>
        <p:nvPicPr>
          <p:cNvPr id="7" name="Picture 2" descr="C:\Documents and Settings\Administrator\桌面\五洲时代天华Logo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988" y="168275"/>
            <a:ext cx="2617787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 userDrawn="1"/>
        </p:nvSpPr>
        <p:spPr>
          <a:xfrm>
            <a:off x="6215075" y="0"/>
            <a:ext cx="29289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人教版五年级上册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747A54F-3FEC-4936-8736-4984B542CD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967827-1260-487A-A463-0B68ED403D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B40C29D-F8BC-4739-8571-43BF118408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F3B43B-6748-494E-8E9B-16197170E8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0420"/>
            <a:ext cx="720080" cy="687315"/>
          </a:xfrm>
          <a:prstGeom prst="rect">
            <a:avLst/>
          </a:prstGeom>
        </p:spPr>
      </p:pic>
    </p:spTree>
  </p:cSld>
  <p:clrMapOvr>
    <a:masterClrMapping/>
  </p:clrMapOvr>
  <p:transition spd="med">
    <p:pull dir="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1E265B0-DCD4-4796-B75D-711F6AC2A922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087019A-3CDA-445A-9687-17C2E4B5EC3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F056C-123B-465B-9EC5-1177502EB47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A3EAD-165B-4515-8835-F3F4D4A90A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11DF6C85-580E-49AA-8C0F-7282E851D184}" type="datetimeFigureOut">
              <a:rPr lang="en-US" smtClean="0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</a:fld>
            <a:endParaRPr kumimoji="0"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9687E9B-3C79-4CEC-83F4-2F4717F493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8A40AC-8327-41A7-B253-1606CB1C849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19AB8E-A24F-4C6B-B45B-F1413F517A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42BF55-4000-4174-BB51-D53C390418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0BDA5B8-0CBB-43B2-8450-2937FFC0BB4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8E8FD3-CF33-4D7C-9F2E-EF83FB8D2E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7439827-C08C-407D-8FCE-26EC36613D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229B43-16FD-4E5A-8C99-936808A001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82C6953-BA12-468F-B445-92D732FF20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8FF690-C14C-40AC-A546-12A9EC55E3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3299DDF-21D2-45DA-BB95-95C31C05B89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E7717C-74FC-4CDC-9D8D-92AB9B3EE3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FCECB8F-BCA3-423E-A202-4CD36E0D10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39AFFB-A8C5-45FA-896B-632C528212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latinLnBrk="0" hangingPunct="1"/>
            <a:fld id="{11DF6C85-580E-49AA-8C0F-7282E851D184}" type="datetimeFigureOut">
              <a:rPr lang="en-US" smtClean="0"/>
            </a:fld>
            <a:endParaRPr 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 eaLnBrk="1" latinLnBrk="0" hangingPunct="1"/>
            <a:endParaRPr kumimoji="0" lang="zh-CN" alt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ctr" eaLnBrk="1" latinLnBrk="0" hangingPunct="1"/>
            <a:fld id="{6D95434A-1094-4C26-ADA4-1AB6210859AE}" type="slidenum">
              <a:rPr kumimoji="0" lang="en-US" smtClean="0"/>
            </a:fld>
            <a:endParaRPr kumimoji="0" lang="zh-CN" altLang="en-US" b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ransition spd="med">
    <p:pull dir="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image" Target="../media/image10.emf"/><Relationship Id="rId7" Type="http://schemas.openxmlformats.org/officeDocument/2006/relationships/image" Target="../media/image9.emf"/><Relationship Id="rId6" Type="http://schemas.openxmlformats.org/officeDocument/2006/relationships/image" Target="../media/image8.emf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2" Type="http://schemas.openxmlformats.org/officeDocument/2006/relationships/notesSlide" Target="../notesSlides/notesSlide1.xml"/><Relationship Id="rId11" Type="http://schemas.openxmlformats.org/officeDocument/2006/relationships/slideLayout" Target="../slideLayouts/slideLayout4.xml"/><Relationship Id="rId10" Type="http://schemas.openxmlformats.org/officeDocument/2006/relationships/image" Target="../media/image12.png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2.png"/><Relationship Id="rId5" Type="http://schemas.openxmlformats.org/officeDocument/2006/relationships/image" Target="../media/image9.emf"/><Relationship Id="rId4" Type="http://schemas.openxmlformats.org/officeDocument/2006/relationships/image" Target="../media/image15.png"/><Relationship Id="rId3" Type="http://schemas.openxmlformats.org/officeDocument/2006/relationships/image" Target="../media/image4.png"/><Relationship Id="rId2" Type="http://schemas.openxmlformats.org/officeDocument/2006/relationships/image" Target="../media/image22.jpeg"/><Relationship Id="rId1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2.png"/><Relationship Id="rId4" Type="http://schemas.openxmlformats.org/officeDocument/2006/relationships/image" Target="../media/image17.emf"/><Relationship Id="rId3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themeOverride" Target="../theme/themeOverride1.xml"/><Relationship Id="rId5" Type="http://schemas.openxmlformats.org/officeDocument/2006/relationships/image" Target="../media/image17.emf"/><Relationship Id="rId4" Type="http://schemas.openxmlformats.org/officeDocument/2006/relationships/image" Target="../media/image9.emf"/><Relationship Id="rId3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7.emf"/><Relationship Id="rId5" Type="http://schemas.openxmlformats.org/officeDocument/2006/relationships/image" Target="../media/image9.emf"/><Relationship Id="rId4" Type="http://schemas.openxmlformats.org/officeDocument/2006/relationships/image" Target="../media/image15.png"/><Relationship Id="rId3" Type="http://schemas.openxmlformats.org/officeDocument/2006/relationships/image" Target="../media/image4.png"/><Relationship Id="rId2" Type="http://schemas.openxmlformats.org/officeDocument/2006/relationships/image" Target="../media/image23.jpeg"/><Relationship Id="rId1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7.emf"/><Relationship Id="rId4" Type="http://schemas.openxmlformats.org/officeDocument/2006/relationships/image" Target="../media/image9.emf"/><Relationship Id="rId3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7.emf"/><Relationship Id="rId4" Type="http://schemas.openxmlformats.org/officeDocument/2006/relationships/image" Target="../media/image9.emf"/><Relationship Id="rId3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3.png"/><Relationship Id="rId5" Type="http://schemas.openxmlformats.org/officeDocument/2006/relationships/image" Target="../media/image10.emf"/><Relationship Id="rId4" Type="http://schemas.openxmlformats.org/officeDocument/2006/relationships/image" Target="../media/image9.emf"/><Relationship Id="rId3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7.emf"/><Relationship Id="rId4" Type="http://schemas.openxmlformats.org/officeDocument/2006/relationships/image" Target="../media/image9.emf"/><Relationship Id="rId3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microsoft.com/office/2007/relationships/hdphoto" Target="../media/hdphoto2.wdp"/><Relationship Id="rId6" Type="http://schemas.openxmlformats.org/officeDocument/2006/relationships/image" Target="../media/image25.png"/><Relationship Id="rId5" Type="http://schemas.microsoft.com/office/2007/relationships/hdphoto" Target="../media/hdphoto1.wdp"/><Relationship Id="rId4" Type="http://schemas.openxmlformats.org/officeDocument/2006/relationships/image" Target="../media/image24.png"/><Relationship Id="rId3" Type="http://schemas.openxmlformats.org/officeDocument/2006/relationships/image" Target="../media/image17.emf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26.png"/><Relationship Id="rId5" Type="http://schemas.openxmlformats.org/officeDocument/2006/relationships/image" Target="../media/image17.emf"/><Relationship Id="rId4" Type="http://schemas.openxmlformats.org/officeDocument/2006/relationships/image" Target="../media/image9.emf"/><Relationship Id="rId3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2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0.emf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9.emf"/><Relationship Id="rId3" Type="http://schemas.openxmlformats.org/officeDocument/2006/relationships/image" Target="../media/image15.png"/><Relationship Id="rId2" Type="http://schemas.openxmlformats.org/officeDocument/2006/relationships/image" Target="../media/image27.png"/><Relationship Id="rId1" Type="http://schemas.openxmlformats.org/officeDocument/2006/relationships/image" Target="../media/image3.jpe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7.emf"/><Relationship Id="rId4" Type="http://schemas.openxmlformats.org/officeDocument/2006/relationships/image" Target="../media/image9.emf"/><Relationship Id="rId3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image" Target="../media/image11.png"/><Relationship Id="rId7" Type="http://schemas.openxmlformats.org/officeDocument/2006/relationships/image" Target="../media/image10.emf"/><Relationship Id="rId6" Type="http://schemas.openxmlformats.org/officeDocument/2006/relationships/image" Target="../media/image6.png"/><Relationship Id="rId5" Type="http://schemas.openxmlformats.org/officeDocument/2006/relationships/image" Target="../media/image17.emf"/><Relationship Id="rId4" Type="http://schemas.openxmlformats.org/officeDocument/2006/relationships/image" Target="../media/image9.emf"/><Relationship Id="rId3" Type="http://schemas.openxmlformats.org/officeDocument/2006/relationships/image" Target="../media/image15.png"/><Relationship Id="rId2" Type="http://schemas.openxmlformats.org/officeDocument/2006/relationships/image" Target="../media/image4.png"/><Relationship Id="rId10" Type="http://schemas.openxmlformats.org/officeDocument/2006/relationships/slideLayout" Target="../slideLayouts/slideLayout18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14.png"/><Relationship Id="rId7" Type="http://schemas.openxmlformats.org/officeDocument/2006/relationships/image" Target="../media/image16.jpeg"/><Relationship Id="rId6" Type="http://schemas.openxmlformats.org/officeDocument/2006/relationships/image" Target="../media/image13.png"/><Relationship Id="rId5" Type="http://schemas.openxmlformats.org/officeDocument/2006/relationships/image" Target="../media/image10.emf"/><Relationship Id="rId4" Type="http://schemas.openxmlformats.org/officeDocument/2006/relationships/image" Target="../media/image9.emf"/><Relationship Id="rId3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4.png"/><Relationship Id="rId6" Type="http://schemas.openxmlformats.org/officeDocument/2006/relationships/image" Target="../media/image18.jpeg"/><Relationship Id="rId5" Type="http://schemas.openxmlformats.org/officeDocument/2006/relationships/image" Target="../media/image17.emf"/><Relationship Id="rId4" Type="http://schemas.openxmlformats.org/officeDocument/2006/relationships/image" Target="../media/image9.emf"/><Relationship Id="rId3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4.png"/><Relationship Id="rId6" Type="http://schemas.openxmlformats.org/officeDocument/2006/relationships/image" Target="../media/image19.jpeg"/><Relationship Id="rId5" Type="http://schemas.openxmlformats.org/officeDocument/2006/relationships/image" Target="../media/image17.emf"/><Relationship Id="rId4" Type="http://schemas.openxmlformats.org/officeDocument/2006/relationships/image" Target="../media/image9.emf"/><Relationship Id="rId3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20.png"/><Relationship Id="rId5" Type="http://schemas.openxmlformats.org/officeDocument/2006/relationships/image" Target="../media/image9.emf"/><Relationship Id="rId4" Type="http://schemas.openxmlformats.org/officeDocument/2006/relationships/image" Target="../media/image15.png"/><Relationship Id="rId3" Type="http://schemas.openxmlformats.org/officeDocument/2006/relationships/image" Target="../media/image4.png"/><Relationship Id="rId2" Type="http://schemas.openxmlformats.org/officeDocument/2006/relationships/image" Target="../media/image14.png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png"/><Relationship Id="rId4" Type="http://schemas.openxmlformats.org/officeDocument/2006/relationships/image" Target="../media/image9.emf"/><Relationship Id="rId3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21.jpeg"/><Relationship Id="rId6" Type="http://schemas.openxmlformats.org/officeDocument/2006/relationships/image" Target="../media/image20.png"/><Relationship Id="rId5" Type="http://schemas.openxmlformats.org/officeDocument/2006/relationships/image" Target="../media/image9.emf"/><Relationship Id="rId4" Type="http://schemas.openxmlformats.org/officeDocument/2006/relationships/image" Target="../media/image15.png"/><Relationship Id="rId3" Type="http://schemas.openxmlformats.org/officeDocument/2006/relationships/image" Target="../media/image4.png"/><Relationship Id="rId2" Type="http://schemas.openxmlformats.org/officeDocument/2006/relationships/image" Target="../media/image14.png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20.png"/><Relationship Id="rId5" Type="http://schemas.openxmlformats.org/officeDocument/2006/relationships/image" Target="../media/image9.emf"/><Relationship Id="rId4" Type="http://schemas.openxmlformats.org/officeDocument/2006/relationships/image" Target="../media/image15.png"/><Relationship Id="rId3" Type="http://schemas.openxmlformats.org/officeDocument/2006/relationships/image" Target="../media/image4.png"/><Relationship Id="rId2" Type="http://schemas.openxmlformats.org/officeDocument/2006/relationships/image" Target="../media/image14.png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5732463"/>
            <a:ext cx="9144000" cy="1125537"/>
          </a:xfrm>
          <a:prstGeom prst="rect">
            <a:avLst/>
          </a:prstGeom>
          <a:solidFill>
            <a:srgbClr val="FCF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3690938" y="5662613"/>
            <a:ext cx="2519362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1785918" y="2000240"/>
            <a:ext cx="5328592" cy="7683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语文园地八</a:t>
            </a:r>
            <a:endParaRPr lang="zh-CN" altLang="en-US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14341" name="图片 9"/>
          <p:cNvPicPr>
            <a:picLocks noChangeAspect="1"/>
          </p:cNvPicPr>
          <p:nvPr/>
        </p:nvPicPr>
        <p:blipFill>
          <a:blip r:embed="rId3" cstate="print"/>
          <a:srcRect r="33527" b="78349"/>
          <a:stretch>
            <a:fillRect/>
          </a:stretch>
        </p:blipFill>
        <p:spPr bwMode="auto">
          <a:xfrm>
            <a:off x="5011738" y="5199063"/>
            <a:ext cx="4132262" cy="165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13856" y="2881841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图片 14"/>
          <p:cNvPicPr>
            <a:picLocks noChangeAspect="1"/>
          </p:cNvPicPr>
          <p:nvPr/>
        </p:nvPicPr>
        <p:blipFill>
          <a:blip r:embed="rId5" cstate="print"/>
          <a:srcRect l="33527" b="78349"/>
          <a:stretch>
            <a:fillRect/>
          </a:stretch>
        </p:blipFill>
        <p:spPr bwMode="auto">
          <a:xfrm>
            <a:off x="0" y="5337175"/>
            <a:ext cx="3851275" cy="154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5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27325" y="6459538"/>
            <a:ext cx="596900" cy="43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7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655763" y="56626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3071918" y="3356992"/>
            <a:ext cx="38796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人教版三年级上册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836357" y="4560894"/>
            <a:ext cx="1327930" cy="2056092"/>
            <a:chOff x="5836357" y="4560894"/>
            <a:chExt cx="1327930" cy="2056092"/>
          </a:xfrm>
        </p:grpSpPr>
        <p:pic>
          <p:nvPicPr>
            <p:cNvPr id="25" name="图片 5"/>
            <p:cNvPicPr>
              <a:picLocks noChangeAspect="1"/>
            </p:cNvPicPr>
            <p:nvPr/>
          </p:nvPicPr>
          <p:blipFill rotWithShape="1">
            <a:blip r:embed="rId8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195513" y="4723901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661955697846727688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2492896"/>
            <a:ext cx="2526959" cy="287449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11560" y="980728"/>
            <a:ext cx="8215783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   你认识这些和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目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有关的字吗？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701040" y="6259195"/>
            <a:ext cx="126492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421120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识字加油站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流程图: 联系 6"/>
          <p:cNvSpPr/>
          <p:nvPr/>
        </p:nvSpPr>
        <p:spPr>
          <a:xfrm>
            <a:off x="827584" y="1088784"/>
            <a:ext cx="396000" cy="396000"/>
          </a:xfrm>
          <a:prstGeom prst="flowChartConnector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6" name="组合 75"/>
          <p:cNvGrpSpPr/>
          <p:nvPr/>
        </p:nvGrpSpPr>
        <p:grpSpPr>
          <a:xfrm>
            <a:off x="1856105" y="3140968"/>
            <a:ext cx="914400" cy="914400"/>
            <a:chOff x="2417" y="4413"/>
            <a:chExt cx="1440" cy="1440"/>
          </a:xfrm>
        </p:grpSpPr>
        <p:sp>
          <p:nvSpPr>
            <p:cNvPr id="75" name="折角形 74"/>
            <p:cNvSpPr/>
            <p:nvPr/>
          </p:nvSpPr>
          <p:spPr>
            <a:xfrm>
              <a:off x="2417" y="4413"/>
              <a:ext cx="1440" cy="1440"/>
            </a:xfrm>
            <a:prstGeom prst="foldedCorner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2685" y="4674"/>
              <a:ext cx="905" cy="9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3200" dirty="0">
                  <a:solidFill>
                    <a:srgbClr val="3333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目</a:t>
              </a:r>
              <a:r>
                <a:rPr lang="zh-CN" altLang="en-US" sz="32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      </a:t>
              </a:r>
              <a:endParaRPr lang="en-US" altLang="zh-CN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9" name="矩形 48"/>
          <p:cNvSpPr/>
          <p:nvPr/>
        </p:nvSpPr>
        <p:spPr>
          <a:xfrm>
            <a:off x="4739640" y="1981339"/>
            <a:ext cx="1085850" cy="583565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pPr lvl="0"/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睁眼</a:t>
            </a:r>
            <a:r>
              <a: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endParaRPr lang="en-US" altLang="zh-CN" sz="32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363595" y="2071727"/>
            <a:ext cx="574675" cy="3085465"/>
            <a:chOff x="5297" y="2481"/>
            <a:chExt cx="905" cy="4859"/>
          </a:xfrm>
        </p:grpSpPr>
        <p:grpSp>
          <p:nvGrpSpPr>
            <p:cNvPr id="51" name="组合 50"/>
            <p:cNvGrpSpPr/>
            <p:nvPr/>
          </p:nvGrpSpPr>
          <p:grpSpPr>
            <a:xfrm>
              <a:off x="5297" y="2481"/>
              <a:ext cx="905" cy="919"/>
              <a:chOff x="4980" y="2819"/>
              <a:chExt cx="905" cy="919"/>
            </a:xfrm>
          </p:grpSpPr>
          <p:sp>
            <p:nvSpPr>
              <p:cNvPr id="40" name="椭圆 39"/>
              <p:cNvSpPr/>
              <p:nvPr/>
            </p:nvSpPr>
            <p:spPr>
              <a:xfrm>
                <a:off x="5007" y="2819"/>
                <a:ext cx="850" cy="850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4980" y="2819"/>
                <a:ext cx="905" cy="91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/>
                <a:r>
                  <a:rPr lang="zh-CN" altLang="en-US" sz="3200" dirty="0">
                    <a:solidFill>
                      <a:srgbClr val="3333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睁</a:t>
                </a:r>
                <a:r>
                  <a:rPr lang="zh-CN" altLang="en-US" sz="3200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         </a:t>
                </a:r>
                <a:endParaRPr lang="en-US" altLang="zh-CN" sz="32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>
              <a:off x="5297" y="3437"/>
              <a:ext cx="905" cy="919"/>
              <a:chOff x="4980" y="2819"/>
              <a:chExt cx="905" cy="919"/>
            </a:xfrm>
          </p:grpSpPr>
          <p:sp>
            <p:nvSpPr>
              <p:cNvPr id="53" name="椭圆 52"/>
              <p:cNvSpPr/>
              <p:nvPr/>
            </p:nvSpPr>
            <p:spPr>
              <a:xfrm>
                <a:off x="5007" y="2819"/>
                <a:ext cx="850" cy="850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矩形 53"/>
              <p:cNvSpPr/>
              <p:nvPr/>
            </p:nvSpPr>
            <p:spPr>
              <a:xfrm>
                <a:off x="4980" y="2819"/>
                <a:ext cx="905" cy="91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/>
                <a:r>
                  <a:rPr lang="zh-CN" altLang="en-US" sz="3200" dirty="0">
                    <a:solidFill>
                      <a:srgbClr val="3333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眨</a:t>
                </a:r>
                <a:r>
                  <a:rPr lang="zh-CN" altLang="en-US" sz="3200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         </a:t>
                </a:r>
                <a:endParaRPr lang="en-US" altLang="zh-CN" sz="32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58" name="组合 57"/>
            <p:cNvGrpSpPr/>
            <p:nvPr/>
          </p:nvGrpSpPr>
          <p:grpSpPr>
            <a:xfrm>
              <a:off x="5297" y="6421"/>
              <a:ext cx="905" cy="919"/>
              <a:chOff x="4980" y="1664"/>
              <a:chExt cx="905" cy="919"/>
            </a:xfrm>
          </p:grpSpPr>
          <p:sp>
            <p:nvSpPr>
              <p:cNvPr id="59" name="椭圆 58"/>
              <p:cNvSpPr/>
              <p:nvPr/>
            </p:nvSpPr>
            <p:spPr>
              <a:xfrm>
                <a:off x="5007" y="1721"/>
                <a:ext cx="850" cy="850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矩形 60"/>
              <p:cNvSpPr/>
              <p:nvPr/>
            </p:nvSpPr>
            <p:spPr>
              <a:xfrm>
                <a:off x="4980" y="1664"/>
                <a:ext cx="905" cy="91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/>
                <a:r>
                  <a:rPr lang="zh-CN" altLang="en-US" sz="3200" dirty="0">
                    <a:solidFill>
                      <a:srgbClr val="3333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瞧</a:t>
                </a:r>
                <a:r>
                  <a:rPr lang="zh-CN" altLang="en-US" sz="3200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         </a:t>
                </a:r>
                <a:endParaRPr lang="en-US" altLang="zh-CN" sz="32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63" name="组合 62"/>
            <p:cNvGrpSpPr/>
            <p:nvPr/>
          </p:nvGrpSpPr>
          <p:grpSpPr>
            <a:xfrm>
              <a:off x="5297" y="4482"/>
              <a:ext cx="905" cy="919"/>
              <a:chOff x="4980" y="2819"/>
              <a:chExt cx="905" cy="919"/>
            </a:xfrm>
          </p:grpSpPr>
          <p:sp>
            <p:nvSpPr>
              <p:cNvPr id="66" name="椭圆 65"/>
              <p:cNvSpPr/>
              <p:nvPr/>
            </p:nvSpPr>
            <p:spPr>
              <a:xfrm>
                <a:off x="5007" y="2819"/>
                <a:ext cx="850" cy="850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矩形 67"/>
              <p:cNvSpPr/>
              <p:nvPr/>
            </p:nvSpPr>
            <p:spPr>
              <a:xfrm>
                <a:off x="4980" y="2819"/>
                <a:ext cx="905" cy="91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/>
                <a:r>
                  <a:rPr lang="zh-CN" altLang="en-US" sz="3200" dirty="0">
                    <a:solidFill>
                      <a:srgbClr val="3333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瞪</a:t>
                </a:r>
                <a:r>
                  <a:rPr lang="zh-CN" altLang="en-US" sz="3200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         </a:t>
                </a:r>
                <a:endParaRPr lang="en-US" altLang="zh-CN" sz="32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69" name="组合 68"/>
            <p:cNvGrpSpPr/>
            <p:nvPr/>
          </p:nvGrpSpPr>
          <p:grpSpPr>
            <a:xfrm>
              <a:off x="5297" y="5514"/>
              <a:ext cx="905" cy="919"/>
              <a:chOff x="4980" y="2819"/>
              <a:chExt cx="905" cy="919"/>
            </a:xfrm>
          </p:grpSpPr>
          <p:sp>
            <p:nvSpPr>
              <p:cNvPr id="70" name="椭圆 69"/>
              <p:cNvSpPr/>
              <p:nvPr/>
            </p:nvSpPr>
            <p:spPr>
              <a:xfrm>
                <a:off x="5007" y="2819"/>
                <a:ext cx="850" cy="850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矩形 70"/>
              <p:cNvSpPr/>
              <p:nvPr/>
            </p:nvSpPr>
            <p:spPr>
              <a:xfrm>
                <a:off x="4980" y="2819"/>
                <a:ext cx="905" cy="91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/>
                <a:r>
                  <a:rPr lang="zh-CN" altLang="en-US" sz="3200" dirty="0">
                    <a:solidFill>
                      <a:srgbClr val="3333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瞅</a:t>
                </a:r>
                <a:r>
                  <a:rPr lang="zh-CN" altLang="en-US" sz="3200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         </a:t>
                </a:r>
                <a:endParaRPr lang="en-US" altLang="zh-CN" sz="32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50" name="组合 49"/>
          <p:cNvGrpSpPr/>
          <p:nvPr/>
        </p:nvGrpSpPr>
        <p:grpSpPr>
          <a:xfrm>
            <a:off x="2810510" y="2341493"/>
            <a:ext cx="539750" cy="2609847"/>
            <a:chOff x="4452" y="2906"/>
            <a:chExt cx="850" cy="4110"/>
          </a:xfrm>
        </p:grpSpPr>
        <p:sp>
          <p:nvSpPr>
            <p:cNvPr id="1073742870" name="直接连接符 1073742869"/>
            <p:cNvSpPr/>
            <p:nvPr/>
          </p:nvSpPr>
          <p:spPr>
            <a:xfrm>
              <a:off x="4791" y="2906"/>
              <a:ext cx="454" cy="0"/>
            </a:xfrm>
            <a:prstGeom prst="line">
              <a:avLst/>
            </a:prstGeom>
            <a:ln w="28575" cap="flat" cmpd="sng">
              <a:solidFill>
                <a:schemeClr val="accent4">
                  <a:lumMod val="75000"/>
                </a:schemeClr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2" name="直接连接符 41"/>
            <p:cNvSpPr/>
            <p:nvPr/>
          </p:nvSpPr>
          <p:spPr>
            <a:xfrm rot="10800000" flipH="1">
              <a:off x="4791" y="2934"/>
              <a:ext cx="0" cy="4054"/>
            </a:xfrm>
            <a:prstGeom prst="line">
              <a:avLst/>
            </a:prstGeom>
            <a:ln w="28575" cap="flat" cmpd="sng">
              <a:solidFill>
                <a:schemeClr val="accent4">
                  <a:lumMod val="75000"/>
                </a:schemeClr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" name="直接连接符 42"/>
            <p:cNvSpPr/>
            <p:nvPr/>
          </p:nvSpPr>
          <p:spPr>
            <a:xfrm>
              <a:off x="4791" y="3936"/>
              <a:ext cx="454" cy="0"/>
            </a:xfrm>
            <a:prstGeom prst="line">
              <a:avLst/>
            </a:prstGeom>
            <a:ln w="28575" cap="flat" cmpd="sng">
              <a:solidFill>
                <a:schemeClr val="accent4">
                  <a:lumMod val="75000"/>
                </a:schemeClr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4" name="直接连接符 43"/>
            <p:cNvSpPr/>
            <p:nvPr/>
          </p:nvSpPr>
          <p:spPr>
            <a:xfrm>
              <a:off x="4791" y="5979"/>
              <a:ext cx="454" cy="0"/>
            </a:xfrm>
            <a:prstGeom prst="line">
              <a:avLst/>
            </a:prstGeom>
            <a:ln w="28575" cap="flat" cmpd="sng">
              <a:solidFill>
                <a:schemeClr val="accent4">
                  <a:lumMod val="75000"/>
                </a:schemeClr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7" name="直接连接符 46"/>
            <p:cNvSpPr/>
            <p:nvPr/>
          </p:nvSpPr>
          <p:spPr>
            <a:xfrm>
              <a:off x="4791" y="7016"/>
              <a:ext cx="454" cy="0"/>
            </a:xfrm>
            <a:prstGeom prst="line">
              <a:avLst/>
            </a:prstGeom>
            <a:ln w="28575" cap="flat" cmpd="sng">
              <a:solidFill>
                <a:schemeClr val="accent4">
                  <a:lumMod val="75000"/>
                </a:schemeClr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8" name="直接连接符 47"/>
            <p:cNvSpPr/>
            <p:nvPr/>
          </p:nvSpPr>
          <p:spPr>
            <a:xfrm>
              <a:off x="4452" y="4959"/>
              <a:ext cx="850" cy="0"/>
            </a:xfrm>
            <a:prstGeom prst="line">
              <a:avLst/>
            </a:prstGeom>
            <a:ln w="28575" cap="flat" cmpd="sng">
              <a:solidFill>
                <a:schemeClr val="accent4">
                  <a:lumMod val="75000"/>
                </a:schemeClr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62" name="矩形 61"/>
          <p:cNvSpPr/>
          <p:nvPr/>
        </p:nvSpPr>
        <p:spPr>
          <a:xfrm>
            <a:off x="4739640" y="2683495"/>
            <a:ext cx="1085850" cy="583565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pPr lvl="0"/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眨眼</a:t>
            </a:r>
            <a:r>
              <a: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endParaRPr lang="en-US" altLang="zh-CN" sz="32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4739640" y="3321035"/>
            <a:ext cx="1085850" cy="583565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pPr lvl="0"/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瞪眼</a:t>
            </a:r>
            <a:r>
              <a: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endParaRPr lang="en-US" altLang="zh-CN" sz="32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4739640" y="3954130"/>
            <a:ext cx="1494790" cy="583565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pPr lvl="0"/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瞅一瞅</a:t>
            </a:r>
            <a:r>
              <a: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endParaRPr lang="en-US" altLang="zh-CN" sz="32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4716016" y="4645635"/>
            <a:ext cx="1456055" cy="583565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pPr lvl="0"/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瞧一眼</a:t>
            </a:r>
            <a:r>
              <a: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endParaRPr lang="en-US" altLang="zh-CN" sz="32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" name="椭圆形标注 80"/>
          <p:cNvSpPr/>
          <p:nvPr/>
        </p:nvSpPr>
        <p:spPr>
          <a:xfrm>
            <a:off x="6478905" y="3501390"/>
            <a:ext cx="1959610" cy="1656715"/>
          </a:xfrm>
          <a:prstGeom prst="wedgeEllipseCallout">
            <a:avLst>
              <a:gd name="adj1" fmla="val 23720"/>
              <a:gd name="adj2" fmla="val 74147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我发现：这些字都和</a:t>
            </a:r>
            <a:r>
              <a:rPr lang="en-US" altLang="zh-CN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“</a:t>
            </a:r>
            <a:r>
              <a:rPr lang="zh-CN" altLang="en-US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看</a:t>
            </a:r>
            <a:r>
              <a:rPr lang="en-US" altLang="zh-CN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”</a:t>
            </a:r>
            <a:r>
              <a:rPr lang="zh-CN" altLang="en-US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有关。</a:t>
            </a:r>
            <a:endParaRPr lang="en-US" altLang="zh-CN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83" name="Picture 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9982" y="5328711"/>
            <a:ext cx="1475656" cy="1528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73742871" name="直接连接符 1073742870"/>
          <p:cNvSpPr/>
          <p:nvPr/>
        </p:nvSpPr>
        <p:spPr>
          <a:xfrm flipV="1">
            <a:off x="3955098" y="2341865"/>
            <a:ext cx="676275" cy="0"/>
          </a:xfrm>
          <a:prstGeom prst="line">
            <a:avLst/>
          </a:prstGeom>
          <a:ln w="28575">
            <a:headEnd type="none" w="med" len="med"/>
            <a:tailEnd type="arrow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sp>
      <p:sp>
        <p:nvSpPr>
          <p:cNvPr id="84" name="直接连接符 83"/>
          <p:cNvSpPr/>
          <p:nvPr/>
        </p:nvSpPr>
        <p:spPr>
          <a:xfrm flipV="1">
            <a:off x="3955098" y="2995280"/>
            <a:ext cx="676275" cy="0"/>
          </a:xfrm>
          <a:prstGeom prst="line">
            <a:avLst/>
          </a:prstGeom>
          <a:ln w="28575">
            <a:headEnd type="none" w="med" len="med"/>
            <a:tailEnd type="arrow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sp>
      <p:sp>
        <p:nvSpPr>
          <p:cNvPr id="85" name="直接连接符 84"/>
          <p:cNvSpPr/>
          <p:nvPr/>
        </p:nvSpPr>
        <p:spPr>
          <a:xfrm flipV="1">
            <a:off x="3995738" y="3635360"/>
            <a:ext cx="676275" cy="0"/>
          </a:xfrm>
          <a:prstGeom prst="line">
            <a:avLst/>
          </a:prstGeom>
          <a:ln w="28575">
            <a:headEnd type="none" w="med" len="med"/>
            <a:tailEnd type="arrow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sp>
      <p:sp>
        <p:nvSpPr>
          <p:cNvPr id="86" name="直接连接符 85"/>
          <p:cNvSpPr/>
          <p:nvPr/>
        </p:nvSpPr>
        <p:spPr>
          <a:xfrm flipV="1">
            <a:off x="3995738" y="4285600"/>
            <a:ext cx="676275" cy="0"/>
          </a:xfrm>
          <a:prstGeom prst="line">
            <a:avLst/>
          </a:prstGeom>
          <a:ln w="28575">
            <a:headEnd type="none" w="med" len="med"/>
            <a:tailEnd type="arrow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sp>
      <p:sp>
        <p:nvSpPr>
          <p:cNvPr id="87" name="直接连接符 86"/>
          <p:cNvSpPr/>
          <p:nvPr/>
        </p:nvSpPr>
        <p:spPr>
          <a:xfrm flipV="1">
            <a:off x="3955098" y="4949810"/>
            <a:ext cx="676275" cy="0"/>
          </a:xfrm>
          <a:prstGeom prst="line">
            <a:avLst/>
          </a:prstGeom>
          <a:ln w="28575">
            <a:headEnd type="none" w="med" len="med"/>
            <a:tailEnd type="arrow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2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737428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737428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49" grpId="0" animBg="1"/>
      <p:bldP spid="62" grpId="0" animBg="1"/>
      <p:bldP spid="64" grpId="0" animBg="1"/>
      <p:bldP spid="65" grpId="0" animBg="1"/>
      <p:bldP spid="77" grpId="0" animBg="1"/>
      <p:bldP spid="8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11560" y="980728"/>
            <a:ext cx="8215783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   我还知道许多与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目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有关的汉字，一起来组词吧！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识字加油站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9" name="Picture 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0" y="5329981"/>
            <a:ext cx="1365272" cy="1528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矩形 4"/>
          <p:cNvSpPr/>
          <p:nvPr/>
        </p:nvSpPr>
        <p:spPr>
          <a:xfrm>
            <a:off x="1043608" y="2564904"/>
            <a:ext cx="68884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睛   睡    眶    眉     眯    盯 </a:t>
            </a:r>
            <a:endParaRPr lang="en-US" altLang="zh-CN" sz="32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流程图: 联系 6"/>
          <p:cNvSpPr/>
          <p:nvPr/>
        </p:nvSpPr>
        <p:spPr>
          <a:xfrm>
            <a:off x="827584" y="1088784"/>
            <a:ext cx="396000" cy="396000"/>
          </a:xfrm>
          <a:prstGeom prst="flowChartConnector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903388" y="4797405"/>
            <a:ext cx="944880" cy="5530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sz="3000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睡眠</a:t>
            </a:r>
            <a:endParaRPr lang="zh-CN" sz="3000" dirty="0">
              <a:solidFill>
                <a:srgbClr val="3333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127142" y="3860542"/>
            <a:ext cx="944880" cy="5530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sz="3000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眼眶</a:t>
            </a:r>
            <a:endParaRPr lang="zh-CN" sz="3000" dirty="0">
              <a:solidFill>
                <a:srgbClr val="3333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355976" y="4869160"/>
            <a:ext cx="944880" cy="5530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sz="3000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眼眉</a:t>
            </a:r>
            <a:endParaRPr lang="zh-CN" sz="3000" dirty="0">
              <a:solidFill>
                <a:srgbClr val="3333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792073" y="3860542"/>
            <a:ext cx="944880" cy="5530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sz="3000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眯眼</a:t>
            </a:r>
            <a:endParaRPr lang="zh-CN" sz="3000" dirty="0">
              <a:solidFill>
                <a:srgbClr val="3333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948264" y="4869160"/>
            <a:ext cx="944880" cy="5530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sz="3000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盯住</a:t>
            </a:r>
            <a:endParaRPr lang="zh-CN" sz="3000" dirty="0">
              <a:solidFill>
                <a:srgbClr val="3333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818441" y="3860542"/>
            <a:ext cx="944880" cy="5530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sz="3000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眼睛</a:t>
            </a:r>
            <a:endParaRPr lang="zh-CN" sz="3000" dirty="0">
              <a:solidFill>
                <a:srgbClr val="3333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AutoShape 2"/>
          <p:cNvSpPr>
            <a:spLocks noChangeArrowheads="1"/>
          </p:cNvSpPr>
          <p:nvPr/>
        </p:nvSpPr>
        <p:spPr bwMode="auto">
          <a:xfrm>
            <a:off x="2267744" y="3212976"/>
            <a:ext cx="216000" cy="1548000"/>
          </a:xfrm>
          <a:prstGeom prst="downArrow">
            <a:avLst>
              <a:gd name="adj1" fmla="val 50000"/>
              <a:gd name="adj2" fmla="val 50245"/>
            </a:avLst>
          </a:prstGeom>
          <a:solidFill>
            <a:srgbClr val="7030A0"/>
          </a:solidFill>
          <a:ln w="9525">
            <a:noFill/>
            <a:miter lim="800000"/>
          </a:ln>
        </p:spPr>
        <p:txBody>
          <a:bodyPr vert="eaVert" wrap="square" lIns="91440" tIns="45720" rIns="91440" bIns="45720" numCol="1" anchor="t" anchorCtr="0" compatLnSpc="1"/>
          <a:lstStyle/>
          <a:p>
            <a:endParaRPr lang="zh-CN" altLang="en-US">
              <a:solidFill>
                <a:srgbClr val="0000FF"/>
              </a:solidFill>
            </a:endParaRPr>
          </a:p>
        </p:txBody>
      </p:sp>
      <p:sp>
        <p:nvSpPr>
          <p:cNvPr id="42" name="AutoShape 2"/>
          <p:cNvSpPr>
            <a:spLocks noChangeArrowheads="1"/>
          </p:cNvSpPr>
          <p:nvPr/>
        </p:nvSpPr>
        <p:spPr bwMode="auto">
          <a:xfrm>
            <a:off x="4716016" y="3212976"/>
            <a:ext cx="216000" cy="1548000"/>
          </a:xfrm>
          <a:prstGeom prst="downArrow">
            <a:avLst>
              <a:gd name="adj1" fmla="val 50000"/>
              <a:gd name="adj2" fmla="val 50245"/>
            </a:avLst>
          </a:prstGeom>
          <a:solidFill>
            <a:srgbClr val="7030A0"/>
          </a:solidFill>
          <a:ln w="9525">
            <a:noFill/>
            <a:miter lim="800000"/>
          </a:ln>
        </p:spPr>
        <p:txBody>
          <a:bodyPr vert="eaVert" wrap="square" lIns="91440" tIns="45720" rIns="91440" bIns="45720" numCol="1" anchor="t" anchorCtr="0" compatLnSpc="1"/>
          <a:lstStyle/>
          <a:p>
            <a:endParaRPr lang="zh-CN" altLang="en-US">
              <a:solidFill>
                <a:srgbClr val="0000FF"/>
              </a:solidFill>
            </a:endParaRPr>
          </a:p>
        </p:txBody>
      </p:sp>
      <p:sp>
        <p:nvSpPr>
          <p:cNvPr id="43" name="AutoShape 2"/>
          <p:cNvSpPr>
            <a:spLocks noChangeArrowheads="1"/>
          </p:cNvSpPr>
          <p:nvPr/>
        </p:nvSpPr>
        <p:spPr bwMode="auto">
          <a:xfrm>
            <a:off x="7308304" y="3212976"/>
            <a:ext cx="216000" cy="1548000"/>
          </a:xfrm>
          <a:prstGeom prst="downArrow">
            <a:avLst>
              <a:gd name="adj1" fmla="val 50000"/>
              <a:gd name="adj2" fmla="val 50245"/>
            </a:avLst>
          </a:prstGeom>
          <a:solidFill>
            <a:srgbClr val="7030A0"/>
          </a:solidFill>
          <a:ln w="9525">
            <a:noFill/>
            <a:miter lim="800000"/>
          </a:ln>
        </p:spPr>
        <p:txBody>
          <a:bodyPr vert="eaVert" wrap="square" lIns="91440" tIns="45720" rIns="91440" bIns="45720" numCol="1" anchor="t" anchorCtr="0" compatLnSpc="1"/>
          <a:lstStyle/>
          <a:p>
            <a:endParaRPr lang="zh-CN" altLang="en-US">
              <a:solidFill>
                <a:srgbClr val="0000FF"/>
              </a:solidFill>
            </a:endParaRPr>
          </a:p>
        </p:txBody>
      </p:sp>
      <p:sp>
        <p:nvSpPr>
          <p:cNvPr id="44" name="AutoShape 2"/>
          <p:cNvSpPr>
            <a:spLocks noChangeArrowheads="1"/>
          </p:cNvSpPr>
          <p:nvPr/>
        </p:nvSpPr>
        <p:spPr bwMode="auto">
          <a:xfrm>
            <a:off x="1187624" y="3140968"/>
            <a:ext cx="216000" cy="720000"/>
          </a:xfrm>
          <a:prstGeom prst="downArrow">
            <a:avLst>
              <a:gd name="adj1" fmla="val 50000"/>
              <a:gd name="adj2" fmla="val 50245"/>
            </a:avLst>
          </a:prstGeom>
          <a:solidFill>
            <a:srgbClr val="7030A0"/>
          </a:solidFill>
          <a:ln w="9525">
            <a:noFill/>
            <a:miter lim="800000"/>
          </a:ln>
        </p:spPr>
        <p:txBody>
          <a:bodyPr vert="eaVert" wrap="square" lIns="91440" tIns="45720" rIns="91440" bIns="45720" numCol="1" anchor="t" anchorCtr="0" compatLnSpc="1"/>
          <a:lstStyle/>
          <a:p>
            <a:endParaRPr lang="zh-CN" altLang="en-US">
              <a:solidFill>
                <a:srgbClr val="0000FF"/>
              </a:solidFill>
            </a:endParaRPr>
          </a:p>
        </p:txBody>
      </p:sp>
      <p:sp>
        <p:nvSpPr>
          <p:cNvPr id="45" name="AutoShape 2"/>
          <p:cNvSpPr>
            <a:spLocks noChangeArrowheads="1"/>
          </p:cNvSpPr>
          <p:nvPr/>
        </p:nvSpPr>
        <p:spPr bwMode="auto">
          <a:xfrm>
            <a:off x="3491880" y="3140968"/>
            <a:ext cx="216000" cy="720000"/>
          </a:xfrm>
          <a:prstGeom prst="downArrow">
            <a:avLst>
              <a:gd name="adj1" fmla="val 50000"/>
              <a:gd name="adj2" fmla="val 50245"/>
            </a:avLst>
          </a:prstGeom>
          <a:solidFill>
            <a:srgbClr val="7030A0"/>
          </a:solidFill>
          <a:ln w="9525">
            <a:noFill/>
            <a:miter lim="800000"/>
          </a:ln>
        </p:spPr>
        <p:txBody>
          <a:bodyPr vert="eaVert" wrap="square" lIns="91440" tIns="45720" rIns="91440" bIns="45720" numCol="1" anchor="t" anchorCtr="0" compatLnSpc="1"/>
          <a:lstStyle/>
          <a:p>
            <a:endParaRPr lang="zh-CN" altLang="en-US">
              <a:solidFill>
                <a:srgbClr val="0000FF"/>
              </a:solidFill>
            </a:endParaRPr>
          </a:p>
        </p:txBody>
      </p:sp>
      <p:sp>
        <p:nvSpPr>
          <p:cNvPr id="46" name="AutoShape 2"/>
          <p:cNvSpPr>
            <a:spLocks noChangeArrowheads="1"/>
          </p:cNvSpPr>
          <p:nvPr/>
        </p:nvSpPr>
        <p:spPr bwMode="auto">
          <a:xfrm>
            <a:off x="6156176" y="3140968"/>
            <a:ext cx="216000" cy="720000"/>
          </a:xfrm>
          <a:prstGeom prst="downArrow">
            <a:avLst>
              <a:gd name="adj1" fmla="val 50000"/>
              <a:gd name="adj2" fmla="val 50245"/>
            </a:avLst>
          </a:prstGeom>
          <a:solidFill>
            <a:srgbClr val="7030A0"/>
          </a:solidFill>
          <a:ln w="9525">
            <a:noFill/>
            <a:miter lim="800000"/>
          </a:ln>
        </p:spPr>
        <p:txBody>
          <a:bodyPr vert="eaVert" wrap="square" lIns="91440" tIns="45720" rIns="91440" bIns="45720" numCol="1" anchor="t" anchorCtr="0" compatLnSpc="1"/>
          <a:lstStyle/>
          <a:p>
            <a:endParaRPr lang="zh-CN" altLang="en-US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/>
      <p:bldP spid="5" grpId="0"/>
      <p:bldP spid="7" grpId="0" animBg="1"/>
      <p:bldP spid="28" grpId="0"/>
      <p:bldP spid="30" grpId="0"/>
      <p:bldP spid="31" grpId="0"/>
      <p:bldP spid="32" grpId="0"/>
      <p:bldP spid="34" grpId="0"/>
      <p:bldP spid="41" grpId="0"/>
      <p:bldP spid="4" grpId="0" animBg="1"/>
      <p:bldP spid="42" grpId="0" animBg="1"/>
      <p:bldP spid="43" grpId="0" animBg="1"/>
      <p:bldP spid="44" grpId="0" animBg="1"/>
      <p:bldP spid="45" grpId="0" animBg="1"/>
      <p:bldP spid="4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识字加油站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35"/>
          <p:cNvGrpSpPr/>
          <p:nvPr/>
        </p:nvGrpSpPr>
        <p:grpSpPr>
          <a:xfrm>
            <a:off x="669043" y="2005206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13" name="矩形 12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cxnSp>
          <p:nvCxnSpPr>
            <p:cNvPr id="14" name="直接连接符 13"/>
            <p:cNvCxnSpPr>
              <a:stCxn id="13" idx="1"/>
              <a:endCxn id="13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>
              <a:stCxn id="13" idx="0"/>
              <a:endCxn id="13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00"/>
          <p:cNvGrpSpPr/>
          <p:nvPr/>
        </p:nvGrpSpPr>
        <p:grpSpPr>
          <a:xfrm>
            <a:off x="716783" y="3955271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17" name="矩形 16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cxnSp>
          <p:nvCxnSpPr>
            <p:cNvPr id="18" name="直接连接符 17"/>
            <p:cNvCxnSpPr>
              <a:stCxn id="17" idx="1"/>
              <a:endCxn id="17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>
              <a:stCxn id="17" idx="0"/>
              <a:endCxn id="17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TextBox 31"/>
          <p:cNvSpPr txBox="1"/>
          <p:nvPr/>
        </p:nvSpPr>
        <p:spPr>
          <a:xfrm>
            <a:off x="755576" y="1196752"/>
            <a:ext cx="958917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000" b="1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zhǎ</a:t>
            </a:r>
            <a:endParaRPr lang="en-US" altLang="zh-CN" sz="4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1911350" y="2570510"/>
            <a:ext cx="2867025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：眨眼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</p:txBody>
      </p:sp>
      <p:sp>
        <p:nvSpPr>
          <p:cNvPr id="34" name="TextBox 14"/>
          <p:cNvSpPr txBox="1">
            <a:spLocks noChangeArrowheads="1"/>
          </p:cNvSpPr>
          <p:nvPr/>
        </p:nvSpPr>
        <p:spPr bwMode="auto">
          <a:xfrm>
            <a:off x="1882775" y="1794222"/>
            <a:ext cx="3144838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   三声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23"/>
          <p:cNvSpPr txBox="1">
            <a:spLocks noChangeArrowheads="1"/>
          </p:cNvSpPr>
          <p:nvPr/>
        </p:nvSpPr>
        <p:spPr bwMode="auto">
          <a:xfrm>
            <a:off x="754362" y="2027570"/>
            <a:ext cx="1228725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rPr>
              <a:t>眨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860032" y="1340768"/>
            <a:ext cx="1217000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en-US" altLang="zh-CN" b="1" dirty="0" err="1"/>
              <a:t>dènɡ</a:t>
            </a:r>
            <a:endParaRPr lang="en-US" altLang="zh-CN" dirty="0"/>
          </a:p>
        </p:txBody>
      </p:sp>
      <p:sp>
        <p:nvSpPr>
          <p:cNvPr id="37" name="TextBox 41"/>
          <p:cNvSpPr txBox="1">
            <a:spLocks noChangeArrowheads="1"/>
          </p:cNvSpPr>
          <p:nvPr/>
        </p:nvSpPr>
        <p:spPr bwMode="auto">
          <a:xfrm>
            <a:off x="6011863" y="2670522"/>
            <a:ext cx="2867025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：瞪眼  怒目圆瞪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</p:txBody>
      </p:sp>
      <p:sp>
        <p:nvSpPr>
          <p:cNvPr id="38" name="TextBox 42"/>
          <p:cNvSpPr txBox="1">
            <a:spLocks noChangeArrowheads="1"/>
          </p:cNvSpPr>
          <p:nvPr/>
        </p:nvSpPr>
        <p:spPr bwMode="auto">
          <a:xfrm>
            <a:off x="5989638" y="1908522"/>
            <a:ext cx="3476625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  四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声。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</p:txBody>
      </p:sp>
      <p:grpSp>
        <p:nvGrpSpPr>
          <p:cNvPr id="39" name="组合 50"/>
          <p:cNvGrpSpPr/>
          <p:nvPr/>
        </p:nvGrpSpPr>
        <p:grpSpPr bwMode="auto">
          <a:xfrm>
            <a:off x="4784727" y="2116788"/>
            <a:ext cx="1306204" cy="1198880"/>
            <a:chOff x="4655076" y="1519496"/>
            <a:chExt cx="1306487" cy="1198341"/>
          </a:xfrm>
        </p:grpSpPr>
        <p:grpSp>
          <p:nvGrpSpPr>
            <p:cNvPr id="40" name="组合 44"/>
            <p:cNvGrpSpPr/>
            <p:nvPr/>
          </p:nvGrpSpPr>
          <p:grpSpPr>
            <a:xfrm>
              <a:off x="4655076" y="1519570"/>
              <a:ext cx="1265926" cy="1189713"/>
              <a:chOff x="-2505974" y="355288"/>
              <a:chExt cx="1785950" cy="1643074"/>
            </a:xfrm>
            <a:solidFill>
              <a:schemeClr val="accent3">
                <a:lumMod val="60000"/>
                <a:lumOff val="40000"/>
              </a:schemeClr>
            </a:solidFill>
          </p:grpSpPr>
          <p:sp>
            <p:nvSpPr>
              <p:cNvPr id="42" name="矩形 41"/>
              <p:cNvSpPr/>
              <p:nvPr/>
            </p:nvSpPr>
            <p:spPr>
              <a:xfrm>
                <a:off x="-2505974" y="355288"/>
                <a:ext cx="1785950" cy="1643074"/>
              </a:xfrm>
              <a:prstGeom prst="rect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cxnSp>
            <p:nvCxnSpPr>
              <p:cNvPr id="43" name="直接连接符 42"/>
              <p:cNvCxnSpPr>
                <a:stCxn id="42" idx="1"/>
                <a:endCxn id="42" idx="3"/>
              </p:cNvCxnSpPr>
              <p:nvPr/>
            </p:nvCxnSpPr>
            <p:spPr>
              <a:xfrm>
                <a:off x="-2505974" y="1176826"/>
                <a:ext cx="1785950" cy="0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/>
              <p:cNvCxnSpPr>
                <a:stCxn id="42" idx="0"/>
                <a:endCxn id="42" idx="2"/>
              </p:cNvCxnSpPr>
              <p:nvPr/>
            </p:nvCxnSpPr>
            <p:spPr>
              <a:xfrm>
                <a:off x="-1612999" y="355288"/>
                <a:ext cx="0" cy="1643074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" name="TextBox 23"/>
            <p:cNvSpPr txBox="1">
              <a:spLocks noChangeArrowheads="1"/>
            </p:cNvSpPr>
            <p:nvPr/>
          </p:nvSpPr>
          <p:spPr bwMode="auto">
            <a:xfrm>
              <a:off x="4733621" y="1519496"/>
              <a:ext cx="1227942" cy="119834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瞪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5" name="TextBox 44"/>
          <p:cNvSpPr txBox="1"/>
          <p:nvPr/>
        </p:nvSpPr>
        <p:spPr>
          <a:xfrm>
            <a:off x="683568" y="3284984"/>
            <a:ext cx="1217000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en-US" altLang="zh-CN" b="1" dirty="0" err="1"/>
              <a:t>chǒu</a:t>
            </a:r>
            <a:endParaRPr lang="en-US" altLang="zh-CN" dirty="0"/>
          </a:p>
        </p:txBody>
      </p:sp>
      <p:sp>
        <p:nvSpPr>
          <p:cNvPr id="46" name="TextBox 56"/>
          <p:cNvSpPr txBox="1">
            <a:spLocks noChangeArrowheads="1"/>
          </p:cNvSpPr>
          <p:nvPr/>
        </p:nvSpPr>
        <p:spPr bwMode="auto">
          <a:xfrm>
            <a:off x="1928813" y="4384576"/>
            <a:ext cx="2867025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组词：瞅一眼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</p:txBody>
      </p:sp>
      <p:sp>
        <p:nvSpPr>
          <p:cNvPr id="47" name="TextBox 57"/>
          <p:cNvSpPr txBox="1">
            <a:spLocks noChangeArrowheads="1"/>
          </p:cNvSpPr>
          <p:nvPr/>
        </p:nvSpPr>
        <p:spPr bwMode="auto">
          <a:xfrm>
            <a:off x="1928813" y="3598763"/>
            <a:ext cx="3000375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 不要读成</a:t>
            </a:r>
            <a:r>
              <a:rPr lang="en-US" altLang="zh-CN" sz="1600" b="1" dirty="0" err="1"/>
              <a:t>qiū</a:t>
            </a: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。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4716016" y="3356992"/>
            <a:ext cx="1475084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/>
            <a:r>
              <a:rPr lang="en-US" altLang="zh-CN" sz="4000" b="1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kuànɡ</a:t>
            </a:r>
            <a:endParaRPr lang="en-US" altLang="zh-CN" sz="4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9" name="TextBox 71"/>
          <p:cNvSpPr txBox="1">
            <a:spLocks noChangeArrowheads="1"/>
          </p:cNvSpPr>
          <p:nvPr/>
        </p:nvSpPr>
        <p:spPr bwMode="auto">
          <a:xfrm>
            <a:off x="6135689" y="4698901"/>
            <a:ext cx="1604664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：眼眶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</p:txBody>
      </p:sp>
      <p:sp>
        <p:nvSpPr>
          <p:cNvPr id="50" name="TextBox 72"/>
          <p:cNvSpPr txBox="1">
            <a:spLocks noChangeArrowheads="1"/>
          </p:cNvSpPr>
          <p:nvPr/>
        </p:nvSpPr>
        <p:spPr bwMode="auto">
          <a:xfrm>
            <a:off x="6000760" y="3890866"/>
            <a:ext cx="2995612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　  四声。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</p:txBody>
      </p:sp>
      <p:grpSp>
        <p:nvGrpSpPr>
          <p:cNvPr id="56" name="组合 92"/>
          <p:cNvGrpSpPr/>
          <p:nvPr/>
        </p:nvGrpSpPr>
        <p:grpSpPr bwMode="auto">
          <a:xfrm>
            <a:off x="4799012" y="4099777"/>
            <a:ext cx="1311604" cy="1198880"/>
            <a:chOff x="3418472" y="1204770"/>
            <a:chExt cx="1311219" cy="1199334"/>
          </a:xfrm>
        </p:grpSpPr>
        <p:grpSp>
          <p:nvGrpSpPr>
            <p:cNvPr id="57" name="组合 93"/>
            <p:cNvGrpSpPr/>
            <p:nvPr/>
          </p:nvGrpSpPr>
          <p:grpSpPr>
            <a:xfrm>
              <a:off x="3418472" y="1209946"/>
              <a:ext cx="1265926" cy="1189713"/>
              <a:chOff x="-4250556" y="-72324"/>
              <a:chExt cx="1785950" cy="1643074"/>
            </a:xfrm>
            <a:solidFill>
              <a:schemeClr val="accent3">
                <a:lumMod val="60000"/>
                <a:lumOff val="40000"/>
              </a:schemeClr>
            </a:solidFill>
          </p:grpSpPr>
          <p:sp>
            <p:nvSpPr>
              <p:cNvPr id="59" name="矩形 58"/>
              <p:cNvSpPr/>
              <p:nvPr/>
            </p:nvSpPr>
            <p:spPr>
              <a:xfrm>
                <a:off x="-4250556" y="-72324"/>
                <a:ext cx="1785950" cy="1643074"/>
              </a:xfrm>
              <a:prstGeom prst="rect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cxnSp>
            <p:nvCxnSpPr>
              <p:cNvPr id="60" name="直接连接符 59"/>
              <p:cNvCxnSpPr>
                <a:stCxn id="59" idx="1"/>
                <a:endCxn id="59" idx="3"/>
              </p:cNvCxnSpPr>
              <p:nvPr/>
            </p:nvCxnSpPr>
            <p:spPr>
              <a:xfrm>
                <a:off x="-4250556" y="749214"/>
                <a:ext cx="1785950" cy="0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直接连接符 60"/>
              <p:cNvCxnSpPr>
                <a:stCxn id="59" idx="0"/>
                <a:endCxn id="59" idx="2"/>
              </p:cNvCxnSpPr>
              <p:nvPr/>
            </p:nvCxnSpPr>
            <p:spPr>
              <a:xfrm>
                <a:off x="-3357581" y="-72324"/>
                <a:ext cx="0" cy="1643074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8" name="TextBox 23"/>
            <p:cNvSpPr txBox="1">
              <a:spLocks noChangeArrowheads="1"/>
            </p:cNvSpPr>
            <p:nvPr/>
          </p:nvSpPr>
          <p:spPr bwMode="auto">
            <a:xfrm>
              <a:off x="3501749" y="1204770"/>
              <a:ext cx="1227942" cy="119933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眶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2" name="TextBox 23"/>
          <p:cNvSpPr txBox="1">
            <a:spLocks noChangeArrowheads="1"/>
          </p:cNvSpPr>
          <p:nvPr/>
        </p:nvSpPr>
        <p:spPr bwMode="auto">
          <a:xfrm>
            <a:off x="772160" y="3977223"/>
            <a:ext cx="1299210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rPr>
              <a:t>瞅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6" grpId="0"/>
      <p:bldP spid="45" grpId="0"/>
      <p:bldP spid="4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2712520"/>
            <a:ext cx="3312368" cy="3353773"/>
          </a:xfrm>
          <a:prstGeom prst="rect">
            <a:avLst/>
          </a:prstGeom>
        </p:spPr>
      </p:pic>
      <p:pic>
        <p:nvPicPr>
          <p:cNvPr id="24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识字加油站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35"/>
          <p:cNvGrpSpPr/>
          <p:nvPr/>
        </p:nvGrpSpPr>
        <p:grpSpPr>
          <a:xfrm>
            <a:off x="669043" y="2066086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13" name="矩形 12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cxnSp>
          <p:nvCxnSpPr>
            <p:cNvPr id="14" name="直接连接符 13"/>
            <p:cNvCxnSpPr>
              <a:stCxn id="13" idx="1"/>
              <a:endCxn id="13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>
              <a:stCxn id="13" idx="0"/>
              <a:endCxn id="13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1911350" y="2631390"/>
            <a:ext cx="2867025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：目睹  睹物思人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</p:txBody>
      </p:sp>
      <p:sp>
        <p:nvSpPr>
          <p:cNvPr id="34" name="TextBox 14"/>
          <p:cNvSpPr txBox="1">
            <a:spLocks noChangeArrowheads="1"/>
          </p:cNvSpPr>
          <p:nvPr/>
        </p:nvSpPr>
        <p:spPr bwMode="auto">
          <a:xfrm>
            <a:off x="1882775" y="1855102"/>
            <a:ext cx="3144838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   三声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23"/>
          <p:cNvSpPr txBox="1">
            <a:spLocks noChangeArrowheads="1"/>
          </p:cNvSpPr>
          <p:nvPr/>
        </p:nvSpPr>
        <p:spPr bwMode="auto">
          <a:xfrm>
            <a:off x="754362" y="2088450"/>
            <a:ext cx="1228725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rPr>
              <a:t>睹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755576" y="1268760"/>
            <a:ext cx="957313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zh-CN" sz="4000" dirty="0">
                <a:latin typeface="+mn-ea"/>
                <a:ea typeface="+mn-ea"/>
              </a:rPr>
              <a:t> </a:t>
            </a:r>
            <a:r>
              <a:rPr lang="en-US" altLang="zh-CN" sz="4000" b="1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dǔ</a:t>
            </a:r>
            <a:endParaRPr lang="en-US" altLang="zh-CN" sz="4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11560" y="980728"/>
            <a:ext cx="8215783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读读想想，下面句子中加点的词语可以互换吗？用它们各写一句话。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词句段运用</a:t>
            </a:r>
            <a:endParaRPr lang="en-US" altLang="zh-CN" sz="4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流程图: 联系 6"/>
          <p:cNvSpPr/>
          <p:nvPr/>
        </p:nvSpPr>
        <p:spPr>
          <a:xfrm>
            <a:off x="827584" y="1088784"/>
            <a:ext cx="396000" cy="396000"/>
          </a:xfrm>
          <a:prstGeom prst="flowChartConnector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020445" y="2320290"/>
            <a:ext cx="7619365" cy="2668905"/>
            <a:chOff x="1607" y="3654"/>
            <a:chExt cx="11999" cy="4203"/>
          </a:xfrm>
        </p:grpSpPr>
        <p:sp>
          <p:nvSpPr>
            <p:cNvPr id="5" name="矩形 4"/>
            <p:cNvSpPr/>
            <p:nvPr/>
          </p:nvSpPr>
          <p:spPr>
            <a:xfrm>
              <a:off x="1607" y="3654"/>
              <a:ext cx="11999" cy="38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 eaLnBrk="1" latinLnBrk="0" hangingPunct="1">
                <a:lnSpc>
                  <a:spcPct val="120000"/>
                </a:lnSpc>
              </a:pPr>
              <a:r>
                <a:rPr lang="en-US" altLang="zh-CN" sz="32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zh-CN" sz="3200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我军的伤员陆续从火线上抬下来。</a:t>
              </a:r>
              <a:endParaRPr lang="zh-CN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l" eaLnBrk="1" latinLnBrk="0" hangingPunct="1">
                <a:lnSpc>
                  <a:spcPct val="120000"/>
                </a:lnSpc>
              </a:pPr>
              <a:r>
                <a:rPr lang="zh-CN" sz="3200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白求恩大夫在手术台旁，连续工作了六十九个小时。</a:t>
              </a:r>
              <a:endParaRPr lang="zh-CN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l" eaLnBrk="1" latinLnBrk="0" hangingPunct="1">
                <a:lnSpc>
                  <a:spcPct val="120000"/>
                </a:lnSpc>
              </a:pPr>
              <a:r>
                <a:rPr lang="zh-CN" sz="3200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他低下头，继续帮我把扣子钉好。</a:t>
              </a:r>
              <a:endParaRPr lang="zh-CN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菱形 3"/>
            <p:cNvSpPr/>
            <p:nvPr/>
          </p:nvSpPr>
          <p:spPr>
            <a:xfrm>
              <a:off x="2437" y="4011"/>
              <a:ext cx="454" cy="454"/>
            </a:xfrm>
            <a:prstGeom prst="diamond">
              <a:avLst/>
            </a:prstGeom>
            <a:noFill/>
            <a:ln>
              <a:solidFill>
                <a:srgbClr val="C0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菱形 7"/>
            <p:cNvSpPr/>
            <p:nvPr/>
          </p:nvSpPr>
          <p:spPr>
            <a:xfrm>
              <a:off x="2437" y="4924"/>
              <a:ext cx="454" cy="454"/>
            </a:xfrm>
            <a:prstGeom prst="diamond">
              <a:avLst/>
            </a:prstGeom>
            <a:noFill/>
            <a:ln>
              <a:solidFill>
                <a:srgbClr val="C0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菱形 8"/>
            <p:cNvSpPr/>
            <p:nvPr/>
          </p:nvSpPr>
          <p:spPr>
            <a:xfrm>
              <a:off x="2437" y="6731"/>
              <a:ext cx="454" cy="454"/>
            </a:xfrm>
            <a:prstGeom prst="diamond">
              <a:avLst/>
            </a:prstGeom>
            <a:noFill/>
            <a:ln>
              <a:solidFill>
                <a:srgbClr val="C0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6406" y="4163"/>
              <a:ext cx="1113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∙ </a:t>
              </a:r>
              <a:r>
                <a:rPr lang="zh-CN" altLang="en-US" sz="3200" dirty="0">
                  <a:solidFill>
                    <a:srgbClr val="C00000"/>
                  </a:solidFill>
                  <a:ea typeface="楷体" panose="02010609060101010101" pitchFamily="49" charset="-122"/>
                  <a:sym typeface="+mn-ea"/>
                </a:rPr>
                <a:t>∙</a:t>
              </a:r>
              <a:endParaRPr lang="zh-CN" altLang="en-US" sz="3200" dirty="0">
                <a:solidFill>
                  <a:srgbClr val="C00000"/>
                </a:solidFill>
                <a:ea typeface="楷体" panose="02010609060101010101" pitchFamily="49" charset="-122"/>
                <a:sym typeface="+mn-ea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0254" y="5031"/>
              <a:ext cx="1113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∙ </a:t>
              </a:r>
              <a:r>
                <a:rPr lang="zh-CN" altLang="en-US" sz="3200">
                  <a:solidFill>
                    <a:srgbClr val="C00000"/>
                  </a:solidFill>
                  <a:ea typeface="楷体" panose="02010609060101010101" pitchFamily="49" charset="-122"/>
                  <a:sym typeface="+mn-ea"/>
                </a:rPr>
                <a:t>∙</a:t>
              </a:r>
              <a:endParaRPr lang="zh-CN" altLang="en-US" sz="3200">
                <a:solidFill>
                  <a:srgbClr val="C00000"/>
                </a:solidFill>
                <a:ea typeface="楷体" panose="02010609060101010101" pitchFamily="49" charset="-122"/>
                <a:sym typeface="+mn-ea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6406" y="6938"/>
              <a:ext cx="1113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∙ </a:t>
              </a:r>
              <a:r>
                <a:rPr lang="zh-CN" altLang="en-US" sz="3200">
                  <a:solidFill>
                    <a:srgbClr val="C00000"/>
                  </a:solidFill>
                  <a:ea typeface="楷体" panose="02010609060101010101" pitchFamily="49" charset="-122"/>
                  <a:sym typeface="+mn-ea"/>
                </a:rPr>
                <a:t>∙</a:t>
              </a:r>
              <a:endParaRPr lang="zh-CN" altLang="en-US" sz="3200">
                <a:solidFill>
                  <a:srgbClr val="C00000"/>
                </a:solidFill>
                <a:ea typeface="楷体" panose="02010609060101010101" pitchFamily="49" charset="-122"/>
                <a:sym typeface="+mn-ea"/>
              </a:endParaRPr>
            </a:p>
          </p:txBody>
        </p:sp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097280" y="1052830"/>
            <a:ext cx="4041140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理解词义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词句段运用</a:t>
            </a:r>
            <a:endParaRPr lang="en-US" altLang="zh-CN" sz="4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66165" y="1692275"/>
            <a:ext cx="6731000" cy="6076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eaLnBrk="1" latinLnBrk="0" hangingPunct="1">
              <a:lnSpc>
                <a:spcPct val="120000"/>
              </a:lnSpc>
            </a:pPr>
            <a:r>
              <a:rPr altLang="zh-CN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r>
              <a:rPr altLang="zh-CN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陆续：一个一个地。　</a:t>
            </a:r>
            <a:endParaRPr altLang="zh-CN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66165" y="2941320"/>
            <a:ext cx="6731000" cy="6076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eaLnBrk="1" latinLnBrk="0" hangingPunct="1">
              <a:lnSpc>
                <a:spcPct val="120000"/>
              </a:lnSpc>
            </a:pPr>
            <a:r>
              <a:rPr altLang="zh-CN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②连续：一次完成的。</a:t>
            </a:r>
            <a:endParaRPr altLang="zh-CN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43000" y="4305300"/>
            <a:ext cx="6731000" cy="1124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eaLnBrk="1" latinLnBrk="0" hangingPunct="1">
              <a:lnSpc>
                <a:spcPct val="120000"/>
              </a:lnSpc>
            </a:pPr>
            <a:r>
              <a:rPr altLang="zh-CN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③</a:t>
            </a:r>
            <a:r>
              <a:rPr altLang="zh-CN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继续：完成一件事，中途停下来，之后又从这里开始。</a:t>
            </a:r>
            <a:endParaRPr altLang="zh-CN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43000" y="2299970"/>
            <a:ext cx="6731000" cy="6076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eaLnBrk="1" latinLnBrk="0" hangingPunct="1">
              <a:lnSpc>
                <a:spcPct val="120000"/>
              </a:lnSpc>
            </a:pPr>
            <a:r>
              <a:rPr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例句：下课了，同学们陆续走出了教室。</a:t>
            </a:r>
            <a:r>
              <a:rPr altLang="zh-CN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　</a:t>
            </a:r>
            <a:endParaRPr altLang="zh-CN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06500" y="3631565"/>
            <a:ext cx="6731000" cy="6076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eaLnBrk="1" latinLnBrk="0" hangingPunct="1">
              <a:lnSpc>
                <a:spcPct val="120000"/>
              </a:lnSpc>
            </a:pPr>
            <a:r>
              <a:rPr altLang="zh-CN" sz="2800" b="1" dirty="0" err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例句：我连续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两</a:t>
            </a:r>
            <a:r>
              <a:rPr altLang="zh-CN" sz="2800" b="1" dirty="0" err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年考了</a:t>
            </a:r>
            <a:r>
              <a:rPr 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班级</a:t>
            </a:r>
            <a:r>
              <a:rPr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第一名。</a:t>
            </a:r>
            <a:r>
              <a:rPr altLang="zh-CN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　</a:t>
            </a:r>
            <a:endParaRPr altLang="zh-CN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92225" y="5374640"/>
            <a:ext cx="6731000" cy="16414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eaLnBrk="1" latinLnBrk="0" hangingPunct="1">
              <a:lnSpc>
                <a:spcPct val="120000"/>
              </a:lnSpc>
            </a:pPr>
            <a:r>
              <a:rPr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例句：</a:t>
            </a:r>
            <a:r>
              <a:rPr 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爸爸</a:t>
            </a:r>
            <a:r>
              <a:rPr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今天得继续做昨天没有完成的工作。</a:t>
            </a:r>
            <a:endParaRPr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 eaLnBrk="1" latinLnBrk="0" hangingPunct="1">
              <a:lnSpc>
                <a:spcPct val="120000"/>
              </a:lnSpc>
            </a:pPr>
            <a:r>
              <a:rPr altLang="zh-CN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　</a:t>
            </a:r>
            <a:endParaRPr altLang="zh-CN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7" name="Freeform 845"/>
          <p:cNvSpPr>
            <a:spLocks noEditPoints="1"/>
          </p:cNvSpPr>
          <p:nvPr/>
        </p:nvSpPr>
        <p:spPr bwMode="auto">
          <a:xfrm>
            <a:off x="896031" y="1149350"/>
            <a:ext cx="396003" cy="360003"/>
          </a:xfrm>
          <a:custGeom>
            <a:avLst/>
            <a:gdLst>
              <a:gd name="T0" fmla="*/ 269 w 282"/>
              <a:gd name="T1" fmla="*/ 79 h 264"/>
              <a:gd name="T2" fmla="*/ 233 w 282"/>
              <a:gd name="T3" fmla="*/ 74 h 264"/>
              <a:gd name="T4" fmla="*/ 196 w 282"/>
              <a:gd name="T5" fmla="*/ 78 h 264"/>
              <a:gd name="T6" fmla="*/ 168 w 282"/>
              <a:gd name="T7" fmla="*/ 23 h 264"/>
              <a:gd name="T8" fmla="*/ 131 w 282"/>
              <a:gd name="T9" fmla="*/ 0 h 264"/>
              <a:gd name="T10" fmla="*/ 106 w 282"/>
              <a:gd name="T11" fmla="*/ 26 h 264"/>
              <a:gd name="T12" fmla="*/ 80 w 282"/>
              <a:gd name="T13" fmla="*/ 81 h 264"/>
              <a:gd name="T14" fmla="*/ 37 w 282"/>
              <a:gd name="T15" fmla="*/ 78 h 264"/>
              <a:gd name="T16" fmla="*/ 6 w 282"/>
              <a:gd name="T17" fmla="*/ 86 h 264"/>
              <a:gd name="T18" fmla="*/ 10 w 282"/>
              <a:gd name="T19" fmla="*/ 127 h 264"/>
              <a:gd name="T20" fmla="*/ 54 w 282"/>
              <a:gd name="T21" fmla="*/ 162 h 264"/>
              <a:gd name="T22" fmla="*/ 38 w 282"/>
              <a:gd name="T23" fmla="*/ 208 h 264"/>
              <a:gd name="T24" fmla="*/ 41 w 282"/>
              <a:gd name="T25" fmla="*/ 251 h 264"/>
              <a:gd name="T26" fmla="*/ 79 w 282"/>
              <a:gd name="T27" fmla="*/ 261 h 264"/>
              <a:gd name="T28" fmla="*/ 121 w 282"/>
              <a:gd name="T29" fmla="*/ 236 h 264"/>
              <a:gd name="T30" fmla="*/ 161 w 282"/>
              <a:gd name="T31" fmla="*/ 243 h 264"/>
              <a:gd name="T32" fmla="*/ 207 w 282"/>
              <a:gd name="T33" fmla="*/ 258 h 264"/>
              <a:gd name="T34" fmla="*/ 242 w 282"/>
              <a:gd name="T35" fmla="*/ 236 h 264"/>
              <a:gd name="T36" fmla="*/ 235 w 282"/>
              <a:gd name="T37" fmla="*/ 195 h 264"/>
              <a:gd name="T38" fmla="*/ 237 w 282"/>
              <a:gd name="T39" fmla="*/ 162 h 264"/>
              <a:gd name="T40" fmla="*/ 275 w 282"/>
              <a:gd name="T41" fmla="*/ 127 h 264"/>
              <a:gd name="T42" fmla="*/ 245 w 282"/>
              <a:gd name="T43" fmla="*/ 137 h 264"/>
              <a:gd name="T44" fmla="*/ 209 w 282"/>
              <a:gd name="T45" fmla="*/ 165 h 264"/>
              <a:gd name="T46" fmla="*/ 209 w 282"/>
              <a:gd name="T47" fmla="*/ 172 h 264"/>
              <a:gd name="T48" fmla="*/ 216 w 282"/>
              <a:gd name="T49" fmla="*/ 185 h 264"/>
              <a:gd name="T50" fmla="*/ 228 w 282"/>
              <a:gd name="T51" fmla="*/ 219 h 264"/>
              <a:gd name="T52" fmla="*/ 216 w 282"/>
              <a:gd name="T53" fmla="*/ 244 h 264"/>
              <a:gd name="T54" fmla="*/ 183 w 282"/>
              <a:gd name="T55" fmla="*/ 239 h 264"/>
              <a:gd name="T56" fmla="*/ 137 w 282"/>
              <a:gd name="T57" fmla="*/ 215 h 264"/>
              <a:gd name="T58" fmla="*/ 128 w 282"/>
              <a:gd name="T59" fmla="*/ 213 h 264"/>
              <a:gd name="T60" fmla="*/ 69 w 282"/>
              <a:gd name="T61" fmla="*/ 247 h 264"/>
              <a:gd name="T62" fmla="*/ 51 w 282"/>
              <a:gd name="T63" fmla="*/ 236 h 264"/>
              <a:gd name="T64" fmla="*/ 55 w 282"/>
              <a:gd name="T65" fmla="*/ 202 h 264"/>
              <a:gd name="T66" fmla="*/ 66 w 282"/>
              <a:gd name="T67" fmla="*/ 169 h 264"/>
              <a:gd name="T68" fmla="*/ 69 w 282"/>
              <a:gd name="T69" fmla="*/ 157 h 264"/>
              <a:gd name="T70" fmla="*/ 51 w 282"/>
              <a:gd name="T71" fmla="*/ 144 h 264"/>
              <a:gd name="T72" fmla="*/ 14 w 282"/>
              <a:gd name="T73" fmla="*/ 105 h 264"/>
              <a:gd name="T74" fmla="*/ 35 w 282"/>
              <a:gd name="T75" fmla="*/ 92 h 264"/>
              <a:gd name="T76" fmla="*/ 72 w 282"/>
              <a:gd name="T77" fmla="*/ 93 h 264"/>
              <a:gd name="T78" fmla="*/ 86 w 282"/>
              <a:gd name="T79" fmla="*/ 98 h 264"/>
              <a:gd name="T80" fmla="*/ 90 w 282"/>
              <a:gd name="T81" fmla="*/ 92 h 264"/>
              <a:gd name="T82" fmla="*/ 106 w 282"/>
              <a:gd name="T83" fmla="*/ 54 h 264"/>
              <a:gd name="T84" fmla="*/ 130 w 282"/>
              <a:gd name="T85" fmla="*/ 17 h 264"/>
              <a:gd name="T86" fmla="*/ 155 w 282"/>
              <a:gd name="T87" fmla="*/ 28 h 264"/>
              <a:gd name="T88" fmla="*/ 178 w 282"/>
              <a:gd name="T89" fmla="*/ 67 h 264"/>
              <a:gd name="T90" fmla="*/ 186 w 282"/>
              <a:gd name="T91" fmla="*/ 92 h 264"/>
              <a:gd name="T92" fmla="*/ 200 w 282"/>
              <a:gd name="T93" fmla="*/ 91 h 264"/>
              <a:gd name="T94" fmla="*/ 240 w 282"/>
              <a:gd name="T95" fmla="*/ 86 h 264"/>
              <a:gd name="T96" fmla="*/ 268 w 282"/>
              <a:gd name="T97" fmla="*/ 100 h 264"/>
              <a:gd name="T98" fmla="*/ 252 w 282"/>
              <a:gd name="T99" fmla="*/ 130 h 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82" h="264">
                <a:moveTo>
                  <a:pt x="282" y="96"/>
                </a:moveTo>
                <a:lnTo>
                  <a:pt x="278" y="86"/>
                </a:lnTo>
                <a:lnTo>
                  <a:pt x="269" y="79"/>
                </a:lnTo>
                <a:lnTo>
                  <a:pt x="258" y="75"/>
                </a:lnTo>
                <a:lnTo>
                  <a:pt x="247" y="74"/>
                </a:lnTo>
                <a:lnTo>
                  <a:pt x="233" y="74"/>
                </a:lnTo>
                <a:lnTo>
                  <a:pt x="220" y="75"/>
                </a:lnTo>
                <a:lnTo>
                  <a:pt x="207" y="76"/>
                </a:lnTo>
                <a:lnTo>
                  <a:pt x="196" y="78"/>
                </a:lnTo>
                <a:lnTo>
                  <a:pt x="187" y="57"/>
                </a:lnTo>
                <a:lnTo>
                  <a:pt x="178" y="37"/>
                </a:lnTo>
                <a:lnTo>
                  <a:pt x="168" y="23"/>
                </a:lnTo>
                <a:lnTo>
                  <a:pt x="156" y="10"/>
                </a:lnTo>
                <a:lnTo>
                  <a:pt x="142" y="0"/>
                </a:lnTo>
                <a:lnTo>
                  <a:pt x="131" y="0"/>
                </a:lnTo>
                <a:lnTo>
                  <a:pt x="121" y="7"/>
                </a:lnTo>
                <a:lnTo>
                  <a:pt x="113" y="16"/>
                </a:lnTo>
                <a:lnTo>
                  <a:pt x="106" y="26"/>
                </a:lnTo>
                <a:lnTo>
                  <a:pt x="97" y="44"/>
                </a:lnTo>
                <a:lnTo>
                  <a:pt x="89" y="62"/>
                </a:lnTo>
                <a:lnTo>
                  <a:pt x="80" y="81"/>
                </a:lnTo>
                <a:lnTo>
                  <a:pt x="66" y="78"/>
                </a:lnTo>
                <a:lnTo>
                  <a:pt x="51" y="78"/>
                </a:lnTo>
                <a:lnTo>
                  <a:pt x="37" y="78"/>
                </a:lnTo>
                <a:lnTo>
                  <a:pt x="25" y="79"/>
                </a:lnTo>
                <a:lnTo>
                  <a:pt x="15" y="82"/>
                </a:lnTo>
                <a:lnTo>
                  <a:pt x="6" y="86"/>
                </a:lnTo>
                <a:lnTo>
                  <a:pt x="0" y="95"/>
                </a:lnTo>
                <a:lnTo>
                  <a:pt x="1" y="112"/>
                </a:lnTo>
                <a:lnTo>
                  <a:pt x="10" y="127"/>
                </a:lnTo>
                <a:lnTo>
                  <a:pt x="24" y="141"/>
                </a:lnTo>
                <a:lnTo>
                  <a:pt x="39" y="154"/>
                </a:lnTo>
                <a:lnTo>
                  <a:pt x="54" y="162"/>
                </a:lnTo>
                <a:lnTo>
                  <a:pt x="48" y="175"/>
                </a:lnTo>
                <a:lnTo>
                  <a:pt x="42" y="191"/>
                </a:lnTo>
                <a:lnTo>
                  <a:pt x="38" y="208"/>
                </a:lnTo>
                <a:lnTo>
                  <a:pt x="35" y="223"/>
                </a:lnTo>
                <a:lnTo>
                  <a:pt x="37" y="239"/>
                </a:lnTo>
                <a:lnTo>
                  <a:pt x="41" y="251"/>
                </a:lnTo>
                <a:lnTo>
                  <a:pt x="51" y="260"/>
                </a:lnTo>
                <a:lnTo>
                  <a:pt x="65" y="264"/>
                </a:lnTo>
                <a:lnTo>
                  <a:pt x="79" y="261"/>
                </a:lnTo>
                <a:lnTo>
                  <a:pt x="94" y="254"/>
                </a:lnTo>
                <a:lnTo>
                  <a:pt x="109" y="246"/>
                </a:lnTo>
                <a:lnTo>
                  <a:pt x="121" y="236"/>
                </a:lnTo>
                <a:lnTo>
                  <a:pt x="132" y="227"/>
                </a:lnTo>
                <a:lnTo>
                  <a:pt x="147" y="234"/>
                </a:lnTo>
                <a:lnTo>
                  <a:pt x="161" y="243"/>
                </a:lnTo>
                <a:lnTo>
                  <a:pt x="176" y="250"/>
                </a:lnTo>
                <a:lnTo>
                  <a:pt x="192" y="255"/>
                </a:lnTo>
                <a:lnTo>
                  <a:pt x="207" y="258"/>
                </a:lnTo>
                <a:lnTo>
                  <a:pt x="223" y="255"/>
                </a:lnTo>
                <a:lnTo>
                  <a:pt x="235" y="247"/>
                </a:lnTo>
                <a:lnTo>
                  <a:pt x="242" y="236"/>
                </a:lnTo>
                <a:lnTo>
                  <a:pt x="244" y="223"/>
                </a:lnTo>
                <a:lnTo>
                  <a:pt x="241" y="209"/>
                </a:lnTo>
                <a:lnTo>
                  <a:pt x="235" y="195"/>
                </a:lnTo>
                <a:lnTo>
                  <a:pt x="230" y="182"/>
                </a:lnTo>
                <a:lnTo>
                  <a:pt x="223" y="171"/>
                </a:lnTo>
                <a:lnTo>
                  <a:pt x="237" y="162"/>
                </a:lnTo>
                <a:lnTo>
                  <a:pt x="251" y="151"/>
                </a:lnTo>
                <a:lnTo>
                  <a:pt x="264" y="140"/>
                </a:lnTo>
                <a:lnTo>
                  <a:pt x="275" y="127"/>
                </a:lnTo>
                <a:lnTo>
                  <a:pt x="280" y="113"/>
                </a:lnTo>
                <a:lnTo>
                  <a:pt x="282" y="96"/>
                </a:lnTo>
                <a:close/>
                <a:moveTo>
                  <a:pt x="245" y="137"/>
                </a:moveTo>
                <a:lnTo>
                  <a:pt x="228" y="150"/>
                </a:lnTo>
                <a:lnTo>
                  <a:pt x="210" y="162"/>
                </a:lnTo>
                <a:lnTo>
                  <a:pt x="209" y="165"/>
                </a:lnTo>
                <a:lnTo>
                  <a:pt x="207" y="167"/>
                </a:lnTo>
                <a:lnTo>
                  <a:pt x="207" y="169"/>
                </a:lnTo>
                <a:lnTo>
                  <a:pt x="209" y="172"/>
                </a:lnTo>
                <a:lnTo>
                  <a:pt x="209" y="175"/>
                </a:lnTo>
                <a:lnTo>
                  <a:pt x="210" y="177"/>
                </a:lnTo>
                <a:lnTo>
                  <a:pt x="216" y="185"/>
                </a:lnTo>
                <a:lnTo>
                  <a:pt x="221" y="195"/>
                </a:lnTo>
                <a:lnTo>
                  <a:pt x="226" y="208"/>
                </a:lnTo>
                <a:lnTo>
                  <a:pt x="228" y="219"/>
                </a:lnTo>
                <a:lnTo>
                  <a:pt x="228" y="230"/>
                </a:lnTo>
                <a:lnTo>
                  <a:pt x="224" y="239"/>
                </a:lnTo>
                <a:lnTo>
                  <a:pt x="216" y="244"/>
                </a:lnTo>
                <a:lnTo>
                  <a:pt x="206" y="244"/>
                </a:lnTo>
                <a:lnTo>
                  <a:pt x="195" y="241"/>
                </a:lnTo>
                <a:lnTo>
                  <a:pt x="183" y="239"/>
                </a:lnTo>
                <a:lnTo>
                  <a:pt x="175" y="234"/>
                </a:lnTo>
                <a:lnTo>
                  <a:pt x="156" y="223"/>
                </a:lnTo>
                <a:lnTo>
                  <a:pt x="137" y="215"/>
                </a:lnTo>
                <a:lnTo>
                  <a:pt x="134" y="213"/>
                </a:lnTo>
                <a:lnTo>
                  <a:pt x="131" y="212"/>
                </a:lnTo>
                <a:lnTo>
                  <a:pt x="128" y="213"/>
                </a:lnTo>
                <a:lnTo>
                  <a:pt x="110" y="227"/>
                </a:lnTo>
                <a:lnTo>
                  <a:pt x="90" y="240"/>
                </a:lnTo>
                <a:lnTo>
                  <a:pt x="69" y="247"/>
                </a:lnTo>
                <a:lnTo>
                  <a:pt x="59" y="248"/>
                </a:lnTo>
                <a:lnTo>
                  <a:pt x="54" y="244"/>
                </a:lnTo>
                <a:lnTo>
                  <a:pt x="51" y="236"/>
                </a:lnTo>
                <a:lnTo>
                  <a:pt x="51" y="226"/>
                </a:lnTo>
                <a:lnTo>
                  <a:pt x="52" y="215"/>
                </a:lnTo>
                <a:lnTo>
                  <a:pt x="55" y="202"/>
                </a:lnTo>
                <a:lnTo>
                  <a:pt x="59" y="189"/>
                </a:lnTo>
                <a:lnTo>
                  <a:pt x="62" y="178"/>
                </a:lnTo>
                <a:lnTo>
                  <a:pt x="66" y="169"/>
                </a:lnTo>
                <a:lnTo>
                  <a:pt x="69" y="164"/>
                </a:lnTo>
                <a:lnTo>
                  <a:pt x="69" y="160"/>
                </a:lnTo>
                <a:lnTo>
                  <a:pt x="69" y="157"/>
                </a:lnTo>
                <a:lnTo>
                  <a:pt x="68" y="155"/>
                </a:lnTo>
                <a:lnTo>
                  <a:pt x="65" y="153"/>
                </a:lnTo>
                <a:lnTo>
                  <a:pt x="51" y="144"/>
                </a:lnTo>
                <a:lnTo>
                  <a:pt x="35" y="133"/>
                </a:lnTo>
                <a:lnTo>
                  <a:pt x="23" y="120"/>
                </a:lnTo>
                <a:lnTo>
                  <a:pt x="14" y="105"/>
                </a:lnTo>
                <a:lnTo>
                  <a:pt x="15" y="98"/>
                </a:lnTo>
                <a:lnTo>
                  <a:pt x="23" y="93"/>
                </a:lnTo>
                <a:lnTo>
                  <a:pt x="35" y="92"/>
                </a:lnTo>
                <a:lnTo>
                  <a:pt x="48" y="91"/>
                </a:lnTo>
                <a:lnTo>
                  <a:pt x="62" y="92"/>
                </a:lnTo>
                <a:lnTo>
                  <a:pt x="72" y="93"/>
                </a:lnTo>
                <a:lnTo>
                  <a:pt x="79" y="96"/>
                </a:lnTo>
                <a:lnTo>
                  <a:pt x="83" y="98"/>
                </a:lnTo>
                <a:lnTo>
                  <a:pt x="86" y="98"/>
                </a:lnTo>
                <a:lnTo>
                  <a:pt x="87" y="95"/>
                </a:lnTo>
                <a:lnTo>
                  <a:pt x="89" y="93"/>
                </a:lnTo>
                <a:lnTo>
                  <a:pt x="90" y="92"/>
                </a:lnTo>
                <a:lnTo>
                  <a:pt x="94" y="83"/>
                </a:lnTo>
                <a:lnTo>
                  <a:pt x="100" y="69"/>
                </a:lnTo>
                <a:lnTo>
                  <a:pt x="106" y="54"/>
                </a:lnTo>
                <a:lnTo>
                  <a:pt x="113" y="38"/>
                </a:lnTo>
                <a:lnTo>
                  <a:pt x="121" y="26"/>
                </a:lnTo>
                <a:lnTo>
                  <a:pt x="130" y="17"/>
                </a:lnTo>
                <a:lnTo>
                  <a:pt x="138" y="14"/>
                </a:lnTo>
                <a:lnTo>
                  <a:pt x="148" y="20"/>
                </a:lnTo>
                <a:lnTo>
                  <a:pt x="155" y="28"/>
                </a:lnTo>
                <a:lnTo>
                  <a:pt x="162" y="40"/>
                </a:lnTo>
                <a:lnTo>
                  <a:pt x="168" y="48"/>
                </a:lnTo>
                <a:lnTo>
                  <a:pt x="178" y="67"/>
                </a:lnTo>
                <a:lnTo>
                  <a:pt x="183" y="86"/>
                </a:lnTo>
                <a:lnTo>
                  <a:pt x="185" y="89"/>
                </a:lnTo>
                <a:lnTo>
                  <a:pt x="186" y="92"/>
                </a:lnTo>
                <a:lnTo>
                  <a:pt x="189" y="92"/>
                </a:lnTo>
                <a:lnTo>
                  <a:pt x="190" y="92"/>
                </a:lnTo>
                <a:lnTo>
                  <a:pt x="200" y="91"/>
                </a:lnTo>
                <a:lnTo>
                  <a:pt x="213" y="89"/>
                </a:lnTo>
                <a:lnTo>
                  <a:pt x="226" y="88"/>
                </a:lnTo>
                <a:lnTo>
                  <a:pt x="240" y="86"/>
                </a:lnTo>
                <a:lnTo>
                  <a:pt x="252" y="88"/>
                </a:lnTo>
                <a:lnTo>
                  <a:pt x="262" y="92"/>
                </a:lnTo>
                <a:lnTo>
                  <a:pt x="268" y="100"/>
                </a:lnTo>
                <a:lnTo>
                  <a:pt x="268" y="110"/>
                </a:lnTo>
                <a:lnTo>
                  <a:pt x="261" y="120"/>
                </a:lnTo>
                <a:lnTo>
                  <a:pt x="252" y="130"/>
                </a:lnTo>
                <a:lnTo>
                  <a:pt x="245" y="137"/>
                </a:lnTo>
                <a:close/>
              </a:path>
            </a:pathLst>
          </a:custGeom>
          <a:solidFill>
            <a:srgbClr val="FFC000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9" name="Freeform 847"/>
          <p:cNvSpPr>
            <a:spLocks noEditPoints="1"/>
          </p:cNvSpPr>
          <p:nvPr/>
        </p:nvSpPr>
        <p:spPr bwMode="auto">
          <a:xfrm>
            <a:off x="11778198" y="7833519"/>
            <a:ext cx="338138" cy="315913"/>
          </a:xfrm>
          <a:custGeom>
            <a:avLst/>
            <a:gdLst>
              <a:gd name="T0" fmla="*/ 158 w 213"/>
              <a:gd name="T1" fmla="*/ 13 h 199"/>
              <a:gd name="T2" fmla="*/ 134 w 213"/>
              <a:gd name="T3" fmla="*/ 3 h 199"/>
              <a:gd name="T4" fmla="*/ 110 w 213"/>
              <a:gd name="T5" fmla="*/ 0 h 199"/>
              <a:gd name="T6" fmla="*/ 86 w 213"/>
              <a:gd name="T7" fmla="*/ 2 h 199"/>
              <a:gd name="T8" fmla="*/ 62 w 213"/>
              <a:gd name="T9" fmla="*/ 7 h 199"/>
              <a:gd name="T10" fmla="*/ 41 w 213"/>
              <a:gd name="T11" fmla="*/ 18 h 199"/>
              <a:gd name="T12" fmla="*/ 23 w 213"/>
              <a:gd name="T13" fmla="*/ 34 h 199"/>
              <a:gd name="T14" fmla="*/ 10 w 213"/>
              <a:gd name="T15" fmla="*/ 55 h 199"/>
              <a:gd name="T16" fmla="*/ 1 w 213"/>
              <a:gd name="T17" fmla="*/ 76 h 199"/>
              <a:gd name="T18" fmla="*/ 0 w 213"/>
              <a:gd name="T19" fmla="*/ 99 h 199"/>
              <a:gd name="T20" fmla="*/ 1 w 213"/>
              <a:gd name="T21" fmla="*/ 121 h 199"/>
              <a:gd name="T22" fmla="*/ 8 w 213"/>
              <a:gd name="T23" fmla="*/ 143 h 199"/>
              <a:gd name="T24" fmla="*/ 20 w 213"/>
              <a:gd name="T25" fmla="*/ 161 h 199"/>
              <a:gd name="T26" fmla="*/ 35 w 213"/>
              <a:gd name="T27" fmla="*/ 176 h 199"/>
              <a:gd name="T28" fmla="*/ 52 w 213"/>
              <a:gd name="T29" fmla="*/ 189 h 199"/>
              <a:gd name="T30" fmla="*/ 75 w 213"/>
              <a:gd name="T31" fmla="*/ 195 h 199"/>
              <a:gd name="T32" fmla="*/ 76 w 213"/>
              <a:gd name="T33" fmla="*/ 196 h 199"/>
              <a:gd name="T34" fmla="*/ 78 w 213"/>
              <a:gd name="T35" fmla="*/ 196 h 199"/>
              <a:gd name="T36" fmla="*/ 101 w 213"/>
              <a:gd name="T37" fmla="*/ 199 h 199"/>
              <a:gd name="T38" fmla="*/ 124 w 213"/>
              <a:gd name="T39" fmla="*/ 196 h 199"/>
              <a:gd name="T40" fmla="*/ 147 w 213"/>
              <a:gd name="T41" fmla="*/ 189 h 199"/>
              <a:gd name="T42" fmla="*/ 168 w 213"/>
              <a:gd name="T43" fmla="*/ 179 h 199"/>
              <a:gd name="T44" fmla="*/ 185 w 213"/>
              <a:gd name="T45" fmla="*/ 165 h 199"/>
              <a:gd name="T46" fmla="*/ 199 w 213"/>
              <a:gd name="T47" fmla="*/ 147 h 199"/>
              <a:gd name="T48" fmla="*/ 209 w 213"/>
              <a:gd name="T49" fmla="*/ 126 h 199"/>
              <a:gd name="T50" fmla="*/ 213 w 213"/>
              <a:gd name="T51" fmla="*/ 99 h 199"/>
              <a:gd name="T52" fmla="*/ 209 w 213"/>
              <a:gd name="T53" fmla="*/ 73 h 199"/>
              <a:gd name="T54" fmla="*/ 197 w 213"/>
              <a:gd name="T55" fmla="*/ 49 h 199"/>
              <a:gd name="T56" fmla="*/ 179 w 213"/>
              <a:gd name="T57" fmla="*/ 28 h 199"/>
              <a:gd name="T58" fmla="*/ 158 w 213"/>
              <a:gd name="T59" fmla="*/ 13 h 199"/>
              <a:gd name="T60" fmla="*/ 196 w 213"/>
              <a:gd name="T61" fmla="*/ 123 h 199"/>
              <a:gd name="T62" fmla="*/ 187 w 213"/>
              <a:gd name="T63" fmla="*/ 141 h 199"/>
              <a:gd name="T64" fmla="*/ 173 w 213"/>
              <a:gd name="T65" fmla="*/ 157 h 199"/>
              <a:gd name="T66" fmla="*/ 156 w 213"/>
              <a:gd name="T67" fmla="*/ 169 h 199"/>
              <a:gd name="T68" fmla="*/ 137 w 213"/>
              <a:gd name="T69" fmla="*/ 178 h 199"/>
              <a:gd name="T70" fmla="*/ 116 w 213"/>
              <a:gd name="T71" fmla="*/ 183 h 199"/>
              <a:gd name="T72" fmla="*/ 94 w 213"/>
              <a:gd name="T73" fmla="*/ 185 h 199"/>
              <a:gd name="T74" fmla="*/ 93 w 213"/>
              <a:gd name="T75" fmla="*/ 182 h 199"/>
              <a:gd name="T76" fmla="*/ 92 w 213"/>
              <a:gd name="T77" fmla="*/ 182 h 199"/>
              <a:gd name="T78" fmla="*/ 89 w 213"/>
              <a:gd name="T79" fmla="*/ 181 h 199"/>
              <a:gd name="T80" fmla="*/ 68 w 213"/>
              <a:gd name="T81" fmla="*/ 179 h 199"/>
              <a:gd name="T82" fmla="*/ 51 w 213"/>
              <a:gd name="T83" fmla="*/ 172 h 199"/>
              <a:gd name="T84" fmla="*/ 37 w 213"/>
              <a:gd name="T85" fmla="*/ 159 h 199"/>
              <a:gd name="T86" fmla="*/ 25 w 213"/>
              <a:gd name="T87" fmla="*/ 144 h 199"/>
              <a:gd name="T88" fmla="*/ 18 w 213"/>
              <a:gd name="T89" fmla="*/ 127 h 199"/>
              <a:gd name="T90" fmla="*/ 14 w 213"/>
              <a:gd name="T91" fmla="*/ 107 h 199"/>
              <a:gd name="T92" fmla="*/ 16 w 213"/>
              <a:gd name="T93" fmla="*/ 88 h 199"/>
              <a:gd name="T94" fmla="*/ 20 w 213"/>
              <a:gd name="T95" fmla="*/ 69 h 199"/>
              <a:gd name="T96" fmla="*/ 27 w 213"/>
              <a:gd name="T97" fmla="*/ 51 h 199"/>
              <a:gd name="T98" fmla="*/ 41 w 213"/>
              <a:gd name="T99" fmla="*/ 35 h 199"/>
              <a:gd name="T100" fmla="*/ 58 w 213"/>
              <a:gd name="T101" fmla="*/ 24 h 199"/>
              <a:gd name="T102" fmla="*/ 78 w 213"/>
              <a:gd name="T103" fmla="*/ 17 h 199"/>
              <a:gd name="T104" fmla="*/ 99 w 213"/>
              <a:gd name="T105" fmla="*/ 14 h 199"/>
              <a:gd name="T106" fmla="*/ 120 w 213"/>
              <a:gd name="T107" fmla="*/ 16 h 199"/>
              <a:gd name="T108" fmla="*/ 141 w 213"/>
              <a:gd name="T109" fmla="*/ 21 h 199"/>
              <a:gd name="T110" fmla="*/ 159 w 213"/>
              <a:gd name="T111" fmla="*/ 30 h 199"/>
              <a:gd name="T112" fmla="*/ 176 w 213"/>
              <a:gd name="T113" fmla="*/ 44 h 199"/>
              <a:gd name="T114" fmla="*/ 187 w 213"/>
              <a:gd name="T115" fmla="*/ 61 h 199"/>
              <a:gd name="T116" fmla="*/ 196 w 213"/>
              <a:gd name="T117" fmla="*/ 81 h 199"/>
              <a:gd name="T118" fmla="*/ 199 w 213"/>
              <a:gd name="T119" fmla="*/ 102 h 199"/>
              <a:gd name="T120" fmla="*/ 196 w 213"/>
              <a:gd name="T121" fmla="*/ 123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13" h="199">
                <a:moveTo>
                  <a:pt x="158" y="13"/>
                </a:moveTo>
                <a:lnTo>
                  <a:pt x="134" y="3"/>
                </a:lnTo>
                <a:lnTo>
                  <a:pt x="110" y="0"/>
                </a:lnTo>
                <a:lnTo>
                  <a:pt x="86" y="2"/>
                </a:lnTo>
                <a:lnTo>
                  <a:pt x="62" y="7"/>
                </a:lnTo>
                <a:lnTo>
                  <a:pt x="41" y="18"/>
                </a:lnTo>
                <a:lnTo>
                  <a:pt x="23" y="34"/>
                </a:lnTo>
                <a:lnTo>
                  <a:pt x="10" y="55"/>
                </a:lnTo>
                <a:lnTo>
                  <a:pt x="1" y="76"/>
                </a:lnTo>
                <a:lnTo>
                  <a:pt x="0" y="99"/>
                </a:lnTo>
                <a:lnTo>
                  <a:pt x="1" y="121"/>
                </a:lnTo>
                <a:lnTo>
                  <a:pt x="8" y="143"/>
                </a:lnTo>
                <a:lnTo>
                  <a:pt x="20" y="161"/>
                </a:lnTo>
                <a:lnTo>
                  <a:pt x="35" y="176"/>
                </a:lnTo>
                <a:lnTo>
                  <a:pt x="52" y="189"/>
                </a:lnTo>
                <a:lnTo>
                  <a:pt x="75" y="195"/>
                </a:lnTo>
                <a:lnTo>
                  <a:pt x="76" y="196"/>
                </a:lnTo>
                <a:lnTo>
                  <a:pt x="78" y="196"/>
                </a:lnTo>
                <a:lnTo>
                  <a:pt x="101" y="199"/>
                </a:lnTo>
                <a:lnTo>
                  <a:pt x="124" y="196"/>
                </a:lnTo>
                <a:lnTo>
                  <a:pt x="147" y="189"/>
                </a:lnTo>
                <a:lnTo>
                  <a:pt x="168" y="179"/>
                </a:lnTo>
                <a:lnTo>
                  <a:pt x="185" y="165"/>
                </a:lnTo>
                <a:lnTo>
                  <a:pt x="199" y="147"/>
                </a:lnTo>
                <a:lnTo>
                  <a:pt x="209" y="126"/>
                </a:lnTo>
                <a:lnTo>
                  <a:pt x="213" y="99"/>
                </a:lnTo>
                <a:lnTo>
                  <a:pt x="209" y="73"/>
                </a:lnTo>
                <a:lnTo>
                  <a:pt x="197" y="49"/>
                </a:lnTo>
                <a:lnTo>
                  <a:pt x="179" y="28"/>
                </a:lnTo>
                <a:lnTo>
                  <a:pt x="158" y="13"/>
                </a:lnTo>
                <a:close/>
                <a:moveTo>
                  <a:pt x="196" y="123"/>
                </a:moveTo>
                <a:lnTo>
                  <a:pt x="187" y="141"/>
                </a:lnTo>
                <a:lnTo>
                  <a:pt x="173" y="157"/>
                </a:lnTo>
                <a:lnTo>
                  <a:pt x="156" y="169"/>
                </a:lnTo>
                <a:lnTo>
                  <a:pt x="137" y="178"/>
                </a:lnTo>
                <a:lnTo>
                  <a:pt x="116" y="183"/>
                </a:lnTo>
                <a:lnTo>
                  <a:pt x="94" y="185"/>
                </a:lnTo>
                <a:lnTo>
                  <a:pt x="93" y="182"/>
                </a:lnTo>
                <a:lnTo>
                  <a:pt x="92" y="182"/>
                </a:lnTo>
                <a:lnTo>
                  <a:pt x="89" y="181"/>
                </a:lnTo>
                <a:lnTo>
                  <a:pt x="68" y="179"/>
                </a:lnTo>
                <a:lnTo>
                  <a:pt x="51" y="172"/>
                </a:lnTo>
                <a:lnTo>
                  <a:pt x="37" y="159"/>
                </a:lnTo>
                <a:lnTo>
                  <a:pt x="25" y="144"/>
                </a:lnTo>
                <a:lnTo>
                  <a:pt x="18" y="127"/>
                </a:lnTo>
                <a:lnTo>
                  <a:pt x="14" y="107"/>
                </a:lnTo>
                <a:lnTo>
                  <a:pt x="16" y="88"/>
                </a:lnTo>
                <a:lnTo>
                  <a:pt x="20" y="69"/>
                </a:lnTo>
                <a:lnTo>
                  <a:pt x="27" y="51"/>
                </a:lnTo>
                <a:lnTo>
                  <a:pt x="41" y="35"/>
                </a:lnTo>
                <a:lnTo>
                  <a:pt x="58" y="24"/>
                </a:lnTo>
                <a:lnTo>
                  <a:pt x="78" y="17"/>
                </a:lnTo>
                <a:lnTo>
                  <a:pt x="99" y="14"/>
                </a:lnTo>
                <a:lnTo>
                  <a:pt x="120" y="16"/>
                </a:lnTo>
                <a:lnTo>
                  <a:pt x="141" y="21"/>
                </a:lnTo>
                <a:lnTo>
                  <a:pt x="159" y="30"/>
                </a:lnTo>
                <a:lnTo>
                  <a:pt x="176" y="44"/>
                </a:lnTo>
                <a:lnTo>
                  <a:pt x="187" y="61"/>
                </a:lnTo>
                <a:lnTo>
                  <a:pt x="196" y="81"/>
                </a:lnTo>
                <a:lnTo>
                  <a:pt x="199" y="102"/>
                </a:lnTo>
                <a:lnTo>
                  <a:pt x="196" y="123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3" grpId="0"/>
      <p:bldP spid="4" grpId="0"/>
      <p:bldP spid="8" grpId="0"/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115616" y="1962785"/>
            <a:ext cx="3925570" cy="3342005"/>
          </a:xfrm>
          <a:prstGeom prst="rect">
            <a:avLst/>
          </a:prstGeom>
          <a:solidFill>
            <a:srgbClr val="9BBB59"/>
          </a:solidFill>
          <a:ln w="6350">
            <a:solidFill>
              <a:schemeClr val="bg1"/>
            </a:solidFill>
          </a:ln>
          <a:effectLst>
            <a:outerShdw blurRad="76200" dist="38100" dir="8100000" algn="tr" rotWithShape="0">
              <a:prstClr val="black">
                <a:alpha val="3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词句段运用</a:t>
            </a:r>
            <a:endParaRPr lang="en-US" altLang="zh-CN" sz="4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59632" y="1962785"/>
            <a:ext cx="3634105" cy="3192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eaLnBrk="1" latinLnBrk="0" hangingPunct="1">
              <a:lnSpc>
                <a:spcPct val="120000"/>
              </a:lnSpc>
            </a:pPr>
            <a:r>
              <a:rPr lang="en-US" altLang="zh-CN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这三个加点词语是一组近义词。</a:t>
            </a:r>
            <a:r>
              <a:rPr altLang="zh-CN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“陆续”指不定时不定数地先先后后、时断时续地进行</a:t>
            </a:r>
            <a:r>
              <a:rPr lang="zh-CN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；</a:t>
            </a:r>
            <a:r>
              <a:rPr altLang="zh-CN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“连续”着重指一个接着一个，紧紧相连</a:t>
            </a:r>
            <a:r>
              <a:rPr lang="zh-CN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；</a:t>
            </a:r>
            <a:r>
              <a:rPr altLang="zh-CN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“继续”着重指不间断地接连延续下去</a:t>
            </a:r>
            <a:r>
              <a:rPr lang="zh-CN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4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895985" y="1052830"/>
            <a:ext cx="2456180" cy="582930"/>
            <a:chOff x="1411" y="1658"/>
            <a:chExt cx="3868" cy="918"/>
          </a:xfrm>
        </p:grpSpPr>
        <p:sp>
          <p:nvSpPr>
            <p:cNvPr id="6" name="矩形 5"/>
            <p:cNvSpPr/>
            <p:nvPr/>
          </p:nvSpPr>
          <p:spPr>
            <a:xfrm>
              <a:off x="1573" y="1658"/>
              <a:ext cx="3706" cy="9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3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我的发现</a:t>
              </a:r>
              <a:endPara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7" name="Freeform 845"/>
            <p:cNvSpPr>
              <a:spLocks noEditPoints="1"/>
            </p:cNvSpPr>
            <p:nvPr/>
          </p:nvSpPr>
          <p:spPr bwMode="auto">
            <a:xfrm>
              <a:off x="1411" y="1810"/>
              <a:ext cx="624" cy="567"/>
            </a:xfrm>
            <a:custGeom>
              <a:avLst/>
              <a:gdLst>
                <a:gd name="T0" fmla="*/ 269 w 282"/>
                <a:gd name="T1" fmla="*/ 79 h 264"/>
                <a:gd name="T2" fmla="*/ 233 w 282"/>
                <a:gd name="T3" fmla="*/ 74 h 264"/>
                <a:gd name="T4" fmla="*/ 196 w 282"/>
                <a:gd name="T5" fmla="*/ 78 h 264"/>
                <a:gd name="T6" fmla="*/ 168 w 282"/>
                <a:gd name="T7" fmla="*/ 23 h 264"/>
                <a:gd name="T8" fmla="*/ 131 w 282"/>
                <a:gd name="T9" fmla="*/ 0 h 264"/>
                <a:gd name="T10" fmla="*/ 106 w 282"/>
                <a:gd name="T11" fmla="*/ 26 h 264"/>
                <a:gd name="T12" fmla="*/ 80 w 282"/>
                <a:gd name="T13" fmla="*/ 81 h 264"/>
                <a:gd name="T14" fmla="*/ 37 w 282"/>
                <a:gd name="T15" fmla="*/ 78 h 264"/>
                <a:gd name="T16" fmla="*/ 6 w 282"/>
                <a:gd name="T17" fmla="*/ 86 h 264"/>
                <a:gd name="T18" fmla="*/ 10 w 282"/>
                <a:gd name="T19" fmla="*/ 127 h 264"/>
                <a:gd name="T20" fmla="*/ 54 w 282"/>
                <a:gd name="T21" fmla="*/ 162 h 264"/>
                <a:gd name="T22" fmla="*/ 38 w 282"/>
                <a:gd name="T23" fmla="*/ 208 h 264"/>
                <a:gd name="T24" fmla="*/ 41 w 282"/>
                <a:gd name="T25" fmla="*/ 251 h 264"/>
                <a:gd name="T26" fmla="*/ 79 w 282"/>
                <a:gd name="T27" fmla="*/ 261 h 264"/>
                <a:gd name="T28" fmla="*/ 121 w 282"/>
                <a:gd name="T29" fmla="*/ 236 h 264"/>
                <a:gd name="T30" fmla="*/ 161 w 282"/>
                <a:gd name="T31" fmla="*/ 243 h 264"/>
                <a:gd name="T32" fmla="*/ 207 w 282"/>
                <a:gd name="T33" fmla="*/ 258 h 264"/>
                <a:gd name="T34" fmla="*/ 242 w 282"/>
                <a:gd name="T35" fmla="*/ 236 h 264"/>
                <a:gd name="T36" fmla="*/ 235 w 282"/>
                <a:gd name="T37" fmla="*/ 195 h 264"/>
                <a:gd name="T38" fmla="*/ 237 w 282"/>
                <a:gd name="T39" fmla="*/ 162 h 264"/>
                <a:gd name="T40" fmla="*/ 275 w 282"/>
                <a:gd name="T41" fmla="*/ 127 h 264"/>
                <a:gd name="T42" fmla="*/ 245 w 282"/>
                <a:gd name="T43" fmla="*/ 137 h 264"/>
                <a:gd name="T44" fmla="*/ 209 w 282"/>
                <a:gd name="T45" fmla="*/ 165 h 264"/>
                <a:gd name="T46" fmla="*/ 209 w 282"/>
                <a:gd name="T47" fmla="*/ 172 h 264"/>
                <a:gd name="T48" fmla="*/ 216 w 282"/>
                <a:gd name="T49" fmla="*/ 185 h 264"/>
                <a:gd name="T50" fmla="*/ 228 w 282"/>
                <a:gd name="T51" fmla="*/ 219 h 264"/>
                <a:gd name="T52" fmla="*/ 216 w 282"/>
                <a:gd name="T53" fmla="*/ 244 h 264"/>
                <a:gd name="T54" fmla="*/ 183 w 282"/>
                <a:gd name="T55" fmla="*/ 239 h 264"/>
                <a:gd name="T56" fmla="*/ 137 w 282"/>
                <a:gd name="T57" fmla="*/ 215 h 264"/>
                <a:gd name="T58" fmla="*/ 128 w 282"/>
                <a:gd name="T59" fmla="*/ 213 h 264"/>
                <a:gd name="T60" fmla="*/ 69 w 282"/>
                <a:gd name="T61" fmla="*/ 247 h 264"/>
                <a:gd name="T62" fmla="*/ 51 w 282"/>
                <a:gd name="T63" fmla="*/ 236 h 264"/>
                <a:gd name="T64" fmla="*/ 55 w 282"/>
                <a:gd name="T65" fmla="*/ 202 h 264"/>
                <a:gd name="T66" fmla="*/ 66 w 282"/>
                <a:gd name="T67" fmla="*/ 169 h 264"/>
                <a:gd name="T68" fmla="*/ 69 w 282"/>
                <a:gd name="T69" fmla="*/ 157 h 264"/>
                <a:gd name="T70" fmla="*/ 51 w 282"/>
                <a:gd name="T71" fmla="*/ 144 h 264"/>
                <a:gd name="T72" fmla="*/ 14 w 282"/>
                <a:gd name="T73" fmla="*/ 105 h 264"/>
                <a:gd name="T74" fmla="*/ 35 w 282"/>
                <a:gd name="T75" fmla="*/ 92 h 264"/>
                <a:gd name="T76" fmla="*/ 72 w 282"/>
                <a:gd name="T77" fmla="*/ 93 h 264"/>
                <a:gd name="T78" fmla="*/ 86 w 282"/>
                <a:gd name="T79" fmla="*/ 98 h 264"/>
                <a:gd name="T80" fmla="*/ 90 w 282"/>
                <a:gd name="T81" fmla="*/ 92 h 264"/>
                <a:gd name="T82" fmla="*/ 106 w 282"/>
                <a:gd name="T83" fmla="*/ 54 h 264"/>
                <a:gd name="T84" fmla="*/ 130 w 282"/>
                <a:gd name="T85" fmla="*/ 17 h 264"/>
                <a:gd name="T86" fmla="*/ 155 w 282"/>
                <a:gd name="T87" fmla="*/ 28 h 264"/>
                <a:gd name="T88" fmla="*/ 178 w 282"/>
                <a:gd name="T89" fmla="*/ 67 h 264"/>
                <a:gd name="T90" fmla="*/ 186 w 282"/>
                <a:gd name="T91" fmla="*/ 92 h 264"/>
                <a:gd name="T92" fmla="*/ 200 w 282"/>
                <a:gd name="T93" fmla="*/ 91 h 264"/>
                <a:gd name="T94" fmla="*/ 240 w 282"/>
                <a:gd name="T95" fmla="*/ 86 h 264"/>
                <a:gd name="T96" fmla="*/ 268 w 282"/>
                <a:gd name="T97" fmla="*/ 100 h 264"/>
                <a:gd name="T98" fmla="*/ 252 w 282"/>
                <a:gd name="T99" fmla="*/ 13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82" h="264">
                  <a:moveTo>
                    <a:pt x="282" y="96"/>
                  </a:moveTo>
                  <a:lnTo>
                    <a:pt x="278" y="86"/>
                  </a:lnTo>
                  <a:lnTo>
                    <a:pt x="269" y="79"/>
                  </a:lnTo>
                  <a:lnTo>
                    <a:pt x="258" y="75"/>
                  </a:lnTo>
                  <a:lnTo>
                    <a:pt x="247" y="74"/>
                  </a:lnTo>
                  <a:lnTo>
                    <a:pt x="233" y="74"/>
                  </a:lnTo>
                  <a:lnTo>
                    <a:pt x="220" y="75"/>
                  </a:lnTo>
                  <a:lnTo>
                    <a:pt x="207" y="76"/>
                  </a:lnTo>
                  <a:lnTo>
                    <a:pt x="196" y="78"/>
                  </a:lnTo>
                  <a:lnTo>
                    <a:pt x="187" y="57"/>
                  </a:lnTo>
                  <a:lnTo>
                    <a:pt x="178" y="37"/>
                  </a:lnTo>
                  <a:lnTo>
                    <a:pt x="168" y="23"/>
                  </a:lnTo>
                  <a:lnTo>
                    <a:pt x="156" y="10"/>
                  </a:lnTo>
                  <a:lnTo>
                    <a:pt x="142" y="0"/>
                  </a:lnTo>
                  <a:lnTo>
                    <a:pt x="131" y="0"/>
                  </a:lnTo>
                  <a:lnTo>
                    <a:pt x="121" y="7"/>
                  </a:lnTo>
                  <a:lnTo>
                    <a:pt x="113" y="16"/>
                  </a:lnTo>
                  <a:lnTo>
                    <a:pt x="106" y="26"/>
                  </a:lnTo>
                  <a:lnTo>
                    <a:pt x="97" y="44"/>
                  </a:lnTo>
                  <a:lnTo>
                    <a:pt x="89" y="62"/>
                  </a:lnTo>
                  <a:lnTo>
                    <a:pt x="80" y="81"/>
                  </a:lnTo>
                  <a:lnTo>
                    <a:pt x="66" y="78"/>
                  </a:lnTo>
                  <a:lnTo>
                    <a:pt x="51" y="78"/>
                  </a:lnTo>
                  <a:lnTo>
                    <a:pt x="37" y="78"/>
                  </a:lnTo>
                  <a:lnTo>
                    <a:pt x="25" y="79"/>
                  </a:lnTo>
                  <a:lnTo>
                    <a:pt x="15" y="82"/>
                  </a:lnTo>
                  <a:lnTo>
                    <a:pt x="6" y="86"/>
                  </a:lnTo>
                  <a:lnTo>
                    <a:pt x="0" y="95"/>
                  </a:lnTo>
                  <a:lnTo>
                    <a:pt x="1" y="112"/>
                  </a:lnTo>
                  <a:lnTo>
                    <a:pt x="10" y="127"/>
                  </a:lnTo>
                  <a:lnTo>
                    <a:pt x="24" y="141"/>
                  </a:lnTo>
                  <a:lnTo>
                    <a:pt x="39" y="154"/>
                  </a:lnTo>
                  <a:lnTo>
                    <a:pt x="54" y="162"/>
                  </a:lnTo>
                  <a:lnTo>
                    <a:pt x="48" y="175"/>
                  </a:lnTo>
                  <a:lnTo>
                    <a:pt x="42" y="191"/>
                  </a:lnTo>
                  <a:lnTo>
                    <a:pt x="38" y="208"/>
                  </a:lnTo>
                  <a:lnTo>
                    <a:pt x="35" y="223"/>
                  </a:lnTo>
                  <a:lnTo>
                    <a:pt x="37" y="239"/>
                  </a:lnTo>
                  <a:lnTo>
                    <a:pt x="41" y="251"/>
                  </a:lnTo>
                  <a:lnTo>
                    <a:pt x="51" y="260"/>
                  </a:lnTo>
                  <a:lnTo>
                    <a:pt x="65" y="264"/>
                  </a:lnTo>
                  <a:lnTo>
                    <a:pt x="79" y="261"/>
                  </a:lnTo>
                  <a:lnTo>
                    <a:pt x="94" y="254"/>
                  </a:lnTo>
                  <a:lnTo>
                    <a:pt x="109" y="246"/>
                  </a:lnTo>
                  <a:lnTo>
                    <a:pt x="121" y="236"/>
                  </a:lnTo>
                  <a:lnTo>
                    <a:pt x="132" y="227"/>
                  </a:lnTo>
                  <a:lnTo>
                    <a:pt x="147" y="234"/>
                  </a:lnTo>
                  <a:lnTo>
                    <a:pt x="161" y="243"/>
                  </a:lnTo>
                  <a:lnTo>
                    <a:pt x="176" y="250"/>
                  </a:lnTo>
                  <a:lnTo>
                    <a:pt x="192" y="255"/>
                  </a:lnTo>
                  <a:lnTo>
                    <a:pt x="207" y="258"/>
                  </a:lnTo>
                  <a:lnTo>
                    <a:pt x="223" y="255"/>
                  </a:lnTo>
                  <a:lnTo>
                    <a:pt x="235" y="247"/>
                  </a:lnTo>
                  <a:lnTo>
                    <a:pt x="242" y="236"/>
                  </a:lnTo>
                  <a:lnTo>
                    <a:pt x="244" y="223"/>
                  </a:lnTo>
                  <a:lnTo>
                    <a:pt x="241" y="209"/>
                  </a:lnTo>
                  <a:lnTo>
                    <a:pt x="235" y="195"/>
                  </a:lnTo>
                  <a:lnTo>
                    <a:pt x="230" y="182"/>
                  </a:lnTo>
                  <a:lnTo>
                    <a:pt x="223" y="171"/>
                  </a:lnTo>
                  <a:lnTo>
                    <a:pt x="237" y="162"/>
                  </a:lnTo>
                  <a:lnTo>
                    <a:pt x="251" y="151"/>
                  </a:lnTo>
                  <a:lnTo>
                    <a:pt x="264" y="140"/>
                  </a:lnTo>
                  <a:lnTo>
                    <a:pt x="275" y="127"/>
                  </a:lnTo>
                  <a:lnTo>
                    <a:pt x="280" y="113"/>
                  </a:lnTo>
                  <a:lnTo>
                    <a:pt x="282" y="96"/>
                  </a:lnTo>
                  <a:close/>
                  <a:moveTo>
                    <a:pt x="245" y="137"/>
                  </a:moveTo>
                  <a:lnTo>
                    <a:pt x="228" y="150"/>
                  </a:lnTo>
                  <a:lnTo>
                    <a:pt x="210" y="162"/>
                  </a:lnTo>
                  <a:lnTo>
                    <a:pt x="209" y="165"/>
                  </a:lnTo>
                  <a:lnTo>
                    <a:pt x="207" y="167"/>
                  </a:lnTo>
                  <a:lnTo>
                    <a:pt x="207" y="169"/>
                  </a:lnTo>
                  <a:lnTo>
                    <a:pt x="209" y="172"/>
                  </a:lnTo>
                  <a:lnTo>
                    <a:pt x="209" y="175"/>
                  </a:lnTo>
                  <a:lnTo>
                    <a:pt x="210" y="177"/>
                  </a:lnTo>
                  <a:lnTo>
                    <a:pt x="216" y="185"/>
                  </a:lnTo>
                  <a:lnTo>
                    <a:pt x="221" y="195"/>
                  </a:lnTo>
                  <a:lnTo>
                    <a:pt x="226" y="208"/>
                  </a:lnTo>
                  <a:lnTo>
                    <a:pt x="228" y="219"/>
                  </a:lnTo>
                  <a:lnTo>
                    <a:pt x="228" y="230"/>
                  </a:lnTo>
                  <a:lnTo>
                    <a:pt x="224" y="239"/>
                  </a:lnTo>
                  <a:lnTo>
                    <a:pt x="216" y="244"/>
                  </a:lnTo>
                  <a:lnTo>
                    <a:pt x="206" y="244"/>
                  </a:lnTo>
                  <a:lnTo>
                    <a:pt x="195" y="241"/>
                  </a:lnTo>
                  <a:lnTo>
                    <a:pt x="183" y="239"/>
                  </a:lnTo>
                  <a:lnTo>
                    <a:pt x="175" y="234"/>
                  </a:lnTo>
                  <a:lnTo>
                    <a:pt x="156" y="223"/>
                  </a:lnTo>
                  <a:lnTo>
                    <a:pt x="137" y="215"/>
                  </a:lnTo>
                  <a:lnTo>
                    <a:pt x="134" y="213"/>
                  </a:lnTo>
                  <a:lnTo>
                    <a:pt x="131" y="212"/>
                  </a:lnTo>
                  <a:lnTo>
                    <a:pt x="128" y="213"/>
                  </a:lnTo>
                  <a:lnTo>
                    <a:pt x="110" y="227"/>
                  </a:lnTo>
                  <a:lnTo>
                    <a:pt x="90" y="240"/>
                  </a:lnTo>
                  <a:lnTo>
                    <a:pt x="69" y="247"/>
                  </a:lnTo>
                  <a:lnTo>
                    <a:pt x="59" y="248"/>
                  </a:lnTo>
                  <a:lnTo>
                    <a:pt x="54" y="244"/>
                  </a:lnTo>
                  <a:lnTo>
                    <a:pt x="51" y="236"/>
                  </a:lnTo>
                  <a:lnTo>
                    <a:pt x="51" y="226"/>
                  </a:lnTo>
                  <a:lnTo>
                    <a:pt x="52" y="215"/>
                  </a:lnTo>
                  <a:lnTo>
                    <a:pt x="55" y="202"/>
                  </a:lnTo>
                  <a:lnTo>
                    <a:pt x="59" y="189"/>
                  </a:lnTo>
                  <a:lnTo>
                    <a:pt x="62" y="178"/>
                  </a:lnTo>
                  <a:lnTo>
                    <a:pt x="66" y="169"/>
                  </a:lnTo>
                  <a:lnTo>
                    <a:pt x="69" y="164"/>
                  </a:lnTo>
                  <a:lnTo>
                    <a:pt x="69" y="160"/>
                  </a:lnTo>
                  <a:lnTo>
                    <a:pt x="69" y="157"/>
                  </a:lnTo>
                  <a:lnTo>
                    <a:pt x="68" y="155"/>
                  </a:lnTo>
                  <a:lnTo>
                    <a:pt x="65" y="153"/>
                  </a:lnTo>
                  <a:lnTo>
                    <a:pt x="51" y="144"/>
                  </a:lnTo>
                  <a:lnTo>
                    <a:pt x="35" y="133"/>
                  </a:lnTo>
                  <a:lnTo>
                    <a:pt x="23" y="120"/>
                  </a:lnTo>
                  <a:lnTo>
                    <a:pt x="14" y="105"/>
                  </a:lnTo>
                  <a:lnTo>
                    <a:pt x="15" y="98"/>
                  </a:lnTo>
                  <a:lnTo>
                    <a:pt x="23" y="93"/>
                  </a:lnTo>
                  <a:lnTo>
                    <a:pt x="35" y="92"/>
                  </a:lnTo>
                  <a:lnTo>
                    <a:pt x="48" y="91"/>
                  </a:lnTo>
                  <a:lnTo>
                    <a:pt x="62" y="92"/>
                  </a:lnTo>
                  <a:lnTo>
                    <a:pt x="72" y="93"/>
                  </a:lnTo>
                  <a:lnTo>
                    <a:pt x="79" y="96"/>
                  </a:lnTo>
                  <a:lnTo>
                    <a:pt x="83" y="98"/>
                  </a:lnTo>
                  <a:lnTo>
                    <a:pt x="86" y="98"/>
                  </a:lnTo>
                  <a:lnTo>
                    <a:pt x="87" y="95"/>
                  </a:lnTo>
                  <a:lnTo>
                    <a:pt x="89" y="93"/>
                  </a:lnTo>
                  <a:lnTo>
                    <a:pt x="90" y="92"/>
                  </a:lnTo>
                  <a:lnTo>
                    <a:pt x="94" y="83"/>
                  </a:lnTo>
                  <a:lnTo>
                    <a:pt x="100" y="69"/>
                  </a:lnTo>
                  <a:lnTo>
                    <a:pt x="106" y="54"/>
                  </a:lnTo>
                  <a:lnTo>
                    <a:pt x="113" y="38"/>
                  </a:lnTo>
                  <a:lnTo>
                    <a:pt x="121" y="26"/>
                  </a:lnTo>
                  <a:lnTo>
                    <a:pt x="130" y="17"/>
                  </a:lnTo>
                  <a:lnTo>
                    <a:pt x="138" y="14"/>
                  </a:lnTo>
                  <a:lnTo>
                    <a:pt x="148" y="20"/>
                  </a:lnTo>
                  <a:lnTo>
                    <a:pt x="155" y="28"/>
                  </a:lnTo>
                  <a:lnTo>
                    <a:pt x="162" y="40"/>
                  </a:lnTo>
                  <a:lnTo>
                    <a:pt x="168" y="48"/>
                  </a:lnTo>
                  <a:lnTo>
                    <a:pt x="178" y="67"/>
                  </a:lnTo>
                  <a:lnTo>
                    <a:pt x="183" y="86"/>
                  </a:lnTo>
                  <a:lnTo>
                    <a:pt x="185" y="89"/>
                  </a:lnTo>
                  <a:lnTo>
                    <a:pt x="186" y="92"/>
                  </a:lnTo>
                  <a:lnTo>
                    <a:pt x="189" y="92"/>
                  </a:lnTo>
                  <a:lnTo>
                    <a:pt x="190" y="92"/>
                  </a:lnTo>
                  <a:lnTo>
                    <a:pt x="200" y="91"/>
                  </a:lnTo>
                  <a:lnTo>
                    <a:pt x="213" y="89"/>
                  </a:lnTo>
                  <a:lnTo>
                    <a:pt x="226" y="88"/>
                  </a:lnTo>
                  <a:lnTo>
                    <a:pt x="240" y="86"/>
                  </a:lnTo>
                  <a:lnTo>
                    <a:pt x="252" y="88"/>
                  </a:lnTo>
                  <a:lnTo>
                    <a:pt x="262" y="92"/>
                  </a:lnTo>
                  <a:lnTo>
                    <a:pt x="268" y="100"/>
                  </a:lnTo>
                  <a:lnTo>
                    <a:pt x="268" y="110"/>
                  </a:lnTo>
                  <a:lnTo>
                    <a:pt x="261" y="120"/>
                  </a:lnTo>
                  <a:lnTo>
                    <a:pt x="252" y="130"/>
                  </a:lnTo>
                  <a:lnTo>
                    <a:pt x="245" y="137"/>
                  </a:lnTo>
                  <a:close/>
                </a:path>
              </a:pathLst>
            </a:custGeom>
            <a:solidFill>
              <a:srgbClr val="FFC000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3" name="矩形 2"/>
          <p:cNvSpPr/>
          <p:nvPr/>
        </p:nvSpPr>
        <p:spPr>
          <a:xfrm>
            <a:off x="5748020" y="3393206"/>
            <a:ext cx="2941320" cy="1420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eaLnBrk="1" latinLnBrk="0" hangingPunct="1">
              <a:lnSpc>
                <a:spcPct val="120000"/>
              </a:lnSpc>
            </a:pPr>
            <a:r>
              <a:rPr altLang="zh-CN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这些词语虽然意思相近，但在具体的语言环境中不能混用。</a:t>
            </a:r>
            <a:endParaRPr altLang="zh-CN" sz="24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Freeform 817"/>
          <p:cNvSpPr>
            <a:spLocks noEditPoints="1"/>
          </p:cNvSpPr>
          <p:nvPr/>
        </p:nvSpPr>
        <p:spPr bwMode="auto">
          <a:xfrm>
            <a:off x="5328285" y="3033161"/>
            <a:ext cx="3780028" cy="1980015"/>
          </a:xfrm>
          <a:custGeom>
            <a:avLst/>
            <a:gdLst>
              <a:gd name="T0" fmla="*/ 385 w 425"/>
              <a:gd name="T1" fmla="*/ 99 h 423"/>
              <a:gd name="T2" fmla="*/ 346 w 425"/>
              <a:gd name="T3" fmla="*/ 48 h 423"/>
              <a:gd name="T4" fmla="*/ 282 w 425"/>
              <a:gd name="T5" fmla="*/ 44 h 423"/>
              <a:gd name="T6" fmla="*/ 240 w 425"/>
              <a:gd name="T7" fmla="*/ 5 h 423"/>
              <a:gd name="T8" fmla="*/ 182 w 425"/>
              <a:gd name="T9" fmla="*/ 5 h 423"/>
              <a:gd name="T10" fmla="*/ 143 w 425"/>
              <a:gd name="T11" fmla="*/ 44 h 423"/>
              <a:gd name="T12" fmla="*/ 79 w 425"/>
              <a:gd name="T13" fmla="*/ 48 h 423"/>
              <a:gd name="T14" fmla="*/ 40 w 425"/>
              <a:gd name="T15" fmla="*/ 99 h 423"/>
              <a:gd name="T16" fmla="*/ 27 w 425"/>
              <a:gd name="T17" fmla="*/ 153 h 423"/>
              <a:gd name="T18" fmla="*/ 0 w 425"/>
              <a:gd name="T19" fmla="*/ 203 h 423"/>
              <a:gd name="T20" fmla="*/ 13 w 425"/>
              <a:gd name="T21" fmla="*/ 258 h 423"/>
              <a:gd name="T22" fmla="*/ 39 w 425"/>
              <a:gd name="T23" fmla="*/ 303 h 423"/>
              <a:gd name="T24" fmla="*/ 63 w 425"/>
              <a:gd name="T25" fmla="*/ 363 h 423"/>
              <a:gd name="T26" fmla="*/ 122 w 425"/>
              <a:gd name="T27" fmla="*/ 387 h 423"/>
              <a:gd name="T28" fmla="*/ 165 w 425"/>
              <a:gd name="T29" fmla="*/ 411 h 423"/>
              <a:gd name="T30" fmla="*/ 222 w 425"/>
              <a:gd name="T31" fmla="*/ 423 h 423"/>
              <a:gd name="T32" fmla="*/ 273 w 425"/>
              <a:gd name="T33" fmla="*/ 398 h 423"/>
              <a:gd name="T34" fmla="*/ 325 w 425"/>
              <a:gd name="T35" fmla="*/ 385 h 423"/>
              <a:gd name="T36" fmla="*/ 375 w 425"/>
              <a:gd name="T37" fmla="*/ 346 h 423"/>
              <a:gd name="T38" fmla="*/ 380 w 425"/>
              <a:gd name="T39" fmla="*/ 281 h 423"/>
              <a:gd name="T40" fmla="*/ 421 w 425"/>
              <a:gd name="T41" fmla="*/ 241 h 423"/>
              <a:gd name="T42" fmla="*/ 419 w 425"/>
              <a:gd name="T43" fmla="*/ 184 h 423"/>
              <a:gd name="T44" fmla="*/ 380 w 425"/>
              <a:gd name="T45" fmla="*/ 143 h 423"/>
              <a:gd name="T46" fmla="*/ 363 w 425"/>
              <a:gd name="T47" fmla="*/ 272 h 423"/>
              <a:gd name="T48" fmla="*/ 363 w 425"/>
              <a:gd name="T49" fmla="*/ 279 h 423"/>
              <a:gd name="T50" fmla="*/ 371 w 425"/>
              <a:gd name="T51" fmla="*/ 301 h 423"/>
              <a:gd name="T52" fmla="*/ 352 w 425"/>
              <a:gd name="T53" fmla="*/ 354 h 423"/>
              <a:gd name="T54" fmla="*/ 299 w 425"/>
              <a:gd name="T55" fmla="*/ 371 h 423"/>
              <a:gd name="T56" fmla="*/ 275 w 425"/>
              <a:gd name="T57" fmla="*/ 363 h 423"/>
              <a:gd name="T58" fmla="*/ 271 w 425"/>
              <a:gd name="T59" fmla="*/ 370 h 423"/>
              <a:gd name="T60" fmla="*/ 251 w 425"/>
              <a:gd name="T61" fmla="*/ 398 h 423"/>
              <a:gd name="T62" fmla="*/ 202 w 425"/>
              <a:gd name="T63" fmla="*/ 411 h 423"/>
              <a:gd name="T64" fmla="*/ 160 w 425"/>
              <a:gd name="T65" fmla="*/ 384 h 423"/>
              <a:gd name="T66" fmla="*/ 151 w 425"/>
              <a:gd name="T67" fmla="*/ 363 h 423"/>
              <a:gd name="T68" fmla="*/ 144 w 425"/>
              <a:gd name="T69" fmla="*/ 363 h 423"/>
              <a:gd name="T70" fmla="*/ 89 w 425"/>
              <a:gd name="T71" fmla="*/ 365 h 423"/>
              <a:gd name="T72" fmla="*/ 54 w 425"/>
              <a:gd name="T73" fmla="*/ 320 h 423"/>
              <a:gd name="T74" fmla="*/ 60 w 425"/>
              <a:gd name="T75" fmla="*/ 282 h 423"/>
              <a:gd name="T76" fmla="*/ 63 w 425"/>
              <a:gd name="T77" fmla="*/ 275 h 423"/>
              <a:gd name="T78" fmla="*/ 57 w 425"/>
              <a:gd name="T79" fmla="*/ 270 h 423"/>
              <a:gd name="T80" fmla="*/ 19 w 425"/>
              <a:gd name="T81" fmla="*/ 239 h 423"/>
              <a:gd name="T82" fmla="*/ 19 w 425"/>
              <a:gd name="T83" fmla="*/ 188 h 423"/>
              <a:gd name="T84" fmla="*/ 55 w 425"/>
              <a:gd name="T85" fmla="*/ 154 h 423"/>
              <a:gd name="T86" fmla="*/ 61 w 425"/>
              <a:gd name="T87" fmla="*/ 151 h 423"/>
              <a:gd name="T88" fmla="*/ 61 w 425"/>
              <a:gd name="T89" fmla="*/ 144 h 423"/>
              <a:gd name="T90" fmla="*/ 60 w 425"/>
              <a:gd name="T91" fmla="*/ 88 h 423"/>
              <a:gd name="T92" fmla="*/ 105 w 425"/>
              <a:gd name="T93" fmla="*/ 54 h 423"/>
              <a:gd name="T94" fmla="*/ 143 w 425"/>
              <a:gd name="T95" fmla="*/ 59 h 423"/>
              <a:gd name="T96" fmla="*/ 149 w 425"/>
              <a:gd name="T97" fmla="*/ 62 h 423"/>
              <a:gd name="T98" fmla="*/ 154 w 425"/>
              <a:gd name="T99" fmla="*/ 57 h 423"/>
              <a:gd name="T100" fmla="*/ 185 w 425"/>
              <a:gd name="T101" fmla="*/ 19 h 423"/>
              <a:gd name="T102" fmla="*/ 236 w 425"/>
              <a:gd name="T103" fmla="*/ 17 h 423"/>
              <a:gd name="T104" fmla="*/ 271 w 425"/>
              <a:gd name="T105" fmla="*/ 54 h 423"/>
              <a:gd name="T106" fmla="*/ 275 w 425"/>
              <a:gd name="T107" fmla="*/ 59 h 423"/>
              <a:gd name="T108" fmla="*/ 282 w 425"/>
              <a:gd name="T109" fmla="*/ 59 h 423"/>
              <a:gd name="T110" fmla="*/ 339 w 425"/>
              <a:gd name="T111" fmla="*/ 61 h 423"/>
              <a:gd name="T112" fmla="*/ 371 w 425"/>
              <a:gd name="T113" fmla="*/ 106 h 423"/>
              <a:gd name="T114" fmla="*/ 361 w 425"/>
              <a:gd name="T115" fmla="*/ 147 h 423"/>
              <a:gd name="T116" fmla="*/ 367 w 425"/>
              <a:gd name="T117" fmla="*/ 153 h 423"/>
              <a:gd name="T118" fmla="*/ 387 w 425"/>
              <a:gd name="T119" fmla="*/ 161 h 423"/>
              <a:gd name="T120" fmla="*/ 411 w 425"/>
              <a:gd name="T121" fmla="*/ 205 h 423"/>
              <a:gd name="T122" fmla="*/ 398 w 425"/>
              <a:gd name="T123" fmla="*/ 253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25" h="423">
                <a:moveTo>
                  <a:pt x="380" y="143"/>
                </a:moveTo>
                <a:lnTo>
                  <a:pt x="387" y="122"/>
                </a:lnTo>
                <a:lnTo>
                  <a:pt x="385" y="99"/>
                </a:lnTo>
                <a:lnTo>
                  <a:pt x="377" y="79"/>
                </a:lnTo>
                <a:lnTo>
                  <a:pt x="363" y="62"/>
                </a:lnTo>
                <a:lnTo>
                  <a:pt x="346" y="48"/>
                </a:lnTo>
                <a:lnTo>
                  <a:pt x="325" y="40"/>
                </a:lnTo>
                <a:lnTo>
                  <a:pt x="304" y="38"/>
                </a:lnTo>
                <a:lnTo>
                  <a:pt x="282" y="44"/>
                </a:lnTo>
                <a:lnTo>
                  <a:pt x="273" y="27"/>
                </a:lnTo>
                <a:lnTo>
                  <a:pt x="257" y="13"/>
                </a:lnTo>
                <a:lnTo>
                  <a:pt x="240" y="5"/>
                </a:lnTo>
                <a:lnTo>
                  <a:pt x="222" y="0"/>
                </a:lnTo>
                <a:lnTo>
                  <a:pt x="202" y="0"/>
                </a:lnTo>
                <a:lnTo>
                  <a:pt x="182" y="5"/>
                </a:lnTo>
                <a:lnTo>
                  <a:pt x="165" y="13"/>
                </a:lnTo>
                <a:lnTo>
                  <a:pt x="151" y="26"/>
                </a:lnTo>
                <a:lnTo>
                  <a:pt x="143" y="44"/>
                </a:lnTo>
                <a:lnTo>
                  <a:pt x="120" y="38"/>
                </a:lnTo>
                <a:lnTo>
                  <a:pt x="99" y="40"/>
                </a:lnTo>
                <a:lnTo>
                  <a:pt x="79" y="48"/>
                </a:lnTo>
                <a:lnTo>
                  <a:pt x="61" y="62"/>
                </a:lnTo>
                <a:lnTo>
                  <a:pt x="48" y="79"/>
                </a:lnTo>
                <a:lnTo>
                  <a:pt x="40" y="99"/>
                </a:lnTo>
                <a:lnTo>
                  <a:pt x="37" y="122"/>
                </a:lnTo>
                <a:lnTo>
                  <a:pt x="44" y="143"/>
                </a:lnTo>
                <a:lnTo>
                  <a:pt x="27" y="153"/>
                </a:lnTo>
                <a:lnTo>
                  <a:pt x="13" y="167"/>
                </a:lnTo>
                <a:lnTo>
                  <a:pt x="5" y="184"/>
                </a:lnTo>
                <a:lnTo>
                  <a:pt x="0" y="203"/>
                </a:lnTo>
                <a:lnTo>
                  <a:pt x="0" y="223"/>
                </a:lnTo>
                <a:lnTo>
                  <a:pt x="5" y="241"/>
                </a:lnTo>
                <a:lnTo>
                  <a:pt x="13" y="258"/>
                </a:lnTo>
                <a:lnTo>
                  <a:pt x="26" y="272"/>
                </a:lnTo>
                <a:lnTo>
                  <a:pt x="44" y="281"/>
                </a:lnTo>
                <a:lnTo>
                  <a:pt x="39" y="303"/>
                </a:lnTo>
                <a:lnTo>
                  <a:pt x="41" y="325"/>
                </a:lnTo>
                <a:lnTo>
                  <a:pt x="50" y="346"/>
                </a:lnTo>
                <a:lnTo>
                  <a:pt x="63" y="363"/>
                </a:lnTo>
                <a:lnTo>
                  <a:pt x="81" y="377"/>
                </a:lnTo>
                <a:lnTo>
                  <a:pt x="101" y="385"/>
                </a:lnTo>
                <a:lnTo>
                  <a:pt x="122" y="387"/>
                </a:lnTo>
                <a:lnTo>
                  <a:pt x="143" y="380"/>
                </a:lnTo>
                <a:lnTo>
                  <a:pt x="151" y="398"/>
                </a:lnTo>
                <a:lnTo>
                  <a:pt x="165" y="411"/>
                </a:lnTo>
                <a:lnTo>
                  <a:pt x="182" y="419"/>
                </a:lnTo>
                <a:lnTo>
                  <a:pt x="202" y="423"/>
                </a:lnTo>
                <a:lnTo>
                  <a:pt x="222" y="423"/>
                </a:lnTo>
                <a:lnTo>
                  <a:pt x="240" y="419"/>
                </a:lnTo>
                <a:lnTo>
                  <a:pt x="257" y="411"/>
                </a:lnTo>
                <a:lnTo>
                  <a:pt x="273" y="398"/>
                </a:lnTo>
                <a:lnTo>
                  <a:pt x="282" y="380"/>
                </a:lnTo>
                <a:lnTo>
                  <a:pt x="304" y="387"/>
                </a:lnTo>
                <a:lnTo>
                  <a:pt x="325" y="385"/>
                </a:lnTo>
                <a:lnTo>
                  <a:pt x="344" y="377"/>
                </a:lnTo>
                <a:lnTo>
                  <a:pt x="361" y="363"/>
                </a:lnTo>
                <a:lnTo>
                  <a:pt x="375" y="346"/>
                </a:lnTo>
                <a:lnTo>
                  <a:pt x="384" y="325"/>
                </a:lnTo>
                <a:lnTo>
                  <a:pt x="385" y="303"/>
                </a:lnTo>
                <a:lnTo>
                  <a:pt x="380" y="281"/>
                </a:lnTo>
                <a:lnTo>
                  <a:pt x="398" y="272"/>
                </a:lnTo>
                <a:lnTo>
                  <a:pt x="411" y="258"/>
                </a:lnTo>
                <a:lnTo>
                  <a:pt x="421" y="241"/>
                </a:lnTo>
                <a:lnTo>
                  <a:pt x="425" y="223"/>
                </a:lnTo>
                <a:lnTo>
                  <a:pt x="423" y="203"/>
                </a:lnTo>
                <a:lnTo>
                  <a:pt x="419" y="184"/>
                </a:lnTo>
                <a:lnTo>
                  <a:pt x="411" y="167"/>
                </a:lnTo>
                <a:lnTo>
                  <a:pt x="398" y="153"/>
                </a:lnTo>
                <a:lnTo>
                  <a:pt x="380" y="143"/>
                </a:lnTo>
                <a:close/>
                <a:moveTo>
                  <a:pt x="367" y="270"/>
                </a:moveTo>
                <a:lnTo>
                  <a:pt x="364" y="271"/>
                </a:lnTo>
                <a:lnTo>
                  <a:pt x="363" y="272"/>
                </a:lnTo>
                <a:lnTo>
                  <a:pt x="363" y="275"/>
                </a:lnTo>
                <a:lnTo>
                  <a:pt x="363" y="278"/>
                </a:lnTo>
                <a:lnTo>
                  <a:pt x="363" y="279"/>
                </a:lnTo>
                <a:lnTo>
                  <a:pt x="364" y="282"/>
                </a:lnTo>
                <a:lnTo>
                  <a:pt x="364" y="282"/>
                </a:lnTo>
                <a:lnTo>
                  <a:pt x="371" y="301"/>
                </a:lnTo>
                <a:lnTo>
                  <a:pt x="371" y="320"/>
                </a:lnTo>
                <a:lnTo>
                  <a:pt x="364" y="339"/>
                </a:lnTo>
                <a:lnTo>
                  <a:pt x="352" y="354"/>
                </a:lnTo>
                <a:lnTo>
                  <a:pt x="335" y="365"/>
                </a:lnTo>
                <a:lnTo>
                  <a:pt x="318" y="371"/>
                </a:lnTo>
                <a:lnTo>
                  <a:pt x="299" y="371"/>
                </a:lnTo>
                <a:lnTo>
                  <a:pt x="281" y="363"/>
                </a:lnTo>
                <a:lnTo>
                  <a:pt x="278" y="361"/>
                </a:lnTo>
                <a:lnTo>
                  <a:pt x="275" y="363"/>
                </a:lnTo>
                <a:lnTo>
                  <a:pt x="273" y="364"/>
                </a:lnTo>
                <a:lnTo>
                  <a:pt x="271" y="365"/>
                </a:lnTo>
                <a:lnTo>
                  <a:pt x="271" y="370"/>
                </a:lnTo>
                <a:lnTo>
                  <a:pt x="271" y="370"/>
                </a:lnTo>
                <a:lnTo>
                  <a:pt x="263" y="385"/>
                </a:lnTo>
                <a:lnTo>
                  <a:pt x="251" y="398"/>
                </a:lnTo>
                <a:lnTo>
                  <a:pt x="236" y="406"/>
                </a:lnTo>
                <a:lnTo>
                  <a:pt x="219" y="411"/>
                </a:lnTo>
                <a:lnTo>
                  <a:pt x="202" y="411"/>
                </a:lnTo>
                <a:lnTo>
                  <a:pt x="185" y="405"/>
                </a:lnTo>
                <a:lnTo>
                  <a:pt x="171" y="396"/>
                </a:lnTo>
                <a:lnTo>
                  <a:pt x="160" y="384"/>
                </a:lnTo>
                <a:lnTo>
                  <a:pt x="154" y="367"/>
                </a:lnTo>
                <a:lnTo>
                  <a:pt x="153" y="364"/>
                </a:lnTo>
                <a:lnTo>
                  <a:pt x="151" y="363"/>
                </a:lnTo>
                <a:lnTo>
                  <a:pt x="150" y="363"/>
                </a:lnTo>
                <a:lnTo>
                  <a:pt x="147" y="361"/>
                </a:lnTo>
                <a:lnTo>
                  <a:pt x="144" y="363"/>
                </a:lnTo>
                <a:lnTo>
                  <a:pt x="126" y="371"/>
                </a:lnTo>
                <a:lnTo>
                  <a:pt x="106" y="371"/>
                </a:lnTo>
                <a:lnTo>
                  <a:pt x="89" y="365"/>
                </a:lnTo>
                <a:lnTo>
                  <a:pt x="72" y="354"/>
                </a:lnTo>
                <a:lnTo>
                  <a:pt x="61" y="339"/>
                </a:lnTo>
                <a:lnTo>
                  <a:pt x="54" y="320"/>
                </a:lnTo>
                <a:lnTo>
                  <a:pt x="53" y="301"/>
                </a:lnTo>
                <a:lnTo>
                  <a:pt x="60" y="282"/>
                </a:lnTo>
                <a:lnTo>
                  <a:pt x="60" y="282"/>
                </a:lnTo>
                <a:lnTo>
                  <a:pt x="61" y="279"/>
                </a:lnTo>
                <a:lnTo>
                  <a:pt x="63" y="278"/>
                </a:lnTo>
                <a:lnTo>
                  <a:pt x="63" y="275"/>
                </a:lnTo>
                <a:lnTo>
                  <a:pt x="61" y="272"/>
                </a:lnTo>
                <a:lnTo>
                  <a:pt x="60" y="271"/>
                </a:lnTo>
                <a:lnTo>
                  <a:pt x="57" y="270"/>
                </a:lnTo>
                <a:lnTo>
                  <a:pt x="40" y="264"/>
                </a:lnTo>
                <a:lnTo>
                  <a:pt x="27" y="253"/>
                </a:lnTo>
                <a:lnTo>
                  <a:pt x="19" y="239"/>
                </a:lnTo>
                <a:lnTo>
                  <a:pt x="15" y="222"/>
                </a:lnTo>
                <a:lnTo>
                  <a:pt x="15" y="205"/>
                </a:lnTo>
                <a:lnTo>
                  <a:pt x="19" y="188"/>
                </a:lnTo>
                <a:lnTo>
                  <a:pt x="26" y="172"/>
                </a:lnTo>
                <a:lnTo>
                  <a:pt x="39" y="161"/>
                </a:lnTo>
                <a:lnTo>
                  <a:pt x="55" y="154"/>
                </a:lnTo>
                <a:lnTo>
                  <a:pt x="55" y="154"/>
                </a:lnTo>
                <a:lnTo>
                  <a:pt x="58" y="153"/>
                </a:lnTo>
                <a:lnTo>
                  <a:pt x="61" y="151"/>
                </a:lnTo>
                <a:lnTo>
                  <a:pt x="63" y="150"/>
                </a:lnTo>
                <a:lnTo>
                  <a:pt x="63" y="147"/>
                </a:lnTo>
                <a:lnTo>
                  <a:pt x="61" y="144"/>
                </a:lnTo>
                <a:lnTo>
                  <a:pt x="53" y="124"/>
                </a:lnTo>
                <a:lnTo>
                  <a:pt x="53" y="106"/>
                </a:lnTo>
                <a:lnTo>
                  <a:pt x="60" y="88"/>
                </a:lnTo>
                <a:lnTo>
                  <a:pt x="71" y="72"/>
                </a:lnTo>
                <a:lnTo>
                  <a:pt x="86" y="61"/>
                </a:lnTo>
                <a:lnTo>
                  <a:pt x="105" y="54"/>
                </a:lnTo>
                <a:lnTo>
                  <a:pt x="123" y="52"/>
                </a:lnTo>
                <a:lnTo>
                  <a:pt x="141" y="59"/>
                </a:lnTo>
                <a:lnTo>
                  <a:pt x="143" y="59"/>
                </a:lnTo>
                <a:lnTo>
                  <a:pt x="144" y="61"/>
                </a:lnTo>
                <a:lnTo>
                  <a:pt x="147" y="62"/>
                </a:lnTo>
                <a:lnTo>
                  <a:pt x="149" y="62"/>
                </a:lnTo>
                <a:lnTo>
                  <a:pt x="151" y="61"/>
                </a:lnTo>
                <a:lnTo>
                  <a:pt x="153" y="59"/>
                </a:lnTo>
                <a:lnTo>
                  <a:pt x="154" y="57"/>
                </a:lnTo>
                <a:lnTo>
                  <a:pt x="160" y="40"/>
                </a:lnTo>
                <a:lnTo>
                  <a:pt x="171" y="27"/>
                </a:lnTo>
                <a:lnTo>
                  <a:pt x="185" y="19"/>
                </a:lnTo>
                <a:lnTo>
                  <a:pt x="202" y="14"/>
                </a:lnTo>
                <a:lnTo>
                  <a:pt x="219" y="13"/>
                </a:lnTo>
                <a:lnTo>
                  <a:pt x="236" y="17"/>
                </a:lnTo>
                <a:lnTo>
                  <a:pt x="251" y="26"/>
                </a:lnTo>
                <a:lnTo>
                  <a:pt x="263" y="38"/>
                </a:lnTo>
                <a:lnTo>
                  <a:pt x="271" y="54"/>
                </a:lnTo>
                <a:lnTo>
                  <a:pt x="271" y="57"/>
                </a:lnTo>
                <a:lnTo>
                  <a:pt x="274" y="58"/>
                </a:lnTo>
                <a:lnTo>
                  <a:pt x="275" y="59"/>
                </a:lnTo>
                <a:lnTo>
                  <a:pt x="278" y="59"/>
                </a:lnTo>
                <a:lnTo>
                  <a:pt x="280" y="61"/>
                </a:lnTo>
                <a:lnTo>
                  <a:pt x="282" y="59"/>
                </a:lnTo>
                <a:lnTo>
                  <a:pt x="301" y="52"/>
                </a:lnTo>
                <a:lnTo>
                  <a:pt x="320" y="54"/>
                </a:lnTo>
                <a:lnTo>
                  <a:pt x="339" y="61"/>
                </a:lnTo>
                <a:lnTo>
                  <a:pt x="354" y="72"/>
                </a:lnTo>
                <a:lnTo>
                  <a:pt x="366" y="88"/>
                </a:lnTo>
                <a:lnTo>
                  <a:pt x="371" y="106"/>
                </a:lnTo>
                <a:lnTo>
                  <a:pt x="371" y="124"/>
                </a:lnTo>
                <a:lnTo>
                  <a:pt x="363" y="144"/>
                </a:lnTo>
                <a:lnTo>
                  <a:pt x="361" y="147"/>
                </a:lnTo>
                <a:lnTo>
                  <a:pt x="363" y="150"/>
                </a:lnTo>
                <a:lnTo>
                  <a:pt x="364" y="151"/>
                </a:lnTo>
                <a:lnTo>
                  <a:pt x="367" y="153"/>
                </a:lnTo>
                <a:lnTo>
                  <a:pt x="370" y="154"/>
                </a:lnTo>
                <a:lnTo>
                  <a:pt x="370" y="154"/>
                </a:lnTo>
                <a:lnTo>
                  <a:pt x="387" y="161"/>
                </a:lnTo>
                <a:lnTo>
                  <a:pt x="398" y="172"/>
                </a:lnTo>
                <a:lnTo>
                  <a:pt x="406" y="188"/>
                </a:lnTo>
                <a:lnTo>
                  <a:pt x="411" y="205"/>
                </a:lnTo>
                <a:lnTo>
                  <a:pt x="411" y="222"/>
                </a:lnTo>
                <a:lnTo>
                  <a:pt x="406" y="239"/>
                </a:lnTo>
                <a:lnTo>
                  <a:pt x="398" y="253"/>
                </a:lnTo>
                <a:lnTo>
                  <a:pt x="384" y="264"/>
                </a:lnTo>
                <a:lnTo>
                  <a:pt x="367" y="27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7776800" y="5042133"/>
            <a:ext cx="1331640" cy="1881594"/>
            <a:chOff x="5836357" y="4560894"/>
            <a:chExt cx="1327930" cy="2056092"/>
          </a:xfrm>
        </p:grpSpPr>
        <p:pic>
          <p:nvPicPr>
            <p:cNvPr id="15" name="图片 5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1" animBg="1"/>
      <p:bldP spid="5" grpId="1"/>
      <p:bldP spid="3" grpId="0"/>
      <p:bldP spid="1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11560" y="980728"/>
            <a:ext cx="8215783" cy="1045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快过节了妈妈准备去超市买下面的东西，请你帮她整理一份购物清单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词句段运用</a:t>
            </a:r>
            <a:endParaRPr lang="en-US" altLang="zh-CN" sz="4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流程图: 联系 6"/>
          <p:cNvSpPr/>
          <p:nvPr/>
        </p:nvSpPr>
        <p:spPr>
          <a:xfrm>
            <a:off x="827584" y="1088784"/>
            <a:ext cx="396000" cy="396000"/>
          </a:xfrm>
          <a:prstGeom prst="flowChartConnector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矩形 4"/>
          <p:cNvSpPr>
            <a:spLocks noChangeArrowheads="1"/>
          </p:cNvSpPr>
          <p:nvPr/>
        </p:nvSpPr>
        <p:spPr bwMode="auto">
          <a:xfrm>
            <a:off x="1115616" y="2420888"/>
            <a:ext cx="6984776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/>
            <a:r>
              <a:rPr sz="3200" b="1" dirty="0" err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鲫鱼</a:t>
            </a:r>
            <a:r>
              <a:rPr 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速冻饺子  馒头  </a:t>
            </a:r>
            <a:r>
              <a:rPr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橙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子</a:t>
            </a:r>
            <a:r>
              <a:rPr 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毛毯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r>
              <a:rPr sz="3200" b="1" dirty="0" err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牙刷</a:t>
            </a:r>
            <a:r>
              <a:rPr 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菜板  饼干  充电器  枕头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r>
              <a:rPr sz="3200" b="1" dirty="0" err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垃圾桶</a:t>
            </a:r>
            <a:r>
              <a:rPr 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棉拖鞋  沐浴液  </a:t>
            </a:r>
            <a:r>
              <a:rPr sz="3200" b="1" dirty="0" err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衣架</a:t>
            </a:r>
            <a:endParaRPr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372200" y="6021288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词句段运用</a:t>
            </a:r>
            <a:endParaRPr lang="en-US" altLang="zh-CN" sz="4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619672" y="2492896"/>
            <a:ext cx="4190752" cy="2767325"/>
            <a:chOff x="1548" y="6399"/>
            <a:chExt cx="7280" cy="2792"/>
          </a:xfrm>
        </p:grpSpPr>
        <p:sp>
          <p:nvSpPr>
            <p:cNvPr id="16" name="文本框 2"/>
            <p:cNvSpPr txBox="1"/>
            <p:nvPr/>
          </p:nvSpPr>
          <p:spPr>
            <a:xfrm>
              <a:off x="2549" y="6762"/>
              <a:ext cx="5735" cy="18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indent="304800"/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我知道：</a:t>
              </a:r>
              <a:r>
                <a:rPr lang="zh-CN" altLang="en-US" sz="28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分类列出要买的东西，购物时既方便又不会遗漏。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" name="Freeform 797"/>
            <p:cNvSpPr>
              <a:spLocks noEditPoints="1"/>
            </p:cNvSpPr>
            <p:nvPr/>
          </p:nvSpPr>
          <p:spPr bwMode="auto">
            <a:xfrm>
              <a:off x="1548" y="6399"/>
              <a:ext cx="7280" cy="2792"/>
            </a:xfrm>
            <a:custGeom>
              <a:avLst/>
              <a:gdLst>
                <a:gd name="T0" fmla="*/ 900 w 1012"/>
                <a:gd name="T1" fmla="*/ 91 h 793"/>
                <a:gd name="T2" fmla="*/ 713 w 1012"/>
                <a:gd name="T3" fmla="*/ 70 h 793"/>
                <a:gd name="T4" fmla="*/ 595 w 1012"/>
                <a:gd name="T5" fmla="*/ 43 h 793"/>
                <a:gd name="T6" fmla="*/ 474 w 1012"/>
                <a:gd name="T7" fmla="*/ 5 h 793"/>
                <a:gd name="T8" fmla="*/ 346 w 1012"/>
                <a:gd name="T9" fmla="*/ 50 h 793"/>
                <a:gd name="T10" fmla="*/ 265 w 1012"/>
                <a:gd name="T11" fmla="*/ 94 h 793"/>
                <a:gd name="T12" fmla="*/ 179 w 1012"/>
                <a:gd name="T13" fmla="*/ 148 h 793"/>
                <a:gd name="T14" fmla="*/ 37 w 1012"/>
                <a:gd name="T15" fmla="*/ 219 h 793"/>
                <a:gd name="T16" fmla="*/ 26 w 1012"/>
                <a:gd name="T17" fmla="*/ 375 h 793"/>
                <a:gd name="T18" fmla="*/ 50 w 1012"/>
                <a:gd name="T19" fmla="*/ 483 h 793"/>
                <a:gd name="T20" fmla="*/ 126 w 1012"/>
                <a:gd name="T21" fmla="*/ 541 h 793"/>
                <a:gd name="T22" fmla="*/ 193 w 1012"/>
                <a:gd name="T23" fmla="*/ 628 h 793"/>
                <a:gd name="T24" fmla="*/ 329 w 1012"/>
                <a:gd name="T25" fmla="*/ 666 h 793"/>
                <a:gd name="T26" fmla="*/ 251 w 1012"/>
                <a:gd name="T27" fmla="*/ 782 h 793"/>
                <a:gd name="T28" fmla="*/ 257 w 1012"/>
                <a:gd name="T29" fmla="*/ 793 h 793"/>
                <a:gd name="T30" fmla="*/ 388 w 1012"/>
                <a:gd name="T31" fmla="*/ 758 h 793"/>
                <a:gd name="T32" fmla="*/ 440 w 1012"/>
                <a:gd name="T33" fmla="*/ 620 h 793"/>
                <a:gd name="T34" fmla="*/ 527 w 1012"/>
                <a:gd name="T35" fmla="*/ 621 h 793"/>
                <a:gd name="T36" fmla="*/ 587 w 1012"/>
                <a:gd name="T37" fmla="*/ 659 h 793"/>
                <a:gd name="T38" fmla="*/ 706 w 1012"/>
                <a:gd name="T39" fmla="*/ 659 h 793"/>
                <a:gd name="T40" fmla="*/ 788 w 1012"/>
                <a:gd name="T41" fmla="*/ 604 h 793"/>
                <a:gd name="T42" fmla="*/ 838 w 1012"/>
                <a:gd name="T43" fmla="*/ 537 h 793"/>
                <a:gd name="T44" fmla="*/ 955 w 1012"/>
                <a:gd name="T45" fmla="*/ 473 h 793"/>
                <a:gd name="T46" fmla="*/ 957 w 1012"/>
                <a:gd name="T47" fmla="*/ 342 h 793"/>
                <a:gd name="T48" fmla="*/ 1012 w 1012"/>
                <a:gd name="T49" fmla="*/ 267 h 793"/>
                <a:gd name="T50" fmla="*/ 997 w 1012"/>
                <a:gd name="T51" fmla="*/ 294 h 793"/>
                <a:gd name="T52" fmla="*/ 926 w 1012"/>
                <a:gd name="T53" fmla="*/ 338 h 793"/>
                <a:gd name="T54" fmla="*/ 940 w 1012"/>
                <a:gd name="T55" fmla="*/ 369 h 793"/>
                <a:gd name="T56" fmla="*/ 915 w 1012"/>
                <a:gd name="T57" fmla="*/ 493 h 793"/>
                <a:gd name="T58" fmla="*/ 826 w 1012"/>
                <a:gd name="T59" fmla="*/ 506 h 793"/>
                <a:gd name="T60" fmla="*/ 823 w 1012"/>
                <a:gd name="T61" fmla="*/ 566 h 793"/>
                <a:gd name="T62" fmla="*/ 749 w 1012"/>
                <a:gd name="T63" fmla="*/ 586 h 793"/>
                <a:gd name="T64" fmla="*/ 736 w 1012"/>
                <a:gd name="T65" fmla="*/ 611 h 793"/>
                <a:gd name="T66" fmla="*/ 649 w 1012"/>
                <a:gd name="T67" fmla="*/ 657 h 793"/>
                <a:gd name="T68" fmla="*/ 554 w 1012"/>
                <a:gd name="T69" fmla="*/ 616 h 793"/>
                <a:gd name="T70" fmla="*/ 487 w 1012"/>
                <a:gd name="T71" fmla="*/ 621 h 793"/>
                <a:gd name="T72" fmla="*/ 439 w 1012"/>
                <a:gd name="T73" fmla="*/ 603 h 793"/>
                <a:gd name="T74" fmla="*/ 417 w 1012"/>
                <a:gd name="T75" fmla="*/ 665 h 793"/>
                <a:gd name="T76" fmla="*/ 324 w 1012"/>
                <a:gd name="T77" fmla="*/ 775 h 793"/>
                <a:gd name="T78" fmla="*/ 340 w 1012"/>
                <a:gd name="T79" fmla="*/ 683 h 793"/>
                <a:gd name="T80" fmla="*/ 334 w 1012"/>
                <a:gd name="T81" fmla="*/ 592 h 793"/>
                <a:gd name="T82" fmla="*/ 202 w 1012"/>
                <a:gd name="T83" fmla="*/ 617 h 793"/>
                <a:gd name="T84" fmla="*/ 140 w 1012"/>
                <a:gd name="T85" fmla="*/ 532 h 793"/>
                <a:gd name="T86" fmla="*/ 93 w 1012"/>
                <a:gd name="T87" fmla="*/ 503 h 793"/>
                <a:gd name="T88" fmla="*/ 75 w 1012"/>
                <a:gd name="T89" fmla="*/ 425 h 793"/>
                <a:gd name="T90" fmla="*/ 85 w 1012"/>
                <a:gd name="T91" fmla="*/ 404 h 793"/>
                <a:gd name="T92" fmla="*/ 14 w 1012"/>
                <a:gd name="T93" fmla="*/ 296 h 793"/>
                <a:gd name="T94" fmla="*/ 128 w 1012"/>
                <a:gd name="T95" fmla="*/ 183 h 793"/>
                <a:gd name="T96" fmla="*/ 198 w 1012"/>
                <a:gd name="T97" fmla="*/ 177 h 793"/>
                <a:gd name="T98" fmla="*/ 234 w 1012"/>
                <a:gd name="T99" fmla="*/ 109 h 793"/>
                <a:gd name="T100" fmla="*/ 322 w 1012"/>
                <a:gd name="T101" fmla="*/ 128 h 793"/>
                <a:gd name="T102" fmla="*/ 365 w 1012"/>
                <a:gd name="T103" fmla="*/ 47 h 793"/>
                <a:gd name="T104" fmla="*/ 498 w 1012"/>
                <a:gd name="T105" fmla="*/ 28 h 793"/>
                <a:gd name="T106" fmla="*/ 551 w 1012"/>
                <a:gd name="T107" fmla="*/ 80 h 793"/>
                <a:gd name="T108" fmla="*/ 606 w 1012"/>
                <a:gd name="T109" fmla="*/ 56 h 793"/>
                <a:gd name="T110" fmla="*/ 675 w 1012"/>
                <a:gd name="T111" fmla="*/ 102 h 793"/>
                <a:gd name="T112" fmla="*/ 742 w 1012"/>
                <a:gd name="T113" fmla="*/ 74 h 793"/>
                <a:gd name="T114" fmla="*/ 905 w 1012"/>
                <a:gd name="T115" fmla="*/ 118 h 793"/>
                <a:gd name="T116" fmla="*/ 932 w 1012"/>
                <a:gd name="T117" fmla="*/ 219 h 793"/>
                <a:gd name="T118" fmla="*/ 995 w 1012"/>
                <a:gd name="T119" fmla="*/ 259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12" h="793">
                  <a:moveTo>
                    <a:pt x="945" y="208"/>
                  </a:moveTo>
                  <a:lnTo>
                    <a:pt x="942" y="181"/>
                  </a:lnTo>
                  <a:lnTo>
                    <a:pt x="938" y="156"/>
                  </a:lnTo>
                  <a:lnTo>
                    <a:pt x="929" y="132"/>
                  </a:lnTo>
                  <a:lnTo>
                    <a:pt x="916" y="111"/>
                  </a:lnTo>
                  <a:lnTo>
                    <a:pt x="900" y="91"/>
                  </a:lnTo>
                  <a:lnTo>
                    <a:pt x="878" y="74"/>
                  </a:lnTo>
                  <a:lnTo>
                    <a:pt x="846" y="60"/>
                  </a:lnTo>
                  <a:lnTo>
                    <a:pt x="814" y="53"/>
                  </a:lnTo>
                  <a:lnTo>
                    <a:pt x="780" y="52"/>
                  </a:lnTo>
                  <a:lnTo>
                    <a:pt x="746" y="57"/>
                  </a:lnTo>
                  <a:lnTo>
                    <a:pt x="713" y="70"/>
                  </a:lnTo>
                  <a:lnTo>
                    <a:pt x="684" y="87"/>
                  </a:lnTo>
                  <a:lnTo>
                    <a:pt x="673" y="69"/>
                  </a:lnTo>
                  <a:lnTo>
                    <a:pt x="657" y="55"/>
                  </a:lnTo>
                  <a:lnTo>
                    <a:pt x="637" y="46"/>
                  </a:lnTo>
                  <a:lnTo>
                    <a:pt x="616" y="42"/>
                  </a:lnTo>
                  <a:lnTo>
                    <a:pt x="595" y="43"/>
                  </a:lnTo>
                  <a:lnTo>
                    <a:pt x="575" y="49"/>
                  </a:lnTo>
                  <a:lnTo>
                    <a:pt x="557" y="62"/>
                  </a:lnTo>
                  <a:lnTo>
                    <a:pt x="542" y="42"/>
                  </a:lnTo>
                  <a:lnTo>
                    <a:pt x="522" y="25"/>
                  </a:lnTo>
                  <a:lnTo>
                    <a:pt x="499" y="14"/>
                  </a:lnTo>
                  <a:lnTo>
                    <a:pt x="474" y="5"/>
                  </a:lnTo>
                  <a:lnTo>
                    <a:pt x="448" y="0"/>
                  </a:lnTo>
                  <a:lnTo>
                    <a:pt x="425" y="0"/>
                  </a:lnTo>
                  <a:lnTo>
                    <a:pt x="401" y="5"/>
                  </a:lnTo>
                  <a:lnTo>
                    <a:pt x="378" y="16"/>
                  </a:lnTo>
                  <a:lnTo>
                    <a:pt x="360" y="33"/>
                  </a:lnTo>
                  <a:lnTo>
                    <a:pt x="346" y="50"/>
                  </a:lnTo>
                  <a:lnTo>
                    <a:pt x="336" y="70"/>
                  </a:lnTo>
                  <a:lnTo>
                    <a:pt x="329" y="90"/>
                  </a:lnTo>
                  <a:lnTo>
                    <a:pt x="320" y="109"/>
                  </a:lnTo>
                  <a:lnTo>
                    <a:pt x="303" y="101"/>
                  </a:lnTo>
                  <a:lnTo>
                    <a:pt x="285" y="95"/>
                  </a:lnTo>
                  <a:lnTo>
                    <a:pt x="265" y="94"/>
                  </a:lnTo>
                  <a:lnTo>
                    <a:pt x="245" y="94"/>
                  </a:lnTo>
                  <a:lnTo>
                    <a:pt x="226" y="98"/>
                  </a:lnTo>
                  <a:lnTo>
                    <a:pt x="209" y="105"/>
                  </a:lnTo>
                  <a:lnTo>
                    <a:pt x="195" y="117"/>
                  </a:lnTo>
                  <a:lnTo>
                    <a:pt x="185" y="131"/>
                  </a:lnTo>
                  <a:lnTo>
                    <a:pt x="179" y="148"/>
                  </a:lnTo>
                  <a:lnTo>
                    <a:pt x="181" y="167"/>
                  </a:lnTo>
                  <a:lnTo>
                    <a:pt x="148" y="167"/>
                  </a:lnTo>
                  <a:lnTo>
                    <a:pt x="117" y="172"/>
                  </a:lnTo>
                  <a:lnTo>
                    <a:pt x="88" y="183"/>
                  </a:lnTo>
                  <a:lnTo>
                    <a:pt x="61" y="198"/>
                  </a:lnTo>
                  <a:lnTo>
                    <a:pt x="37" y="219"/>
                  </a:lnTo>
                  <a:lnTo>
                    <a:pt x="17" y="246"/>
                  </a:lnTo>
                  <a:lnTo>
                    <a:pt x="4" y="274"/>
                  </a:lnTo>
                  <a:lnTo>
                    <a:pt x="0" y="301"/>
                  </a:lnTo>
                  <a:lnTo>
                    <a:pt x="3" y="328"/>
                  </a:lnTo>
                  <a:lnTo>
                    <a:pt x="11" y="352"/>
                  </a:lnTo>
                  <a:lnTo>
                    <a:pt x="26" y="375"/>
                  </a:lnTo>
                  <a:lnTo>
                    <a:pt x="45" y="396"/>
                  </a:lnTo>
                  <a:lnTo>
                    <a:pt x="68" y="411"/>
                  </a:lnTo>
                  <a:lnTo>
                    <a:pt x="55" y="427"/>
                  </a:lnTo>
                  <a:lnTo>
                    <a:pt x="47" y="445"/>
                  </a:lnTo>
                  <a:lnTo>
                    <a:pt x="44" y="463"/>
                  </a:lnTo>
                  <a:lnTo>
                    <a:pt x="50" y="483"/>
                  </a:lnTo>
                  <a:lnTo>
                    <a:pt x="59" y="497"/>
                  </a:lnTo>
                  <a:lnTo>
                    <a:pt x="73" y="508"/>
                  </a:lnTo>
                  <a:lnTo>
                    <a:pt x="89" y="516"/>
                  </a:lnTo>
                  <a:lnTo>
                    <a:pt x="107" y="521"/>
                  </a:lnTo>
                  <a:lnTo>
                    <a:pt x="124" y="524"/>
                  </a:lnTo>
                  <a:lnTo>
                    <a:pt x="126" y="541"/>
                  </a:lnTo>
                  <a:lnTo>
                    <a:pt x="127" y="556"/>
                  </a:lnTo>
                  <a:lnTo>
                    <a:pt x="133" y="576"/>
                  </a:lnTo>
                  <a:lnTo>
                    <a:pt x="143" y="593"/>
                  </a:lnTo>
                  <a:lnTo>
                    <a:pt x="157" y="609"/>
                  </a:lnTo>
                  <a:lnTo>
                    <a:pt x="174" y="620"/>
                  </a:lnTo>
                  <a:lnTo>
                    <a:pt x="193" y="628"/>
                  </a:lnTo>
                  <a:lnTo>
                    <a:pt x="229" y="637"/>
                  </a:lnTo>
                  <a:lnTo>
                    <a:pt x="262" y="635"/>
                  </a:lnTo>
                  <a:lnTo>
                    <a:pt x="296" y="627"/>
                  </a:lnTo>
                  <a:lnTo>
                    <a:pt x="327" y="610"/>
                  </a:lnTo>
                  <a:lnTo>
                    <a:pt x="330" y="638"/>
                  </a:lnTo>
                  <a:lnTo>
                    <a:pt x="329" y="666"/>
                  </a:lnTo>
                  <a:lnTo>
                    <a:pt x="322" y="695"/>
                  </a:lnTo>
                  <a:lnTo>
                    <a:pt x="312" y="720"/>
                  </a:lnTo>
                  <a:lnTo>
                    <a:pt x="296" y="744"/>
                  </a:lnTo>
                  <a:lnTo>
                    <a:pt x="278" y="764"/>
                  </a:lnTo>
                  <a:lnTo>
                    <a:pt x="253" y="781"/>
                  </a:lnTo>
                  <a:lnTo>
                    <a:pt x="251" y="782"/>
                  </a:lnTo>
                  <a:lnTo>
                    <a:pt x="250" y="785"/>
                  </a:lnTo>
                  <a:lnTo>
                    <a:pt x="250" y="788"/>
                  </a:lnTo>
                  <a:lnTo>
                    <a:pt x="251" y="789"/>
                  </a:lnTo>
                  <a:lnTo>
                    <a:pt x="253" y="792"/>
                  </a:lnTo>
                  <a:lnTo>
                    <a:pt x="255" y="793"/>
                  </a:lnTo>
                  <a:lnTo>
                    <a:pt x="257" y="793"/>
                  </a:lnTo>
                  <a:lnTo>
                    <a:pt x="258" y="793"/>
                  </a:lnTo>
                  <a:lnTo>
                    <a:pt x="286" y="793"/>
                  </a:lnTo>
                  <a:lnTo>
                    <a:pt x="315" y="790"/>
                  </a:lnTo>
                  <a:lnTo>
                    <a:pt x="340" y="785"/>
                  </a:lnTo>
                  <a:lnTo>
                    <a:pt x="365" y="775"/>
                  </a:lnTo>
                  <a:lnTo>
                    <a:pt x="388" y="758"/>
                  </a:lnTo>
                  <a:lnTo>
                    <a:pt x="405" y="738"/>
                  </a:lnTo>
                  <a:lnTo>
                    <a:pt x="416" y="717"/>
                  </a:lnTo>
                  <a:lnTo>
                    <a:pt x="425" y="693"/>
                  </a:lnTo>
                  <a:lnTo>
                    <a:pt x="430" y="669"/>
                  </a:lnTo>
                  <a:lnTo>
                    <a:pt x="436" y="644"/>
                  </a:lnTo>
                  <a:lnTo>
                    <a:pt x="440" y="620"/>
                  </a:lnTo>
                  <a:lnTo>
                    <a:pt x="464" y="631"/>
                  </a:lnTo>
                  <a:lnTo>
                    <a:pt x="489" y="635"/>
                  </a:lnTo>
                  <a:lnTo>
                    <a:pt x="502" y="633"/>
                  </a:lnTo>
                  <a:lnTo>
                    <a:pt x="515" y="628"/>
                  </a:lnTo>
                  <a:lnTo>
                    <a:pt x="523" y="624"/>
                  </a:lnTo>
                  <a:lnTo>
                    <a:pt x="527" y="621"/>
                  </a:lnTo>
                  <a:lnTo>
                    <a:pt x="533" y="620"/>
                  </a:lnTo>
                  <a:lnTo>
                    <a:pt x="542" y="624"/>
                  </a:lnTo>
                  <a:lnTo>
                    <a:pt x="553" y="633"/>
                  </a:lnTo>
                  <a:lnTo>
                    <a:pt x="563" y="642"/>
                  </a:lnTo>
                  <a:lnTo>
                    <a:pt x="574" y="651"/>
                  </a:lnTo>
                  <a:lnTo>
                    <a:pt x="587" y="659"/>
                  </a:lnTo>
                  <a:lnTo>
                    <a:pt x="606" y="665"/>
                  </a:lnTo>
                  <a:lnTo>
                    <a:pt x="626" y="669"/>
                  </a:lnTo>
                  <a:lnTo>
                    <a:pt x="646" y="669"/>
                  </a:lnTo>
                  <a:lnTo>
                    <a:pt x="667" y="669"/>
                  </a:lnTo>
                  <a:lnTo>
                    <a:pt x="687" y="666"/>
                  </a:lnTo>
                  <a:lnTo>
                    <a:pt x="706" y="659"/>
                  </a:lnTo>
                  <a:lnTo>
                    <a:pt x="723" y="651"/>
                  </a:lnTo>
                  <a:lnTo>
                    <a:pt x="737" y="638"/>
                  </a:lnTo>
                  <a:lnTo>
                    <a:pt x="747" y="623"/>
                  </a:lnTo>
                  <a:lnTo>
                    <a:pt x="753" y="603"/>
                  </a:lnTo>
                  <a:lnTo>
                    <a:pt x="770" y="606"/>
                  </a:lnTo>
                  <a:lnTo>
                    <a:pt x="788" y="604"/>
                  </a:lnTo>
                  <a:lnTo>
                    <a:pt x="807" y="600"/>
                  </a:lnTo>
                  <a:lnTo>
                    <a:pt x="822" y="592"/>
                  </a:lnTo>
                  <a:lnTo>
                    <a:pt x="833" y="580"/>
                  </a:lnTo>
                  <a:lnTo>
                    <a:pt x="838" y="566"/>
                  </a:lnTo>
                  <a:lnTo>
                    <a:pt x="839" y="552"/>
                  </a:lnTo>
                  <a:lnTo>
                    <a:pt x="838" y="537"/>
                  </a:lnTo>
                  <a:lnTo>
                    <a:pt x="838" y="520"/>
                  </a:lnTo>
                  <a:lnTo>
                    <a:pt x="864" y="523"/>
                  </a:lnTo>
                  <a:lnTo>
                    <a:pt x="891" y="518"/>
                  </a:lnTo>
                  <a:lnTo>
                    <a:pt x="915" y="508"/>
                  </a:lnTo>
                  <a:lnTo>
                    <a:pt x="936" y="494"/>
                  </a:lnTo>
                  <a:lnTo>
                    <a:pt x="955" y="473"/>
                  </a:lnTo>
                  <a:lnTo>
                    <a:pt x="967" y="448"/>
                  </a:lnTo>
                  <a:lnTo>
                    <a:pt x="970" y="421"/>
                  </a:lnTo>
                  <a:lnTo>
                    <a:pt x="967" y="396"/>
                  </a:lnTo>
                  <a:lnTo>
                    <a:pt x="957" y="370"/>
                  </a:lnTo>
                  <a:lnTo>
                    <a:pt x="942" y="348"/>
                  </a:lnTo>
                  <a:lnTo>
                    <a:pt x="957" y="342"/>
                  </a:lnTo>
                  <a:lnTo>
                    <a:pt x="973" y="335"/>
                  </a:lnTo>
                  <a:lnTo>
                    <a:pt x="987" y="328"/>
                  </a:lnTo>
                  <a:lnTo>
                    <a:pt x="998" y="317"/>
                  </a:lnTo>
                  <a:lnTo>
                    <a:pt x="1008" y="304"/>
                  </a:lnTo>
                  <a:lnTo>
                    <a:pt x="1012" y="289"/>
                  </a:lnTo>
                  <a:lnTo>
                    <a:pt x="1012" y="267"/>
                  </a:lnTo>
                  <a:lnTo>
                    <a:pt x="1005" y="250"/>
                  </a:lnTo>
                  <a:lnTo>
                    <a:pt x="995" y="235"/>
                  </a:lnTo>
                  <a:lnTo>
                    <a:pt x="981" y="222"/>
                  </a:lnTo>
                  <a:lnTo>
                    <a:pt x="963" y="214"/>
                  </a:lnTo>
                  <a:lnTo>
                    <a:pt x="945" y="208"/>
                  </a:lnTo>
                  <a:close/>
                  <a:moveTo>
                    <a:pt x="997" y="294"/>
                  </a:moveTo>
                  <a:lnTo>
                    <a:pt x="990" y="307"/>
                  </a:lnTo>
                  <a:lnTo>
                    <a:pt x="980" y="315"/>
                  </a:lnTo>
                  <a:lnTo>
                    <a:pt x="967" y="324"/>
                  </a:lnTo>
                  <a:lnTo>
                    <a:pt x="953" y="329"/>
                  </a:lnTo>
                  <a:lnTo>
                    <a:pt x="939" y="334"/>
                  </a:lnTo>
                  <a:lnTo>
                    <a:pt x="926" y="338"/>
                  </a:lnTo>
                  <a:lnTo>
                    <a:pt x="925" y="339"/>
                  </a:lnTo>
                  <a:lnTo>
                    <a:pt x="922" y="342"/>
                  </a:lnTo>
                  <a:lnTo>
                    <a:pt x="922" y="345"/>
                  </a:lnTo>
                  <a:lnTo>
                    <a:pt x="922" y="348"/>
                  </a:lnTo>
                  <a:lnTo>
                    <a:pt x="924" y="349"/>
                  </a:lnTo>
                  <a:lnTo>
                    <a:pt x="940" y="369"/>
                  </a:lnTo>
                  <a:lnTo>
                    <a:pt x="952" y="391"/>
                  </a:lnTo>
                  <a:lnTo>
                    <a:pt x="956" y="414"/>
                  </a:lnTo>
                  <a:lnTo>
                    <a:pt x="953" y="438"/>
                  </a:lnTo>
                  <a:lnTo>
                    <a:pt x="945" y="463"/>
                  </a:lnTo>
                  <a:lnTo>
                    <a:pt x="931" y="480"/>
                  </a:lnTo>
                  <a:lnTo>
                    <a:pt x="915" y="493"/>
                  </a:lnTo>
                  <a:lnTo>
                    <a:pt x="895" y="503"/>
                  </a:lnTo>
                  <a:lnTo>
                    <a:pt x="876" y="507"/>
                  </a:lnTo>
                  <a:lnTo>
                    <a:pt x="853" y="508"/>
                  </a:lnTo>
                  <a:lnTo>
                    <a:pt x="832" y="506"/>
                  </a:lnTo>
                  <a:lnTo>
                    <a:pt x="829" y="504"/>
                  </a:lnTo>
                  <a:lnTo>
                    <a:pt x="826" y="506"/>
                  </a:lnTo>
                  <a:lnTo>
                    <a:pt x="823" y="508"/>
                  </a:lnTo>
                  <a:lnTo>
                    <a:pt x="823" y="511"/>
                  </a:lnTo>
                  <a:lnTo>
                    <a:pt x="823" y="525"/>
                  </a:lnTo>
                  <a:lnTo>
                    <a:pt x="825" y="540"/>
                  </a:lnTo>
                  <a:lnTo>
                    <a:pt x="826" y="552"/>
                  </a:lnTo>
                  <a:lnTo>
                    <a:pt x="823" y="566"/>
                  </a:lnTo>
                  <a:lnTo>
                    <a:pt x="818" y="578"/>
                  </a:lnTo>
                  <a:lnTo>
                    <a:pt x="807" y="586"/>
                  </a:lnTo>
                  <a:lnTo>
                    <a:pt x="792" y="590"/>
                  </a:lnTo>
                  <a:lnTo>
                    <a:pt x="777" y="592"/>
                  </a:lnTo>
                  <a:lnTo>
                    <a:pt x="763" y="590"/>
                  </a:lnTo>
                  <a:lnTo>
                    <a:pt x="749" y="586"/>
                  </a:lnTo>
                  <a:lnTo>
                    <a:pt x="746" y="586"/>
                  </a:lnTo>
                  <a:lnTo>
                    <a:pt x="743" y="586"/>
                  </a:lnTo>
                  <a:lnTo>
                    <a:pt x="742" y="587"/>
                  </a:lnTo>
                  <a:lnTo>
                    <a:pt x="739" y="590"/>
                  </a:lnTo>
                  <a:lnTo>
                    <a:pt x="739" y="593"/>
                  </a:lnTo>
                  <a:lnTo>
                    <a:pt x="736" y="611"/>
                  </a:lnTo>
                  <a:lnTo>
                    <a:pt x="729" y="627"/>
                  </a:lnTo>
                  <a:lnTo>
                    <a:pt x="718" y="638"/>
                  </a:lnTo>
                  <a:lnTo>
                    <a:pt x="702" y="647"/>
                  </a:lnTo>
                  <a:lnTo>
                    <a:pt x="685" y="652"/>
                  </a:lnTo>
                  <a:lnTo>
                    <a:pt x="667" y="655"/>
                  </a:lnTo>
                  <a:lnTo>
                    <a:pt x="649" y="657"/>
                  </a:lnTo>
                  <a:lnTo>
                    <a:pt x="632" y="655"/>
                  </a:lnTo>
                  <a:lnTo>
                    <a:pt x="615" y="652"/>
                  </a:lnTo>
                  <a:lnTo>
                    <a:pt x="595" y="647"/>
                  </a:lnTo>
                  <a:lnTo>
                    <a:pt x="578" y="637"/>
                  </a:lnTo>
                  <a:lnTo>
                    <a:pt x="565" y="627"/>
                  </a:lnTo>
                  <a:lnTo>
                    <a:pt x="554" y="616"/>
                  </a:lnTo>
                  <a:lnTo>
                    <a:pt x="540" y="606"/>
                  </a:lnTo>
                  <a:lnTo>
                    <a:pt x="532" y="604"/>
                  </a:lnTo>
                  <a:lnTo>
                    <a:pt x="523" y="607"/>
                  </a:lnTo>
                  <a:lnTo>
                    <a:pt x="516" y="611"/>
                  </a:lnTo>
                  <a:lnTo>
                    <a:pt x="502" y="618"/>
                  </a:lnTo>
                  <a:lnTo>
                    <a:pt x="487" y="621"/>
                  </a:lnTo>
                  <a:lnTo>
                    <a:pt x="472" y="618"/>
                  </a:lnTo>
                  <a:lnTo>
                    <a:pt x="457" y="614"/>
                  </a:lnTo>
                  <a:lnTo>
                    <a:pt x="444" y="606"/>
                  </a:lnTo>
                  <a:lnTo>
                    <a:pt x="443" y="604"/>
                  </a:lnTo>
                  <a:lnTo>
                    <a:pt x="441" y="604"/>
                  </a:lnTo>
                  <a:lnTo>
                    <a:pt x="439" y="603"/>
                  </a:lnTo>
                  <a:lnTo>
                    <a:pt x="436" y="602"/>
                  </a:lnTo>
                  <a:lnTo>
                    <a:pt x="433" y="602"/>
                  </a:lnTo>
                  <a:lnTo>
                    <a:pt x="432" y="604"/>
                  </a:lnTo>
                  <a:lnTo>
                    <a:pt x="429" y="607"/>
                  </a:lnTo>
                  <a:lnTo>
                    <a:pt x="423" y="635"/>
                  </a:lnTo>
                  <a:lnTo>
                    <a:pt x="417" y="665"/>
                  </a:lnTo>
                  <a:lnTo>
                    <a:pt x="410" y="693"/>
                  </a:lnTo>
                  <a:lnTo>
                    <a:pt x="399" y="720"/>
                  </a:lnTo>
                  <a:lnTo>
                    <a:pt x="382" y="744"/>
                  </a:lnTo>
                  <a:lnTo>
                    <a:pt x="365" y="759"/>
                  </a:lnTo>
                  <a:lnTo>
                    <a:pt x="346" y="769"/>
                  </a:lnTo>
                  <a:lnTo>
                    <a:pt x="324" y="775"/>
                  </a:lnTo>
                  <a:lnTo>
                    <a:pt x="303" y="778"/>
                  </a:lnTo>
                  <a:lnTo>
                    <a:pt x="281" y="779"/>
                  </a:lnTo>
                  <a:lnTo>
                    <a:pt x="302" y="759"/>
                  </a:lnTo>
                  <a:lnTo>
                    <a:pt x="319" y="737"/>
                  </a:lnTo>
                  <a:lnTo>
                    <a:pt x="331" y="710"/>
                  </a:lnTo>
                  <a:lnTo>
                    <a:pt x="340" y="683"/>
                  </a:lnTo>
                  <a:lnTo>
                    <a:pt x="343" y="654"/>
                  </a:lnTo>
                  <a:lnTo>
                    <a:pt x="343" y="626"/>
                  </a:lnTo>
                  <a:lnTo>
                    <a:pt x="339" y="596"/>
                  </a:lnTo>
                  <a:lnTo>
                    <a:pt x="339" y="595"/>
                  </a:lnTo>
                  <a:lnTo>
                    <a:pt x="336" y="592"/>
                  </a:lnTo>
                  <a:lnTo>
                    <a:pt x="334" y="592"/>
                  </a:lnTo>
                  <a:lnTo>
                    <a:pt x="331" y="592"/>
                  </a:lnTo>
                  <a:lnTo>
                    <a:pt x="329" y="592"/>
                  </a:lnTo>
                  <a:lnTo>
                    <a:pt x="299" y="610"/>
                  </a:lnTo>
                  <a:lnTo>
                    <a:pt x="268" y="620"/>
                  </a:lnTo>
                  <a:lnTo>
                    <a:pt x="236" y="623"/>
                  </a:lnTo>
                  <a:lnTo>
                    <a:pt x="202" y="617"/>
                  </a:lnTo>
                  <a:lnTo>
                    <a:pt x="182" y="609"/>
                  </a:lnTo>
                  <a:lnTo>
                    <a:pt x="167" y="597"/>
                  </a:lnTo>
                  <a:lnTo>
                    <a:pt x="152" y="582"/>
                  </a:lnTo>
                  <a:lnTo>
                    <a:pt x="144" y="566"/>
                  </a:lnTo>
                  <a:lnTo>
                    <a:pt x="141" y="549"/>
                  </a:lnTo>
                  <a:lnTo>
                    <a:pt x="140" y="532"/>
                  </a:lnTo>
                  <a:lnTo>
                    <a:pt x="137" y="516"/>
                  </a:lnTo>
                  <a:lnTo>
                    <a:pt x="136" y="513"/>
                  </a:lnTo>
                  <a:lnTo>
                    <a:pt x="133" y="511"/>
                  </a:lnTo>
                  <a:lnTo>
                    <a:pt x="130" y="510"/>
                  </a:lnTo>
                  <a:lnTo>
                    <a:pt x="112" y="508"/>
                  </a:lnTo>
                  <a:lnTo>
                    <a:pt x="93" y="503"/>
                  </a:lnTo>
                  <a:lnTo>
                    <a:pt x="78" y="493"/>
                  </a:lnTo>
                  <a:lnTo>
                    <a:pt x="64" y="480"/>
                  </a:lnTo>
                  <a:lnTo>
                    <a:pt x="58" y="465"/>
                  </a:lnTo>
                  <a:lnTo>
                    <a:pt x="58" y="451"/>
                  </a:lnTo>
                  <a:lnTo>
                    <a:pt x="65" y="437"/>
                  </a:lnTo>
                  <a:lnTo>
                    <a:pt x="75" y="425"/>
                  </a:lnTo>
                  <a:lnTo>
                    <a:pt x="86" y="415"/>
                  </a:lnTo>
                  <a:lnTo>
                    <a:pt x="88" y="413"/>
                  </a:lnTo>
                  <a:lnTo>
                    <a:pt x="88" y="410"/>
                  </a:lnTo>
                  <a:lnTo>
                    <a:pt x="88" y="407"/>
                  </a:lnTo>
                  <a:lnTo>
                    <a:pt x="86" y="406"/>
                  </a:lnTo>
                  <a:lnTo>
                    <a:pt x="85" y="404"/>
                  </a:lnTo>
                  <a:lnTo>
                    <a:pt x="65" y="393"/>
                  </a:lnTo>
                  <a:lnTo>
                    <a:pt x="48" y="380"/>
                  </a:lnTo>
                  <a:lnTo>
                    <a:pt x="34" y="365"/>
                  </a:lnTo>
                  <a:lnTo>
                    <a:pt x="21" y="345"/>
                  </a:lnTo>
                  <a:lnTo>
                    <a:pt x="14" y="321"/>
                  </a:lnTo>
                  <a:lnTo>
                    <a:pt x="14" y="296"/>
                  </a:lnTo>
                  <a:lnTo>
                    <a:pt x="21" y="272"/>
                  </a:lnTo>
                  <a:lnTo>
                    <a:pt x="33" y="249"/>
                  </a:lnTo>
                  <a:lnTo>
                    <a:pt x="51" y="225"/>
                  </a:lnTo>
                  <a:lnTo>
                    <a:pt x="73" y="205"/>
                  </a:lnTo>
                  <a:lnTo>
                    <a:pt x="99" y="191"/>
                  </a:lnTo>
                  <a:lnTo>
                    <a:pt x="128" y="183"/>
                  </a:lnTo>
                  <a:lnTo>
                    <a:pt x="158" y="180"/>
                  </a:lnTo>
                  <a:lnTo>
                    <a:pt x="188" y="183"/>
                  </a:lnTo>
                  <a:lnTo>
                    <a:pt x="190" y="183"/>
                  </a:lnTo>
                  <a:lnTo>
                    <a:pt x="193" y="181"/>
                  </a:lnTo>
                  <a:lnTo>
                    <a:pt x="196" y="180"/>
                  </a:lnTo>
                  <a:lnTo>
                    <a:pt x="198" y="177"/>
                  </a:lnTo>
                  <a:lnTo>
                    <a:pt x="196" y="174"/>
                  </a:lnTo>
                  <a:lnTo>
                    <a:pt x="193" y="155"/>
                  </a:lnTo>
                  <a:lnTo>
                    <a:pt x="198" y="138"/>
                  </a:lnTo>
                  <a:lnTo>
                    <a:pt x="206" y="125"/>
                  </a:lnTo>
                  <a:lnTo>
                    <a:pt x="219" y="117"/>
                  </a:lnTo>
                  <a:lnTo>
                    <a:pt x="234" y="109"/>
                  </a:lnTo>
                  <a:lnTo>
                    <a:pt x="253" y="107"/>
                  </a:lnTo>
                  <a:lnTo>
                    <a:pt x="271" y="108"/>
                  </a:lnTo>
                  <a:lnTo>
                    <a:pt x="288" y="111"/>
                  </a:lnTo>
                  <a:lnTo>
                    <a:pt x="305" y="117"/>
                  </a:lnTo>
                  <a:lnTo>
                    <a:pt x="319" y="126"/>
                  </a:lnTo>
                  <a:lnTo>
                    <a:pt x="322" y="128"/>
                  </a:lnTo>
                  <a:lnTo>
                    <a:pt x="326" y="128"/>
                  </a:lnTo>
                  <a:lnTo>
                    <a:pt x="329" y="126"/>
                  </a:lnTo>
                  <a:lnTo>
                    <a:pt x="330" y="124"/>
                  </a:lnTo>
                  <a:lnTo>
                    <a:pt x="340" y="97"/>
                  </a:lnTo>
                  <a:lnTo>
                    <a:pt x="351" y="71"/>
                  </a:lnTo>
                  <a:lnTo>
                    <a:pt x="365" y="47"/>
                  </a:lnTo>
                  <a:lnTo>
                    <a:pt x="384" y="29"/>
                  </a:lnTo>
                  <a:lnTo>
                    <a:pt x="405" y="18"/>
                  </a:lnTo>
                  <a:lnTo>
                    <a:pt x="429" y="14"/>
                  </a:lnTo>
                  <a:lnTo>
                    <a:pt x="451" y="14"/>
                  </a:lnTo>
                  <a:lnTo>
                    <a:pt x="475" y="19"/>
                  </a:lnTo>
                  <a:lnTo>
                    <a:pt x="498" y="28"/>
                  </a:lnTo>
                  <a:lnTo>
                    <a:pt x="518" y="40"/>
                  </a:lnTo>
                  <a:lnTo>
                    <a:pt x="534" y="56"/>
                  </a:lnTo>
                  <a:lnTo>
                    <a:pt x="547" y="74"/>
                  </a:lnTo>
                  <a:lnTo>
                    <a:pt x="549" y="77"/>
                  </a:lnTo>
                  <a:lnTo>
                    <a:pt x="550" y="78"/>
                  </a:lnTo>
                  <a:lnTo>
                    <a:pt x="551" y="80"/>
                  </a:lnTo>
                  <a:lnTo>
                    <a:pt x="554" y="81"/>
                  </a:lnTo>
                  <a:lnTo>
                    <a:pt x="557" y="80"/>
                  </a:lnTo>
                  <a:lnTo>
                    <a:pt x="558" y="78"/>
                  </a:lnTo>
                  <a:lnTo>
                    <a:pt x="573" y="67"/>
                  </a:lnTo>
                  <a:lnTo>
                    <a:pt x="589" y="59"/>
                  </a:lnTo>
                  <a:lnTo>
                    <a:pt x="606" y="56"/>
                  </a:lnTo>
                  <a:lnTo>
                    <a:pt x="623" y="57"/>
                  </a:lnTo>
                  <a:lnTo>
                    <a:pt x="640" y="62"/>
                  </a:lnTo>
                  <a:lnTo>
                    <a:pt x="654" y="70"/>
                  </a:lnTo>
                  <a:lnTo>
                    <a:pt x="666" y="83"/>
                  </a:lnTo>
                  <a:lnTo>
                    <a:pt x="674" y="100"/>
                  </a:lnTo>
                  <a:lnTo>
                    <a:pt x="675" y="102"/>
                  </a:lnTo>
                  <a:lnTo>
                    <a:pt x="677" y="104"/>
                  </a:lnTo>
                  <a:lnTo>
                    <a:pt x="680" y="105"/>
                  </a:lnTo>
                  <a:lnTo>
                    <a:pt x="682" y="105"/>
                  </a:lnTo>
                  <a:lnTo>
                    <a:pt x="684" y="104"/>
                  </a:lnTo>
                  <a:lnTo>
                    <a:pt x="712" y="87"/>
                  </a:lnTo>
                  <a:lnTo>
                    <a:pt x="742" y="74"/>
                  </a:lnTo>
                  <a:lnTo>
                    <a:pt x="773" y="67"/>
                  </a:lnTo>
                  <a:lnTo>
                    <a:pt x="804" y="66"/>
                  </a:lnTo>
                  <a:lnTo>
                    <a:pt x="836" y="71"/>
                  </a:lnTo>
                  <a:lnTo>
                    <a:pt x="867" y="84"/>
                  </a:lnTo>
                  <a:lnTo>
                    <a:pt x="888" y="100"/>
                  </a:lnTo>
                  <a:lnTo>
                    <a:pt x="905" y="118"/>
                  </a:lnTo>
                  <a:lnTo>
                    <a:pt x="916" y="141"/>
                  </a:lnTo>
                  <a:lnTo>
                    <a:pt x="925" y="163"/>
                  </a:lnTo>
                  <a:lnTo>
                    <a:pt x="929" y="188"/>
                  </a:lnTo>
                  <a:lnTo>
                    <a:pt x="931" y="214"/>
                  </a:lnTo>
                  <a:lnTo>
                    <a:pt x="931" y="217"/>
                  </a:lnTo>
                  <a:lnTo>
                    <a:pt x="932" y="219"/>
                  </a:lnTo>
                  <a:lnTo>
                    <a:pt x="935" y="221"/>
                  </a:lnTo>
                  <a:lnTo>
                    <a:pt x="938" y="221"/>
                  </a:lnTo>
                  <a:lnTo>
                    <a:pt x="956" y="225"/>
                  </a:lnTo>
                  <a:lnTo>
                    <a:pt x="971" y="234"/>
                  </a:lnTo>
                  <a:lnTo>
                    <a:pt x="986" y="245"/>
                  </a:lnTo>
                  <a:lnTo>
                    <a:pt x="995" y="259"/>
                  </a:lnTo>
                  <a:lnTo>
                    <a:pt x="1000" y="276"/>
                  </a:lnTo>
                  <a:lnTo>
                    <a:pt x="997" y="294"/>
                  </a:lnTo>
                  <a:close/>
                </a:path>
              </a:pathLst>
            </a:custGeom>
            <a:solidFill>
              <a:srgbClr val="92D050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896" b="100000" l="1367" r="9902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6552" y="4386808"/>
            <a:ext cx="3331435" cy="249857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1163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2060848"/>
            <a:ext cx="2415009" cy="3229372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11560" y="980728"/>
            <a:ext cx="821578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我来整理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词句段运用</a:t>
            </a:r>
            <a:endParaRPr lang="en-US" altLang="zh-CN" sz="4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流程图: 联系 6"/>
          <p:cNvSpPr/>
          <p:nvPr/>
        </p:nvSpPr>
        <p:spPr>
          <a:xfrm>
            <a:off x="827584" y="1088784"/>
            <a:ext cx="396000" cy="396000"/>
          </a:xfrm>
          <a:prstGeom prst="flowChartConnector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763688" y="2060848"/>
            <a:ext cx="5544616" cy="3960440"/>
            <a:chOff x="1763688" y="2060848"/>
            <a:chExt cx="5544616" cy="3960440"/>
          </a:xfrm>
        </p:grpSpPr>
        <p:sp>
          <p:nvSpPr>
            <p:cNvPr id="3" name="折角形 2"/>
            <p:cNvSpPr/>
            <p:nvPr/>
          </p:nvSpPr>
          <p:spPr>
            <a:xfrm>
              <a:off x="1763688" y="2276872"/>
              <a:ext cx="5544616" cy="3744416"/>
            </a:xfrm>
            <a:prstGeom prst="foldedCorner">
              <a:avLst/>
            </a:prstGeom>
            <a:solidFill>
              <a:srgbClr val="FCD2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4"/>
            <p:cNvSpPr>
              <a:spLocks noChangeArrowheads="1"/>
            </p:cNvSpPr>
            <p:nvPr/>
          </p:nvSpPr>
          <p:spPr bwMode="auto">
            <a:xfrm>
              <a:off x="2267745" y="2564904"/>
              <a:ext cx="4680520" cy="3416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24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①</a:t>
              </a:r>
              <a:r>
                <a:rPr sz="2400" dirty="0" err="1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海鲜类：鲫鱼</a:t>
              </a:r>
              <a:r>
                <a:rPr sz="24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endParaRPr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just"/>
              <a:r>
                <a:rPr lang="zh-CN" altLang="en-US" sz="24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②</a:t>
              </a:r>
              <a:r>
                <a:rPr sz="2400" dirty="0" err="1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水果类：甜橙</a:t>
              </a:r>
              <a:r>
                <a:rPr sz="24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endParaRPr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just"/>
              <a:r>
                <a:rPr lang="zh-CN" altLang="en-US" sz="24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③</a:t>
              </a:r>
              <a:r>
                <a:rPr sz="2400" dirty="0" err="1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洗化类：牙刷</a:t>
              </a:r>
              <a:r>
                <a:rPr sz="24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</a:t>
              </a:r>
              <a:r>
                <a:rPr sz="2400" dirty="0" err="1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沐浴液</a:t>
              </a:r>
              <a:endParaRPr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just"/>
              <a:r>
                <a:rPr lang="zh-CN" altLang="en-US" sz="24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④</a:t>
              </a:r>
              <a:r>
                <a:rPr sz="2400" dirty="0" err="1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百货类：菜板</a:t>
              </a:r>
              <a:r>
                <a:rPr sz="24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</a:t>
              </a:r>
              <a:r>
                <a:rPr sz="2400" dirty="0" err="1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垃圾桶</a:t>
              </a:r>
              <a:r>
                <a:rPr sz="24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</a:t>
              </a:r>
              <a:r>
                <a:rPr sz="2400" dirty="0" err="1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衣架</a:t>
              </a:r>
              <a:endParaRPr 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just"/>
              <a:r>
                <a:rPr sz="24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</a:t>
              </a:r>
              <a:r>
                <a:rPr lang="en-US" sz="24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  </a:t>
              </a:r>
              <a:r>
                <a:rPr sz="2400" dirty="0" err="1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毛毯</a:t>
              </a:r>
              <a:r>
                <a:rPr sz="24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棉拖鞋  枕头</a:t>
              </a:r>
              <a:endParaRPr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just"/>
              <a:r>
                <a:rPr lang="zh-CN" altLang="en-US" sz="24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⑤</a:t>
              </a:r>
              <a:r>
                <a:rPr sz="2400" dirty="0" err="1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电器类：充电器</a:t>
              </a:r>
              <a:r>
                <a:rPr sz="24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</a:t>
              </a:r>
              <a:endParaRPr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just"/>
              <a:r>
                <a:rPr lang="zh-CN" altLang="en-US" sz="24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⑥</a:t>
              </a:r>
              <a:r>
                <a:rPr sz="2400" dirty="0" err="1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面食类：馒头</a:t>
              </a:r>
              <a:r>
                <a:rPr sz="24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</a:t>
              </a:r>
              <a:endParaRPr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just"/>
              <a:r>
                <a:rPr lang="zh-CN" altLang="en-US" sz="24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⑦</a:t>
              </a:r>
              <a:r>
                <a:rPr sz="2400" dirty="0" err="1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副食类：饼干</a:t>
              </a:r>
              <a:r>
                <a:rPr sz="24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</a:t>
              </a:r>
              <a:endParaRPr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just"/>
              <a:r>
                <a:rPr lang="zh-CN" altLang="en-US" sz="24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⑧</a:t>
              </a:r>
              <a:r>
                <a:rPr sz="2400" dirty="0" err="1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冷冻类：速冻饺子</a:t>
              </a:r>
              <a:r>
                <a:rPr sz="24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</a:t>
              </a:r>
              <a:endParaRPr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flipV="1">
              <a:off x="1979712" y="2060848"/>
              <a:ext cx="4902662" cy="360040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2411760" y="60864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交流平台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776800" y="4962758"/>
            <a:ext cx="1331640" cy="1881594"/>
            <a:chOff x="5836357" y="4560894"/>
            <a:chExt cx="1327930" cy="2056092"/>
          </a:xfrm>
        </p:grpSpPr>
        <p:pic>
          <p:nvPicPr>
            <p:cNvPr id="15" name="图片 5"/>
            <p:cNvPicPr>
              <a:picLocks noChangeAspect="1"/>
            </p:cNvPicPr>
            <p:nvPr/>
          </p:nvPicPr>
          <p:blipFill rotWithShape="1">
            <a:blip r:embed="rId3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" name="Picture 2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1" name="组合 10"/>
          <p:cNvGrpSpPr/>
          <p:nvPr/>
        </p:nvGrpSpPr>
        <p:grpSpPr>
          <a:xfrm>
            <a:off x="497205" y="1196975"/>
            <a:ext cx="2993390" cy="770255"/>
            <a:chOff x="783" y="1885"/>
            <a:chExt cx="4714" cy="1213"/>
          </a:xfrm>
        </p:grpSpPr>
        <p:pic>
          <p:nvPicPr>
            <p:cNvPr id="17" name="Picture 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3" y="1885"/>
              <a:ext cx="1541" cy="1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矩形 17"/>
            <p:cNvSpPr/>
            <p:nvPr/>
          </p:nvSpPr>
          <p:spPr>
            <a:xfrm>
              <a:off x="2135" y="2180"/>
              <a:ext cx="3363" cy="9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交流内容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1138555" y="2128520"/>
            <a:ext cx="6866255" cy="14204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304800" algn="just" eaLnBrk="1" latinLnBrk="0" hangingPunct="1">
              <a:lnSpc>
                <a:spcPct val="12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默读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是读的一种重要方式，是提高阅读能力的重要方法。</a:t>
            </a:r>
            <a:endParaRPr lang="zh-CN" altLang="en-US" sz="320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588" y="5109981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0" name="组合 9"/>
          <p:cNvGrpSpPr/>
          <p:nvPr/>
        </p:nvGrpSpPr>
        <p:grpSpPr>
          <a:xfrm>
            <a:off x="982980" y="4063365"/>
            <a:ext cx="4622800" cy="1772920"/>
            <a:chOff x="1548" y="6399"/>
            <a:chExt cx="7280" cy="2792"/>
          </a:xfrm>
        </p:grpSpPr>
        <p:sp>
          <p:nvSpPr>
            <p:cNvPr id="3" name="文本框 2"/>
            <p:cNvSpPr txBox="1"/>
            <p:nvPr/>
          </p:nvSpPr>
          <p:spPr>
            <a:xfrm>
              <a:off x="2443" y="6867"/>
              <a:ext cx="5414" cy="150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marL="0" indent="304800" algn="l"/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同学们在平时是怎样默读的？说说吧！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95" name="Freeform 797"/>
            <p:cNvSpPr>
              <a:spLocks noEditPoints="1"/>
            </p:cNvSpPr>
            <p:nvPr/>
          </p:nvSpPr>
          <p:spPr bwMode="auto">
            <a:xfrm>
              <a:off x="1548" y="6399"/>
              <a:ext cx="7280" cy="2792"/>
            </a:xfrm>
            <a:custGeom>
              <a:avLst/>
              <a:gdLst>
                <a:gd name="T0" fmla="*/ 900 w 1012"/>
                <a:gd name="T1" fmla="*/ 91 h 793"/>
                <a:gd name="T2" fmla="*/ 713 w 1012"/>
                <a:gd name="T3" fmla="*/ 70 h 793"/>
                <a:gd name="T4" fmla="*/ 595 w 1012"/>
                <a:gd name="T5" fmla="*/ 43 h 793"/>
                <a:gd name="T6" fmla="*/ 474 w 1012"/>
                <a:gd name="T7" fmla="*/ 5 h 793"/>
                <a:gd name="T8" fmla="*/ 346 w 1012"/>
                <a:gd name="T9" fmla="*/ 50 h 793"/>
                <a:gd name="T10" fmla="*/ 265 w 1012"/>
                <a:gd name="T11" fmla="*/ 94 h 793"/>
                <a:gd name="T12" fmla="*/ 179 w 1012"/>
                <a:gd name="T13" fmla="*/ 148 h 793"/>
                <a:gd name="T14" fmla="*/ 37 w 1012"/>
                <a:gd name="T15" fmla="*/ 219 h 793"/>
                <a:gd name="T16" fmla="*/ 26 w 1012"/>
                <a:gd name="T17" fmla="*/ 375 h 793"/>
                <a:gd name="T18" fmla="*/ 50 w 1012"/>
                <a:gd name="T19" fmla="*/ 483 h 793"/>
                <a:gd name="T20" fmla="*/ 126 w 1012"/>
                <a:gd name="T21" fmla="*/ 541 h 793"/>
                <a:gd name="T22" fmla="*/ 193 w 1012"/>
                <a:gd name="T23" fmla="*/ 628 h 793"/>
                <a:gd name="T24" fmla="*/ 329 w 1012"/>
                <a:gd name="T25" fmla="*/ 666 h 793"/>
                <a:gd name="T26" fmla="*/ 251 w 1012"/>
                <a:gd name="T27" fmla="*/ 782 h 793"/>
                <a:gd name="T28" fmla="*/ 257 w 1012"/>
                <a:gd name="T29" fmla="*/ 793 h 793"/>
                <a:gd name="T30" fmla="*/ 388 w 1012"/>
                <a:gd name="T31" fmla="*/ 758 h 793"/>
                <a:gd name="T32" fmla="*/ 440 w 1012"/>
                <a:gd name="T33" fmla="*/ 620 h 793"/>
                <a:gd name="T34" fmla="*/ 527 w 1012"/>
                <a:gd name="T35" fmla="*/ 621 h 793"/>
                <a:gd name="T36" fmla="*/ 587 w 1012"/>
                <a:gd name="T37" fmla="*/ 659 h 793"/>
                <a:gd name="T38" fmla="*/ 706 w 1012"/>
                <a:gd name="T39" fmla="*/ 659 h 793"/>
                <a:gd name="T40" fmla="*/ 788 w 1012"/>
                <a:gd name="T41" fmla="*/ 604 h 793"/>
                <a:gd name="T42" fmla="*/ 838 w 1012"/>
                <a:gd name="T43" fmla="*/ 537 h 793"/>
                <a:gd name="T44" fmla="*/ 955 w 1012"/>
                <a:gd name="T45" fmla="*/ 473 h 793"/>
                <a:gd name="T46" fmla="*/ 957 w 1012"/>
                <a:gd name="T47" fmla="*/ 342 h 793"/>
                <a:gd name="T48" fmla="*/ 1012 w 1012"/>
                <a:gd name="T49" fmla="*/ 267 h 793"/>
                <a:gd name="T50" fmla="*/ 997 w 1012"/>
                <a:gd name="T51" fmla="*/ 294 h 793"/>
                <a:gd name="T52" fmla="*/ 926 w 1012"/>
                <a:gd name="T53" fmla="*/ 338 h 793"/>
                <a:gd name="T54" fmla="*/ 940 w 1012"/>
                <a:gd name="T55" fmla="*/ 369 h 793"/>
                <a:gd name="T56" fmla="*/ 915 w 1012"/>
                <a:gd name="T57" fmla="*/ 493 h 793"/>
                <a:gd name="T58" fmla="*/ 826 w 1012"/>
                <a:gd name="T59" fmla="*/ 506 h 793"/>
                <a:gd name="T60" fmla="*/ 823 w 1012"/>
                <a:gd name="T61" fmla="*/ 566 h 793"/>
                <a:gd name="T62" fmla="*/ 749 w 1012"/>
                <a:gd name="T63" fmla="*/ 586 h 793"/>
                <a:gd name="T64" fmla="*/ 736 w 1012"/>
                <a:gd name="T65" fmla="*/ 611 h 793"/>
                <a:gd name="T66" fmla="*/ 649 w 1012"/>
                <a:gd name="T67" fmla="*/ 657 h 793"/>
                <a:gd name="T68" fmla="*/ 554 w 1012"/>
                <a:gd name="T69" fmla="*/ 616 h 793"/>
                <a:gd name="T70" fmla="*/ 487 w 1012"/>
                <a:gd name="T71" fmla="*/ 621 h 793"/>
                <a:gd name="T72" fmla="*/ 439 w 1012"/>
                <a:gd name="T73" fmla="*/ 603 h 793"/>
                <a:gd name="T74" fmla="*/ 417 w 1012"/>
                <a:gd name="T75" fmla="*/ 665 h 793"/>
                <a:gd name="T76" fmla="*/ 324 w 1012"/>
                <a:gd name="T77" fmla="*/ 775 h 793"/>
                <a:gd name="T78" fmla="*/ 340 w 1012"/>
                <a:gd name="T79" fmla="*/ 683 h 793"/>
                <a:gd name="T80" fmla="*/ 334 w 1012"/>
                <a:gd name="T81" fmla="*/ 592 h 793"/>
                <a:gd name="T82" fmla="*/ 202 w 1012"/>
                <a:gd name="T83" fmla="*/ 617 h 793"/>
                <a:gd name="T84" fmla="*/ 140 w 1012"/>
                <a:gd name="T85" fmla="*/ 532 h 793"/>
                <a:gd name="T86" fmla="*/ 93 w 1012"/>
                <a:gd name="T87" fmla="*/ 503 h 793"/>
                <a:gd name="T88" fmla="*/ 75 w 1012"/>
                <a:gd name="T89" fmla="*/ 425 h 793"/>
                <a:gd name="T90" fmla="*/ 85 w 1012"/>
                <a:gd name="T91" fmla="*/ 404 h 793"/>
                <a:gd name="T92" fmla="*/ 14 w 1012"/>
                <a:gd name="T93" fmla="*/ 296 h 793"/>
                <a:gd name="T94" fmla="*/ 128 w 1012"/>
                <a:gd name="T95" fmla="*/ 183 h 793"/>
                <a:gd name="T96" fmla="*/ 198 w 1012"/>
                <a:gd name="T97" fmla="*/ 177 h 793"/>
                <a:gd name="T98" fmla="*/ 234 w 1012"/>
                <a:gd name="T99" fmla="*/ 109 h 793"/>
                <a:gd name="T100" fmla="*/ 322 w 1012"/>
                <a:gd name="T101" fmla="*/ 128 h 793"/>
                <a:gd name="T102" fmla="*/ 365 w 1012"/>
                <a:gd name="T103" fmla="*/ 47 h 793"/>
                <a:gd name="T104" fmla="*/ 498 w 1012"/>
                <a:gd name="T105" fmla="*/ 28 h 793"/>
                <a:gd name="T106" fmla="*/ 551 w 1012"/>
                <a:gd name="T107" fmla="*/ 80 h 793"/>
                <a:gd name="T108" fmla="*/ 606 w 1012"/>
                <a:gd name="T109" fmla="*/ 56 h 793"/>
                <a:gd name="T110" fmla="*/ 675 w 1012"/>
                <a:gd name="T111" fmla="*/ 102 h 793"/>
                <a:gd name="T112" fmla="*/ 742 w 1012"/>
                <a:gd name="T113" fmla="*/ 74 h 793"/>
                <a:gd name="T114" fmla="*/ 905 w 1012"/>
                <a:gd name="T115" fmla="*/ 118 h 793"/>
                <a:gd name="T116" fmla="*/ 932 w 1012"/>
                <a:gd name="T117" fmla="*/ 219 h 793"/>
                <a:gd name="T118" fmla="*/ 995 w 1012"/>
                <a:gd name="T119" fmla="*/ 259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12" h="793">
                  <a:moveTo>
                    <a:pt x="945" y="208"/>
                  </a:moveTo>
                  <a:lnTo>
                    <a:pt x="942" y="181"/>
                  </a:lnTo>
                  <a:lnTo>
                    <a:pt x="938" y="156"/>
                  </a:lnTo>
                  <a:lnTo>
                    <a:pt x="929" y="132"/>
                  </a:lnTo>
                  <a:lnTo>
                    <a:pt x="916" y="111"/>
                  </a:lnTo>
                  <a:lnTo>
                    <a:pt x="900" y="91"/>
                  </a:lnTo>
                  <a:lnTo>
                    <a:pt x="878" y="74"/>
                  </a:lnTo>
                  <a:lnTo>
                    <a:pt x="846" y="60"/>
                  </a:lnTo>
                  <a:lnTo>
                    <a:pt x="814" y="53"/>
                  </a:lnTo>
                  <a:lnTo>
                    <a:pt x="780" y="52"/>
                  </a:lnTo>
                  <a:lnTo>
                    <a:pt x="746" y="57"/>
                  </a:lnTo>
                  <a:lnTo>
                    <a:pt x="713" y="70"/>
                  </a:lnTo>
                  <a:lnTo>
                    <a:pt x="684" y="87"/>
                  </a:lnTo>
                  <a:lnTo>
                    <a:pt x="673" y="69"/>
                  </a:lnTo>
                  <a:lnTo>
                    <a:pt x="657" y="55"/>
                  </a:lnTo>
                  <a:lnTo>
                    <a:pt x="637" y="46"/>
                  </a:lnTo>
                  <a:lnTo>
                    <a:pt x="616" y="42"/>
                  </a:lnTo>
                  <a:lnTo>
                    <a:pt x="595" y="43"/>
                  </a:lnTo>
                  <a:lnTo>
                    <a:pt x="575" y="49"/>
                  </a:lnTo>
                  <a:lnTo>
                    <a:pt x="557" y="62"/>
                  </a:lnTo>
                  <a:lnTo>
                    <a:pt x="542" y="42"/>
                  </a:lnTo>
                  <a:lnTo>
                    <a:pt x="522" y="25"/>
                  </a:lnTo>
                  <a:lnTo>
                    <a:pt x="499" y="14"/>
                  </a:lnTo>
                  <a:lnTo>
                    <a:pt x="474" y="5"/>
                  </a:lnTo>
                  <a:lnTo>
                    <a:pt x="448" y="0"/>
                  </a:lnTo>
                  <a:lnTo>
                    <a:pt x="425" y="0"/>
                  </a:lnTo>
                  <a:lnTo>
                    <a:pt x="401" y="5"/>
                  </a:lnTo>
                  <a:lnTo>
                    <a:pt x="378" y="16"/>
                  </a:lnTo>
                  <a:lnTo>
                    <a:pt x="360" y="33"/>
                  </a:lnTo>
                  <a:lnTo>
                    <a:pt x="346" y="50"/>
                  </a:lnTo>
                  <a:lnTo>
                    <a:pt x="336" y="70"/>
                  </a:lnTo>
                  <a:lnTo>
                    <a:pt x="329" y="90"/>
                  </a:lnTo>
                  <a:lnTo>
                    <a:pt x="320" y="109"/>
                  </a:lnTo>
                  <a:lnTo>
                    <a:pt x="303" y="101"/>
                  </a:lnTo>
                  <a:lnTo>
                    <a:pt x="285" y="95"/>
                  </a:lnTo>
                  <a:lnTo>
                    <a:pt x="265" y="94"/>
                  </a:lnTo>
                  <a:lnTo>
                    <a:pt x="245" y="94"/>
                  </a:lnTo>
                  <a:lnTo>
                    <a:pt x="226" y="98"/>
                  </a:lnTo>
                  <a:lnTo>
                    <a:pt x="209" y="105"/>
                  </a:lnTo>
                  <a:lnTo>
                    <a:pt x="195" y="117"/>
                  </a:lnTo>
                  <a:lnTo>
                    <a:pt x="185" y="131"/>
                  </a:lnTo>
                  <a:lnTo>
                    <a:pt x="179" y="148"/>
                  </a:lnTo>
                  <a:lnTo>
                    <a:pt x="181" y="167"/>
                  </a:lnTo>
                  <a:lnTo>
                    <a:pt x="148" y="167"/>
                  </a:lnTo>
                  <a:lnTo>
                    <a:pt x="117" y="172"/>
                  </a:lnTo>
                  <a:lnTo>
                    <a:pt x="88" y="183"/>
                  </a:lnTo>
                  <a:lnTo>
                    <a:pt x="61" y="198"/>
                  </a:lnTo>
                  <a:lnTo>
                    <a:pt x="37" y="219"/>
                  </a:lnTo>
                  <a:lnTo>
                    <a:pt x="17" y="246"/>
                  </a:lnTo>
                  <a:lnTo>
                    <a:pt x="4" y="274"/>
                  </a:lnTo>
                  <a:lnTo>
                    <a:pt x="0" y="301"/>
                  </a:lnTo>
                  <a:lnTo>
                    <a:pt x="3" y="328"/>
                  </a:lnTo>
                  <a:lnTo>
                    <a:pt x="11" y="352"/>
                  </a:lnTo>
                  <a:lnTo>
                    <a:pt x="26" y="375"/>
                  </a:lnTo>
                  <a:lnTo>
                    <a:pt x="45" y="396"/>
                  </a:lnTo>
                  <a:lnTo>
                    <a:pt x="68" y="411"/>
                  </a:lnTo>
                  <a:lnTo>
                    <a:pt x="55" y="427"/>
                  </a:lnTo>
                  <a:lnTo>
                    <a:pt x="47" y="445"/>
                  </a:lnTo>
                  <a:lnTo>
                    <a:pt x="44" y="463"/>
                  </a:lnTo>
                  <a:lnTo>
                    <a:pt x="50" y="483"/>
                  </a:lnTo>
                  <a:lnTo>
                    <a:pt x="59" y="497"/>
                  </a:lnTo>
                  <a:lnTo>
                    <a:pt x="73" y="508"/>
                  </a:lnTo>
                  <a:lnTo>
                    <a:pt x="89" y="516"/>
                  </a:lnTo>
                  <a:lnTo>
                    <a:pt x="107" y="521"/>
                  </a:lnTo>
                  <a:lnTo>
                    <a:pt x="124" y="524"/>
                  </a:lnTo>
                  <a:lnTo>
                    <a:pt x="126" y="541"/>
                  </a:lnTo>
                  <a:lnTo>
                    <a:pt x="127" y="556"/>
                  </a:lnTo>
                  <a:lnTo>
                    <a:pt x="133" y="576"/>
                  </a:lnTo>
                  <a:lnTo>
                    <a:pt x="143" y="593"/>
                  </a:lnTo>
                  <a:lnTo>
                    <a:pt x="157" y="609"/>
                  </a:lnTo>
                  <a:lnTo>
                    <a:pt x="174" y="620"/>
                  </a:lnTo>
                  <a:lnTo>
                    <a:pt x="193" y="628"/>
                  </a:lnTo>
                  <a:lnTo>
                    <a:pt x="229" y="637"/>
                  </a:lnTo>
                  <a:lnTo>
                    <a:pt x="262" y="635"/>
                  </a:lnTo>
                  <a:lnTo>
                    <a:pt x="296" y="627"/>
                  </a:lnTo>
                  <a:lnTo>
                    <a:pt x="327" y="610"/>
                  </a:lnTo>
                  <a:lnTo>
                    <a:pt x="330" y="638"/>
                  </a:lnTo>
                  <a:lnTo>
                    <a:pt x="329" y="666"/>
                  </a:lnTo>
                  <a:lnTo>
                    <a:pt x="322" y="695"/>
                  </a:lnTo>
                  <a:lnTo>
                    <a:pt x="312" y="720"/>
                  </a:lnTo>
                  <a:lnTo>
                    <a:pt x="296" y="744"/>
                  </a:lnTo>
                  <a:lnTo>
                    <a:pt x="278" y="764"/>
                  </a:lnTo>
                  <a:lnTo>
                    <a:pt x="253" y="781"/>
                  </a:lnTo>
                  <a:lnTo>
                    <a:pt x="251" y="782"/>
                  </a:lnTo>
                  <a:lnTo>
                    <a:pt x="250" y="785"/>
                  </a:lnTo>
                  <a:lnTo>
                    <a:pt x="250" y="788"/>
                  </a:lnTo>
                  <a:lnTo>
                    <a:pt x="251" y="789"/>
                  </a:lnTo>
                  <a:lnTo>
                    <a:pt x="253" y="792"/>
                  </a:lnTo>
                  <a:lnTo>
                    <a:pt x="255" y="793"/>
                  </a:lnTo>
                  <a:lnTo>
                    <a:pt x="257" y="793"/>
                  </a:lnTo>
                  <a:lnTo>
                    <a:pt x="258" y="793"/>
                  </a:lnTo>
                  <a:lnTo>
                    <a:pt x="286" y="793"/>
                  </a:lnTo>
                  <a:lnTo>
                    <a:pt x="315" y="790"/>
                  </a:lnTo>
                  <a:lnTo>
                    <a:pt x="340" y="785"/>
                  </a:lnTo>
                  <a:lnTo>
                    <a:pt x="365" y="775"/>
                  </a:lnTo>
                  <a:lnTo>
                    <a:pt x="388" y="758"/>
                  </a:lnTo>
                  <a:lnTo>
                    <a:pt x="405" y="738"/>
                  </a:lnTo>
                  <a:lnTo>
                    <a:pt x="416" y="717"/>
                  </a:lnTo>
                  <a:lnTo>
                    <a:pt x="425" y="693"/>
                  </a:lnTo>
                  <a:lnTo>
                    <a:pt x="430" y="669"/>
                  </a:lnTo>
                  <a:lnTo>
                    <a:pt x="436" y="644"/>
                  </a:lnTo>
                  <a:lnTo>
                    <a:pt x="440" y="620"/>
                  </a:lnTo>
                  <a:lnTo>
                    <a:pt x="464" y="631"/>
                  </a:lnTo>
                  <a:lnTo>
                    <a:pt x="489" y="635"/>
                  </a:lnTo>
                  <a:lnTo>
                    <a:pt x="502" y="633"/>
                  </a:lnTo>
                  <a:lnTo>
                    <a:pt x="515" y="628"/>
                  </a:lnTo>
                  <a:lnTo>
                    <a:pt x="523" y="624"/>
                  </a:lnTo>
                  <a:lnTo>
                    <a:pt x="527" y="621"/>
                  </a:lnTo>
                  <a:lnTo>
                    <a:pt x="533" y="620"/>
                  </a:lnTo>
                  <a:lnTo>
                    <a:pt x="542" y="624"/>
                  </a:lnTo>
                  <a:lnTo>
                    <a:pt x="553" y="633"/>
                  </a:lnTo>
                  <a:lnTo>
                    <a:pt x="563" y="642"/>
                  </a:lnTo>
                  <a:lnTo>
                    <a:pt x="574" y="651"/>
                  </a:lnTo>
                  <a:lnTo>
                    <a:pt x="587" y="659"/>
                  </a:lnTo>
                  <a:lnTo>
                    <a:pt x="606" y="665"/>
                  </a:lnTo>
                  <a:lnTo>
                    <a:pt x="626" y="669"/>
                  </a:lnTo>
                  <a:lnTo>
                    <a:pt x="646" y="669"/>
                  </a:lnTo>
                  <a:lnTo>
                    <a:pt x="667" y="669"/>
                  </a:lnTo>
                  <a:lnTo>
                    <a:pt x="687" y="666"/>
                  </a:lnTo>
                  <a:lnTo>
                    <a:pt x="706" y="659"/>
                  </a:lnTo>
                  <a:lnTo>
                    <a:pt x="723" y="651"/>
                  </a:lnTo>
                  <a:lnTo>
                    <a:pt x="737" y="638"/>
                  </a:lnTo>
                  <a:lnTo>
                    <a:pt x="747" y="623"/>
                  </a:lnTo>
                  <a:lnTo>
                    <a:pt x="753" y="603"/>
                  </a:lnTo>
                  <a:lnTo>
                    <a:pt x="770" y="606"/>
                  </a:lnTo>
                  <a:lnTo>
                    <a:pt x="788" y="604"/>
                  </a:lnTo>
                  <a:lnTo>
                    <a:pt x="807" y="600"/>
                  </a:lnTo>
                  <a:lnTo>
                    <a:pt x="822" y="592"/>
                  </a:lnTo>
                  <a:lnTo>
                    <a:pt x="833" y="580"/>
                  </a:lnTo>
                  <a:lnTo>
                    <a:pt x="838" y="566"/>
                  </a:lnTo>
                  <a:lnTo>
                    <a:pt x="839" y="552"/>
                  </a:lnTo>
                  <a:lnTo>
                    <a:pt x="838" y="537"/>
                  </a:lnTo>
                  <a:lnTo>
                    <a:pt x="838" y="520"/>
                  </a:lnTo>
                  <a:lnTo>
                    <a:pt x="864" y="523"/>
                  </a:lnTo>
                  <a:lnTo>
                    <a:pt x="891" y="518"/>
                  </a:lnTo>
                  <a:lnTo>
                    <a:pt x="915" y="508"/>
                  </a:lnTo>
                  <a:lnTo>
                    <a:pt x="936" y="494"/>
                  </a:lnTo>
                  <a:lnTo>
                    <a:pt x="955" y="473"/>
                  </a:lnTo>
                  <a:lnTo>
                    <a:pt x="967" y="448"/>
                  </a:lnTo>
                  <a:lnTo>
                    <a:pt x="970" y="421"/>
                  </a:lnTo>
                  <a:lnTo>
                    <a:pt x="967" y="396"/>
                  </a:lnTo>
                  <a:lnTo>
                    <a:pt x="957" y="370"/>
                  </a:lnTo>
                  <a:lnTo>
                    <a:pt x="942" y="348"/>
                  </a:lnTo>
                  <a:lnTo>
                    <a:pt x="957" y="342"/>
                  </a:lnTo>
                  <a:lnTo>
                    <a:pt x="973" y="335"/>
                  </a:lnTo>
                  <a:lnTo>
                    <a:pt x="987" y="328"/>
                  </a:lnTo>
                  <a:lnTo>
                    <a:pt x="998" y="317"/>
                  </a:lnTo>
                  <a:lnTo>
                    <a:pt x="1008" y="304"/>
                  </a:lnTo>
                  <a:lnTo>
                    <a:pt x="1012" y="289"/>
                  </a:lnTo>
                  <a:lnTo>
                    <a:pt x="1012" y="267"/>
                  </a:lnTo>
                  <a:lnTo>
                    <a:pt x="1005" y="250"/>
                  </a:lnTo>
                  <a:lnTo>
                    <a:pt x="995" y="235"/>
                  </a:lnTo>
                  <a:lnTo>
                    <a:pt x="981" y="222"/>
                  </a:lnTo>
                  <a:lnTo>
                    <a:pt x="963" y="214"/>
                  </a:lnTo>
                  <a:lnTo>
                    <a:pt x="945" y="208"/>
                  </a:lnTo>
                  <a:close/>
                  <a:moveTo>
                    <a:pt x="997" y="294"/>
                  </a:moveTo>
                  <a:lnTo>
                    <a:pt x="990" y="307"/>
                  </a:lnTo>
                  <a:lnTo>
                    <a:pt x="980" y="315"/>
                  </a:lnTo>
                  <a:lnTo>
                    <a:pt x="967" y="324"/>
                  </a:lnTo>
                  <a:lnTo>
                    <a:pt x="953" y="329"/>
                  </a:lnTo>
                  <a:lnTo>
                    <a:pt x="939" y="334"/>
                  </a:lnTo>
                  <a:lnTo>
                    <a:pt x="926" y="338"/>
                  </a:lnTo>
                  <a:lnTo>
                    <a:pt x="925" y="339"/>
                  </a:lnTo>
                  <a:lnTo>
                    <a:pt x="922" y="342"/>
                  </a:lnTo>
                  <a:lnTo>
                    <a:pt x="922" y="345"/>
                  </a:lnTo>
                  <a:lnTo>
                    <a:pt x="922" y="348"/>
                  </a:lnTo>
                  <a:lnTo>
                    <a:pt x="924" y="349"/>
                  </a:lnTo>
                  <a:lnTo>
                    <a:pt x="940" y="369"/>
                  </a:lnTo>
                  <a:lnTo>
                    <a:pt x="952" y="391"/>
                  </a:lnTo>
                  <a:lnTo>
                    <a:pt x="956" y="414"/>
                  </a:lnTo>
                  <a:lnTo>
                    <a:pt x="953" y="438"/>
                  </a:lnTo>
                  <a:lnTo>
                    <a:pt x="945" y="463"/>
                  </a:lnTo>
                  <a:lnTo>
                    <a:pt x="931" y="480"/>
                  </a:lnTo>
                  <a:lnTo>
                    <a:pt x="915" y="493"/>
                  </a:lnTo>
                  <a:lnTo>
                    <a:pt x="895" y="503"/>
                  </a:lnTo>
                  <a:lnTo>
                    <a:pt x="876" y="507"/>
                  </a:lnTo>
                  <a:lnTo>
                    <a:pt x="853" y="508"/>
                  </a:lnTo>
                  <a:lnTo>
                    <a:pt x="832" y="506"/>
                  </a:lnTo>
                  <a:lnTo>
                    <a:pt x="829" y="504"/>
                  </a:lnTo>
                  <a:lnTo>
                    <a:pt x="826" y="506"/>
                  </a:lnTo>
                  <a:lnTo>
                    <a:pt x="823" y="508"/>
                  </a:lnTo>
                  <a:lnTo>
                    <a:pt x="823" y="511"/>
                  </a:lnTo>
                  <a:lnTo>
                    <a:pt x="823" y="525"/>
                  </a:lnTo>
                  <a:lnTo>
                    <a:pt x="825" y="540"/>
                  </a:lnTo>
                  <a:lnTo>
                    <a:pt x="826" y="552"/>
                  </a:lnTo>
                  <a:lnTo>
                    <a:pt x="823" y="566"/>
                  </a:lnTo>
                  <a:lnTo>
                    <a:pt x="818" y="578"/>
                  </a:lnTo>
                  <a:lnTo>
                    <a:pt x="807" y="586"/>
                  </a:lnTo>
                  <a:lnTo>
                    <a:pt x="792" y="590"/>
                  </a:lnTo>
                  <a:lnTo>
                    <a:pt x="777" y="592"/>
                  </a:lnTo>
                  <a:lnTo>
                    <a:pt x="763" y="590"/>
                  </a:lnTo>
                  <a:lnTo>
                    <a:pt x="749" y="586"/>
                  </a:lnTo>
                  <a:lnTo>
                    <a:pt x="746" y="586"/>
                  </a:lnTo>
                  <a:lnTo>
                    <a:pt x="743" y="586"/>
                  </a:lnTo>
                  <a:lnTo>
                    <a:pt x="742" y="587"/>
                  </a:lnTo>
                  <a:lnTo>
                    <a:pt x="739" y="590"/>
                  </a:lnTo>
                  <a:lnTo>
                    <a:pt x="739" y="593"/>
                  </a:lnTo>
                  <a:lnTo>
                    <a:pt x="736" y="611"/>
                  </a:lnTo>
                  <a:lnTo>
                    <a:pt x="729" y="627"/>
                  </a:lnTo>
                  <a:lnTo>
                    <a:pt x="718" y="638"/>
                  </a:lnTo>
                  <a:lnTo>
                    <a:pt x="702" y="647"/>
                  </a:lnTo>
                  <a:lnTo>
                    <a:pt x="685" y="652"/>
                  </a:lnTo>
                  <a:lnTo>
                    <a:pt x="667" y="655"/>
                  </a:lnTo>
                  <a:lnTo>
                    <a:pt x="649" y="657"/>
                  </a:lnTo>
                  <a:lnTo>
                    <a:pt x="632" y="655"/>
                  </a:lnTo>
                  <a:lnTo>
                    <a:pt x="615" y="652"/>
                  </a:lnTo>
                  <a:lnTo>
                    <a:pt x="595" y="647"/>
                  </a:lnTo>
                  <a:lnTo>
                    <a:pt x="578" y="637"/>
                  </a:lnTo>
                  <a:lnTo>
                    <a:pt x="565" y="627"/>
                  </a:lnTo>
                  <a:lnTo>
                    <a:pt x="554" y="616"/>
                  </a:lnTo>
                  <a:lnTo>
                    <a:pt x="540" y="606"/>
                  </a:lnTo>
                  <a:lnTo>
                    <a:pt x="532" y="604"/>
                  </a:lnTo>
                  <a:lnTo>
                    <a:pt x="523" y="607"/>
                  </a:lnTo>
                  <a:lnTo>
                    <a:pt x="516" y="611"/>
                  </a:lnTo>
                  <a:lnTo>
                    <a:pt x="502" y="618"/>
                  </a:lnTo>
                  <a:lnTo>
                    <a:pt x="487" y="621"/>
                  </a:lnTo>
                  <a:lnTo>
                    <a:pt x="472" y="618"/>
                  </a:lnTo>
                  <a:lnTo>
                    <a:pt x="457" y="614"/>
                  </a:lnTo>
                  <a:lnTo>
                    <a:pt x="444" y="606"/>
                  </a:lnTo>
                  <a:lnTo>
                    <a:pt x="443" y="604"/>
                  </a:lnTo>
                  <a:lnTo>
                    <a:pt x="441" y="604"/>
                  </a:lnTo>
                  <a:lnTo>
                    <a:pt x="439" y="603"/>
                  </a:lnTo>
                  <a:lnTo>
                    <a:pt x="436" y="602"/>
                  </a:lnTo>
                  <a:lnTo>
                    <a:pt x="433" y="602"/>
                  </a:lnTo>
                  <a:lnTo>
                    <a:pt x="432" y="604"/>
                  </a:lnTo>
                  <a:lnTo>
                    <a:pt x="429" y="607"/>
                  </a:lnTo>
                  <a:lnTo>
                    <a:pt x="423" y="635"/>
                  </a:lnTo>
                  <a:lnTo>
                    <a:pt x="417" y="665"/>
                  </a:lnTo>
                  <a:lnTo>
                    <a:pt x="410" y="693"/>
                  </a:lnTo>
                  <a:lnTo>
                    <a:pt x="399" y="720"/>
                  </a:lnTo>
                  <a:lnTo>
                    <a:pt x="382" y="744"/>
                  </a:lnTo>
                  <a:lnTo>
                    <a:pt x="365" y="759"/>
                  </a:lnTo>
                  <a:lnTo>
                    <a:pt x="346" y="769"/>
                  </a:lnTo>
                  <a:lnTo>
                    <a:pt x="324" y="775"/>
                  </a:lnTo>
                  <a:lnTo>
                    <a:pt x="303" y="778"/>
                  </a:lnTo>
                  <a:lnTo>
                    <a:pt x="281" y="779"/>
                  </a:lnTo>
                  <a:lnTo>
                    <a:pt x="302" y="759"/>
                  </a:lnTo>
                  <a:lnTo>
                    <a:pt x="319" y="737"/>
                  </a:lnTo>
                  <a:lnTo>
                    <a:pt x="331" y="710"/>
                  </a:lnTo>
                  <a:lnTo>
                    <a:pt x="340" y="683"/>
                  </a:lnTo>
                  <a:lnTo>
                    <a:pt x="343" y="654"/>
                  </a:lnTo>
                  <a:lnTo>
                    <a:pt x="343" y="626"/>
                  </a:lnTo>
                  <a:lnTo>
                    <a:pt x="339" y="596"/>
                  </a:lnTo>
                  <a:lnTo>
                    <a:pt x="339" y="595"/>
                  </a:lnTo>
                  <a:lnTo>
                    <a:pt x="336" y="592"/>
                  </a:lnTo>
                  <a:lnTo>
                    <a:pt x="334" y="592"/>
                  </a:lnTo>
                  <a:lnTo>
                    <a:pt x="331" y="592"/>
                  </a:lnTo>
                  <a:lnTo>
                    <a:pt x="329" y="592"/>
                  </a:lnTo>
                  <a:lnTo>
                    <a:pt x="299" y="610"/>
                  </a:lnTo>
                  <a:lnTo>
                    <a:pt x="268" y="620"/>
                  </a:lnTo>
                  <a:lnTo>
                    <a:pt x="236" y="623"/>
                  </a:lnTo>
                  <a:lnTo>
                    <a:pt x="202" y="617"/>
                  </a:lnTo>
                  <a:lnTo>
                    <a:pt x="182" y="609"/>
                  </a:lnTo>
                  <a:lnTo>
                    <a:pt x="167" y="597"/>
                  </a:lnTo>
                  <a:lnTo>
                    <a:pt x="152" y="582"/>
                  </a:lnTo>
                  <a:lnTo>
                    <a:pt x="144" y="566"/>
                  </a:lnTo>
                  <a:lnTo>
                    <a:pt x="141" y="549"/>
                  </a:lnTo>
                  <a:lnTo>
                    <a:pt x="140" y="532"/>
                  </a:lnTo>
                  <a:lnTo>
                    <a:pt x="137" y="516"/>
                  </a:lnTo>
                  <a:lnTo>
                    <a:pt x="136" y="513"/>
                  </a:lnTo>
                  <a:lnTo>
                    <a:pt x="133" y="511"/>
                  </a:lnTo>
                  <a:lnTo>
                    <a:pt x="130" y="510"/>
                  </a:lnTo>
                  <a:lnTo>
                    <a:pt x="112" y="508"/>
                  </a:lnTo>
                  <a:lnTo>
                    <a:pt x="93" y="503"/>
                  </a:lnTo>
                  <a:lnTo>
                    <a:pt x="78" y="493"/>
                  </a:lnTo>
                  <a:lnTo>
                    <a:pt x="64" y="480"/>
                  </a:lnTo>
                  <a:lnTo>
                    <a:pt x="58" y="465"/>
                  </a:lnTo>
                  <a:lnTo>
                    <a:pt x="58" y="451"/>
                  </a:lnTo>
                  <a:lnTo>
                    <a:pt x="65" y="437"/>
                  </a:lnTo>
                  <a:lnTo>
                    <a:pt x="75" y="425"/>
                  </a:lnTo>
                  <a:lnTo>
                    <a:pt x="86" y="415"/>
                  </a:lnTo>
                  <a:lnTo>
                    <a:pt x="88" y="413"/>
                  </a:lnTo>
                  <a:lnTo>
                    <a:pt x="88" y="410"/>
                  </a:lnTo>
                  <a:lnTo>
                    <a:pt x="88" y="407"/>
                  </a:lnTo>
                  <a:lnTo>
                    <a:pt x="86" y="406"/>
                  </a:lnTo>
                  <a:lnTo>
                    <a:pt x="85" y="404"/>
                  </a:lnTo>
                  <a:lnTo>
                    <a:pt x="65" y="393"/>
                  </a:lnTo>
                  <a:lnTo>
                    <a:pt x="48" y="380"/>
                  </a:lnTo>
                  <a:lnTo>
                    <a:pt x="34" y="365"/>
                  </a:lnTo>
                  <a:lnTo>
                    <a:pt x="21" y="345"/>
                  </a:lnTo>
                  <a:lnTo>
                    <a:pt x="14" y="321"/>
                  </a:lnTo>
                  <a:lnTo>
                    <a:pt x="14" y="296"/>
                  </a:lnTo>
                  <a:lnTo>
                    <a:pt x="21" y="272"/>
                  </a:lnTo>
                  <a:lnTo>
                    <a:pt x="33" y="249"/>
                  </a:lnTo>
                  <a:lnTo>
                    <a:pt x="51" y="225"/>
                  </a:lnTo>
                  <a:lnTo>
                    <a:pt x="73" y="205"/>
                  </a:lnTo>
                  <a:lnTo>
                    <a:pt x="99" y="191"/>
                  </a:lnTo>
                  <a:lnTo>
                    <a:pt x="128" y="183"/>
                  </a:lnTo>
                  <a:lnTo>
                    <a:pt x="158" y="180"/>
                  </a:lnTo>
                  <a:lnTo>
                    <a:pt x="188" y="183"/>
                  </a:lnTo>
                  <a:lnTo>
                    <a:pt x="190" y="183"/>
                  </a:lnTo>
                  <a:lnTo>
                    <a:pt x="193" y="181"/>
                  </a:lnTo>
                  <a:lnTo>
                    <a:pt x="196" y="180"/>
                  </a:lnTo>
                  <a:lnTo>
                    <a:pt x="198" y="177"/>
                  </a:lnTo>
                  <a:lnTo>
                    <a:pt x="196" y="174"/>
                  </a:lnTo>
                  <a:lnTo>
                    <a:pt x="193" y="155"/>
                  </a:lnTo>
                  <a:lnTo>
                    <a:pt x="198" y="138"/>
                  </a:lnTo>
                  <a:lnTo>
                    <a:pt x="206" y="125"/>
                  </a:lnTo>
                  <a:lnTo>
                    <a:pt x="219" y="117"/>
                  </a:lnTo>
                  <a:lnTo>
                    <a:pt x="234" y="109"/>
                  </a:lnTo>
                  <a:lnTo>
                    <a:pt x="253" y="107"/>
                  </a:lnTo>
                  <a:lnTo>
                    <a:pt x="271" y="108"/>
                  </a:lnTo>
                  <a:lnTo>
                    <a:pt x="288" y="111"/>
                  </a:lnTo>
                  <a:lnTo>
                    <a:pt x="305" y="117"/>
                  </a:lnTo>
                  <a:lnTo>
                    <a:pt x="319" y="126"/>
                  </a:lnTo>
                  <a:lnTo>
                    <a:pt x="322" y="128"/>
                  </a:lnTo>
                  <a:lnTo>
                    <a:pt x="326" y="128"/>
                  </a:lnTo>
                  <a:lnTo>
                    <a:pt x="329" y="126"/>
                  </a:lnTo>
                  <a:lnTo>
                    <a:pt x="330" y="124"/>
                  </a:lnTo>
                  <a:lnTo>
                    <a:pt x="340" y="97"/>
                  </a:lnTo>
                  <a:lnTo>
                    <a:pt x="351" y="71"/>
                  </a:lnTo>
                  <a:lnTo>
                    <a:pt x="365" y="47"/>
                  </a:lnTo>
                  <a:lnTo>
                    <a:pt x="384" y="29"/>
                  </a:lnTo>
                  <a:lnTo>
                    <a:pt x="405" y="18"/>
                  </a:lnTo>
                  <a:lnTo>
                    <a:pt x="429" y="14"/>
                  </a:lnTo>
                  <a:lnTo>
                    <a:pt x="451" y="14"/>
                  </a:lnTo>
                  <a:lnTo>
                    <a:pt x="475" y="19"/>
                  </a:lnTo>
                  <a:lnTo>
                    <a:pt x="498" y="28"/>
                  </a:lnTo>
                  <a:lnTo>
                    <a:pt x="518" y="40"/>
                  </a:lnTo>
                  <a:lnTo>
                    <a:pt x="534" y="56"/>
                  </a:lnTo>
                  <a:lnTo>
                    <a:pt x="547" y="74"/>
                  </a:lnTo>
                  <a:lnTo>
                    <a:pt x="549" y="77"/>
                  </a:lnTo>
                  <a:lnTo>
                    <a:pt x="550" y="78"/>
                  </a:lnTo>
                  <a:lnTo>
                    <a:pt x="551" y="80"/>
                  </a:lnTo>
                  <a:lnTo>
                    <a:pt x="554" y="81"/>
                  </a:lnTo>
                  <a:lnTo>
                    <a:pt x="557" y="80"/>
                  </a:lnTo>
                  <a:lnTo>
                    <a:pt x="558" y="78"/>
                  </a:lnTo>
                  <a:lnTo>
                    <a:pt x="573" y="67"/>
                  </a:lnTo>
                  <a:lnTo>
                    <a:pt x="589" y="59"/>
                  </a:lnTo>
                  <a:lnTo>
                    <a:pt x="606" y="56"/>
                  </a:lnTo>
                  <a:lnTo>
                    <a:pt x="623" y="57"/>
                  </a:lnTo>
                  <a:lnTo>
                    <a:pt x="640" y="62"/>
                  </a:lnTo>
                  <a:lnTo>
                    <a:pt x="654" y="70"/>
                  </a:lnTo>
                  <a:lnTo>
                    <a:pt x="666" y="83"/>
                  </a:lnTo>
                  <a:lnTo>
                    <a:pt x="674" y="100"/>
                  </a:lnTo>
                  <a:lnTo>
                    <a:pt x="675" y="102"/>
                  </a:lnTo>
                  <a:lnTo>
                    <a:pt x="677" y="104"/>
                  </a:lnTo>
                  <a:lnTo>
                    <a:pt x="680" y="105"/>
                  </a:lnTo>
                  <a:lnTo>
                    <a:pt x="682" y="105"/>
                  </a:lnTo>
                  <a:lnTo>
                    <a:pt x="684" y="104"/>
                  </a:lnTo>
                  <a:lnTo>
                    <a:pt x="712" y="87"/>
                  </a:lnTo>
                  <a:lnTo>
                    <a:pt x="742" y="74"/>
                  </a:lnTo>
                  <a:lnTo>
                    <a:pt x="773" y="67"/>
                  </a:lnTo>
                  <a:lnTo>
                    <a:pt x="804" y="66"/>
                  </a:lnTo>
                  <a:lnTo>
                    <a:pt x="836" y="71"/>
                  </a:lnTo>
                  <a:lnTo>
                    <a:pt x="867" y="84"/>
                  </a:lnTo>
                  <a:lnTo>
                    <a:pt x="888" y="100"/>
                  </a:lnTo>
                  <a:lnTo>
                    <a:pt x="905" y="118"/>
                  </a:lnTo>
                  <a:lnTo>
                    <a:pt x="916" y="141"/>
                  </a:lnTo>
                  <a:lnTo>
                    <a:pt x="925" y="163"/>
                  </a:lnTo>
                  <a:lnTo>
                    <a:pt x="929" y="188"/>
                  </a:lnTo>
                  <a:lnTo>
                    <a:pt x="931" y="214"/>
                  </a:lnTo>
                  <a:lnTo>
                    <a:pt x="931" y="217"/>
                  </a:lnTo>
                  <a:lnTo>
                    <a:pt x="932" y="219"/>
                  </a:lnTo>
                  <a:lnTo>
                    <a:pt x="935" y="221"/>
                  </a:lnTo>
                  <a:lnTo>
                    <a:pt x="938" y="221"/>
                  </a:lnTo>
                  <a:lnTo>
                    <a:pt x="956" y="225"/>
                  </a:lnTo>
                  <a:lnTo>
                    <a:pt x="971" y="234"/>
                  </a:lnTo>
                  <a:lnTo>
                    <a:pt x="986" y="245"/>
                  </a:lnTo>
                  <a:lnTo>
                    <a:pt x="995" y="259"/>
                  </a:lnTo>
                  <a:lnTo>
                    <a:pt x="1000" y="276"/>
                  </a:lnTo>
                  <a:lnTo>
                    <a:pt x="997" y="294"/>
                  </a:lnTo>
                  <a:close/>
                </a:path>
              </a:pathLst>
            </a:custGeom>
            <a:solidFill>
              <a:srgbClr val="92D050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9363" y="5047837"/>
            <a:ext cx="2964637" cy="1810163"/>
          </a:xfrm>
          <a:prstGeom prst="rect">
            <a:avLst/>
          </a:prstGeom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日积月累</a:t>
            </a:r>
            <a:endParaRPr lang="en-US" altLang="zh-CN" sz="4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1259633" y="2204864"/>
            <a:ext cx="446449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解读：爱别人就像爱自己。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619673" y="3933056"/>
            <a:ext cx="6696744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解读：更多地去爱能给人带来幸运，过多的仇恨能给人带来祸患。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23"/>
          <p:cNvSpPr txBox="1">
            <a:spLocks noChangeArrowheads="1"/>
          </p:cNvSpPr>
          <p:nvPr/>
        </p:nvSpPr>
        <p:spPr bwMode="auto">
          <a:xfrm>
            <a:off x="323528" y="1556792"/>
            <a:ext cx="662473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爱人若爱其身。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墨子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23"/>
          <p:cNvSpPr txBox="1">
            <a:spLocks noChangeArrowheads="1"/>
          </p:cNvSpPr>
          <p:nvPr/>
        </p:nvSpPr>
        <p:spPr bwMode="auto">
          <a:xfrm>
            <a:off x="2051720" y="3140968"/>
            <a:ext cx="662473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积爱成福，积怨成祸。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——《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淮南子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3"/>
          <p:cNvSpPr txBox="1">
            <a:spLocks noChangeArrowheads="1"/>
          </p:cNvSpPr>
          <p:nvPr/>
        </p:nvSpPr>
        <p:spPr bwMode="auto">
          <a:xfrm>
            <a:off x="6876256" y="5661248"/>
            <a:ext cx="1872208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关爱他人         的名言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流程图: 联系 24"/>
          <p:cNvSpPr/>
          <p:nvPr/>
        </p:nvSpPr>
        <p:spPr>
          <a:xfrm>
            <a:off x="1979712" y="3284984"/>
            <a:ext cx="241277" cy="252000"/>
          </a:xfrm>
          <a:prstGeom prst="flowChartConnector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流程图: 联系 25"/>
          <p:cNvSpPr/>
          <p:nvPr/>
        </p:nvSpPr>
        <p:spPr>
          <a:xfrm>
            <a:off x="1043608" y="1700808"/>
            <a:ext cx="241277" cy="252000"/>
          </a:xfrm>
          <a:prstGeom prst="flowChartConnector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日积月累</a:t>
            </a:r>
            <a:endParaRPr lang="en-US" altLang="zh-CN" sz="4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1259632" y="2204864"/>
            <a:ext cx="698477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解读：仁慈的人爱人，有礼貌的人尊敬人。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547664" y="4221088"/>
            <a:ext cx="6696744" cy="13849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解读：赠人美好的言辞,比布帛还要温暖；出言伤人，比用长矛利戟刺人还要严重。 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23"/>
          <p:cNvSpPr txBox="1">
            <a:spLocks noChangeArrowheads="1"/>
          </p:cNvSpPr>
          <p:nvPr/>
        </p:nvSpPr>
        <p:spPr bwMode="auto">
          <a:xfrm>
            <a:off x="1115616" y="1556792"/>
            <a:ext cx="662473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仁者爱人，有礼者敬人。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——《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孟子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907704" y="3068960"/>
            <a:ext cx="6342832" cy="954107"/>
            <a:chOff x="2051720" y="3140968"/>
            <a:chExt cx="6624736" cy="954107"/>
          </a:xfrm>
        </p:grpSpPr>
        <p:sp>
          <p:nvSpPr>
            <p:cNvPr id="17" name="TextBox 23"/>
            <p:cNvSpPr txBox="1">
              <a:spLocks noChangeArrowheads="1"/>
            </p:cNvSpPr>
            <p:nvPr/>
          </p:nvSpPr>
          <p:spPr bwMode="auto">
            <a:xfrm>
              <a:off x="2051720" y="3140968"/>
              <a:ext cx="6624736" cy="9541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与人善言，暖于布帛；伤人之言，深于矛戟。          </a:t>
              </a:r>
              <a:r>
                <a:rPr lang="en-US" altLang="zh-CN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——《</a:t>
              </a:r>
              <a:r>
                <a:rPr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淮南子</a:t>
              </a:r>
              <a:r>
                <a:rPr lang="en-US" altLang="zh-CN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》</a:t>
              </a:r>
              <a:endPara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" name="流程图: 联系 20"/>
            <p:cNvSpPr/>
            <p:nvPr/>
          </p:nvSpPr>
          <p:spPr>
            <a:xfrm>
              <a:off x="2551803" y="3321016"/>
              <a:ext cx="252000" cy="252000"/>
            </a:xfrm>
            <a:prstGeom prst="flowChartConnector">
              <a:avLst/>
            </a:prstGeom>
            <a:noFill/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2" name="流程图: 联系 21"/>
          <p:cNvSpPr/>
          <p:nvPr/>
        </p:nvSpPr>
        <p:spPr>
          <a:xfrm>
            <a:off x="1043608" y="1700808"/>
            <a:ext cx="241277" cy="252000"/>
          </a:xfrm>
          <a:prstGeom prst="flowChartConnector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896376" y="6096000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3563" y="6096000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6" name="矩形 355"/>
          <p:cNvSpPr/>
          <p:nvPr/>
        </p:nvSpPr>
        <p:spPr>
          <a:xfrm>
            <a:off x="1528995" y="2005279"/>
            <a:ext cx="5388479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谢谢您的观看和支持</a:t>
            </a:r>
            <a:endParaRPr lang="en-US" altLang="zh-CN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357" name="图片 356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47925" y="2909888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组合 10"/>
          <p:cNvGrpSpPr/>
          <p:nvPr/>
        </p:nvGrpSpPr>
        <p:grpSpPr>
          <a:xfrm>
            <a:off x="7601039" y="5023879"/>
            <a:ext cx="1113416" cy="1819834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765289" y="5277941"/>
            <a:ext cx="1365272" cy="1528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2411760" y="60864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交流平台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360" y="4941168"/>
            <a:ext cx="1331640" cy="1881594"/>
            <a:chOff x="5836357" y="4560894"/>
            <a:chExt cx="1327930" cy="2056092"/>
          </a:xfrm>
        </p:grpSpPr>
        <p:pic>
          <p:nvPicPr>
            <p:cNvPr id="15" name="图片 5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" name="Picture 2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6" name="组合 5"/>
          <p:cNvGrpSpPr/>
          <p:nvPr/>
        </p:nvGrpSpPr>
        <p:grpSpPr>
          <a:xfrm>
            <a:off x="1104265" y="2420620"/>
            <a:ext cx="7323455" cy="2425065"/>
            <a:chOff x="1757" y="3849"/>
            <a:chExt cx="11533" cy="3819"/>
          </a:xfrm>
        </p:grpSpPr>
        <p:sp>
          <p:nvSpPr>
            <p:cNvPr id="4" name="流程图: 离页连接符 3"/>
            <p:cNvSpPr/>
            <p:nvPr/>
          </p:nvSpPr>
          <p:spPr>
            <a:xfrm rot="5400000">
              <a:off x="7816" y="2004"/>
              <a:ext cx="3515" cy="7433"/>
            </a:xfrm>
            <a:prstGeom prst="flowChartOffpageConnector">
              <a:avLst/>
            </a:prstGeom>
            <a:solidFill>
              <a:srgbClr val="FCD2E6"/>
            </a:solidFill>
            <a:ln>
              <a:solidFill>
                <a:srgbClr val="FFC000"/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6991" y="3849"/>
              <a:ext cx="5932" cy="3519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 anchor="t">
              <a:spAutoFit/>
            </a:bodyPr>
            <a:lstStyle/>
            <a:p>
              <a:pPr indent="539750" algn="just">
                <a:lnSpc>
                  <a:spcPct val="120000"/>
                </a:lnSpc>
              </a:pPr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默读的时候不要发出声音，尽量不要用手指着读，否则会影响阅读速度</a:t>
              </a:r>
              <a:r>
                <a:rPr lang="zh-CN" altLang="en-US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1757" y="3926"/>
              <a:ext cx="3742" cy="3742"/>
            </a:xfrm>
            <a:prstGeom prst="ellipse">
              <a:avLst/>
            </a:prstGeom>
            <a:blipFill rotWithShape="1">
              <a:blip r:embed="rId7"/>
              <a:stretch>
                <a:fillRect/>
              </a:stretch>
            </a:blipFill>
            <a:ln w="38100">
              <a:solidFill>
                <a:srgbClr val="F57F1A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97205" y="1196975"/>
            <a:ext cx="2418080" cy="771525"/>
            <a:chOff x="783" y="1885"/>
            <a:chExt cx="3808" cy="1215"/>
          </a:xfrm>
        </p:grpSpPr>
        <p:pic>
          <p:nvPicPr>
            <p:cNvPr id="17" name="Picture 2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3" y="1885"/>
              <a:ext cx="1541" cy="1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矩形 17"/>
            <p:cNvSpPr/>
            <p:nvPr/>
          </p:nvSpPr>
          <p:spPr>
            <a:xfrm>
              <a:off x="2135" y="2180"/>
              <a:ext cx="2457" cy="9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说一说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交流平台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11178" y="2276872"/>
            <a:ext cx="7337425" cy="2816225"/>
            <a:chOff x="962" y="3573"/>
            <a:chExt cx="11555" cy="4435"/>
          </a:xfrm>
        </p:grpSpPr>
        <p:sp>
          <p:nvSpPr>
            <p:cNvPr id="4" name="流程图: 离页连接符 3"/>
            <p:cNvSpPr/>
            <p:nvPr/>
          </p:nvSpPr>
          <p:spPr>
            <a:xfrm rot="16200000">
              <a:off x="2479" y="2057"/>
              <a:ext cx="4302" cy="7335"/>
            </a:xfrm>
            <a:prstGeom prst="flowChartOffpageConnector">
              <a:avLst/>
            </a:prstGeom>
            <a:solidFill>
              <a:srgbClr val="DA978E"/>
            </a:solidFill>
            <a:ln>
              <a:solidFill>
                <a:srgbClr val="FFC000"/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076" y="3791"/>
              <a:ext cx="5781" cy="4217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 anchor="t">
              <a:spAutoFit/>
            </a:bodyPr>
            <a:lstStyle/>
            <a:p>
              <a:pPr indent="539750" algn="just">
                <a:lnSpc>
                  <a:spcPct val="120000"/>
                </a:lnSpc>
              </a:pPr>
              <a:r>
                <a:rPr lang="zh-CN" altLang="en-US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我默读时，会随时把不认识的字、不理解的词语画出来，读完后再想办法弄清楚它们的意思</a:t>
              </a:r>
              <a:endPara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8378" y="3573"/>
              <a:ext cx="4139" cy="4139"/>
            </a:xfrm>
            <a:prstGeom prst="ellipse">
              <a:avLst/>
            </a:prstGeom>
            <a:blipFill rotWithShape="1">
              <a:blip r:embed="rId6"/>
              <a:stretch>
                <a:fillRect/>
              </a:stretch>
            </a:blipFill>
            <a:ln w="38100">
              <a:solidFill>
                <a:srgbClr val="F57F1A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97205" y="1196975"/>
            <a:ext cx="2418080" cy="771525"/>
            <a:chOff x="783" y="1885"/>
            <a:chExt cx="3808" cy="1215"/>
          </a:xfrm>
        </p:grpSpPr>
        <p:pic>
          <p:nvPicPr>
            <p:cNvPr id="17" name="Picture 2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3" y="1885"/>
              <a:ext cx="1541" cy="1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矩形 17"/>
            <p:cNvSpPr/>
            <p:nvPr/>
          </p:nvSpPr>
          <p:spPr>
            <a:xfrm>
              <a:off x="2135" y="2180"/>
              <a:ext cx="2457" cy="9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说一说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交流平台</a:t>
            </a:r>
            <a:endParaRPr lang="en-US" altLang="zh-CN" sz="4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流程图: 离页连接符 4"/>
          <p:cNvSpPr/>
          <p:nvPr/>
        </p:nvSpPr>
        <p:spPr>
          <a:xfrm rot="5400000">
            <a:off x="4843745" y="1285047"/>
            <a:ext cx="2448272" cy="4719955"/>
          </a:xfrm>
          <a:prstGeom prst="flowChartOffpageConnector">
            <a:avLst/>
          </a:prstGeom>
          <a:solidFill>
            <a:srgbClr val="F5F5F5"/>
          </a:solidFill>
          <a:ln>
            <a:solidFill>
              <a:srgbClr val="FFC0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644008" y="2564904"/>
            <a:ext cx="3766820" cy="2160905"/>
          </a:xfrm>
          <a:prstGeom prst="rect">
            <a:avLst/>
          </a:prstGeom>
          <a:noFill/>
          <a:ln w="28575">
            <a:noFill/>
          </a:ln>
        </p:spPr>
        <p:txBody>
          <a:bodyPr wrap="square" rtlCol="0" anchor="t">
            <a:spAutoFit/>
          </a:bodyPr>
          <a:lstStyle/>
          <a:p>
            <a:pPr indent="539750" algn="just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还可以把没读懂的地方标记出来，向别人请教，或联系上下文进一步思考。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962025" y="2494915"/>
            <a:ext cx="2628019" cy="2628019"/>
          </a:xfrm>
          <a:prstGeom prst="ellipse">
            <a:avLst/>
          </a:prstGeom>
          <a:blipFill rotWithShape="1">
            <a:blip r:embed="rId6"/>
            <a:stretch>
              <a:fillRect/>
            </a:stretch>
          </a:blipFill>
          <a:ln w="38100">
            <a:solidFill>
              <a:srgbClr val="F57F1A"/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97205" y="1196975"/>
            <a:ext cx="2418080" cy="771525"/>
            <a:chOff x="783" y="1885"/>
            <a:chExt cx="3808" cy="1215"/>
          </a:xfrm>
        </p:grpSpPr>
        <p:pic>
          <p:nvPicPr>
            <p:cNvPr id="4" name="Picture 2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3" y="1885"/>
              <a:ext cx="1541" cy="1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矩形 17"/>
            <p:cNvSpPr/>
            <p:nvPr/>
          </p:nvSpPr>
          <p:spPr>
            <a:xfrm>
              <a:off x="2135" y="2180"/>
              <a:ext cx="2457" cy="9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说一说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97205" y="1196975"/>
            <a:ext cx="8106410" cy="742950"/>
            <a:chOff x="783" y="1885"/>
            <a:chExt cx="12766" cy="1170"/>
          </a:xfrm>
        </p:grpSpPr>
        <p:pic>
          <p:nvPicPr>
            <p:cNvPr id="8194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3" y="1885"/>
              <a:ext cx="1541" cy="1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矩形 5"/>
            <p:cNvSpPr/>
            <p:nvPr/>
          </p:nvSpPr>
          <p:spPr>
            <a:xfrm>
              <a:off x="2435" y="2180"/>
              <a:ext cx="11115" cy="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默读方法指导</a:t>
              </a:r>
              <a:endPara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4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084168" y="60864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交流平台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87017" y="5156196"/>
            <a:ext cx="1124647" cy="1711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矩形 10"/>
          <p:cNvSpPr/>
          <p:nvPr/>
        </p:nvSpPr>
        <p:spPr>
          <a:xfrm>
            <a:off x="4355976" y="3717032"/>
            <a:ext cx="201622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不发声读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83568" y="3573016"/>
            <a:ext cx="3240360" cy="584775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 algn="l"/>
            <a:r>
              <a:rPr lang="en-US" altLang="zh-CN" sz="32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默读时要做到</a:t>
            </a:r>
            <a:endParaRPr lang="zh-CN" altLang="en-US" sz="32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355976" y="2276872"/>
            <a:ext cx="201622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不动嘴唇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355976" y="4869160"/>
            <a:ext cx="280831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不用手指着读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左大括号 17"/>
          <p:cNvSpPr/>
          <p:nvPr/>
        </p:nvSpPr>
        <p:spPr>
          <a:xfrm>
            <a:off x="4067944" y="2636912"/>
            <a:ext cx="216024" cy="2520280"/>
          </a:xfrm>
          <a:prstGeom prst="lef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 animBg="1"/>
      <p:bldP spid="15" grpId="0"/>
      <p:bldP spid="16" grpId="0"/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084168" y="60864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交流平台</a:t>
            </a:r>
            <a:endParaRPr lang="en-US" altLang="zh-CN" sz="4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835696" y="3564305"/>
            <a:ext cx="122413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心到</a:t>
            </a:r>
            <a:endParaRPr lang="zh-CN" altLang="en-US" sz="2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71600" y="2348880"/>
            <a:ext cx="576064" cy="3108543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endParaRPr lang="en-US" altLang="zh-CN" sz="28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2800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默</a:t>
            </a:r>
            <a:endParaRPr lang="en-US" altLang="zh-CN" sz="28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2800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</a:t>
            </a:r>
            <a:endParaRPr lang="en-US" altLang="zh-CN" sz="28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2800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时要</a:t>
            </a:r>
            <a:endParaRPr lang="en-US" altLang="zh-CN" sz="28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2800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做</a:t>
            </a:r>
            <a:endParaRPr lang="en-US" altLang="zh-CN" sz="28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2800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到</a:t>
            </a:r>
            <a:endParaRPr lang="zh-CN" altLang="en-US" sz="28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835696" y="2268161"/>
            <a:ext cx="108012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眼到</a:t>
            </a:r>
            <a:endParaRPr lang="zh-CN" altLang="en-US" sz="2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835696" y="4725144"/>
            <a:ext cx="115212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手到</a:t>
            </a:r>
            <a:endParaRPr lang="zh-CN" altLang="en-US" sz="2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左大括号 17"/>
          <p:cNvSpPr/>
          <p:nvPr/>
        </p:nvSpPr>
        <p:spPr>
          <a:xfrm>
            <a:off x="1691680" y="2564904"/>
            <a:ext cx="216024" cy="2520280"/>
          </a:xfrm>
          <a:prstGeom prst="leftBrac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131840" y="2276872"/>
            <a:ext cx="302433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认清每一个字</a:t>
            </a:r>
            <a:endParaRPr lang="en-US" altLang="zh-CN" sz="2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131840" y="3573016"/>
            <a:ext cx="273630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一边读一边想</a:t>
            </a:r>
            <a:endParaRPr lang="zh-CN" altLang="en-US" sz="2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131840" y="4797152"/>
            <a:ext cx="201622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边读边动笔</a:t>
            </a:r>
            <a:endParaRPr lang="zh-CN" altLang="en-US" sz="2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3" name="直接箭头连接符 22"/>
          <p:cNvCxnSpPr/>
          <p:nvPr/>
        </p:nvCxnSpPr>
        <p:spPr>
          <a:xfrm flipV="1">
            <a:off x="2699792" y="2564904"/>
            <a:ext cx="460375" cy="6985"/>
          </a:xfrm>
          <a:prstGeom prst="straightConnector1">
            <a:avLst/>
          </a:prstGeom>
          <a:ln w="2857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5868144" y="3429000"/>
            <a:ext cx="2376264" cy="954107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理解词句的意思和内在联系</a:t>
            </a:r>
            <a:endParaRPr lang="zh-CN" altLang="en-US" sz="2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8" name="直接箭头连接符 27"/>
          <p:cNvCxnSpPr/>
          <p:nvPr/>
        </p:nvCxnSpPr>
        <p:spPr>
          <a:xfrm flipV="1">
            <a:off x="2699792" y="3861048"/>
            <a:ext cx="460375" cy="6985"/>
          </a:xfrm>
          <a:prstGeom prst="straightConnector1">
            <a:avLst/>
          </a:prstGeom>
          <a:ln w="2857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/>
        </p:nvSpPr>
        <p:spPr>
          <a:xfrm>
            <a:off x="5796136" y="4653136"/>
            <a:ext cx="2736304" cy="1384995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画出重点词句，标出层次，记下自己不懂的问题</a:t>
            </a:r>
            <a:endParaRPr lang="zh-CN" altLang="en-US" sz="2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0" name="直接箭头连接符 29"/>
          <p:cNvCxnSpPr/>
          <p:nvPr/>
        </p:nvCxnSpPr>
        <p:spPr>
          <a:xfrm flipV="1">
            <a:off x="2699792" y="5013176"/>
            <a:ext cx="460375" cy="6985"/>
          </a:xfrm>
          <a:prstGeom prst="straightConnector1">
            <a:avLst/>
          </a:prstGeom>
          <a:ln w="2857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箭头连接符 30"/>
          <p:cNvCxnSpPr/>
          <p:nvPr/>
        </p:nvCxnSpPr>
        <p:spPr>
          <a:xfrm flipV="1">
            <a:off x="5364088" y="3861048"/>
            <a:ext cx="460375" cy="6985"/>
          </a:xfrm>
          <a:prstGeom prst="straightConnector1">
            <a:avLst/>
          </a:prstGeom>
          <a:ln w="2857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箭头连接符 31"/>
          <p:cNvCxnSpPr/>
          <p:nvPr/>
        </p:nvCxnSpPr>
        <p:spPr>
          <a:xfrm flipV="1">
            <a:off x="5220072" y="5085184"/>
            <a:ext cx="460375" cy="6985"/>
          </a:xfrm>
          <a:prstGeom prst="straightConnector1">
            <a:avLst/>
          </a:prstGeom>
          <a:ln w="2857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497205" y="1196975"/>
            <a:ext cx="8106410" cy="742950"/>
            <a:chOff x="783" y="1885"/>
            <a:chExt cx="12766" cy="1170"/>
          </a:xfrm>
        </p:grpSpPr>
        <p:pic>
          <p:nvPicPr>
            <p:cNvPr id="4" name="Picture 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3" y="1885"/>
              <a:ext cx="1541" cy="1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矩形 4"/>
            <p:cNvSpPr/>
            <p:nvPr/>
          </p:nvSpPr>
          <p:spPr>
            <a:xfrm>
              <a:off x="2435" y="2180"/>
              <a:ext cx="11115" cy="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默读方法指导</a:t>
              </a:r>
              <a:endPara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 animBg="1"/>
      <p:bldP spid="15" grpId="0"/>
      <p:bldP spid="16" grpId="0"/>
      <p:bldP spid="18" grpId="0" animBg="1"/>
      <p:bldP spid="19" grpId="0"/>
      <p:bldP spid="21" grpId="0"/>
      <p:bldP spid="22" grpId="0"/>
      <p:bldP spid="27" grpId="0" animBg="1"/>
      <p:bldP spid="2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97205" y="1196975"/>
            <a:ext cx="4361815" cy="771525"/>
            <a:chOff x="783" y="1885"/>
            <a:chExt cx="6869" cy="1215"/>
          </a:xfrm>
        </p:grpSpPr>
        <p:pic>
          <p:nvPicPr>
            <p:cNvPr id="8194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3" y="1885"/>
              <a:ext cx="1541" cy="1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矩形 5"/>
            <p:cNvSpPr/>
            <p:nvPr/>
          </p:nvSpPr>
          <p:spPr>
            <a:xfrm>
              <a:off x="1568" y="2180"/>
              <a:ext cx="6085" cy="9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默读方法指导</a:t>
              </a:r>
              <a:endPara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4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084168" y="60864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交流平台</a:t>
            </a:r>
            <a:endParaRPr lang="en-US" altLang="zh-CN" sz="4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87017" y="5156196"/>
            <a:ext cx="1124647" cy="1711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矩形 12"/>
          <p:cNvSpPr/>
          <p:nvPr/>
        </p:nvSpPr>
        <p:spPr>
          <a:xfrm>
            <a:off x="3275856" y="2276872"/>
            <a:ext cx="5328592" cy="33239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默读时，还要注意速度，把注意力放在对内容的理解上。还要注意减少眼停的时间与次数，尽量不出现回视。读得快而又理解得深，才是高水平的默读。</a:t>
            </a:r>
            <a:endParaRPr lang="zh-CN" altLang="en-US" sz="2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2420888"/>
            <a:ext cx="1594183" cy="2924944"/>
          </a:xfrm>
          <a:prstGeom prst="rect">
            <a:avLst/>
          </a:prstGeom>
        </p:spPr>
      </p:pic>
      <p:sp>
        <p:nvSpPr>
          <p:cNvPr id="4" name="饼形 3"/>
          <p:cNvSpPr/>
          <p:nvPr/>
        </p:nvSpPr>
        <p:spPr>
          <a:xfrm rot="2391801">
            <a:off x="3508116" y="2437124"/>
            <a:ext cx="432000" cy="432000"/>
          </a:xfrm>
          <a:prstGeom prst="pie">
            <a:avLst/>
          </a:prstGeom>
          <a:solidFill>
            <a:srgbClr val="00B050"/>
          </a:solidFill>
          <a:ln>
            <a:noFill/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97205" y="1196975"/>
            <a:ext cx="8510270" cy="742950"/>
            <a:chOff x="783" y="1885"/>
            <a:chExt cx="13402" cy="1170"/>
          </a:xfrm>
        </p:grpSpPr>
        <p:pic>
          <p:nvPicPr>
            <p:cNvPr id="8194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3" y="1885"/>
              <a:ext cx="1541" cy="1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矩形 5"/>
            <p:cNvSpPr/>
            <p:nvPr/>
          </p:nvSpPr>
          <p:spPr>
            <a:xfrm>
              <a:off x="2203" y="2136"/>
              <a:ext cx="11982" cy="9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默读的好处和适用范围</a:t>
              </a:r>
              <a:endParaRPr lang="zh-CN" altLang="en-US" sz="2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4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084168" y="60864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交流平台</a:t>
            </a:r>
            <a:endParaRPr lang="en-US" altLang="zh-CN" sz="4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87017" y="5156196"/>
            <a:ext cx="1124647" cy="1711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827405" y="2132965"/>
            <a:ext cx="7324725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altLang="zh-CN" sz="3200" dirty="0" err="1">
                <a:latin typeface="楷体" panose="02010609060101010101" pitchFamily="49" charset="-122"/>
                <a:ea typeface="楷体" panose="02010609060101010101" pitchFamily="49" charset="-122"/>
              </a:rPr>
              <a:t>默读速度快，不互相影响，便于集中思考、理解读物的内容</a:t>
            </a:r>
            <a:r>
              <a:rPr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altLang="zh-CN" sz="3200" dirty="0" err="1">
                <a:latin typeface="楷体" panose="02010609060101010101" pitchFamily="49" charset="-122"/>
                <a:ea typeface="楷体" panose="02010609060101010101" pitchFamily="49" charset="-122"/>
              </a:rPr>
              <a:t>默读应用范围十分广泛，读书报，查资料，看通知、布告、信件等，都要用到默读</a:t>
            </a:r>
            <a:r>
              <a:rPr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饼形 10"/>
          <p:cNvSpPr/>
          <p:nvPr/>
        </p:nvSpPr>
        <p:spPr>
          <a:xfrm rot="2391801">
            <a:off x="1203860" y="3661259"/>
            <a:ext cx="432000" cy="432000"/>
          </a:xfrm>
          <a:prstGeom prst="pie">
            <a:avLst/>
          </a:prstGeom>
          <a:solidFill>
            <a:srgbClr val="00B050"/>
          </a:solidFill>
          <a:ln>
            <a:noFill/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饼形 12"/>
          <p:cNvSpPr/>
          <p:nvPr/>
        </p:nvSpPr>
        <p:spPr>
          <a:xfrm rot="2391801">
            <a:off x="1203859" y="2221353"/>
            <a:ext cx="432000" cy="432000"/>
          </a:xfrm>
          <a:prstGeom prst="pie">
            <a:avLst/>
          </a:prstGeom>
          <a:solidFill>
            <a:srgbClr val="00B050"/>
          </a:solidFill>
          <a:ln>
            <a:noFill/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 animBg="1"/>
      <p:bldP spid="13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38100" cap="rnd" cmpd="sng">
          <a:gradFill flip="none" rotWithShape="1">
            <a:gsLst>
              <a:gs pos="0">
                <a:srgbClr val="A603AB"/>
              </a:gs>
              <a:gs pos="0">
                <a:srgbClr val="0819FB"/>
              </a:gs>
              <a:gs pos="0">
                <a:srgbClr val="1A8D48"/>
              </a:gs>
              <a:gs pos="100000">
                <a:srgbClr val="FFFF00"/>
              </a:gs>
              <a:gs pos="100000">
                <a:srgbClr val="EE3F17"/>
              </a:gs>
              <a:gs pos="100000">
                <a:srgbClr val="E81766"/>
              </a:gs>
              <a:gs pos="100000">
                <a:srgbClr val="A603AB"/>
              </a:gs>
            </a:gsLst>
            <a:path path="circle">
              <a:fillToRect l="100000" t="100000"/>
            </a:path>
            <a:tileRect r="-100000" b="-100000"/>
          </a:gradFill>
          <a:prstDash val="solid"/>
          <a:round/>
          <a:headEnd type="none" w="sm" len="sm"/>
          <a:tailEnd type="diamond"/>
        </a:ln>
      </a:spPr>
      <a:bodyPr/>
      <a:lstStyle/>
      <a:style>
        <a:lnRef idx="1">
          <a:schemeClr val="accent3"/>
        </a:lnRef>
        <a:fillRef idx="0">
          <a:schemeClr val="accent3"/>
        </a:fillRef>
        <a:effectRef idx="0">
          <a:schemeClr val="accent3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1655</Words>
  <Application>WPS 演示</Application>
  <PresentationFormat>全屏显示(4:3)</PresentationFormat>
  <Paragraphs>270</Paragraphs>
  <Slides>22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2" baseType="lpstr">
      <vt:lpstr>Arial</vt:lpstr>
      <vt:lpstr>宋体</vt:lpstr>
      <vt:lpstr>Wingdings</vt:lpstr>
      <vt:lpstr>楷体</vt:lpstr>
      <vt:lpstr>方正卡通简体</vt:lpstr>
      <vt:lpstr>微软雅黑</vt:lpstr>
      <vt:lpstr>Calibri</vt:lpstr>
      <vt:lpstr>Arial Unicode MS</vt:lpstr>
      <vt:lpstr>黑体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lcj</dc:creator>
  <cp:lastModifiedBy>Administrator</cp:lastModifiedBy>
  <cp:revision>1256</cp:revision>
  <dcterms:created xsi:type="dcterms:W3CDTF">2017-05-17T10:13:00Z</dcterms:created>
  <dcterms:modified xsi:type="dcterms:W3CDTF">2018-06-28T05:10:26Z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