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wdp" ContentType="image/vnd.ms-photo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301" r:id="rId3"/>
    <p:sldId id="303" r:id="rId4"/>
    <p:sldId id="304" r:id="rId5"/>
    <p:sldId id="257" r:id="rId6"/>
    <p:sldId id="258" r:id="rId8"/>
    <p:sldId id="256" r:id="rId9"/>
    <p:sldId id="265" r:id="rId10"/>
    <p:sldId id="260" r:id="rId11"/>
    <p:sldId id="261" r:id="rId12"/>
    <p:sldId id="295" r:id="rId13"/>
    <p:sldId id="329" r:id="rId14"/>
    <p:sldId id="296" r:id="rId15"/>
    <p:sldId id="297" r:id="rId16"/>
    <p:sldId id="325" r:id="rId17"/>
    <p:sldId id="324" r:id="rId18"/>
    <p:sldId id="326" r:id="rId19"/>
    <p:sldId id="327" r:id="rId20"/>
    <p:sldId id="328" r:id="rId21"/>
    <p:sldId id="298" r:id="rId22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CBE5B"/>
    <a:srgbClr val="CDDEAD"/>
    <a:srgbClr val="5F8C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018" autoAdjust="0"/>
    <p:restoredTop sz="94660"/>
  </p:normalViewPr>
  <p:slideViewPr>
    <p:cSldViewPr snapToGrid="0" showGuides="1">
      <p:cViewPr varScale="1">
        <p:scale>
          <a:sx n="108" d="100"/>
          <a:sy n="108" d="100"/>
        </p:scale>
        <p:origin x="510" y="78"/>
      </p:cViewPr>
      <p:guideLst>
        <p:guide orient="horz" pos="1646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86" d="100"/>
        <a:sy n="18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6A5585-6077-44CE-B77D-462792527D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F47F6-D8A5-40FE-87C1-D178FDD67C2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F47F6-D8A5-40FE-87C1-D178FDD67C2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1" Type="http://schemas.openxmlformats.org/officeDocument/2006/relationships/image" Target="../media/image10.png"/><Relationship Id="rId10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48826-EDE3-4A49-BB8E-BF2E35DA2BE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AD7FA-B065-4D7D-A9F3-9CCDAC2914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48826-EDE3-4A49-BB8E-BF2E35DA2BE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AD7FA-B065-4D7D-A9F3-9CCDAC2914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48826-EDE3-4A49-BB8E-BF2E35DA2BE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AD7FA-B065-4D7D-A9F3-9CCDAC2914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48826-EDE3-4A49-BB8E-BF2E35DA2BE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AD7FA-B065-4D7D-A9F3-9CCDAC2914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48826-EDE3-4A49-BB8E-BF2E35DA2BE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AD7FA-B065-4D7D-A9F3-9CCDAC2914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48826-EDE3-4A49-BB8E-BF2E35DA2BE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AD7FA-B065-4D7D-A9F3-9CCDAC2914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48826-EDE3-4A49-BB8E-BF2E35DA2BE7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AD7FA-B065-4D7D-A9F3-9CCDAC29143A}" type="slidenum">
              <a:rPr lang="zh-CN" altLang="en-US" smtClean="0"/>
            </a:fld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6010291" y="4897279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www.1ppt.com/hangye/ </a:t>
            </a:r>
            <a:endParaRPr lang="en-US" altLang="zh-CN" sz="100" dirty="0">
              <a:solidFill>
                <a:prstClr val="white"/>
              </a:solidFill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www.1ppt.com/sucai/</a:t>
            </a:r>
            <a:endParaRPr lang="en-US" altLang="zh-CN" sz="100" dirty="0">
              <a:solidFill>
                <a:prstClr val="white"/>
              </a:solidFill>
              <a:ea typeface="宋体" panose="02010600030101010101" pitchFamily="2" charset="-122"/>
            </a:endParaRPr>
          </a:p>
          <a:p>
            <a:pPr defTabSz="914400"/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www.1ppt.com/tubiao/      </a:t>
            </a:r>
            <a:endParaRPr lang="en-US" altLang="zh-CN" sz="100" dirty="0">
              <a:solidFill>
                <a:prstClr val="white"/>
              </a:solidFill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www.1ppt.com/powerpoint/      </a:t>
            </a:r>
            <a:endParaRPr lang="en-US" altLang="zh-CN" sz="100" dirty="0">
              <a:solidFill>
                <a:prstClr val="white"/>
              </a:solidFill>
              <a:ea typeface="宋体" panose="02010600030101010101" pitchFamily="2" charset="-122"/>
            </a:endParaRPr>
          </a:p>
          <a:p>
            <a:pPr defTabSz="914400"/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www.1ppt.com/excel/  </a:t>
            </a:r>
            <a:endParaRPr lang="en-US" altLang="zh-CN" sz="100" dirty="0">
              <a:solidFill>
                <a:prstClr val="white"/>
              </a:solidFill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www.1ppt.com/kejian/ </a:t>
            </a:r>
            <a:endParaRPr lang="en-US" altLang="zh-CN" sz="100" dirty="0">
              <a:solidFill>
                <a:prstClr val="white"/>
              </a:solidFill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www.1ppt.com/shiti/  </a:t>
            </a:r>
            <a:endParaRPr lang="en-US" altLang="zh-CN" sz="100" dirty="0">
              <a:solidFill>
                <a:prstClr val="white"/>
              </a:solidFill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>
                <a:solidFill>
                  <a:prstClr val="white"/>
                </a:solidFill>
                <a:ea typeface="宋体" panose="02010600030101010101" pitchFamily="2" charset="-122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www.1ppt.com/jiaoan/  </a:t>
            </a:r>
            <a:r>
              <a:rPr lang="en-US" altLang="zh-CN" sz="100" dirty="0" smtClean="0">
                <a:solidFill>
                  <a:prstClr val="white"/>
                </a:solidFill>
                <a:ea typeface="宋体" panose="02010600030101010101" pitchFamily="2" charset="-122"/>
              </a:rPr>
              <a:t>      </a:t>
            </a:r>
            <a:endParaRPr lang="en-US" altLang="zh-CN" sz="100" dirty="0">
              <a:solidFill>
                <a:prstClr val="white"/>
              </a:solidFill>
              <a:ea typeface="宋体" panose="02010600030101010101" pitchFamily="2" charset="-122"/>
            </a:endParaRPr>
          </a:p>
          <a:p>
            <a:pPr defTabSz="914400"/>
            <a:r>
              <a:rPr lang="zh-CN" altLang="en-US" sz="100" dirty="0" smtClean="0">
                <a:solidFill>
                  <a:prstClr val="white"/>
                </a:solidFill>
                <a:ea typeface="宋体" panose="02010600030101010101" pitchFamily="2" charset="-122"/>
              </a:rPr>
              <a:t>字体下载：</a:t>
            </a:r>
            <a:r>
              <a:rPr lang="en-US" altLang="zh-CN" sz="100" dirty="0" smtClean="0">
                <a:solidFill>
                  <a:prstClr val="white"/>
                </a:solidFill>
                <a:ea typeface="宋体" panose="02010600030101010101" pitchFamily="2" charset="-122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ea typeface="宋体" panose="02010600030101010101" pitchFamily="2" charset="-122"/>
            </a:endParaRPr>
          </a:p>
          <a:p>
            <a:pPr defTabSz="914400"/>
            <a:r>
              <a:rPr lang="en-US" altLang="zh-CN" sz="100" dirty="0">
                <a:solidFill>
                  <a:prstClr val="white"/>
                </a:solidFill>
                <a:ea typeface="宋体" panose="02010600030101010101" pitchFamily="2" charset="-122"/>
              </a:rPr>
              <a:t> </a:t>
            </a:r>
            <a:endParaRPr lang="zh-CN" altLang="en-US" sz="100" dirty="0">
              <a:solidFill>
                <a:prstClr val="white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>
            <a:off x="208568" y="46996"/>
            <a:ext cx="8890779" cy="5113411"/>
            <a:chOff x="208568" y="46996"/>
            <a:chExt cx="8890779" cy="5113411"/>
          </a:xfrm>
        </p:grpSpPr>
        <p:grpSp>
          <p:nvGrpSpPr>
            <p:cNvPr id="7" name="组合 6"/>
            <p:cNvGrpSpPr/>
            <p:nvPr/>
          </p:nvGrpSpPr>
          <p:grpSpPr>
            <a:xfrm>
              <a:off x="451708" y="46996"/>
              <a:ext cx="8483722" cy="4957759"/>
              <a:chOff x="451708" y="46996"/>
              <a:chExt cx="8483722" cy="4957759"/>
            </a:xfrm>
          </p:grpSpPr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271173" y="58038"/>
                <a:ext cx="268247" cy="524301"/>
              </a:xfrm>
              <a:prstGeom prst="rect">
                <a:avLst/>
              </a:prstGeom>
            </p:spPr>
          </p:pic>
          <p:pic>
            <p:nvPicPr>
              <p:cNvPr id="11" name="图片 10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736972" y="58038"/>
                <a:ext cx="268247" cy="524301"/>
              </a:xfrm>
              <a:prstGeom prst="rect">
                <a:avLst/>
              </a:prstGeom>
            </p:spPr>
          </p:pic>
          <p:pic>
            <p:nvPicPr>
              <p:cNvPr id="12" name="图片 1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52178" y="281677"/>
                <a:ext cx="2103302" cy="1902117"/>
              </a:xfrm>
              <a:prstGeom prst="rect">
                <a:avLst/>
              </a:prstGeom>
            </p:spPr>
          </p:pic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51708" y="3083820"/>
                <a:ext cx="2975106" cy="1908213"/>
              </a:xfrm>
              <a:prstGeom prst="rect">
                <a:avLst/>
              </a:prstGeom>
            </p:spPr>
          </p:pic>
          <p:pic>
            <p:nvPicPr>
              <p:cNvPr id="14" name="图片 13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240934" y="2663688"/>
                <a:ext cx="3694496" cy="2341067"/>
              </a:xfrm>
              <a:prstGeom prst="rect">
                <a:avLst/>
              </a:prstGeom>
            </p:spPr>
          </p:pic>
          <p:pic>
            <p:nvPicPr>
              <p:cNvPr id="15" name="图片 14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7326174" y="145182"/>
                <a:ext cx="1566808" cy="2517866"/>
              </a:xfrm>
              <a:prstGeom prst="rect">
                <a:avLst/>
              </a:prstGeom>
            </p:spPr>
          </p:pic>
          <p:pic>
            <p:nvPicPr>
              <p:cNvPr id="16" name="图片 15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463150" y="298630"/>
                <a:ext cx="5236918" cy="1633870"/>
              </a:xfrm>
              <a:prstGeom prst="rect">
                <a:avLst/>
              </a:prstGeom>
            </p:spPr>
          </p:pic>
          <p:pic>
            <p:nvPicPr>
              <p:cNvPr id="17" name="图片 16"/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279535" y="3072960"/>
                <a:ext cx="2584928" cy="1920406"/>
              </a:xfrm>
              <a:prstGeom prst="rect">
                <a:avLst/>
              </a:prstGeom>
            </p:spPr>
          </p:pic>
          <p:pic>
            <p:nvPicPr>
              <p:cNvPr id="18" name="图片 17"/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501465" y="1583586"/>
                <a:ext cx="164606" cy="2249619"/>
              </a:xfrm>
              <a:prstGeom prst="rect">
                <a:avLst/>
              </a:prstGeom>
            </p:spPr>
          </p:pic>
          <p:pic>
            <p:nvPicPr>
              <p:cNvPr id="19" name="图片 18"/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2604523" y="46996"/>
                <a:ext cx="262151" cy="499915"/>
              </a:xfrm>
              <a:prstGeom prst="rect">
                <a:avLst/>
              </a:prstGeom>
            </p:spPr>
          </p:pic>
          <p:pic>
            <p:nvPicPr>
              <p:cNvPr id="20" name="图片 19"/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6138724" y="46996"/>
                <a:ext cx="262151" cy="499915"/>
              </a:xfrm>
              <a:prstGeom prst="rect">
                <a:avLst/>
              </a:prstGeom>
            </p:spPr>
          </p:pic>
        </p:grp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208568" y="3098389"/>
              <a:ext cx="989769" cy="2062018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 flipH="1">
              <a:off x="8109578" y="3098389"/>
              <a:ext cx="989769" cy="2062018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48826-EDE3-4A49-BB8E-BF2E35DA2BE7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AD7FA-B065-4D7D-A9F3-9CCDAC2914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48826-EDE3-4A49-BB8E-BF2E35DA2BE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AD7FA-B065-4D7D-A9F3-9CCDAC2914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48826-EDE3-4A49-BB8E-BF2E35DA2BE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AD7FA-B065-4D7D-A9F3-9CCDAC2914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048826-EDE3-4A49-BB8E-BF2E35DA2BE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AAD7FA-B065-4D7D-A9F3-9CCDAC29143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2.xml"/><Relationship Id="rId6" Type="http://schemas.openxmlformats.org/officeDocument/2006/relationships/themeOverride" Target="../theme/themeOverride1.xml"/><Relationship Id="rId5" Type="http://schemas.openxmlformats.org/officeDocument/2006/relationships/image" Target="../media/image10.png"/><Relationship Id="rId4" Type="http://schemas.openxmlformats.org/officeDocument/2006/relationships/image" Target="../media/image18.png"/><Relationship Id="rId3" Type="http://schemas.openxmlformats.org/officeDocument/2006/relationships/image" Target="../media/image17.emf"/><Relationship Id="rId2" Type="http://schemas.openxmlformats.org/officeDocument/2006/relationships/image" Target="../media/image16.emf"/><Relationship Id="rId1" Type="http://schemas.openxmlformats.org/officeDocument/2006/relationships/image" Target="../media/image15.emf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2.xml"/><Relationship Id="rId5" Type="http://schemas.openxmlformats.org/officeDocument/2006/relationships/themeOverride" Target="../theme/themeOverride2.xml"/><Relationship Id="rId4" Type="http://schemas.openxmlformats.org/officeDocument/2006/relationships/image" Target="../media/image18.png"/><Relationship Id="rId3" Type="http://schemas.microsoft.com/office/2007/relationships/hdphoto" Target="../media/hdphoto1.wdp"/><Relationship Id="rId2" Type="http://schemas.openxmlformats.org/officeDocument/2006/relationships/image" Target="../media/image19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3.xml"/><Relationship Id="rId2" Type="http://schemas.openxmlformats.org/officeDocument/2006/relationships/image" Target="../media/image20.jpe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20120525184323_Nneef.thumb.700_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7960" y="132715"/>
            <a:ext cx="4048760" cy="4878070"/>
          </a:xfrm>
          <a:prstGeom prst="rect">
            <a:avLst/>
          </a:prstGeom>
        </p:spPr>
      </p:pic>
      <p:pic>
        <p:nvPicPr>
          <p:cNvPr id="5" name="图片 4" descr="NtPG-fyhfxph02415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9655" y="132715"/>
            <a:ext cx="4141470" cy="487807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039495" y="675005"/>
            <a:ext cx="7197090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   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昨天是苞蕾，今天是鲜花，明天就变成了小果实。一块白石头，几天不见，就长满了苔藓；一片黄泥土，几天不见，就变成了草坪菜畦。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92555" y="2851785"/>
            <a:ext cx="632714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chemeClr val="accent4"/>
                </a:solidFill>
                <a:latin typeface="楷体" panose="02010609060101010101" charset="-122"/>
                <a:ea typeface="楷体" panose="02010609060101010101" charset="-122"/>
              </a:rPr>
              <a:t>运用夸张的修辞手法，生动形象地写出了夏天植物的生长迅速。</a:t>
            </a:r>
            <a:endParaRPr lang="zh-CN" altLang="en-US" sz="3200" b="1">
              <a:solidFill>
                <a:schemeClr val="accent4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99515" y="1402080"/>
            <a:ext cx="66198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Arial" panose="020B0604020202020204" pitchFamily="34" charset="0"/>
                <a:sym typeface="+mn-ea"/>
              </a:rPr>
              <a:t> </a:t>
            </a:r>
            <a:r>
              <a:rPr lang="en-US" altLang="zh-CN" sz="3600" b="1" dirty="0">
                <a:solidFill>
                  <a:srgbClr val="0000FF"/>
                </a:solidFill>
                <a:latin typeface="Arial" panose="020B0604020202020204" pitchFamily="34" charset="0"/>
                <a:sym typeface="+mn-ea"/>
              </a:rPr>
              <a:t> </a:t>
            </a:r>
            <a:endParaRPr lang="zh-CN" altLang="en-US" sz="3600" b="1">
              <a:solidFill>
                <a:schemeClr val="accent4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1749" name="文本框 31748"/>
          <p:cNvSpPr txBox="1"/>
          <p:nvPr/>
        </p:nvSpPr>
        <p:spPr>
          <a:xfrm>
            <a:off x="1459151" y="663893"/>
            <a:ext cx="5778103" cy="1106805"/>
          </a:xfrm>
          <a:prstGeom prst="rect">
            <a:avLst/>
          </a:prstGeom>
          <a:solidFill>
            <a:schemeClr val="accent1">
              <a:alpha val="32001"/>
            </a:schemeClr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3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昨天</a:t>
            </a:r>
            <a:r>
              <a:rPr lang="zh-CN" altLang="en-US" sz="33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是苞蕾，</a:t>
            </a:r>
            <a:r>
              <a:rPr lang="zh-CN" altLang="en-US" sz="33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今天</a:t>
            </a:r>
            <a:r>
              <a:rPr lang="zh-CN" altLang="en-US" sz="33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是鲜花，</a:t>
            </a:r>
            <a:r>
              <a:rPr lang="zh-CN" altLang="en-US" sz="33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明天</a:t>
            </a:r>
            <a:r>
              <a:rPr lang="zh-CN" altLang="en-US" sz="33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就变成了小果实。</a:t>
            </a:r>
            <a:endParaRPr lang="zh-CN" altLang="en-US" sz="33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1748" name="文本框 31747"/>
          <p:cNvSpPr txBox="1"/>
          <p:nvPr/>
        </p:nvSpPr>
        <p:spPr>
          <a:xfrm>
            <a:off x="1902143" y="1954371"/>
            <a:ext cx="5076825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</a:rPr>
              <a:t>昨天</a:t>
            </a:r>
            <a:r>
              <a:rPr lang="en-US" altLang="zh-CN" sz="3000" b="1">
                <a:solidFill>
                  <a:srgbClr val="FF3300"/>
                </a:solidFill>
                <a:latin typeface="宋体" panose="02010600030101010101" pitchFamily="2" charset="-122"/>
              </a:rPr>
              <a:t>……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今天</a:t>
            </a:r>
            <a:r>
              <a:rPr lang="en-US" altLang="zh-CN" sz="3000" b="1">
                <a:solidFill>
                  <a:srgbClr val="FF3300"/>
                </a:solidFill>
                <a:latin typeface="宋体" panose="02010600030101010101" pitchFamily="2" charset="-122"/>
              </a:rPr>
              <a:t>……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</a:rPr>
              <a:t>明</a:t>
            </a:r>
            <a:r>
              <a:rPr lang="zh-CN" altLang="en-US" sz="30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天</a:t>
            </a:r>
            <a:r>
              <a:rPr lang="en-US" altLang="zh-CN" sz="3000" b="1">
                <a:solidFill>
                  <a:srgbClr val="FF3300"/>
                </a:solidFill>
                <a:latin typeface="宋体" panose="02010600030101010101" pitchFamily="2" charset="-122"/>
                <a:ea typeface="楷体_GB2312" pitchFamily="49" charset="-122"/>
              </a:rPr>
              <a:t>……</a:t>
            </a:r>
            <a:endParaRPr lang="en-US" altLang="zh-CN" sz="3000" b="1">
              <a:solidFill>
                <a:srgbClr val="FF3300"/>
              </a:solidFill>
              <a:latin typeface="宋体" panose="02010600030101010101" pitchFamily="2" charset="-122"/>
            </a:endParaRPr>
          </a:p>
        </p:txBody>
      </p:sp>
      <p:sp>
        <p:nvSpPr>
          <p:cNvPr id="31750" name="文本框 31749"/>
          <p:cNvSpPr txBox="1"/>
          <p:nvPr/>
        </p:nvSpPr>
        <p:spPr>
          <a:xfrm>
            <a:off x="1871663" y="2680097"/>
            <a:ext cx="5400675" cy="1660525"/>
          </a:xfrm>
          <a:prstGeom prst="rect">
            <a:avLst/>
          </a:prstGeom>
          <a:solidFill>
            <a:schemeClr val="accent1">
              <a:alpha val="35001"/>
            </a:schemeClr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3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昨天</a:t>
            </a:r>
            <a:r>
              <a:rPr lang="zh-CN" altLang="en-US" sz="3300" b="1" dirty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我在憧憬未来，</a:t>
            </a:r>
            <a:r>
              <a:rPr lang="zh-CN" altLang="en-US" sz="33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今天</a:t>
            </a:r>
            <a:r>
              <a:rPr lang="zh-CN" altLang="en-US" sz="3300" b="1" dirty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我在努力，</a:t>
            </a:r>
            <a:r>
              <a:rPr lang="zh-CN" altLang="en-US" sz="33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明天</a:t>
            </a:r>
            <a:r>
              <a:rPr lang="zh-CN" altLang="en-US" sz="3300" b="1" dirty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我希望会实现我的梦想。</a:t>
            </a:r>
            <a:r>
              <a:rPr lang="zh-CN" altLang="en-US" sz="3600" dirty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3600">
              <a:solidFill>
                <a:srgbClr val="CC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/>
      <p:bldP spid="3175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40435" y="749300"/>
            <a:ext cx="747712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effectLst/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en-US" sz="2800" b="1">
                <a:effectLst/>
                <a:latin typeface="楷体" panose="02010609060101010101" charset="-122"/>
                <a:ea typeface="楷体" panose="02010609060101010101" charset="-122"/>
              </a:rPr>
              <a:t>草长，树木长，山是一天一天地变丰满。稻秧长，甘蔗长，地是一天一天地高起来。水长，瀑布长，河也是一天一天地变宽变阔。</a:t>
            </a:r>
            <a:endParaRPr lang="zh-CN" altLang="en-US" sz="2800" b="1">
              <a:effectLst/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84935" y="2456180"/>
            <a:ext cx="6686550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chemeClr val="accent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运用排比的修辞手法，从自然的草木生长写到田里的作物生长，在写到无生命的水、河流的</a:t>
            </a:r>
            <a:r>
              <a:rPr lang="en-US" altLang="zh-CN" sz="2800" b="1">
                <a:solidFill>
                  <a:schemeClr val="accent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800" b="1">
                <a:solidFill>
                  <a:schemeClr val="accent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生长</a:t>
            </a:r>
            <a:r>
              <a:rPr lang="en-US" altLang="zh-CN" sz="2800" b="1">
                <a:solidFill>
                  <a:schemeClr val="accent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800" b="1">
                <a:solidFill>
                  <a:schemeClr val="accent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，叙述清晰而有理。具体描写夏天万物都在生长。</a:t>
            </a:r>
            <a:endParaRPr lang="zh-CN" altLang="en-US" sz="2800" b="1">
              <a:solidFill>
                <a:schemeClr val="accent4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9305" y="727075"/>
            <a:ext cx="7698105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      </a:t>
            </a:r>
            <a:r>
              <a:rPr lang="zh-CN" altLang="en-US" sz="2800" b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随着太阳威力的增加，温度的增加，什么都在生长。最热的时候，连铁路的铁轨也长，把接茬儿地方的缝儿几乎填满柏油路也软绵绵的，像是高起来。</a:t>
            </a:r>
            <a:endParaRPr lang="zh-CN" altLang="en-US" sz="2800" b="1">
              <a:solidFill>
                <a:schemeClr val="tx1"/>
              </a:solidFill>
              <a:effectLst/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46810" y="2682240"/>
            <a:ext cx="6982460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chemeClr val="accent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运用了拟人的修辞手法，把铁轨、柏油路遇热膨胀的物理现象说成是夏天里的成长，赋予铁轨、柏油路生命意义，使得句子更加生动形象。</a:t>
            </a:r>
            <a:endParaRPr lang="zh-CN" altLang="en-US" sz="2800" b="1">
              <a:solidFill>
                <a:schemeClr val="accent4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59485" y="828040"/>
            <a:ext cx="7225665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处暑不出头，割谷喂老牛”的意思是：处暑节气在每年八月二十三或二十四日，意味着炎热的夏天即将过去了，此时的谷子如果还不出穗，就没有收成的希望了，就像无用的荒草一样，只能割掉喂牛吃了。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spcBef>
                <a:spcPct val="50000"/>
              </a:spcBef>
            </a:pPr>
            <a:endParaRPr 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58850" y="1348105"/>
            <a:ext cx="7225665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六月六，看谷秀”，意思是：农历六月初六，就到处可见齐腰深、秀出穗的谷子了，秀穗吐金的谷苗让农民们欣喜不已。</a:t>
            </a:r>
            <a:endParaRPr lang="zh-CN" altLang="en-US" sz="32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58850" y="1348105"/>
            <a:ext cx="72256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spcBef>
                <a:spcPct val="50000"/>
              </a:spcBef>
            </a:pPr>
            <a:r>
              <a:rPr lang="en-US" sz="3200" b="1" dirty="0">
                <a:latin typeface="Arial" panose="020B0604020202020204" pitchFamily="34" charset="0"/>
                <a:sym typeface="+mn-ea"/>
              </a:rPr>
              <a:t> </a:t>
            </a:r>
            <a:endParaRPr lang="en-US" sz="3200"/>
          </a:p>
        </p:txBody>
      </p:sp>
      <p:sp>
        <p:nvSpPr>
          <p:cNvPr id="7176" name="矩形 7175"/>
          <p:cNvSpPr/>
          <p:nvPr/>
        </p:nvSpPr>
        <p:spPr>
          <a:xfrm>
            <a:off x="871220" y="593090"/>
            <a:ext cx="2321719" cy="11334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  <a:normAutofit/>
          </a:bodyPr>
          <a:p>
            <a:pPr algn="ctr"/>
            <a:r>
              <a:rPr lang="zh-CN" altLang="en-US" sz="2700">
                <a:ln w="952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讨论交流</a:t>
            </a:r>
            <a:endParaRPr lang="zh-CN" altLang="en-US" sz="2700">
              <a:ln w="952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175" name="文本框 7174"/>
          <p:cNvSpPr txBox="1"/>
          <p:nvPr/>
        </p:nvSpPr>
        <p:spPr>
          <a:xfrm>
            <a:off x="1182688" y="1535669"/>
            <a:ext cx="6777038" cy="2584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50" b="1" dirty="0">
                <a:latin typeface="Arial" panose="020B0604020202020204" pitchFamily="34" charset="0"/>
              </a:rPr>
              <a:t>       </a:t>
            </a:r>
            <a:r>
              <a:rPr lang="en-US" altLang="zh-CN" sz="405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405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人也是一样，要赶时候，赶热天，尽量地用力量地长。”读了这句话你感受到了什么？明白了什么？</a:t>
            </a:r>
            <a:endParaRPr lang="zh-CN" altLang="en-US" sz="405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99515" y="1402080"/>
            <a:ext cx="661987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Arial" panose="020B0604020202020204" pitchFamily="34" charset="0"/>
                <a:sym typeface="+mn-ea"/>
              </a:rPr>
              <a:t> </a:t>
            </a:r>
            <a:r>
              <a:rPr lang="en-US" altLang="zh-CN" sz="3600" b="1" dirty="0">
                <a:solidFill>
                  <a:srgbClr val="0000FF"/>
                </a:solidFill>
                <a:latin typeface="Arial" panose="020B0604020202020204" pitchFamily="34" charset="0"/>
                <a:sym typeface="+mn-ea"/>
              </a:rPr>
              <a:t>“</a:t>
            </a: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sym typeface="+mn-ea"/>
              </a:rPr>
              <a:t>热天”并不是指季节，而是指利于学习知识、利于成长的时间、环境等。</a:t>
            </a:r>
            <a:endParaRPr lang="zh-CN" altLang="en-US" sz="3600" b="1">
              <a:solidFill>
                <a:schemeClr val="accent4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61745" y="1137920"/>
            <a:ext cx="661987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这句话告诉我们：人要珍惜时间，积极争取知识、能力、经验的增长，不能错过时机，否则就成为无用之人了。</a:t>
            </a:r>
            <a:endParaRPr lang="zh-CN" altLang="en-US" sz="3600" b="1">
              <a:solidFill>
                <a:schemeClr val="accent4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31900" y="825500"/>
            <a:ext cx="6619875" cy="38461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中心思想：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2800" b="1">
                <a:solidFill>
                  <a:schemeClr val="accent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200" b="1">
                <a:solidFill>
                  <a:schemeClr val="accent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本文通过描写夏天里万物都在生长的自然现象，说明人要把握时间，珍惜时间，</a:t>
            </a:r>
            <a:r>
              <a:rPr lang="en-US" altLang="zh-CN" sz="3200" b="1">
                <a:solidFill>
                  <a:schemeClr val="accent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3200" b="1">
                <a:solidFill>
                  <a:schemeClr val="accent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尽力地用力地长</a:t>
            </a:r>
            <a:r>
              <a:rPr lang="en-US" altLang="zh-CN" sz="3200" b="1">
                <a:solidFill>
                  <a:schemeClr val="accent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3200" b="1">
                <a:solidFill>
                  <a:schemeClr val="accent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的道理。</a:t>
            </a:r>
            <a:endParaRPr lang="zh-CN" altLang="en-US" sz="2000" b="1">
              <a:solidFill>
                <a:schemeClr val="accent4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2000" b="1">
              <a:solidFill>
                <a:schemeClr val="accent4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2000" b="1">
              <a:solidFill>
                <a:schemeClr val="accent4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2000" b="1">
              <a:solidFill>
                <a:schemeClr val="accent4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Img36067227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32385"/>
            <a:ext cx="7198360" cy="507936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Img36067227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2495" y="43180"/>
            <a:ext cx="7318375" cy="505777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039587" y="171050"/>
            <a:ext cx="7064827" cy="4541177"/>
            <a:chOff x="1039587" y="171050"/>
            <a:chExt cx="7064827" cy="4541177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589416" y="185370"/>
              <a:ext cx="317376" cy="611546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450315" y="185370"/>
              <a:ext cx="317376" cy="611546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39587" y="431273"/>
              <a:ext cx="7064827" cy="4280954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295264" y="171050"/>
              <a:ext cx="310101" cy="585762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434365" y="171050"/>
              <a:ext cx="310101" cy="585762"/>
            </a:xfrm>
            <a:prstGeom prst="rect">
              <a:avLst/>
            </a:prstGeom>
          </p:spPr>
        </p:pic>
      </p:grpSp>
      <p:sp>
        <p:nvSpPr>
          <p:cNvPr id="4" name="文本框 3"/>
          <p:cNvSpPr txBox="1"/>
          <p:nvPr/>
        </p:nvSpPr>
        <p:spPr>
          <a:xfrm>
            <a:off x="1592580" y="1480820"/>
            <a:ext cx="580644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>
                <a:solidFill>
                  <a:schemeClr val="accent4"/>
                </a:solidFill>
                <a:latin typeface="楷体" panose="02010609060101010101" charset="-122"/>
                <a:ea typeface="楷体" panose="02010609060101010101" charset="-122"/>
              </a:rPr>
              <a:t>夏天里的成长</a:t>
            </a:r>
            <a:endParaRPr lang="zh-CN" altLang="en-US" sz="7200" b="1" dirty="0">
              <a:solidFill>
                <a:schemeClr val="accent4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 cstate="screen"/>
          <a:srcRect l="32794" r="16079" b="94184"/>
          <a:stretch>
            <a:fillRect/>
          </a:stretch>
        </p:blipFill>
        <p:spPr>
          <a:xfrm>
            <a:off x="2765976" y="1103238"/>
            <a:ext cx="3612049" cy="4591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2" cstate="screen"/>
          <a:srcRect l="32794" r="16079" b="94184"/>
          <a:stretch>
            <a:fillRect/>
          </a:stretch>
        </p:blipFill>
        <p:spPr>
          <a:xfrm flipH="1">
            <a:off x="2765976" y="3077721"/>
            <a:ext cx="3612049" cy="45913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2406964" y="3681440"/>
            <a:ext cx="433750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b="1" dirty="0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Lucida Handwriting" panose="03010101010101010101" pitchFamily="66" charset="0"/>
                <a:ea typeface="创艺简行楷" pitchFamily="2" charset="-122"/>
              </a:rPr>
              <a:t>Summer</a:t>
            </a:r>
            <a:endParaRPr lang="zh-CN" altLang="en-US" sz="8800" b="1" spc="300" dirty="0"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Lucida Handwriting" panose="03010101010101010101" pitchFamily="66" charset="0"/>
              <a:ea typeface="创艺简行楷" pitchFamily="2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1065" y="2280080"/>
            <a:ext cx="1371913" cy="2858151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7504573" y="2285349"/>
            <a:ext cx="1371913" cy="2858151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399405" y="3181985"/>
            <a:ext cx="18637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chemeClr val="accent5"/>
                </a:solidFill>
                <a:latin typeface="楷体" panose="02010609060101010101" charset="-122"/>
                <a:ea typeface="楷体" panose="02010609060101010101" charset="-122"/>
              </a:rPr>
              <a:t>梁容若</a:t>
            </a:r>
            <a:endParaRPr lang="zh-CN" altLang="en-US" sz="3200" b="1">
              <a:solidFill>
                <a:schemeClr val="accent5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309245" y="242570"/>
            <a:ext cx="355155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学习目标</a:t>
            </a:r>
            <a:endParaRPr lang="zh-CN" altLang="en-US" sz="48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780" y="2500614"/>
            <a:ext cx="1371913" cy="2858151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rot="18961084" flipH="1">
            <a:off x="1834530" y="1369297"/>
            <a:ext cx="501551" cy="454718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rot="18961084" flipH="1">
            <a:off x="1908190" y="2471788"/>
            <a:ext cx="501551" cy="454718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rot="18961084" flipH="1">
            <a:off x="1982485" y="3702802"/>
            <a:ext cx="501551" cy="454718"/>
          </a:xfrm>
          <a:prstGeom prst="rect">
            <a:avLst/>
          </a:prstGeom>
        </p:spPr>
      </p:pic>
      <p:sp>
        <p:nvSpPr>
          <p:cNvPr id="53" name="文本框 52"/>
          <p:cNvSpPr txBox="1"/>
          <p:nvPr/>
        </p:nvSpPr>
        <p:spPr>
          <a:xfrm>
            <a:off x="8261999" y="1209944"/>
            <a:ext cx="861774" cy="274284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z="4400" b="1" dirty="0">
                <a:blipFill dpi="0" rotWithShape="1">
                  <a:blip r:embed="rId4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Lucida Handwriting" panose="03010101010101010101" pitchFamily="66" charset="0"/>
                <a:ea typeface="创艺简行楷" pitchFamily="2" charset="-122"/>
              </a:rPr>
              <a:t>Summer</a:t>
            </a:r>
            <a:endParaRPr lang="zh-CN" altLang="en-US" sz="6000" b="1" spc="300" dirty="0"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Lucida Handwriting" panose="03010101010101010101" pitchFamily="66" charset="0"/>
              <a:ea typeface="创艺简行楷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253615" y="1336040"/>
            <a:ext cx="53263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   </a:t>
            </a:r>
            <a:r>
              <a:rPr lang="en-US" altLang="zh-CN" sz="2800" b="1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有感情的朗读课文，积累字词。</a:t>
            </a:r>
            <a:endParaRPr lang="zh-CN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44140" y="2223135"/>
            <a:ext cx="522605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抓住文章中心，理解为什么说夏天是万物迅速生长的季节。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644140" y="3453765"/>
            <a:ext cx="522668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学习作者围绕中心安排材料的方法，体会文章最后一句话的含义。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8970" y="2458515"/>
            <a:ext cx="1371913" cy="285815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7793415" y="2458704"/>
            <a:ext cx="1371913" cy="2858151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59765" y="175895"/>
            <a:ext cx="65551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chemeClr val="accent4"/>
                </a:solidFill>
                <a:latin typeface="楷体" panose="02010609060101010101" charset="-122"/>
                <a:ea typeface="楷体" panose="02010609060101010101" charset="-122"/>
              </a:rPr>
              <a:t>走进作者</a:t>
            </a:r>
            <a:endParaRPr lang="zh-CN" altLang="en-US" sz="3200" b="1">
              <a:solidFill>
                <a:schemeClr val="accent4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49630" y="1213485"/>
            <a:ext cx="493585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chemeClr val="accent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2400" b="1">
                <a:solidFill>
                  <a:schemeClr val="accent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梁容若（1904年—1997），河北省行唐县（今改灵寿县）人。</a:t>
            </a:r>
            <a:endParaRPr lang="zh-CN" altLang="en-US" sz="2400" b="1">
              <a:solidFill>
                <a:schemeClr val="accent4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400" b="1">
                <a:solidFill>
                  <a:schemeClr val="accent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作品有《国语与国文》、</a:t>
            </a:r>
            <a:endParaRPr lang="zh-CN" altLang="en-US" sz="2400" b="1">
              <a:solidFill>
                <a:schemeClr val="accent4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2400" b="1">
                <a:solidFill>
                  <a:schemeClr val="accent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《文史论丛》、</a:t>
            </a:r>
            <a:endParaRPr lang="zh-CN" altLang="en-US" sz="2400" b="1">
              <a:solidFill>
                <a:schemeClr val="accent4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/>
            <a:r>
              <a:rPr lang="zh-CN" altLang="en-US" sz="2400" b="1">
                <a:solidFill>
                  <a:schemeClr val="accent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《中国文化东渐研究》、      《坦白与说谎》、</a:t>
            </a:r>
            <a:endParaRPr lang="zh-CN" altLang="en-US" sz="2400" b="1">
              <a:solidFill>
                <a:schemeClr val="accent4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/>
            <a:r>
              <a:rPr lang="zh-CN" altLang="en-US" sz="2400" b="1">
                <a:solidFill>
                  <a:schemeClr val="accent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《容若散文集》等。</a:t>
            </a:r>
            <a:endParaRPr lang="zh-CN" altLang="en-US" sz="2400" b="1">
              <a:solidFill>
                <a:schemeClr val="accent4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1" name="图片 10" descr="800"/>
          <p:cNvPicPr>
            <a:picLocks noChangeAspect="1"/>
          </p:cNvPicPr>
          <p:nvPr/>
        </p:nvPicPr>
        <p:blipFill>
          <a:blip r:embed="rId2"/>
          <a:srcRect l="-1453" t="189" r="1453" b="11129"/>
          <a:stretch>
            <a:fillRect/>
          </a:stretch>
        </p:blipFill>
        <p:spPr>
          <a:xfrm>
            <a:off x="6107430" y="373380"/>
            <a:ext cx="2841625" cy="38760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11885" y="608965"/>
            <a:ext cx="3223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chemeClr val="accent4"/>
                </a:solidFill>
                <a:latin typeface="楷体" panose="02010609060101010101" charset="-122"/>
                <a:ea typeface="楷体" panose="02010609060101010101" charset="-122"/>
              </a:rPr>
              <a:t>检查预习：</a:t>
            </a:r>
            <a:endParaRPr lang="zh-CN" altLang="en-US" sz="2800" b="1">
              <a:solidFill>
                <a:schemeClr val="accent4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49045" y="1130935"/>
            <a:ext cx="6431915" cy="33534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  <a:cs typeface="楷体" panose="02010609060101010101" charset="-122"/>
              </a:rPr>
              <a:t> </a:t>
            </a:r>
            <a:r>
              <a:rPr lang="en-US" altLang="zh-CN" sz="3200">
                <a:solidFill>
                  <a:schemeClr val="tx1"/>
                </a:solidFill>
                <a:ea typeface="华文楷体" panose="02010600040101010101" charset="-122"/>
                <a:cs typeface="+mn-lt"/>
              </a:rPr>
              <a:t>yuè</a:t>
            </a:r>
            <a:r>
              <a:rPr lang="en-US" altLang="zh-CN" sz="3200">
                <a:solidFill>
                  <a:schemeClr val="accent4"/>
                </a:solidFill>
                <a:ea typeface="楷体" panose="02010609060101010101" charset="-122"/>
                <a:cs typeface="+mn-lt"/>
              </a:rPr>
              <a:t>      </a:t>
            </a:r>
            <a:r>
              <a:rPr lang="en-US" altLang="zh-CN" sz="3200">
                <a:ea typeface="华文楷体" panose="02010600040101010101" charset="-122"/>
                <a:cs typeface="+mn-lt"/>
              </a:rPr>
              <a:t>bāolěi  </a:t>
            </a: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  <a:cs typeface="楷体" panose="02010609060101010101" charset="-122"/>
              </a:rPr>
              <a:t>    </a:t>
            </a:r>
            <a:r>
              <a:rPr lang="en-US" altLang="zh-CN" sz="3200">
                <a:ea typeface="华文楷体" panose="02010600040101010101" charset="-122"/>
                <a:cs typeface="+mn-lt"/>
              </a:rPr>
              <a:t>táixiǎn           qí</a:t>
            </a:r>
            <a:endParaRPr lang="en-US" altLang="zh-CN" sz="3200">
              <a:ea typeface="华文楷体" panose="02010600040101010101" charset="-122"/>
              <a:cs typeface="+mn-lt"/>
            </a:endParaRPr>
          </a:p>
          <a:p>
            <a:r>
              <a:rPr lang="zh-CN" altLang="en-US" sz="3600" b="1">
                <a:solidFill>
                  <a:schemeClr val="accent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跳跃   苞蕾    苔藓   菜畦 </a:t>
            </a:r>
            <a:r>
              <a:rPr lang="zh-CN" altLang="en-US" sz="3600">
                <a:solidFill>
                  <a:schemeClr val="accent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endParaRPr lang="zh-CN" altLang="en-US" sz="3600">
              <a:solidFill>
                <a:schemeClr val="accent4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600">
                <a:solidFill>
                  <a:schemeClr val="accent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altLang="zh-CN" sz="3200">
                <a:ea typeface="华文楷体" panose="02010600040101010101" charset="-122"/>
                <a:cs typeface="+mn-lt"/>
              </a:rPr>
              <a:t>yāng           zhe             mián</a:t>
            </a:r>
            <a:endParaRPr lang="en-US" altLang="zh-CN" sz="3200">
              <a:ea typeface="华文楷体" panose="02010600040101010101" charset="-122"/>
              <a:cs typeface="+mn-lt"/>
            </a:endParaRPr>
          </a:p>
          <a:p>
            <a:r>
              <a:rPr lang="zh-CN" altLang="en-US" sz="3600" b="1">
                <a:solidFill>
                  <a:schemeClr val="accent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稻秧   甘蔗    软绵绵</a:t>
            </a:r>
            <a:endParaRPr lang="zh-CN" altLang="en-US" sz="3600" b="1">
              <a:solidFill>
                <a:schemeClr val="accent4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600" b="1">
                <a:solidFill>
                  <a:schemeClr val="accent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绿蔓</a:t>
            </a:r>
            <a:r>
              <a:rPr lang="zh-CN" altLang="en-US" sz="3600">
                <a:solidFill>
                  <a:schemeClr val="accent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  ）    </a:t>
            </a:r>
            <a:r>
              <a:rPr lang="zh-CN" altLang="en-US" sz="3600" b="1">
                <a:solidFill>
                  <a:schemeClr val="accent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处暑</a:t>
            </a:r>
            <a:r>
              <a:rPr lang="zh-CN" altLang="en-US" sz="3600">
                <a:solidFill>
                  <a:schemeClr val="accent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  ） </a:t>
            </a:r>
            <a:endParaRPr lang="zh-CN" altLang="en-US" sz="3600">
              <a:solidFill>
                <a:schemeClr val="accent4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600" b="1">
                <a:solidFill>
                  <a:schemeClr val="accent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蔓延</a:t>
            </a:r>
            <a:r>
              <a:rPr lang="zh-CN" altLang="en-US" sz="3600">
                <a:solidFill>
                  <a:schemeClr val="accent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  ）    </a:t>
            </a:r>
            <a:r>
              <a:rPr lang="zh-CN" altLang="en-US" sz="3600" b="1">
                <a:solidFill>
                  <a:schemeClr val="accent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处所</a:t>
            </a:r>
            <a:r>
              <a:rPr lang="zh-CN" altLang="en-US" sz="3600">
                <a:solidFill>
                  <a:schemeClr val="accent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  ）</a:t>
            </a:r>
            <a:endParaRPr lang="zh-CN" altLang="en-US" sz="3600">
              <a:solidFill>
                <a:schemeClr val="accent4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539365" y="3376930"/>
            <a:ext cx="7753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/>
              <a:t>wàn</a:t>
            </a:r>
            <a:endParaRPr lang="en-US" altLang="zh-CN" sz="2400"/>
          </a:p>
        </p:txBody>
      </p:sp>
      <p:sp>
        <p:nvSpPr>
          <p:cNvPr id="19" name="文本框 18"/>
          <p:cNvSpPr txBox="1"/>
          <p:nvPr/>
        </p:nvSpPr>
        <p:spPr>
          <a:xfrm>
            <a:off x="2621915" y="3948430"/>
            <a:ext cx="8502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/>
              <a:t>màn</a:t>
            </a:r>
            <a:endParaRPr lang="en-US" altLang="zh-CN" sz="2400"/>
          </a:p>
        </p:txBody>
      </p:sp>
      <p:sp>
        <p:nvSpPr>
          <p:cNvPr id="33" name="文本框 32"/>
          <p:cNvSpPr txBox="1"/>
          <p:nvPr/>
        </p:nvSpPr>
        <p:spPr>
          <a:xfrm>
            <a:off x="5795010" y="3346450"/>
            <a:ext cx="10471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solidFill>
                  <a:schemeClr val="tx1"/>
                </a:solidFill>
                <a:ea typeface="楷体" panose="02010609060101010101" charset="-122"/>
                <a:cs typeface="+mn-lt"/>
                <a:sym typeface="+mn-ea"/>
              </a:rPr>
              <a:t>chǔ</a:t>
            </a:r>
            <a:endParaRPr lang="en-US" altLang="zh-CN" sz="2800">
              <a:solidFill>
                <a:schemeClr val="tx1"/>
              </a:solidFill>
              <a:ea typeface="楷体" panose="02010609060101010101" charset="-122"/>
              <a:cs typeface="+mn-lt"/>
              <a:sym typeface="+mn-ea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795010" y="3948430"/>
            <a:ext cx="676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chemeClr val="tx1"/>
                </a:solidFill>
                <a:ea typeface="楷体" panose="02010609060101010101" charset="-122"/>
                <a:cs typeface="+mn-lt"/>
                <a:sym typeface="+mn-ea"/>
              </a:rPr>
              <a:t>chù</a:t>
            </a:r>
            <a:r>
              <a:rPr lang="zh-CN" altLang="en-US">
                <a:solidFill>
                  <a:schemeClr val="accent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9" grpId="0"/>
      <p:bldP spid="33" grpId="0"/>
      <p:bldP spid="3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53795" y="716280"/>
            <a:ext cx="48895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初读课文，感知文意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53795" y="1623060"/>
            <a:ext cx="728027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solidFill>
                  <a:schemeClr val="accent5"/>
                </a:solidFill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en-US" sz="3600" b="1">
                <a:solidFill>
                  <a:schemeClr val="accent4"/>
                </a:solidFill>
                <a:latin typeface="楷体" panose="02010609060101010101" charset="-122"/>
                <a:ea typeface="楷体" panose="02010609060101010101" charset="-122"/>
              </a:rPr>
              <a:t>大声的朗读课文，找出文章的中心句，并思考作者从哪几个方面阐述夏天万物的生长？</a:t>
            </a:r>
            <a:endParaRPr lang="zh-CN" altLang="en-US" sz="3600" b="1">
              <a:solidFill>
                <a:schemeClr val="accent4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914400" y="765810"/>
            <a:ext cx="64795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品读课文，感受文章的语言美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409065" y="1541145"/>
            <a:ext cx="6678295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chemeClr val="accent4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3200" b="1">
                <a:solidFill>
                  <a:schemeClr val="accent4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体会描写语言的细腻、形象，想象动植物迅速生长的画面，感受生活的美好。</a:t>
            </a:r>
            <a:endParaRPr lang="zh-CN" altLang="en-US" sz="3200" b="1">
              <a:solidFill>
                <a:schemeClr val="accent4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3200" b="1">
                <a:solidFill>
                  <a:schemeClr val="accent4"/>
                </a:solidFill>
                <a:latin typeface="楷体" panose="02010609060101010101" charset="-122"/>
                <a:ea typeface="楷体" panose="02010609060101010101" charset="-122"/>
              </a:rPr>
              <a:t>找出你喜欢的句子，组内交流赏析。</a:t>
            </a:r>
            <a:endParaRPr lang="zh-CN" altLang="en-US" sz="3200" b="1">
              <a:solidFill>
                <a:schemeClr val="accent4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，www.1ppt.com">
  <a:themeElements>
    <a:clrScheme name="Office 主题​​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B2D78B"/>
      </a:accent1>
      <a:accent2>
        <a:srgbClr val="7FBC40"/>
      </a:accent2>
      <a:accent3>
        <a:srgbClr val="4AA03F"/>
      </a:accent3>
      <a:accent4>
        <a:srgbClr val="37782F"/>
      </a:accent4>
      <a:accent5>
        <a:srgbClr val="15884A"/>
      </a:accent5>
      <a:accent6>
        <a:srgbClr val="7A9156"/>
      </a:accent6>
      <a:hlink>
        <a:srgbClr val="B2D78B"/>
      </a:hlink>
      <a:folHlink>
        <a:srgbClr val="BFBFBF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B2D78B"/>
    </a:accent1>
    <a:accent2>
      <a:srgbClr val="7FBC40"/>
    </a:accent2>
    <a:accent3>
      <a:srgbClr val="4AA03F"/>
    </a:accent3>
    <a:accent4>
      <a:srgbClr val="37782F"/>
    </a:accent4>
    <a:accent5>
      <a:srgbClr val="15884A"/>
    </a:accent5>
    <a:accent6>
      <a:srgbClr val="7A9156"/>
    </a:accent6>
    <a:hlink>
      <a:srgbClr val="B2D78B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B2D78B"/>
    </a:accent1>
    <a:accent2>
      <a:srgbClr val="7FBC40"/>
    </a:accent2>
    <a:accent3>
      <a:srgbClr val="4AA03F"/>
    </a:accent3>
    <a:accent4>
      <a:srgbClr val="37782F"/>
    </a:accent4>
    <a:accent5>
      <a:srgbClr val="15884A"/>
    </a:accent5>
    <a:accent6>
      <a:srgbClr val="7A9156"/>
    </a:accent6>
    <a:hlink>
      <a:srgbClr val="B2D78B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B2D78B"/>
    </a:accent1>
    <a:accent2>
      <a:srgbClr val="7FBC40"/>
    </a:accent2>
    <a:accent3>
      <a:srgbClr val="4AA03F"/>
    </a:accent3>
    <a:accent4>
      <a:srgbClr val="37782F"/>
    </a:accent4>
    <a:accent5>
      <a:srgbClr val="15884A"/>
    </a:accent5>
    <a:accent6>
      <a:srgbClr val="7A9156"/>
    </a:accent6>
    <a:hlink>
      <a:srgbClr val="B2D78B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1242</Words>
  <Application>WPS 演示</Application>
  <PresentationFormat>全屏显示(16:9)</PresentationFormat>
  <Paragraphs>92</Paragraphs>
  <Slides>19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7" baseType="lpstr">
      <vt:lpstr>Arial</vt:lpstr>
      <vt:lpstr>宋体</vt:lpstr>
      <vt:lpstr>Wingdings</vt:lpstr>
      <vt:lpstr>楷体</vt:lpstr>
      <vt:lpstr>Lucida Handwriting</vt:lpstr>
      <vt:lpstr>创艺简行楷</vt:lpstr>
      <vt:lpstr>华文楷体</vt:lpstr>
      <vt:lpstr>楷体_GB2312</vt:lpstr>
      <vt:lpstr>微软雅黑</vt:lpstr>
      <vt:lpstr>Arial Unicode MS</vt:lpstr>
      <vt:lpstr>等线 Light</vt:lpstr>
      <vt:lpstr>Calibri Light</vt:lpstr>
      <vt:lpstr>等线</vt:lpstr>
      <vt:lpstr>Calibri</vt:lpstr>
      <vt:lpstr>Mongolian Baiti</vt:lpstr>
      <vt:lpstr>新宋体</vt:lpstr>
      <vt:lpstr>仿宋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绿色小清新</dc:title>
  <dc:creator>user</dc:creator>
  <cp:keywords>user</cp:keywords>
  <dc:description>www.1ppt.com</dc:description>
  <cp:lastModifiedBy>阿祝</cp:lastModifiedBy>
  <cp:revision>353</cp:revision>
  <dcterms:created xsi:type="dcterms:W3CDTF">2017-07-29T07:38:00Z</dcterms:created>
  <dcterms:modified xsi:type="dcterms:W3CDTF">2018-12-03T02:00:10Z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2052-10.1.0.7697</vt:lpwstr>
  </property>
</Properties>
</file>