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51"/>
  </p:notesMasterIdLst>
  <p:sldIdLst>
    <p:sldId id="309" r:id="rId3"/>
    <p:sldId id="256" r:id="rId4"/>
    <p:sldId id="341" r:id="rId5"/>
    <p:sldId id="260" r:id="rId6"/>
    <p:sldId id="261" r:id="rId7"/>
    <p:sldId id="264" r:id="rId8"/>
    <p:sldId id="310" r:id="rId9"/>
    <p:sldId id="321" r:id="rId10"/>
    <p:sldId id="322" r:id="rId11"/>
    <p:sldId id="323" r:id="rId12"/>
    <p:sldId id="324" r:id="rId13"/>
    <p:sldId id="325" r:id="rId14"/>
    <p:sldId id="326" r:id="rId15"/>
    <p:sldId id="327" r:id="rId16"/>
    <p:sldId id="311" r:id="rId17"/>
    <p:sldId id="328" r:id="rId18"/>
    <p:sldId id="329" r:id="rId19"/>
    <p:sldId id="330" r:id="rId20"/>
    <p:sldId id="331" r:id="rId21"/>
    <p:sldId id="332" r:id="rId22"/>
    <p:sldId id="312" r:id="rId23"/>
    <p:sldId id="313" r:id="rId24"/>
    <p:sldId id="314" r:id="rId25"/>
    <p:sldId id="315" r:id="rId26"/>
    <p:sldId id="316" r:id="rId27"/>
    <p:sldId id="317" r:id="rId28"/>
    <p:sldId id="318" r:id="rId29"/>
    <p:sldId id="319" r:id="rId30"/>
    <p:sldId id="320" r:id="rId31"/>
    <p:sldId id="333" r:id="rId32"/>
    <p:sldId id="334" r:id="rId33"/>
    <p:sldId id="335" r:id="rId34"/>
    <p:sldId id="336" r:id="rId35"/>
    <p:sldId id="337" r:id="rId36"/>
    <p:sldId id="338" r:id="rId37"/>
    <p:sldId id="339" r:id="rId38"/>
    <p:sldId id="340" r:id="rId39"/>
    <p:sldId id="280" r:id="rId40"/>
    <p:sldId id="279" r:id="rId41"/>
    <p:sldId id="283" r:id="rId42"/>
    <p:sldId id="284" r:id="rId43"/>
    <p:sldId id="282" r:id="rId44"/>
    <p:sldId id="285" r:id="rId45"/>
    <p:sldId id="342" r:id="rId46"/>
    <p:sldId id="287" r:id="rId47"/>
    <p:sldId id="289" r:id="rId48"/>
    <p:sldId id="290" r:id="rId49"/>
    <p:sldId id="308" r:id="rId5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5494" autoAdjust="0"/>
  </p:normalViewPr>
  <p:slideViewPr>
    <p:cSldViewPr snapToGrid="0">
      <p:cViewPr varScale="1">
        <p:scale>
          <a:sx n="88" d="100"/>
          <a:sy n="88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5568B2F2-719F-4AD0-AFCC-53BB08518814}" type="datetimeFigureOut">
              <a:rPr lang="zh-CN" altLang="en-US"/>
              <a:pPr>
                <a:defRPr/>
              </a:pPr>
              <a:t>2017/5/10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51A53305-1320-46FF-9422-6E91F71F29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EECC1FE-24E7-4F73-B442-4F24B730045D}" type="datetimeFigureOut">
              <a:rPr lang="zh-CN" altLang="en-US"/>
              <a:pPr>
                <a:defRPr/>
              </a:pPr>
              <a:t>2017/5/10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B7FEAAA-1818-4CFA-97BB-3582B21A5F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0F45109-DB08-42A5-8670-2D3569A50D79}" type="datetimeFigureOut">
              <a:rPr lang="zh-CN" altLang="en-US"/>
              <a:pPr>
                <a:defRPr/>
              </a:pPr>
              <a:t>2017/5/10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8F46E16-5C16-4DF7-AE48-0A1D6F9FC2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1D928B3-AE7F-4C49-8293-FC2A1F893A8A}" type="datetimeFigureOut">
              <a:rPr lang="zh-CN" altLang="en-US"/>
              <a:pPr>
                <a:defRPr/>
              </a:pPr>
              <a:t>2017/5/10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6035578-FCC1-4047-92CA-660BC49818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 userDrawn="1"/>
        </p:nvSpPr>
        <p:spPr>
          <a:xfrm>
            <a:off x="2060575" y="1171575"/>
            <a:ext cx="5022850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dirty="0">
                <a:latin typeface="+mn-lt"/>
                <a:ea typeface="长城粗行楷体" panose="02010609010101010101" pitchFamily="49" charset="-122"/>
              </a:rPr>
              <a:t>过万重山漫想</a:t>
            </a:r>
            <a:endParaRPr lang="en-US" altLang="zh-CN" sz="6000" dirty="0">
              <a:latin typeface="+mn-lt"/>
              <a:ea typeface="长城粗行楷体" panose="02010609010101010101" pitchFamily="49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dirty="0">
                <a:latin typeface="+mn-lt"/>
                <a:ea typeface="长城粗行楷体" panose="02010609010101010101" pitchFamily="49" charset="-122"/>
              </a:rPr>
              <a:t>刘征</a:t>
            </a:r>
            <a:endParaRPr lang="zh-CN" altLang="en-US" sz="4800" dirty="0">
              <a:latin typeface="+mn-lt"/>
              <a:ea typeface="长城粗行楷体" panose="02010609010101010101" pitchFamily="49" charset="-122"/>
            </a:endParaRPr>
          </a:p>
        </p:txBody>
      </p:sp>
      <p:sp>
        <p:nvSpPr>
          <p:cNvPr id="3" name="文本框 7"/>
          <p:cNvSpPr txBox="1"/>
          <p:nvPr userDrawn="1"/>
        </p:nvSpPr>
        <p:spPr>
          <a:xfrm>
            <a:off x="6451600" y="6488113"/>
            <a:ext cx="26924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FFFF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贵州信息工程职业学院</a:t>
            </a:r>
            <a:endParaRPr lang="zh-CN" altLang="en-US" dirty="0">
              <a:solidFill>
                <a:srgbClr val="FFFF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9C45B75-DDF4-43C7-BF6F-CB6E00CBBB3C}" type="datetimeFigureOut">
              <a:rPr lang="zh-CN" altLang="en-US"/>
              <a:pPr>
                <a:defRPr/>
              </a:pPr>
              <a:t>2017/5/10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8FC11F0-5A96-401D-A0B1-81F19DA3D6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DE11819-6FC3-4C90-8097-0025055A9BDF}" type="datetimeFigureOut">
              <a:rPr lang="zh-CN" altLang="en-US"/>
              <a:pPr>
                <a:defRPr/>
              </a:pPr>
              <a:t>2017/5/10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CB0ACC8-81A8-4976-8246-410E0EA74B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7221E98-EEAB-4DC1-8E0E-B62E0D10A21E}" type="datetimeFigureOut">
              <a:rPr lang="zh-CN" altLang="en-US"/>
              <a:pPr>
                <a:defRPr/>
              </a:pPr>
              <a:t>2017/5/10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030734E-C300-44B0-937C-B42C277595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A4C2B4B-265A-4D64-BC33-5D45A1878D46}" type="datetimeFigureOut">
              <a:rPr lang="zh-CN" altLang="en-US"/>
              <a:pPr>
                <a:defRPr/>
              </a:pPr>
              <a:t>2017/5/10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BAFFE98-6482-4FA4-9FC6-588D89540E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991C40A-58C9-4304-8F39-C5247373F0A8}" type="datetimeFigureOut">
              <a:rPr lang="zh-CN" altLang="en-US"/>
              <a:pPr>
                <a:defRPr/>
              </a:pPr>
              <a:t>2017/5/10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35C8C00-7790-4CE7-949F-6E13FFAFD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C03CB39-1B51-405C-9891-E16D120F736B}" type="datetimeFigureOut">
              <a:rPr lang="zh-CN" altLang="en-US"/>
              <a:pPr>
                <a:defRPr/>
              </a:pPr>
              <a:t>2017/5/10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0BA3B2E-29E6-40B2-863A-0EDDE52D27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ADF79-0B5E-4B45-91E3-59B8B6102110}" type="datetimeFigureOut">
              <a:rPr lang="zh-CN" altLang="en-US"/>
              <a:pPr>
                <a:defRPr/>
              </a:pPr>
              <a:t>2017/5/10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69EA6C3-BA93-480C-817E-36C482BBEE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86928B1-9F8B-429D-BB9C-14790C4BB2BD}" type="datetimeFigureOut">
              <a:rPr lang="zh-CN" altLang="en-US"/>
              <a:pPr>
                <a:defRPr/>
              </a:pPr>
              <a:t>2017/5/10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C469E45-3626-4F5E-85E3-B437A1871E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11D5FFB-7A15-4BCD-B139-09E78CA71C8E}" type="datetimeFigureOut">
              <a:rPr lang="zh-CN" altLang="en-US"/>
              <a:pPr>
                <a:defRPr/>
              </a:pPr>
              <a:t>2017/5/10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3EC9F3F-A760-41A5-B606-B7553D0F72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2DD12C2-448B-40D7-A524-2BA15A5FBA43}" type="datetimeFigureOut">
              <a:rPr lang="zh-CN" altLang="en-US"/>
              <a:pPr>
                <a:defRPr/>
              </a:pPr>
              <a:t>2017/5/10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EDD4449-0B5B-40F3-A854-03CCFE33EB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310C9FE-CA29-4F5B-B7DB-F0483F92E0AC}" type="datetimeFigureOut">
              <a:rPr lang="zh-CN" altLang="en-US"/>
              <a:pPr>
                <a:defRPr/>
              </a:pPr>
              <a:t>2017/5/10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C179D4E-FDD3-4EF5-AC8E-4122B55BA9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C3C8BF1-2648-4282-BE4E-E176DC8781E6}" type="datetimeFigureOut">
              <a:rPr lang="zh-CN" altLang="en-US"/>
              <a:pPr>
                <a:defRPr/>
              </a:pPr>
              <a:t>2017/5/10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A412C6F-1118-4A0F-8DEF-5A9D6CD924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1003A0B-1AA9-46E2-B50E-BD35C79EF684}" type="datetimeFigureOut">
              <a:rPr lang="zh-CN" altLang="en-US"/>
              <a:pPr>
                <a:defRPr/>
              </a:pPr>
              <a:t>2017/5/10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AB9E12B-FB92-477A-8794-BBE3CD56AA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7BBE55A-E819-4E2E-94CF-7FB09A8946B9}" type="datetimeFigureOut">
              <a:rPr lang="zh-CN" altLang="en-US"/>
              <a:pPr>
                <a:defRPr/>
              </a:pPr>
              <a:t>2017/5/10 Wednesday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2F560F5-FE6D-44DC-A58D-F28808E346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14FEEF6-2DB0-484D-833E-E0DAE6C696AA}" type="datetimeFigureOut">
              <a:rPr lang="zh-CN" altLang="en-US"/>
              <a:pPr>
                <a:defRPr/>
              </a:pPr>
              <a:t>2017/5/10 Wednesday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B715875-0E47-4137-885C-EAADD3AC2F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2197D4F-E537-47A9-ADE1-161D58E23739}" type="datetimeFigureOut">
              <a:rPr lang="zh-CN" altLang="en-US"/>
              <a:pPr>
                <a:defRPr/>
              </a:pPr>
              <a:t>2017/5/10 Wednesday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0C48A93-40DE-4610-B85E-5002A3F2E6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64E70F9-5B43-4994-B731-ED15FBEE769F}" type="datetimeFigureOut">
              <a:rPr lang="zh-CN" altLang="en-US"/>
              <a:pPr>
                <a:defRPr/>
              </a:pPr>
              <a:t>2017/5/10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56382E6-53CE-4C3E-B2E1-380456E4BE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39C851-11CF-4BE0-843F-EBC86362B412}" type="datetimeFigureOut">
              <a:rPr lang="zh-CN" altLang="en-US"/>
              <a:pPr>
                <a:defRPr/>
              </a:pPr>
              <a:t>2017/5/10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C6DF30-F1CA-47D7-8062-DF795DC697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3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0463" y="0"/>
            <a:ext cx="68230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42913"/>
            <a:ext cx="9144000" cy="597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79413"/>
            <a:ext cx="9144000" cy="609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101725" y="1938338"/>
            <a:ext cx="6940550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079500"/>
            <a:r>
              <a:rPr lang="zh-CN" altLang="en-US" sz="4400">
                <a:latin typeface="华文楷体" pitchFamily="2" charset="-122"/>
                <a:ea typeface="华文楷体" pitchFamily="2" charset="-122"/>
              </a:rPr>
              <a:t>巫峡自巫山县城东大宁河起，至巴东县官渡口止，全长</a:t>
            </a:r>
            <a:r>
              <a:rPr lang="en-US" altLang="zh-CN" sz="4400">
                <a:latin typeface="华文楷体" pitchFamily="2" charset="-122"/>
                <a:ea typeface="华文楷体" pitchFamily="2" charset="-122"/>
              </a:rPr>
              <a:t>46</a:t>
            </a:r>
            <a:r>
              <a:rPr lang="zh-CN" altLang="en-US" sz="4400">
                <a:latin typeface="华文楷体" pitchFamily="2" charset="-122"/>
                <a:ea typeface="华文楷体" pitchFamily="2" charset="-122"/>
              </a:rPr>
              <a:t>公里，有大峡之称。巫峡绮丽幽深，以俊秀著称天下。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903538" y="395288"/>
            <a:ext cx="33369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800">
                <a:latin typeface="华文楷体" pitchFamily="2" charset="-122"/>
                <a:ea typeface="华文楷体" pitchFamily="2" charset="-122"/>
              </a:rPr>
              <a:t>巫峡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3525" cy="615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文本框 2"/>
          <p:cNvSpPr txBox="1">
            <a:spLocks noChangeArrowheads="1"/>
          </p:cNvSpPr>
          <p:nvPr/>
        </p:nvSpPr>
        <p:spPr bwMode="auto">
          <a:xfrm>
            <a:off x="1717675" y="6234113"/>
            <a:ext cx="57181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巫峡风光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7813" cy="645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813"/>
            <a:ext cx="9144000" cy="491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62113" y="231775"/>
            <a:ext cx="581977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字   词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2900" y="1443038"/>
            <a:ext cx="8469313" cy="4400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词藻：辞藻</a:t>
            </a:r>
            <a:r>
              <a:rPr lang="en-US" altLang="zh-CN" sz="2800" dirty="0">
                <a:latin typeface="+mn-ea"/>
                <a:ea typeface="+mn-ea"/>
              </a:rPr>
              <a:t>,</a:t>
            </a:r>
            <a:r>
              <a:rPr lang="zh-CN" altLang="en-US" sz="2800" dirty="0">
                <a:latin typeface="+mn-ea"/>
                <a:ea typeface="+mn-ea"/>
              </a:rPr>
              <a:t>诗文中蓄意加工的华丽辞语。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连绵：形容山脉、河流等不间断</a:t>
            </a:r>
            <a:r>
              <a:rPr lang="en-US" altLang="zh-CN" sz="2800" dirty="0">
                <a:latin typeface="+mn-ea"/>
                <a:ea typeface="+mn-ea"/>
              </a:rPr>
              <a:t>,</a:t>
            </a:r>
            <a:r>
              <a:rPr lang="zh-CN" altLang="en-US" sz="2800" dirty="0">
                <a:latin typeface="+mn-ea"/>
                <a:ea typeface="+mn-ea"/>
              </a:rPr>
              <a:t>连为一体。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耸峙</a:t>
            </a:r>
            <a:r>
              <a:rPr lang="en-US" altLang="zh-CN" sz="2800" dirty="0">
                <a:latin typeface="+mn-ea"/>
                <a:ea typeface="+mn-ea"/>
              </a:rPr>
              <a:t>(</a:t>
            </a:r>
            <a:r>
              <a:rPr lang="en-US" altLang="zh-CN" sz="2800" dirty="0" err="1">
                <a:solidFill>
                  <a:srgbClr val="FF0000"/>
                </a:solidFill>
                <a:latin typeface="+mn-ea"/>
                <a:ea typeface="+mn-ea"/>
              </a:rPr>
              <a:t>zhì</a:t>
            </a:r>
            <a:r>
              <a:rPr lang="en-US" altLang="zh-CN" sz="2800" dirty="0">
                <a:latin typeface="+mn-ea"/>
                <a:ea typeface="+mn-ea"/>
              </a:rPr>
              <a:t>) </a:t>
            </a:r>
            <a:r>
              <a:rPr lang="zh-CN" altLang="en-US" sz="2800" dirty="0">
                <a:latin typeface="+mn-ea"/>
                <a:ea typeface="+mn-ea"/>
              </a:rPr>
              <a:t>：高耸矗立。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啃噬</a:t>
            </a:r>
            <a:r>
              <a:rPr lang="en-US" altLang="zh-CN" sz="2800" dirty="0">
                <a:latin typeface="+mn-ea"/>
                <a:ea typeface="+mn-ea"/>
              </a:rPr>
              <a:t>(</a:t>
            </a:r>
            <a:r>
              <a:rPr lang="en-US" altLang="zh-CN" sz="2800" dirty="0" err="1">
                <a:solidFill>
                  <a:srgbClr val="FF0000"/>
                </a:solidFill>
                <a:latin typeface="+mn-ea"/>
                <a:ea typeface="+mn-ea"/>
              </a:rPr>
              <a:t>kěnshì</a:t>
            </a:r>
            <a:r>
              <a:rPr lang="en-US" altLang="zh-CN" sz="2800" dirty="0">
                <a:latin typeface="+mn-ea"/>
                <a:ea typeface="+mn-ea"/>
              </a:rPr>
              <a:t>)</a:t>
            </a:r>
            <a:r>
              <a:rPr lang="zh-CN" altLang="en-US" sz="2800" dirty="0">
                <a:latin typeface="+mn-ea"/>
                <a:ea typeface="+mn-ea"/>
              </a:rPr>
              <a:t>：①啃。马蜂啃啮花叶。②比喻折磨。这巨大的悲痛在啃啮着她的心。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端倪</a:t>
            </a:r>
            <a:r>
              <a:rPr lang="en-US" altLang="zh-CN" sz="2800" dirty="0">
                <a:latin typeface="+mn-ea"/>
                <a:ea typeface="+mn-ea"/>
              </a:rPr>
              <a:t>(</a:t>
            </a:r>
            <a:r>
              <a:rPr lang="en-US" altLang="zh-CN" sz="2800" dirty="0" err="1">
                <a:solidFill>
                  <a:srgbClr val="FF0000"/>
                </a:solidFill>
                <a:latin typeface="+mn-ea"/>
                <a:ea typeface="+mn-ea"/>
              </a:rPr>
              <a:t>ní</a:t>
            </a:r>
            <a:r>
              <a:rPr lang="en-US" altLang="zh-CN" sz="2800" dirty="0">
                <a:latin typeface="+mn-ea"/>
                <a:ea typeface="+mn-ea"/>
              </a:rPr>
              <a:t>) </a:t>
            </a:r>
            <a:r>
              <a:rPr lang="zh-CN" altLang="en-US" sz="2800" dirty="0">
                <a:latin typeface="+mn-ea"/>
                <a:ea typeface="+mn-ea"/>
              </a:rPr>
              <a:t>：①事情的头绪迹象。②边际。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洪荒：混沌蒙昧的状态</a:t>
            </a:r>
            <a:r>
              <a:rPr lang="en-US" altLang="zh-CN" sz="2800" dirty="0">
                <a:latin typeface="+mn-ea"/>
                <a:ea typeface="+mn-ea"/>
              </a:rPr>
              <a:t>,</a:t>
            </a:r>
            <a:r>
              <a:rPr lang="zh-CN" altLang="en-US" sz="2800" dirty="0">
                <a:latin typeface="+mn-ea"/>
                <a:ea typeface="+mn-ea"/>
              </a:rPr>
              <a:t>指远古时代。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混沌：①我国民间传说中指盘古开天避地之前天地模糊一团的状态。②形容蒙昧无知的样子。③糊涂</a:t>
            </a:r>
            <a:r>
              <a:rPr lang="en-US" altLang="zh-CN" sz="2800" dirty="0">
                <a:latin typeface="+mn-ea"/>
                <a:ea typeface="+mn-ea"/>
              </a:rPr>
              <a:t>(</a:t>
            </a:r>
            <a:r>
              <a:rPr lang="zh-CN" altLang="en-US" sz="2800" dirty="0">
                <a:latin typeface="+mn-ea"/>
                <a:ea typeface="+mn-ea"/>
              </a:rPr>
              <a:t>常用来骂人</a:t>
            </a:r>
            <a:r>
              <a:rPr lang="en-US" altLang="zh-CN" sz="2800" dirty="0">
                <a:latin typeface="+mn-ea"/>
                <a:ea typeface="+mn-ea"/>
              </a:rPr>
              <a:t>)</a:t>
            </a:r>
            <a:r>
              <a:rPr lang="zh-CN" altLang="en-US" sz="2800" dirty="0">
                <a:latin typeface="+mn-ea"/>
                <a:ea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5325"/>
            <a:ext cx="9140825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03250" y="1728788"/>
            <a:ext cx="7937500" cy="280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079500"/>
            <a:r>
              <a:rPr lang="zh-CN" altLang="en-US" sz="4400">
                <a:latin typeface="华文楷体" pitchFamily="2" charset="-122"/>
                <a:ea typeface="华文楷体" pitchFamily="2" charset="-122"/>
              </a:rPr>
              <a:t>瞿塘峡西起奉节县白帝山，东迄巫山县大溪镇，长八公里，是三峡中最短的一个，却最为雄伟险峻，峡以“雄”著称。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562225" y="404813"/>
            <a:ext cx="40195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5400">
                <a:latin typeface="华文楷体" pitchFamily="2" charset="-122"/>
                <a:ea typeface="华文楷体" pitchFamily="2" charset="-122"/>
              </a:rPr>
              <a:t>瞿塘峡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36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0" name="文本框 2"/>
          <p:cNvSpPr txBox="1">
            <a:spLocks noChangeArrowheads="1"/>
          </p:cNvSpPr>
          <p:nvPr/>
        </p:nvSpPr>
        <p:spPr bwMode="auto">
          <a:xfrm>
            <a:off x="1712913" y="6362700"/>
            <a:ext cx="57181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瞿塘峡风光（一）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09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4" name="文本框 2"/>
          <p:cNvSpPr txBox="1">
            <a:spLocks noChangeArrowheads="1"/>
          </p:cNvSpPr>
          <p:nvPr/>
        </p:nvSpPr>
        <p:spPr bwMode="auto">
          <a:xfrm>
            <a:off x="1712913" y="6219825"/>
            <a:ext cx="5718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瞿塘峡风光（鱼复白塔）</a:t>
            </a:r>
          </a:p>
        </p:txBody>
      </p:sp>
    </p:spTree>
  </p:cSld>
  <p:clrMapOvr>
    <a:masterClrMapping/>
  </p:clrMapOvr>
  <p:transition spd="slow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5740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2" name="文本框 2"/>
          <p:cNvSpPr txBox="1">
            <a:spLocks noChangeArrowheads="1"/>
          </p:cNvSpPr>
          <p:nvPr/>
        </p:nvSpPr>
        <p:spPr bwMode="auto">
          <a:xfrm>
            <a:off x="8535988" y="1343025"/>
            <a:ext cx="61595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瞿塘峡风光之古栈道</a:t>
            </a:r>
          </a:p>
        </p:txBody>
      </p:sp>
    </p:spTree>
  </p:cSld>
  <p:clrMapOvr>
    <a:masterClrMapping/>
  </p:clrMapOvr>
  <p:transition spd="slow"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5763"/>
            <a:ext cx="9144000" cy="421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6" name="文本框 2"/>
          <p:cNvSpPr txBox="1">
            <a:spLocks noChangeArrowheads="1"/>
          </p:cNvSpPr>
          <p:nvPr/>
        </p:nvSpPr>
        <p:spPr bwMode="auto">
          <a:xfrm>
            <a:off x="1712913" y="5229225"/>
            <a:ext cx="57181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瞿塘峡风光</a:t>
            </a:r>
          </a:p>
        </p:txBody>
      </p:sp>
    </p:spTree>
  </p:cSld>
  <p:clrMapOvr>
    <a:masterClrMapping/>
  </p:clrMapOvr>
  <p:transition spd="slow"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09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0" name="文本框 2"/>
          <p:cNvSpPr txBox="1">
            <a:spLocks noChangeArrowheads="1"/>
          </p:cNvSpPr>
          <p:nvPr/>
        </p:nvSpPr>
        <p:spPr bwMode="auto">
          <a:xfrm>
            <a:off x="1712913" y="6219825"/>
            <a:ext cx="5718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瞿塘峡风光（古栈道）</a:t>
            </a:r>
          </a:p>
        </p:txBody>
      </p:sp>
    </p:spTree>
  </p:cSld>
  <p:clrMapOvr>
    <a:masterClrMapping/>
  </p:clrMapOvr>
  <p:transition spd="slow"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0" y="115888"/>
            <a:ext cx="9112250" cy="658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62113" y="231775"/>
            <a:ext cx="581977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字   词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2900" y="1244600"/>
            <a:ext cx="8469313" cy="4832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追溯</a:t>
            </a:r>
            <a:r>
              <a:rPr lang="en-US" altLang="zh-CN" sz="2800" dirty="0">
                <a:latin typeface="+mn-ea"/>
                <a:ea typeface="+mn-ea"/>
              </a:rPr>
              <a:t>(</a:t>
            </a:r>
            <a:r>
              <a:rPr lang="en-US" altLang="zh-CN" sz="2800" dirty="0" err="1">
                <a:solidFill>
                  <a:srgbClr val="FF0000"/>
                </a:solidFill>
                <a:latin typeface="+mn-ea"/>
                <a:ea typeface="+mn-ea"/>
              </a:rPr>
              <a:t>sù</a:t>
            </a:r>
            <a:r>
              <a:rPr lang="en-US" altLang="zh-CN" sz="2800" dirty="0">
                <a:latin typeface="+mn-ea"/>
                <a:ea typeface="+mn-ea"/>
              </a:rPr>
              <a:t>)</a:t>
            </a:r>
            <a:r>
              <a:rPr lang="zh-CN" altLang="en-US" sz="2800" dirty="0">
                <a:latin typeface="+mn-ea"/>
                <a:ea typeface="+mn-ea"/>
              </a:rPr>
              <a:t>：溯</a:t>
            </a:r>
            <a:r>
              <a:rPr lang="en-US" altLang="zh-CN" sz="2800" dirty="0">
                <a:latin typeface="+mn-ea"/>
                <a:ea typeface="+mn-ea"/>
              </a:rPr>
              <a:t>,</a:t>
            </a:r>
            <a:r>
              <a:rPr lang="zh-CN" altLang="en-US" sz="2800" dirty="0">
                <a:latin typeface="+mn-ea"/>
                <a:ea typeface="+mn-ea"/>
              </a:rPr>
              <a:t>逆水而行</a:t>
            </a:r>
            <a:r>
              <a:rPr lang="en-US" altLang="zh-CN" sz="2800" dirty="0">
                <a:latin typeface="+mn-ea"/>
                <a:ea typeface="+mn-ea"/>
              </a:rPr>
              <a:t>;</a:t>
            </a:r>
            <a:r>
              <a:rPr lang="zh-CN" altLang="en-US" sz="2800" dirty="0">
                <a:latin typeface="+mn-ea"/>
                <a:ea typeface="+mn-ea"/>
              </a:rPr>
              <a:t>后引申为追求根源。比喻回首往事、探寻渊源。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无恙</a:t>
            </a:r>
            <a:r>
              <a:rPr lang="en-US" altLang="zh-CN" sz="2800" dirty="0">
                <a:latin typeface="+mn-ea"/>
                <a:ea typeface="+mn-ea"/>
              </a:rPr>
              <a:t>(</a:t>
            </a:r>
            <a:r>
              <a:rPr lang="en-US" altLang="zh-CN" sz="2800" dirty="0" err="1">
                <a:solidFill>
                  <a:srgbClr val="FF0000"/>
                </a:solidFill>
                <a:latin typeface="+mn-ea"/>
                <a:ea typeface="+mn-ea"/>
              </a:rPr>
              <a:t>yàng</a:t>
            </a:r>
            <a:r>
              <a:rPr lang="en-US" altLang="zh-CN" sz="2800" dirty="0">
                <a:latin typeface="+mn-ea"/>
                <a:ea typeface="+mn-ea"/>
              </a:rPr>
              <a:t>) </a:t>
            </a:r>
            <a:r>
              <a:rPr lang="zh-CN" altLang="en-US" sz="2800" dirty="0">
                <a:latin typeface="+mn-ea"/>
                <a:ea typeface="+mn-ea"/>
              </a:rPr>
              <a:t>：①无灾祸。②平安</a:t>
            </a:r>
            <a:r>
              <a:rPr lang="en-US" altLang="zh-CN" sz="2800" dirty="0">
                <a:latin typeface="+mn-ea"/>
                <a:ea typeface="+mn-ea"/>
              </a:rPr>
              <a:t>;</a:t>
            </a:r>
            <a:r>
              <a:rPr lang="zh-CN" altLang="en-US" sz="2800" dirty="0">
                <a:latin typeface="+mn-ea"/>
                <a:ea typeface="+mn-ea"/>
              </a:rPr>
              <a:t>没有疾病。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摧山</a:t>
            </a:r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</a:rPr>
              <a:t>坼</a:t>
            </a:r>
            <a:r>
              <a:rPr lang="en-US" altLang="zh-CN" sz="28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</a:rPr>
              <a:t>(</a:t>
            </a:r>
            <a:r>
              <a:rPr lang="en-US" altLang="zh-CN" sz="2800" dirty="0" err="1">
                <a:solidFill>
                  <a:srgbClr val="FF0000"/>
                </a:solidFill>
                <a:latin typeface="宋体" panose="02010600030101010101" pitchFamily="2" charset="-122"/>
                <a:ea typeface="+mn-ea"/>
              </a:rPr>
              <a:t>chè</a:t>
            </a:r>
            <a:r>
              <a:rPr lang="en-US" altLang="zh-CN" sz="28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</a:rPr>
              <a:t>)</a:t>
            </a:r>
            <a:r>
              <a:rPr lang="zh-CN" altLang="en-US" sz="2800" dirty="0">
                <a:latin typeface="+mn-ea"/>
                <a:ea typeface="+mn-ea"/>
              </a:rPr>
              <a:t>地：形容山倒塌、崩裂。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转瞬即逝：形容时间过得很快。</a:t>
            </a:r>
            <a:endParaRPr lang="en-US" altLang="zh-CN" sz="28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夔门</a:t>
            </a:r>
            <a:r>
              <a:rPr lang="en-US" altLang="zh-CN" sz="2800" dirty="0">
                <a:latin typeface="+mn-ea"/>
                <a:ea typeface="+mn-ea"/>
              </a:rPr>
              <a:t>(</a:t>
            </a:r>
            <a:r>
              <a:rPr lang="en-US" altLang="zh-CN" sz="2800" dirty="0" err="1">
                <a:solidFill>
                  <a:srgbClr val="FF0000"/>
                </a:solidFill>
                <a:latin typeface="+mn-ea"/>
                <a:ea typeface="+mn-ea"/>
              </a:rPr>
              <a:t>kuí</a:t>
            </a:r>
            <a:r>
              <a:rPr lang="en-US" altLang="zh-CN" sz="2800" dirty="0">
                <a:latin typeface="+mn-ea"/>
                <a:ea typeface="+mn-ea"/>
              </a:rPr>
              <a:t>)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欹侧</a:t>
            </a:r>
            <a:r>
              <a:rPr lang="en-US" altLang="zh-CN" sz="2800" dirty="0">
                <a:latin typeface="+mn-ea"/>
                <a:ea typeface="+mn-ea"/>
              </a:rPr>
              <a:t>(</a:t>
            </a:r>
            <a:r>
              <a:rPr lang="en-US" altLang="zh-CN" sz="2800" dirty="0" err="1">
                <a:solidFill>
                  <a:srgbClr val="FF0000"/>
                </a:solidFill>
                <a:latin typeface="+mn-ea"/>
                <a:ea typeface="+mn-ea"/>
              </a:rPr>
              <a:t>qī</a:t>
            </a:r>
            <a:r>
              <a:rPr lang="en-US" altLang="zh-CN" sz="2800" dirty="0">
                <a:latin typeface="+mn-ea"/>
                <a:ea typeface="+mn-ea"/>
              </a:rPr>
              <a:t>) </a:t>
            </a:r>
            <a:r>
              <a:rPr lang="zh-CN" altLang="en-US" sz="2800" dirty="0">
                <a:latin typeface="+mn-ea"/>
                <a:ea typeface="+mn-ea"/>
              </a:rPr>
              <a:t>：</a:t>
            </a:r>
            <a:r>
              <a:rPr lang="zh-CN" altLang="en-US" sz="2800" dirty="0">
                <a:latin typeface="+mn-lt"/>
                <a:ea typeface="+mn-ea"/>
              </a:rPr>
              <a:t>倾斜</a:t>
            </a:r>
            <a:r>
              <a:rPr lang="zh-CN" altLang="en-US" sz="2800" dirty="0">
                <a:latin typeface="+mn-lt"/>
                <a:ea typeface="+mn-ea"/>
              </a:rPr>
              <a:t>；歪斜。</a:t>
            </a:r>
            <a:r>
              <a:rPr lang="en-US" altLang="zh-CN" sz="2800" dirty="0">
                <a:latin typeface="+mn-ea"/>
                <a:ea typeface="+mn-ea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篙工</a:t>
            </a:r>
            <a:r>
              <a:rPr lang="en-US" altLang="zh-CN" sz="2800" dirty="0">
                <a:latin typeface="+mn-ea"/>
                <a:ea typeface="+mn-ea"/>
              </a:rPr>
              <a:t>(</a:t>
            </a:r>
            <a:r>
              <a:rPr lang="en-US" altLang="zh-CN" sz="2800" dirty="0" err="1">
                <a:solidFill>
                  <a:srgbClr val="FF0000"/>
                </a:solidFill>
                <a:latin typeface="+mn-ea"/>
                <a:ea typeface="+mn-ea"/>
              </a:rPr>
              <a:t>gaō</a:t>
            </a:r>
            <a:r>
              <a:rPr lang="en-US" altLang="zh-CN" sz="2800" dirty="0">
                <a:latin typeface="+mn-ea"/>
                <a:ea typeface="+mn-ea"/>
              </a:rPr>
              <a:t>)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抟</a:t>
            </a:r>
            <a:r>
              <a:rPr lang="en-US" altLang="zh-CN" sz="2800" dirty="0">
                <a:latin typeface="+mn-ea"/>
                <a:ea typeface="+mn-ea"/>
              </a:rPr>
              <a:t>(</a:t>
            </a:r>
            <a:r>
              <a:rPr lang="en-US" altLang="zh-CN" sz="2800" dirty="0" err="1">
                <a:solidFill>
                  <a:srgbClr val="FF0000"/>
                </a:solidFill>
                <a:latin typeface="+mn-ea"/>
                <a:ea typeface="+mn-ea"/>
              </a:rPr>
              <a:t>tuán</a:t>
            </a:r>
            <a:r>
              <a:rPr lang="en-US" altLang="zh-CN" sz="2800" dirty="0">
                <a:latin typeface="+mn-ea"/>
                <a:ea typeface="+mn-ea"/>
              </a:rPr>
              <a:t>)</a:t>
            </a:r>
            <a:r>
              <a:rPr lang="zh-CN" altLang="en-US" sz="2800" dirty="0">
                <a:latin typeface="+mn-ea"/>
                <a:ea typeface="+mn-ea"/>
              </a:rPr>
              <a:t>：</a:t>
            </a:r>
            <a:r>
              <a:rPr lang="zh-CN" altLang="en-US" sz="2800" dirty="0">
                <a:latin typeface="+mn-lt"/>
                <a:ea typeface="+mn-ea"/>
              </a:rPr>
              <a:t>凭借，把东西揉弄成球形。</a:t>
            </a:r>
            <a:endParaRPr lang="en-US" altLang="zh-CN" sz="28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燧</a:t>
            </a:r>
            <a:r>
              <a:rPr lang="en-US" altLang="zh-CN" sz="2800" dirty="0">
                <a:latin typeface="+mn-ea"/>
                <a:ea typeface="+mn-ea"/>
              </a:rPr>
              <a:t>(</a:t>
            </a:r>
            <a:r>
              <a:rPr lang="en-US" altLang="zh-CN" sz="2800" dirty="0" err="1">
                <a:solidFill>
                  <a:srgbClr val="FF0000"/>
                </a:solidFill>
                <a:latin typeface="+mn-ea"/>
                <a:ea typeface="+mn-ea"/>
              </a:rPr>
              <a:t>suì</a:t>
            </a:r>
            <a:r>
              <a:rPr lang="en-US" altLang="zh-CN" sz="2800" dirty="0">
                <a:latin typeface="+mn-ea"/>
                <a:ea typeface="+mn-ea"/>
              </a:rPr>
              <a:t> )</a:t>
            </a:r>
            <a:r>
              <a:rPr lang="zh-CN" altLang="en-US" sz="2800" dirty="0">
                <a:latin typeface="+mn-ea"/>
                <a:ea typeface="+mn-ea"/>
              </a:rPr>
              <a:t>：</a:t>
            </a:r>
            <a:r>
              <a:rPr lang="zh-CN" altLang="en-US" sz="2800" dirty="0">
                <a:latin typeface="+mn-lt"/>
                <a:ea typeface="+mn-ea"/>
              </a:rPr>
              <a:t>古代取</a:t>
            </a:r>
            <a:r>
              <a:rPr lang="zh-CN" altLang="en-US" sz="2800" dirty="0">
                <a:latin typeface="+mn-lt"/>
                <a:ea typeface="+mn-ea"/>
              </a:rPr>
              <a:t>火器。</a:t>
            </a:r>
            <a:endParaRPr lang="en-US" altLang="zh-CN" sz="2800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ea"/>
                <a:ea typeface="+mn-ea"/>
              </a:rPr>
              <a:t>翎</a:t>
            </a:r>
            <a:r>
              <a:rPr lang="en-US" altLang="zh-CN" sz="2800" dirty="0">
                <a:latin typeface="+mn-ea"/>
                <a:ea typeface="+mn-ea"/>
              </a:rPr>
              <a:t>(</a:t>
            </a:r>
            <a:r>
              <a:rPr lang="en-US" altLang="zh-CN" sz="2800" dirty="0" err="1">
                <a:solidFill>
                  <a:srgbClr val="FF0000"/>
                </a:solidFill>
                <a:latin typeface="+mn-ea"/>
                <a:ea typeface="+mn-ea"/>
              </a:rPr>
              <a:t>líng</a:t>
            </a:r>
            <a:r>
              <a:rPr lang="en-US" altLang="zh-CN" sz="2800" dirty="0">
                <a:latin typeface="+mn-ea"/>
                <a:ea typeface="+mn-ea"/>
              </a:rPr>
              <a:t>)</a:t>
            </a:r>
            <a:r>
              <a:rPr lang="zh-CN" altLang="en-US" sz="2800" dirty="0">
                <a:latin typeface="+mn-ea"/>
                <a:ea typeface="+mn-ea"/>
              </a:rPr>
              <a:t>：</a:t>
            </a:r>
            <a:r>
              <a:rPr lang="zh-CN" altLang="en-US" sz="2800" dirty="0">
                <a:latin typeface="+mn-lt"/>
                <a:ea typeface="+mn-ea"/>
              </a:rPr>
              <a:t>鸟翅膀和尾巴上的长而硬的羽毛。</a:t>
            </a:r>
            <a:endParaRPr lang="zh-CN" altLang="en-US" sz="28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401888" y="339725"/>
            <a:ext cx="43402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800">
                <a:latin typeface="华文楷体" pitchFamily="2" charset="-122"/>
                <a:ea typeface="华文楷体" pitchFamily="2" charset="-122"/>
              </a:rPr>
              <a:t>三峡水电站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0" y="1546225"/>
            <a:ext cx="91440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079500"/>
            <a:r>
              <a:rPr lang="zh-CN" altLang="en-US" sz="4000">
                <a:latin typeface="华文楷体" pitchFamily="2" charset="-122"/>
                <a:ea typeface="华文楷体" pitchFamily="2" charset="-122"/>
              </a:rPr>
              <a:t>三峡水电站又称三峡工程、三峡大坝。位于湖北省宜昌市的三斗坪镇，俯瞰三峡水电站并和下游的葛洲坝水电站构成梯级电站。</a:t>
            </a:r>
            <a:endParaRPr lang="en-US" altLang="zh-CN" sz="4000">
              <a:latin typeface="华文楷体" pitchFamily="2" charset="-122"/>
              <a:ea typeface="华文楷体" pitchFamily="2" charset="-122"/>
            </a:endParaRPr>
          </a:p>
          <a:p>
            <a:pPr indent="1079500"/>
            <a:r>
              <a:rPr lang="zh-CN" altLang="en-US" sz="4000">
                <a:latin typeface="华文楷体" pitchFamily="2" charset="-122"/>
                <a:ea typeface="华文楷体" pitchFamily="2" charset="-122"/>
              </a:rPr>
              <a:t>三峡水电站是世界上规模最大的水电站，也是中国有史以来建设最大型的工程项目。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5763"/>
            <a:ext cx="9144000" cy="608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0350" cy="613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463" y="669925"/>
            <a:ext cx="9161463" cy="512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4525"/>
            <a:ext cx="9159875" cy="554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927100"/>
            <a:ext cx="9131300" cy="467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5" name="Rectangle 3"/>
          <p:cNvSpPr>
            <a:spLocks noChangeArrowheads="1"/>
          </p:cNvSpPr>
          <p:nvPr/>
        </p:nvSpPr>
        <p:spPr bwMode="auto">
          <a:xfrm>
            <a:off x="0" y="15240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3200" b="1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文章的结构层次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（全文可分为三部分）：</a:t>
            </a:r>
            <a:endParaRPr lang="zh-CN" altLang="en-US" sz="3200">
              <a:solidFill>
                <a:srgbClr val="FF33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1556" name="Text Box 4"/>
          <p:cNvSpPr txBox="1">
            <a:spLocks noChangeArrowheads="1"/>
          </p:cNvSpPr>
          <p:nvPr/>
        </p:nvSpPr>
        <p:spPr bwMode="auto">
          <a:xfrm>
            <a:off x="0" y="1411288"/>
            <a:ext cx="91440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第一部分：［</a:t>
            </a:r>
            <a:r>
              <a:rPr lang="en-US" altLang="zh-CN" sz="280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－</a:t>
            </a:r>
            <a:r>
              <a:rPr lang="en-US" altLang="zh-CN" sz="280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］交代行文的原因：</a:t>
            </a:r>
            <a:r>
              <a:rPr lang="zh-CN" altLang="en-US" sz="2800">
                <a:latin typeface="Calibri" pitchFamily="34" charset="0"/>
                <a:ea typeface="黑体" pitchFamily="49" charset="-122"/>
              </a:rPr>
              <a:t>“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第一次</a:t>
            </a:r>
            <a:r>
              <a:rPr lang="zh-CN" altLang="en-US" sz="2800">
                <a:latin typeface="Calibri" pitchFamily="34" charset="0"/>
                <a:ea typeface="黑体" pitchFamily="49" charset="-122"/>
              </a:rPr>
              <a:t>”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面对神奇而险峻的奇景，</a:t>
            </a:r>
            <a:r>
              <a:rPr lang="zh-CN" altLang="en-US" sz="2800">
                <a:latin typeface="Calibri" pitchFamily="34" charset="0"/>
                <a:ea typeface="黑体" pitchFamily="49" charset="-122"/>
              </a:rPr>
              <a:t>“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漫想</a:t>
            </a:r>
            <a:r>
              <a:rPr lang="zh-CN" altLang="en-US" sz="2800">
                <a:latin typeface="Calibri" pitchFamily="34" charset="0"/>
                <a:ea typeface="黑体" pitchFamily="49" charset="-122"/>
              </a:rPr>
              <a:t>”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由此开端。    </a:t>
            </a:r>
          </a:p>
        </p:txBody>
      </p:sp>
      <p:sp>
        <p:nvSpPr>
          <p:cNvPr id="151557" name="Text Box 5"/>
          <p:cNvSpPr txBox="1">
            <a:spLocks noChangeArrowheads="1"/>
          </p:cNvSpPr>
          <p:nvPr/>
        </p:nvSpPr>
        <p:spPr bwMode="auto">
          <a:xfrm>
            <a:off x="0" y="3044825"/>
            <a:ext cx="9144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第二部分：［</a:t>
            </a:r>
            <a:r>
              <a:rPr lang="en-US" altLang="zh-CN" sz="280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－</a:t>
            </a:r>
            <a:r>
              <a:rPr lang="en-US" altLang="zh-CN" sz="2800">
                <a:latin typeface="黑体" pitchFamily="49" charset="-122"/>
                <a:ea typeface="黑体" pitchFamily="49" charset="-122"/>
              </a:rPr>
              <a:t>13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］展开种种</a:t>
            </a:r>
            <a:r>
              <a:rPr lang="zh-CN" altLang="en-US" sz="2800">
                <a:latin typeface="Calibri" pitchFamily="34" charset="0"/>
                <a:ea typeface="黑体" pitchFamily="49" charset="-122"/>
              </a:rPr>
              <a:t>“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漫想</a:t>
            </a:r>
            <a:r>
              <a:rPr lang="zh-CN" altLang="en-US" sz="2800">
                <a:latin typeface="Calibri" pitchFamily="34" charset="0"/>
                <a:ea typeface="黑体" pitchFamily="49" charset="-122"/>
              </a:rPr>
              <a:t>”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：想像第一个穿过三峡的人当年遇到的种种困难，进而想到远古许许多多</a:t>
            </a:r>
            <a:r>
              <a:rPr lang="zh-CN" altLang="en-US" sz="2800">
                <a:latin typeface="Calibri" pitchFamily="34" charset="0"/>
                <a:ea typeface="黑体" pitchFamily="49" charset="-122"/>
              </a:rPr>
              <a:t>“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第一个</a:t>
            </a:r>
            <a:r>
              <a:rPr lang="zh-CN" altLang="en-US" sz="2800">
                <a:latin typeface="Calibri" pitchFamily="34" charset="0"/>
                <a:ea typeface="黑体" pitchFamily="49" charset="-122"/>
              </a:rPr>
              <a:t>”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。    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151558" name="Text Box 6"/>
          <p:cNvSpPr txBox="1">
            <a:spLocks noChangeArrowheads="1"/>
          </p:cNvSpPr>
          <p:nvPr/>
        </p:nvSpPr>
        <p:spPr bwMode="auto">
          <a:xfrm>
            <a:off x="0" y="5108575"/>
            <a:ext cx="9144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第三部分：［</a:t>
            </a:r>
            <a:r>
              <a:rPr lang="en-US" altLang="zh-CN" sz="2800">
                <a:latin typeface="黑体" pitchFamily="49" charset="-122"/>
                <a:ea typeface="黑体" pitchFamily="49" charset="-122"/>
              </a:rPr>
              <a:t>14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－</a:t>
            </a:r>
            <a:r>
              <a:rPr lang="en-US" altLang="zh-CN" sz="2800">
                <a:latin typeface="黑体" pitchFamily="49" charset="-122"/>
                <a:ea typeface="黑体" pitchFamily="49" charset="-122"/>
              </a:rPr>
              <a:t>16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］设想千百年后人们对我们精神的崇敬，结束</a:t>
            </a:r>
            <a:r>
              <a:rPr lang="zh-CN" altLang="en-US" sz="2800">
                <a:latin typeface="Calibri" pitchFamily="34" charset="0"/>
                <a:ea typeface="黑体" pitchFamily="49" charset="-122"/>
              </a:rPr>
              <a:t>“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漫想</a:t>
            </a:r>
            <a:r>
              <a:rPr lang="zh-CN" altLang="en-US" sz="2800">
                <a:latin typeface="Calibri" pitchFamily="34" charset="0"/>
                <a:ea typeface="黑体" pitchFamily="49" charset="-122"/>
              </a:rPr>
              <a:t>”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，回应开头。</a:t>
            </a:r>
            <a:endParaRPr lang="zh-CN" altLang="en-US" sz="28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1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5" grpId="0" autoUpdateAnimBg="0"/>
      <p:bldP spid="151556" grpId="0" autoUpdateAnimBg="0"/>
      <p:bldP spid="151557" grpId="0" autoUpdateAnimBg="0"/>
      <p:bldP spid="151558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Text Box 2"/>
          <p:cNvSpPr txBox="1">
            <a:spLocks noChangeArrowheads="1"/>
          </p:cNvSpPr>
          <p:nvPr/>
        </p:nvSpPr>
        <p:spPr bwMode="auto">
          <a:xfrm>
            <a:off x="163513" y="1649413"/>
            <a:ext cx="8839200" cy="250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本文的线索</a:t>
            </a:r>
            <a:r>
              <a:rPr lang="en-US" altLang="zh-CN" sz="3200" b="1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一是紧紧扣住一个</a:t>
            </a:r>
            <a:r>
              <a:rPr lang="zh-CN" altLang="en-US" sz="2800">
                <a:latin typeface="Calibri" pitchFamily="34" charset="0"/>
                <a:ea typeface="黑体" pitchFamily="49" charset="-122"/>
              </a:rPr>
              <a:t>“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过</a:t>
            </a:r>
            <a:r>
              <a:rPr lang="zh-CN" altLang="en-US" sz="2800">
                <a:latin typeface="Calibri" pitchFamily="34" charset="0"/>
                <a:ea typeface="黑体" pitchFamily="49" charset="-122"/>
              </a:rPr>
              <a:t>”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字，写了游三峡的全过程；</a:t>
            </a:r>
          </a:p>
          <a:p>
            <a:pPr>
              <a:spcBef>
                <a:spcPct val="50000"/>
              </a:spcBef>
            </a:pPr>
            <a:endParaRPr lang="zh-CN" altLang="en-US" sz="2800"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二是紧扣</a:t>
            </a:r>
            <a:r>
              <a:rPr lang="zh-CN" altLang="en-US" sz="2800">
                <a:latin typeface="Calibri" pitchFamily="34" charset="0"/>
                <a:ea typeface="黑体" pitchFamily="49" charset="-122"/>
              </a:rPr>
              <a:t>“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漫想</a:t>
            </a:r>
            <a:r>
              <a:rPr lang="zh-CN" altLang="en-US" sz="2800">
                <a:latin typeface="Calibri" pitchFamily="34" charset="0"/>
                <a:ea typeface="黑体" pitchFamily="49" charset="-122"/>
              </a:rPr>
              <a:t>”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二字，不断拓展时空内涵。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2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2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2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2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2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257800" y="400050"/>
            <a:ext cx="2868613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作者简介：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14775" y="1543050"/>
            <a:ext cx="5022850" cy="50514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lnSpc>
                <a:spcPts val="4000"/>
              </a:lnSpc>
              <a:spcBef>
                <a:spcPct val="0"/>
              </a:spcBef>
            </a:pP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本名刘国正。</a:t>
            </a:r>
          </a:p>
          <a:p>
            <a:pPr marL="0" indent="0">
              <a:lnSpc>
                <a:spcPts val="4000"/>
              </a:lnSpc>
              <a:spcBef>
                <a:spcPct val="0"/>
              </a:spcBef>
            </a:pP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1926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年生，北京人。诗人、杂文家、</a:t>
            </a:r>
            <a:r>
              <a:rPr lang="zh-CN" altLang="en-US" b="1" smtClean="0">
                <a:solidFill>
                  <a:schemeClr val="accent2"/>
                </a:solidFill>
                <a:latin typeface="华文楷体" pitchFamily="2" charset="-122"/>
                <a:ea typeface="华文楷体" pitchFamily="2" charset="-122"/>
              </a:rPr>
              <a:t>语文教育家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 marL="0" indent="0">
              <a:lnSpc>
                <a:spcPts val="4000"/>
              </a:lnSpc>
              <a:spcBef>
                <a:spcPct val="0"/>
              </a:spcBef>
            </a:pP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现任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中华诗词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主编，中华诗词学会副会长，中国毛泽东诗词研究会副会长。</a:t>
            </a:r>
            <a:endParaRPr lang="en-US" altLang="zh-CN" b="1" smtClean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lnSpc>
                <a:spcPts val="4000"/>
              </a:lnSpc>
              <a:spcBef>
                <a:spcPct val="0"/>
              </a:spcBef>
            </a:pP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全国中学语文教育研究会会长。他多年参与编写过中学语文教材。</a:t>
            </a:r>
            <a:endParaRPr lang="en-US" altLang="zh-CN" b="1" smtClean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0422" name="Picture 6" descr="蝴蝶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584200"/>
            <a:ext cx="914400" cy="77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963" y="400050"/>
            <a:ext cx="2921000" cy="435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57188"/>
            <a:ext cx="7620000" cy="6858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作者先后想到哪些“</a:t>
            </a:r>
            <a:r>
              <a:rPr lang="zh-CN" altLang="en-US" b="1" dirty="0">
                <a:solidFill>
                  <a:srgbClr val="FF5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第一个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”？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600200"/>
            <a:ext cx="7772400" cy="4114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4800" b="1" smtClean="0">
                <a:solidFill>
                  <a:schemeClr val="accent2"/>
                </a:solidFill>
              </a:rPr>
              <a:t>第一个穿过三峡的人</a:t>
            </a:r>
          </a:p>
          <a:p>
            <a:r>
              <a:rPr lang="zh-CN" altLang="en-US" sz="4800" b="1" smtClean="0">
                <a:solidFill>
                  <a:schemeClr val="accent2"/>
                </a:solidFill>
              </a:rPr>
              <a:t>第一个使用石器的人</a:t>
            </a:r>
          </a:p>
          <a:p>
            <a:r>
              <a:rPr lang="zh-CN" altLang="en-US" sz="4800" b="1" smtClean="0">
                <a:solidFill>
                  <a:schemeClr val="accent2"/>
                </a:solidFill>
              </a:rPr>
              <a:t>第一个燧木取火的人</a:t>
            </a:r>
          </a:p>
          <a:p>
            <a:r>
              <a:rPr lang="zh-CN" altLang="en-US" sz="4800" b="1" smtClean="0">
                <a:solidFill>
                  <a:schemeClr val="accent2"/>
                </a:solidFill>
              </a:rPr>
              <a:t>第一个弯弓射箭的人</a:t>
            </a:r>
          </a:p>
          <a:p>
            <a:r>
              <a:rPr lang="zh-CN" altLang="en-US" sz="4800" b="1" smtClean="0">
                <a:solidFill>
                  <a:schemeClr val="accent2"/>
                </a:solidFill>
              </a:rPr>
              <a:t>第一个跨上马背的人</a:t>
            </a:r>
          </a:p>
        </p:txBody>
      </p:sp>
      <p:pic>
        <p:nvPicPr>
          <p:cNvPr id="94213" name="Picture 5" descr="9h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3200400"/>
            <a:ext cx="2074863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0" grpId="0"/>
      <p:bldP spid="94211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0" y="638175"/>
            <a:ext cx="7829550" cy="690563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这些“第一个”有什么共同点？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383063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4400" b="1" smtClean="0">
                <a:solidFill>
                  <a:schemeClr val="accent2"/>
                </a:solidFill>
              </a:rPr>
              <a:t>敢于向未知的领域进军。</a:t>
            </a:r>
          </a:p>
          <a:p>
            <a:r>
              <a:rPr lang="zh-CN" altLang="en-US" sz="4400" b="1" smtClean="0">
                <a:solidFill>
                  <a:schemeClr val="accent2"/>
                </a:solidFill>
              </a:rPr>
              <a:t>有探索精神。</a:t>
            </a:r>
          </a:p>
          <a:p>
            <a:r>
              <a:rPr lang="zh-CN" altLang="en-US" sz="4400" b="1" smtClean="0">
                <a:solidFill>
                  <a:schemeClr val="accent2"/>
                </a:solidFill>
              </a:rPr>
              <a:t>不怕困难，不怕失败。</a:t>
            </a:r>
          </a:p>
          <a:p>
            <a:r>
              <a:rPr lang="zh-CN" altLang="en-US" sz="4400" b="1" smtClean="0">
                <a:solidFill>
                  <a:schemeClr val="accent2"/>
                </a:solidFill>
              </a:rPr>
              <a:t>意志坚定。</a:t>
            </a:r>
          </a:p>
          <a:p>
            <a:r>
              <a:rPr lang="zh-CN" altLang="en-US" sz="4400" b="1" smtClean="0">
                <a:solidFill>
                  <a:schemeClr val="accent2"/>
                </a:solidFill>
              </a:rPr>
              <a:t>有开拓精神。</a:t>
            </a:r>
          </a:p>
          <a:p>
            <a:endParaRPr lang="en-US" altLang="zh-CN" sz="4400" b="1" smtClean="0">
              <a:solidFill>
                <a:schemeClr val="accent2"/>
              </a:solidFill>
            </a:endParaRPr>
          </a:p>
        </p:txBody>
      </p:sp>
      <p:pic>
        <p:nvPicPr>
          <p:cNvPr id="67587" name="Picture 5" descr="7t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6248400"/>
            <a:ext cx="8610600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8" name="Picture 6" descr="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4572000"/>
            <a:ext cx="831850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95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5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4" grpId="0"/>
      <p:bldP spid="95235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Text Box 2"/>
          <p:cNvSpPr txBox="1">
            <a:spLocks noChangeArrowheads="1"/>
          </p:cNvSpPr>
          <p:nvPr/>
        </p:nvSpPr>
        <p:spPr bwMode="auto">
          <a:xfrm>
            <a:off x="0" y="1073150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898525" algn="ctr">
              <a:spcBef>
                <a:spcPct val="50000"/>
              </a:spcBef>
            </a:pPr>
            <a:r>
              <a:rPr lang="zh-CN" altLang="en-US" sz="3600">
                <a:latin typeface="隶书"/>
                <a:ea typeface="隶书"/>
                <a:cs typeface="隶书"/>
              </a:rPr>
              <a:t>第一个穿过三峡的人是什么时间，用什么工具，面临哪些困难，具有怎样的精神？</a:t>
            </a:r>
          </a:p>
        </p:txBody>
      </p:sp>
      <p:sp>
        <p:nvSpPr>
          <p:cNvPr id="162820" name="Text Box 4"/>
          <p:cNvSpPr txBox="1">
            <a:spLocks noChangeArrowheads="1"/>
          </p:cNvSpPr>
          <p:nvPr/>
        </p:nvSpPr>
        <p:spPr bwMode="auto">
          <a:xfrm>
            <a:off x="1471613" y="2978150"/>
            <a:ext cx="1158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Calibri" pitchFamily="34" charset="0"/>
                <a:ea typeface="黑体" pitchFamily="49" charset="-122"/>
              </a:rPr>
              <a:t>时间：</a:t>
            </a:r>
          </a:p>
        </p:txBody>
      </p:sp>
      <p:sp>
        <p:nvSpPr>
          <p:cNvPr id="162821" name="Text Box 5"/>
          <p:cNvSpPr txBox="1">
            <a:spLocks noChangeArrowheads="1"/>
          </p:cNvSpPr>
          <p:nvPr/>
        </p:nvSpPr>
        <p:spPr bwMode="auto">
          <a:xfrm>
            <a:off x="2919413" y="2978150"/>
            <a:ext cx="4248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Calibri" pitchFamily="34" charset="0"/>
                <a:ea typeface="黑体" pitchFamily="49" charset="-122"/>
              </a:rPr>
              <a:t>春秋战国之前或更早；</a:t>
            </a:r>
          </a:p>
        </p:txBody>
      </p:sp>
      <p:sp>
        <p:nvSpPr>
          <p:cNvPr id="162822" name="Text Box 6"/>
          <p:cNvSpPr txBox="1">
            <a:spLocks noChangeArrowheads="1"/>
          </p:cNvSpPr>
          <p:nvPr/>
        </p:nvSpPr>
        <p:spPr bwMode="auto">
          <a:xfrm>
            <a:off x="1471613" y="3973513"/>
            <a:ext cx="1447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Calibri" pitchFamily="34" charset="0"/>
                <a:ea typeface="黑体" pitchFamily="49" charset="-122"/>
              </a:rPr>
              <a:t>工具：</a:t>
            </a:r>
          </a:p>
        </p:txBody>
      </p:sp>
      <p:sp>
        <p:nvSpPr>
          <p:cNvPr id="162823" name="Text Box 7"/>
          <p:cNvSpPr txBox="1">
            <a:spLocks noChangeArrowheads="1"/>
          </p:cNvSpPr>
          <p:nvPr/>
        </p:nvSpPr>
        <p:spPr bwMode="auto">
          <a:xfrm>
            <a:off x="2919413" y="3973513"/>
            <a:ext cx="18097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Calibri" pitchFamily="34" charset="0"/>
                <a:ea typeface="黑体" pitchFamily="49" charset="-122"/>
              </a:rPr>
              <a:t>独木船；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18" grpId="0" autoUpdateAnimBg="0"/>
      <p:bldP spid="162820" grpId="0" autoUpdateAnimBg="0"/>
      <p:bldP spid="162821" grpId="0" autoUpdateAnimBg="0"/>
      <p:bldP spid="162822" grpId="0" autoUpdateAnimBg="0"/>
      <p:bldP spid="162823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989013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作者想象第一个穿过三峡的人</a:t>
            </a:r>
            <a:r>
              <a:rPr lang="zh-CN" altLang="en-US" sz="4000" b="1" dirty="0" smtClean="0"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面临哪些</a:t>
            </a:r>
            <a:r>
              <a:rPr lang="zh-CN" altLang="en-US" sz="4000" b="1" dirty="0"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困难</a:t>
            </a:r>
            <a:r>
              <a:rPr lang="zh-CN" altLang="en-US" sz="4000" b="1" dirty="0" smtClean="0"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endParaRPr lang="zh-CN" altLang="en-US" sz="5400" b="1" dirty="0">
              <a:solidFill>
                <a:schemeClr val="accent6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174750"/>
            <a:ext cx="7772400" cy="6572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charset="0"/>
              <a:buNone/>
            </a:pPr>
            <a:r>
              <a:rPr lang="en-US" altLang="zh-CN" sz="4400" b="1" smtClean="0">
                <a:solidFill>
                  <a:srgbClr val="FF3300"/>
                </a:solidFill>
              </a:rPr>
              <a:t>1</a:t>
            </a:r>
            <a:r>
              <a:rPr lang="zh-CN" altLang="en-US" sz="4400" b="1" smtClean="0">
                <a:solidFill>
                  <a:srgbClr val="FF3300"/>
                </a:solidFill>
              </a:rPr>
              <a:t>、物质的简陋</a:t>
            </a:r>
            <a:endParaRPr lang="zh-CN" altLang="en-US" smtClean="0"/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2133600" y="2012950"/>
            <a:ext cx="426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原始的独木船</a:t>
            </a:r>
          </a:p>
        </p:txBody>
      </p:sp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685800" y="2774950"/>
            <a:ext cx="5715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3300"/>
                </a:solidFill>
                <a:latin typeface="Calibri" pitchFamily="34" charset="0"/>
              </a:rPr>
              <a:t>2</a:t>
            </a:r>
            <a:r>
              <a:rPr lang="zh-CN" altLang="en-US" sz="4400" b="1">
                <a:solidFill>
                  <a:srgbClr val="FF3300"/>
                </a:solidFill>
                <a:latin typeface="Calibri" pitchFamily="34" charset="0"/>
              </a:rPr>
              <a:t>、精神上的压力</a:t>
            </a:r>
          </a:p>
        </p:txBody>
      </p:sp>
      <p:sp>
        <p:nvSpPr>
          <p:cNvPr id="96263" name="Text Box 7"/>
          <p:cNvSpPr txBox="1">
            <a:spLocks noChangeArrowheads="1"/>
          </p:cNvSpPr>
          <p:nvPr/>
        </p:nvSpPr>
        <p:spPr bwMode="auto">
          <a:xfrm>
            <a:off x="2209800" y="3613150"/>
            <a:ext cx="6019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舆论：嘲笑、反对、劝阻</a:t>
            </a:r>
          </a:p>
        </p:txBody>
      </p:sp>
      <p:sp>
        <p:nvSpPr>
          <p:cNvPr id="96264" name="Text Box 8"/>
          <p:cNvSpPr txBox="1">
            <a:spLocks noChangeArrowheads="1"/>
          </p:cNvSpPr>
          <p:nvPr/>
        </p:nvSpPr>
        <p:spPr bwMode="auto">
          <a:xfrm>
            <a:off x="685800" y="4375150"/>
            <a:ext cx="735647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chemeClr val="accent2"/>
                </a:solidFill>
                <a:latin typeface="Calibri" pitchFamily="34" charset="0"/>
              </a:rPr>
              <a:t>3</a:t>
            </a:r>
            <a:r>
              <a:rPr lang="zh-CN" altLang="en-US" sz="4400" b="1">
                <a:solidFill>
                  <a:schemeClr val="accent2"/>
                </a:solidFill>
                <a:latin typeface="Calibri" pitchFamily="34" charset="0"/>
              </a:rPr>
              <a:t>、路途的艰险</a:t>
            </a:r>
            <a:endParaRPr lang="en-US" altLang="zh-CN" sz="4400" b="1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96265" name="Text Box 9"/>
          <p:cNvSpPr txBox="1">
            <a:spLocks noChangeArrowheads="1"/>
          </p:cNvSpPr>
          <p:nvPr/>
        </p:nvSpPr>
        <p:spPr bwMode="auto">
          <a:xfrm>
            <a:off x="685800" y="5834063"/>
            <a:ext cx="533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chemeClr val="accent2"/>
                </a:solidFill>
                <a:latin typeface="Calibri" pitchFamily="34" charset="0"/>
              </a:rPr>
              <a:t>4</a:t>
            </a:r>
            <a:r>
              <a:rPr lang="zh-CN" altLang="en-US" sz="4400" b="1">
                <a:solidFill>
                  <a:schemeClr val="accent2"/>
                </a:solidFill>
                <a:latin typeface="Calibri" pitchFamily="34" charset="0"/>
              </a:rPr>
              <a:t>、认识的局限</a:t>
            </a:r>
          </a:p>
        </p:txBody>
      </p:sp>
      <p:pic>
        <p:nvPicPr>
          <p:cNvPr id="69640" name="Picture 10" descr="3w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6397625"/>
            <a:ext cx="8077200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209800" y="5124450"/>
            <a:ext cx="61404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Calibri" pitchFamily="34" charset="0"/>
              </a:rPr>
              <a:t>高崖、险峡、暗礁、飞瀑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8" grpId="0"/>
      <p:bldP spid="96259" grpId="0" build="p"/>
      <p:bldP spid="96261" grpId="0" autoUpdateAnimBg="0"/>
      <p:bldP spid="96262" grpId="0" autoUpdateAnimBg="0"/>
      <p:bldP spid="96263" grpId="0" autoUpdateAnimBg="0"/>
      <p:bldP spid="96264" grpId="0" autoUpdateAnimBg="0"/>
      <p:bldP spid="96265" grpId="0" autoUpdateAnimBg="0"/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0" y="1063625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898525" algn="ctr">
              <a:spcBef>
                <a:spcPct val="50000"/>
              </a:spcBef>
            </a:pPr>
            <a:r>
              <a:rPr lang="zh-CN" altLang="en-US" sz="3600">
                <a:latin typeface="隶书"/>
                <a:ea typeface="隶书"/>
                <a:cs typeface="隶书"/>
              </a:rPr>
              <a:t>第一个穿过三峡的具有怎样的精神？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931988" y="2652713"/>
            <a:ext cx="67818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Calibri" pitchFamily="34" charset="0"/>
                <a:ea typeface="黑体" pitchFamily="49" charset="-122"/>
              </a:rPr>
              <a:t>勇往直前，大无畏的冒险精神和创新     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Calibri" pitchFamily="34" charset="0"/>
                <a:ea typeface="黑体" pitchFamily="49" charset="-122"/>
              </a:rPr>
              <a:t> 精神</a:t>
            </a: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484188" y="2716213"/>
            <a:ext cx="1403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Calibri" pitchFamily="34" charset="0"/>
                <a:ea typeface="黑体" pitchFamily="49" charset="-122"/>
              </a:rPr>
              <a:t>精神：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350838"/>
            <a:ext cx="5973762" cy="6572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4000" b="1" smtClean="0">
                <a:latin typeface="华文楷体" pitchFamily="2" charset="-122"/>
                <a:ea typeface="华文楷体" pitchFamily="2" charset="-122"/>
              </a:rPr>
              <a:t>本文“漫想”的思路：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189038"/>
            <a:ext cx="7886700" cy="28321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4000" b="1" smtClean="0">
                <a:solidFill>
                  <a:schemeClr val="accent2"/>
                </a:solidFill>
              </a:rPr>
              <a:t>“</a:t>
            </a:r>
            <a:r>
              <a:rPr lang="zh-CN" altLang="en-US" sz="4000" b="1" smtClean="0">
                <a:solidFill>
                  <a:schemeClr val="accent2"/>
                </a:solidFill>
              </a:rPr>
              <a:t>漫”而有序</a:t>
            </a:r>
          </a:p>
          <a:p>
            <a:r>
              <a:rPr lang="zh-CN" altLang="en-US" sz="4000" b="1" smtClean="0">
                <a:solidFill>
                  <a:schemeClr val="accent2"/>
                </a:solidFill>
              </a:rPr>
              <a:t>现实和想象结合</a:t>
            </a:r>
          </a:p>
          <a:p>
            <a:r>
              <a:rPr lang="zh-CN" altLang="en-US" sz="4000" b="1" smtClean="0">
                <a:solidFill>
                  <a:schemeClr val="accent2"/>
                </a:solidFill>
              </a:rPr>
              <a:t>现实</a:t>
            </a:r>
            <a:r>
              <a:rPr lang="en-US" altLang="zh-CN" sz="4000" b="1" smtClean="0">
                <a:solidFill>
                  <a:schemeClr val="accent2"/>
                </a:solidFill>
              </a:rPr>
              <a:t>——</a:t>
            </a:r>
            <a:r>
              <a:rPr lang="zh-CN" altLang="en-US" sz="4000" b="1" smtClean="0">
                <a:solidFill>
                  <a:schemeClr val="accent2"/>
                </a:solidFill>
              </a:rPr>
              <a:t>远古</a:t>
            </a:r>
            <a:r>
              <a:rPr lang="en-US" altLang="zh-CN" sz="4000" b="1" smtClean="0">
                <a:solidFill>
                  <a:schemeClr val="accent2"/>
                </a:solidFill>
              </a:rPr>
              <a:t>——</a:t>
            </a:r>
            <a:r>
              <a:rPr lang="zh-CN" altLang="en-US" sz="4000" b="1" smtClean="0">
                <a:solidFill>
                  <a:schemeClr val="accent2"/>
                </a:solidFill>
              </a:rPr>
              <a:t>未来</a:t>
            </a:r>
            <a:r>
              <a:rPr lang="en-US" altLang="zh-CN" sz="4000" b="1" smtClean="0">
                <a:solidFill>
                  <a:schemeClr val="accent2"/>
                </a:solidFill>
              </a:rPr>
              <a:t>——</a:t>
            </a:r>
            <a:r>
              <a:rPr lang="zh-CN" altLang="en-US" sz="4000" b="1" smtClean="0">
                <a:solidFill>
                  <a:schemeClr val="accent2"/>
                </a:solidFill>
              </a:rPr>
              <a:t>现实</a:t>
            </a:r>
          </a:p>
        </p:txBody>
      </p:sp>
      <p:pic>
        <p:nvPicPr>
          <p:cNvPr id="99333" name="Picture 5" descr="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24338"/>
            <a:ext cx="9144000" cy="263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0" grpId="0"/>
      <p:bldP spid="99331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304800"/>
            <a:ext cx="77724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zh-CN" altLang="en-US" sz="4400" b="1" smtClean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总结（主旨） </a:t>
            </a:r>
            <a:r>
              <a:rPr lang="en-US" altLang="zh-CN" sz="4400" b="1" smtClean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:</a:t>
            </a:r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" y="2286000"/>
            <a:ext cx="8610600" cy="1752600"/>
          </a:xfrm>
        </p:spPr>
        <p:txBody>
          <a:bodyPr/>
          <a:lstStyle/>
          <a:p>
            <a:pPr indent="1080000" algn="l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6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作者</a:t>
            </a:r>
            <a:r>
              <a:rPr lang="zh-CN" altLang="en-US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讴歌了知难而进的首创精神，期望人们发扬首创精神，创造更加辉煌的业绩。 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2" grpId="0"/>
      <p:bldP spid="16384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6" name="Text Box 4"/>
          <p:cNvSpPr txBox="1">
            <a:spLocks noChangeArrowheads="1"/>
          </p:cNvSpPr>
          <p:nvPr/>
        </p:nvSpPr>
        <p:spPr bwMode="auto">
          <a:xfrm>
            <a:off x="0" y="333375"/>
            <a:ext cx="5508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写作特点：</a:t>
            </a:r>
          </a:p>
        </p:txBody>
      </p:sp>
      <p:sp>
        <p:nvSpPr>
          <p:cNvPr id="166917" name="Text Box 5"/>
          <p:cNvSpPr txBox="1">
            <a:spLocks noChangeArrowheads="1"/>
          </p:cNvSpPr>
          <p:nvPr/>
        </p:nvSpPr>
        <p:spPr bwMode="auto">
          <a:xfrm>
            <a:off x="0" y="1844675"/>
            <a:ext cx="914400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、使用多种修辞格（比喻、夸张、排比、拟人等手法）。</a:t>
            </a: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b="1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、想象丰富，行文流畅。</a:t>
            </a: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600" b="1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、“形散而神不散”。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6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166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6" grpId="0"/>
      <p:bldP spid="16691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86231" y="2967335"/>
            <a:ext cx="2571538" cy="92333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rabic Typesetting" panose="03020402040406030203" pitchFamily="66" charset="-78"/>
                <a:ea typeface="+mn-ea"/>
                <a:cs typeface="Arabic Typesetting" panose="03020402040406030203" pitchFamily="66" charset="-78"/>
              </a:rPr>
              <a:t>THE   END</a:t>
            </a:r>
            <a:endParaRPr lang="zh-CN" altLang="en-US" sz="5400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63975" y="1841500"/>
            <a:ext cx="5010150" cy="398303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buFont typeface="Arial" charset="0"/>
              <a:buNone/>
            </a:pPr>
            <a:r>
              <a:rPr lang="zh-CN" altLang="en-US" sz="4000" b="1" smtClean="0">
                <a:latin typeface="方正北魏楷书繁体"/>
                <a:ea typeface="方正北魏楷书繁体"/>
                <a:cs typeface="方正北魏楷书繁体"/>
              </a:rPr>
              <a:t>朝辞白帝彩云间，</a:t>
            </a:r>
          </a:p>
          <a:p>
            <a:pPr marL="0" indent="0" algn="ctr">
              <a:buFont typeface="Arial" charset="0"/>
              <a:buNone/>
            </a:pPr>
            <a:r>
              <a:rPr lang="zh-CN" altLang="en-US" sz="4000" b="1" smtClean="0">
                <a:latin typeface="方正北魏楷书繁体"/>
                <a:ea typeface="方正北魏楷书繁体"/>
                <a:cs typeface="方正北魏楷书繁体"/>
              </a:rPr>
              <a:t>千里江陵一日还。</a:t>
            </a:r>
          </a:p>
          <a:p>
            <a:pPr marL="0" indent="0" algn="ctr">
              <a:buFont typeface="Arial" charset="0"/>
              <a:buNone/>
            </a:pPr>
            <a:r>
              <a:rPr lang="zh-CN" altLang="en-US" sz="4000" b="1" smtClean="0">
                <a:latin typeface="方正北魏楷书繁体"/>
                <a:ea typeface="方正北魏楷书繁体"/>
                <a:cs typeface="方正北魏楷书繁体"/>
              </a:rPr>
              <a:t>两岸猿声啼不住，</a:t>
            </a:r>
          </a:p>
          <a:p>
            <a:pPr marL="0" indent="0" algn="ctr">
              <a:buFont typeface="Arial" charset="0"/>
              <a:buNone/>
            </a:pPr>
            <a:r>
              <a:rPr lang="zh-CN" altLang="en-US" sz="4000" b="1" smtClean="0">
                <a:latin typeface="方正北魏楷书繁体"/>
                <a:ea typeface="方正北魏楷书繁体"/>
                <a:cs typeface="方正北魏楷书繁体"/>
              </a:rPr>
              <a:t>轻舟已过</a:t>
            </a:r>
            <a:r>
              <a:rPr lang="zh-CN" altLang="en-US" sz="4000" b="1" smtClean="0">
                <a:solidFill>
                  <a:srgbClr val="FF0000"/>
                </a:solidFill>
                <a:latin typeface="方正北魏楷书繁体"/>
                <a:ea typeface="方正北魏楷书繁体"/>
                <a:cs typeface="方正北魏楷书繁体"/>
              </a:rPr>
              <a:t>万重山</a:t>
            </a:r>
            <a:r>
              <a:rPr lang="zh-CN" altLang="en-US" sz="4000" b="1" smtClean="0">
                <a:latin typeface="方正北魏楷书繁体"/>
                <a:ea typeface="方正北魏楷书繁体"/>
                <a:cs typeface="方正北魏楷书繁体"/>
              </a:rPr>
              <a:t>。</a:t>
            </a:r>
          </a:p>
        </p:txBody>
      </p:sp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1260475" y="404813"/>
            <a:ext cx="66230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800" b="1">
                <a:solidFill>
                  <a:srgbClr val="FF3300"/>
                </a:solidFill>
                <a:latin typeface="方正北魏楷书繁体"/>
                <a:ea typeface="方正北魏楷书繁体"/>
                <a:cs typeface="方正北魏楷书繁体"/>
              </a:rPr>
              <a:t>《</a:t>
            </a:r>
            <a:r>
              <a:rPr lang="zh-CN" altLang="en-US" sz="4800" b="1">
                <a:solidFill>
                  <a:srgbClr val="FF3300"/>
                </a:solidFill>
                <a:latin typeface="方正北魏楷书繁体"/>
                <a:ea typeface="方正北魏楷书繁体"/>
                <a:cs typeface="方正北魏楷书繁体"/>
              </a:rPr>
              <a:t>早发白帝城</a:t>
            </a:r>
            <a:r>
              <a:rPr lang="en-US" altLang="zh-CN" sz="4800" b="1">
                <a:solidFill>
                  <a:srgbClr val="FF3300"/>
                </a:solidFill>
                <a:latin typeface="方正北魏楷书繁体"/>
                <a:ea typeface="方正北魏楷书繁体"/>
                <a:cs typeface="方正北魏楷书繁体"/>
              </a:rPr>
              <a:t>》</a:t>
            </a:r>
          </a:p>
        </p:txBody>
      </p:sp>
      <p:pic>
        <p:nvPicPr>
          <p:cNvPr id="62471" name="Picture 7" descr="B08M01CAC00000000000-古今名人-李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4663" y="1481138"/>
            <a:ext cx="3046412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build="p" autoUpdateAnimBg="0"/>
      <p:bldP spid="62468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93838"/>
            <a:ext cx="9144000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866900" y="1087438"/>
            <a:ext cx="541020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5400">
                <a:latin typeface="华文楷体" pitchFamily="2" charset="-122"/>
                <a:ea typeface="华文楷体" pitchFamily="2" charset="-122"/>
              </a:rPr>
              <a:t>西陵峡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11250" y="2139950"/>
            <a:ext cx="692150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079500"/>
            <a:r>
              <a:rPr lang="zh-CN" altLang="en-US" sz="4000">
                <a:latin typeface="华文楷体" pitchFamily="2" charset="-122"/>
                <a:ea typeface="华文楷体" pitchFamily="2" charset="-122"/>
              </a:rPr>
              <a:t>西陵峡为三峡最险处，礁石林立，浪涛汹涌，两岸怪石横陈，滩多流急，峡北的秭（</a:t>
            </a:r>
            <a:r>
              <a:rPr lang="en-US" altLang="zh-CN" sz="4000">
                <a:latin typeface="华文楷体" pitchFamily="2" charset="-122"/>
                <a:ea typeface="华文楷体" pitchFamily="2" charset="-122"/>
              </a:rPr>
              <a:t>zǐ</a:t>
            </a:r>
            <a:r>
              <a:rPr lang="zh-CN" altLang="en-US" sz="4000">
                <a:latin typeface="华文楷体" pitchFamily="2" charset="-122"/>
                <a:ea typeface="华文楷体" pitchFamily="2" charset="-122"/>
              </a:rPr>
              <a:t>）归为屈原的故乡、相邻有汉代王昭君的故里。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6213"/>
            <a:ext cx="9144000" cy="650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0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dirty="0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427</TotalTime>
  <Words>1156</Words>
  <Application>Microsoft Office PowerPoint</Application>
  <PresentationFormat/>
  <Paragraphs>91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演示文稿设计模板</vt:lpstr>
      </vt:variant>
      <vt:variant>
        <vt:i4>24</vt:i4>
      </vt:variant>
      <vt:variant>
        <vt:lpstr>幻灯片标题</vt:lpstr>
      </vt:variant>
      <vt:variant>
        <vt:i4>48</vt:i4>
      </vt:variant>
    </vt:vector>
  </HeadingPairs>
  <TitlesOfParts>
    <vt:vector size="83" baseType="lpstr">
      <vt:lpstr>Calibri</vt:lpstr>
      <vt:lpstr>宋体</vt:lpstr>
      <vt:lpstr>Arial</vt:lpstr>
      <vt:lpstr>Calibri Light</vt:lpstr>
      <vt:lpstr>长城粗行楷体</vt:lpstr>
      <vt:lpstr>华文行楷</vt:lpstr>
      <vt:lpstr>华文楷体</vt:lpstr>
      <vt:lpstr>方正北魏楷书繁体</vt:lpstr>
      <vt:lpstr>黑体</vt:lpstr>
      <vt:lpstr>隶书</vt:lpstr>
      <vt:lpstr>仿宋</vt:lpstr>
      <vt:lpstr>Office 主题</vt:lpstr>
      <vt:lpstr>自定义设计方案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自定义设计方案</vt:lpstr>
      <vt:lpstr>自定义设计方案</vt:lpstr>
      <vt:lpstr>自定义设计方案</vt:lpstr>
      <vt:lpstr>自定义设计方案</vt:lpstr>
      <vt:lpstr>自定义设计方案</vt:lpstr>
      <vt:lpstr>自定义设计方案</vt:lpstr>
      <vt:lpstr>自定义设计方案</vt:lpstr>
      <vt:lpstr>自定义设计方案</vt:lpstr>
      <vt:lpstr>自定义设计方案</vt:lpstr>
      <vt:lpstr>自定义设计方案</vt:lpstr>
      <vt:lpstr>自定义设计方案</vt:lpstr>
      <vt:lpstr>幻灯片 1</vt:lpstr>
      <vt:lpstr>幻灯片 2</vt:lpstr>
      <vt:lpstr>幻灯片 3</vt:lpstr>
      <vt:lpstr>作者简介：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作者先后想到哪些“第一个”？</vt:lpstr>
      <vt:lpstr>这些“第一个”有什么共同点？</vt:lpstr>
      <vt:lpstr>幻灯片 42</vt:lpstr>
      <vt:lpstr>作者想象第一个穿过三峡的人面临哪些困难？</vt:lpstr>
      <vt:lpstr>幻灯片 44</vt:lpstr>
      <vt:lpstr>本文“漫想”的思路：</vt:lpstr>
      <vt:lpstr>总结（主旨） :</vt:lpstr>
      <vt:lpstr>幻灯片 47</vt:lpstr>
      <vt:lpstr>幻灯片 48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Microsoft</cp:lastModifiedBy>
  <cp:revision/>
  <dcterms:created xsi:type="dcterms:W3CDTF">2014-11-05T11:19:26Z</dcterms:created>
  <dcterms:modified xsi:type="dcterms:W3CDTF">2017-05-10T13:01:53Z</dcterms:modified>
</cp:coreProperties>
</file>