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7" r:id="rId4"/>
    <p:sldId id="274" r:id="rId5"/>
    <p:sldId id="271" r:id="rId6"/>
    <p:sldId id="278" r:id="rId7"/>
    <p:sldId id="265" r:id="rId8"/>
    <p:sldId id="266" r:id="rId9"/>
    <p:sldId id="275" r:id="rId10"/>
    <p:sldId id="270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wjy2016.06-2017.01&#24037;&#20316;\9.1&#35838;&#20214;&#25945;&#26696;\8%20&#36132;&#20154;&#30340;&#31036;&#29289;\Cello%20Magic%20-%20Christmas%20Canon(Cello%20Version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3" y="554678"/>
            <a:ext cx="3243997" cy="26582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683568" y="3356992"/>
            <a:ext cx="784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</a:rPr>
              <a:t>东方三贤人</a:t>
            </a:r>
            <a:r>
              <a:rPr lang="en-US" altLang="zh-CN" sz="3200" b="1" dirty="0" smtClean="0">
                <a:latin typeface="方正姚体" pitchFamily="2" charset="-122"/>
                <a:ea typeface="方正姚体" pitchFamily="2" charset="-122"/>
              </a:rPr>
              <a:t>(Magi)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</a:rPr>
              <a:t>，是圣经中的人物，他们可能是古波斯祭司。据圣经马太福音记载，圣婴出生，三位贤人从东方带来代表尊贵的黄金、代表神圣的乳香、代表苦难的殁药，</a:t>
            </a:r>
            <a:r>
              <a:rPr lang="zh-CN" altLang="en-US" sz="32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表达对</a:t>
            </a:r>
            <a:r>
              <a:rPr lang="zh-CN" altLang="en-US" sz="32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耶稣的向往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6" name="Cello Magic - Christmas Canon(Cello Version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143636" y="2571744"/>
            <a:ext cx="795342" cy="7953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019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09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卡通~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2263" y="-314325"/>
            <a:ext cx="9466263" cy="77025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7651" name="Picture 3" descr="卡通~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242888"/>
            <a:ext cx="9466263" cy="7100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691680" y="2996952"/>
            <a:ext cx="595956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        只有</a:t>
            </a:r>
            <a:r>
              <a:rPr lang="zh-CN" altLang="en-US" sz="3600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你是一个明智的人，你才是幸福的</a:t>
            </a:r>
            <a:r>
              <a:rPr lang="zh-CN" altLang="en-US" sz="3600" dirty="0" smtClean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3600" dirty="0" smtClean="0">
              <a:solidFill>
                <a:srgbClr val="CC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r">
              <a:spcBef>
                <a:spcPct val="50000"/>
              </a:spcBef>
            </a:pP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(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苏霍姆林斯基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1800" y="-214338"/>
            <a:ext cx="13335051" cy="750096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2285992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贤人的礼物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4071942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13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欧 </a:t>
            </a:r>
            <a:r>
              <a:rPr lang="en-US" altLang="zh-CN" sz="3600" dirty="0" smtClean="0">
                <a:solidFill>
                  <a:srgbClr val="13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zh-CN" altLang="en-US" sz="3600" dirty="0" smtClean="0">
                <a:solidFill>
                  <a:srgbClr val="13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亨利</a:t>
            </a:r>
            <a:endParaRPr lang="zh-CN" altLang="en-US" sz="3600" dirty="0">
              <a:solidFill>
                <a:srgbClr val="13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2757478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spc="-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作者简介</a:t>
            </a:r>
            <a:endParaRPr lang="zh-CN" altLang="en-US" sz="4000" b="1" spc="-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8860" y="214290"/>
            <a:ext cx="6572296" cy="642942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zh-CN" altLang="en-US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  欧</a:t>
            </a:r>
            <a:r>
              <a:rPr lang="en-US" altLang="zh-CN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亨利，</a:t>
            </a:r>
            <a:r>
              <a:rPr lang="zh-CN" altLang="en-US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美国现代短篇小说家</a:t>
            </a:r>
            <a:r>
              <a:rPr lang="zh-CN" altLang="en-US" b="1" dirty="0" smtClean="0"/>
              <a:t>。与契诃夫、莫泊桑合称世界三大短篇小说家。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代表作有</a:t>
            </a:r>
            <a:r>
              <a:rPr lang="en-US" altLang="zh-CN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贤人的礼物</a:t>
            </a:r>
            <a:r>
              <a:rPr lang="en-US" altLang="zh-CN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警察和赞美诗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二十年后</a:t>
            </a:r>
            <a:r>
              <a:rPr lang="en-US" altLang="zh-CN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dirty="0" smtClean="0"/>
              <a:t>等。</a:t>
            </a:r>
            <a:endParaRPr lang="en-US" altLang="zh-CN" b="1" dirty="0" smtClean="0"/>
          </a:p>
          <a:p>
            <a:pPr marL="0" indent="0">
              <a:spcBef>
                <a:spcPts val="0"/>
              </a:spcBef>
            </a:pPr>
            <a:r>
              <a:rPr lang="zh-CN" altLang="en-US" b="1" dirty="0" smtClean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欧</a:t>
            </a:r>
            <a:r>
              <a:rPr lang="en-US" altLang="zh-CN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亨利式的结尾”</a:t>
            </a:r>
            <a:r>
              <a:rPr lang="zh-CN" altLang="en-US" b="1" dirty="0"/>
              <a:t>常指在</a:t>
            </a:r>
            <a:r>
              <a:rPr lang="zh-CN" altLang="en-US" b="1" dirty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文章情节结尾</a:t>
            </a:r>
            <a:r>
              <a:rPr lang="zh-CN" altLang="en-US" b="1" dirty="0"/>
              <a:t>时发生出人意料的变化，</a:t>
            </a:r>
            <a:r>
              <a:rPr lang="zh-CN" altLang="en-US" b="1" dirty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既在意料之外，又在情理之中。 </a:t>
            </a:r>
            <a:endParaRPr lang="en-US" altLang="zh-CN" b="1" dirty="0" smtClean="0">
              <a:solidFill>
                <a:srgbClr val="0099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ts val="0"/>
              </a:spcBef>
            </a:pPr>
            <a:r>
              <a:rPr lang="zh-CN" altLang="en-US" b="1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“含泪的微笑”</a:t>
            </a:r>
            <a:r>
              <a:rPr lang="zh-CN" altLang="en-US" b="1" dirty="0"/>
              <a:t>是指</a:t>
            </a:r>
            <a:r>
              <a:rPr lang="zh-CN" altLang="en-US" b="1" dirty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充满了辛酸的笑声</a:t>
            </a:r>
            <a:r>
              <a:rPr lang="zh-CN" altLang="en-US" b="1" dirty="0"/>
              <a:t>，作品多写社会底层的</a:t>
            </a:r>
            <a:r>
              <a:rPr lang="zh-CN" altLang="en-US" b="1" dirty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小人物</a:t>
            </a:r>
            <a:r>
              <a:rPr lang="zh-CN" altLang="en-US" b="1" dirty="0"/>
              <a:t>生活，语言</a:t>
            </a:r>
            <a:r>
              <a:rPr lang="zh-CN" altLang="en-US" b="1" dirty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幽默</a:t>
            </a:r>
            <a:r>
              <a:rPr lang="zh-CN" altLang="en-US" b="1" dirty="0"/>
              <a:t>，又被誉为“</a:t>
            </a:r>
            <a:r>
              <a:rPr lang="zh-CN" altLang="en-US" b="1" dirty="0">
                <a:solidFill>
                  <a:srgbClr val="009900"/>
                </a:solidFill>
                <a:latin typeface="微软雅黑" pitchFamily="34" charset="-122"/>
                <a:ea typeface="微软雅黑" pitchFamily="34" charset="-122"/>
              </a:rPr>
              <a:t>美国生活的幽默百科全书</a:t>
            </a:r>
            <a:r>
              <a:rPr lang="zh-CN" altLang="en-US" b="1" dirty="0"/>
              <a:t>”。</a:t>
            </a:r>
            <a:endParaRPr lang="en-US" altLang="zh-CN" b="1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ts val="0"/>
              </a:spcBef>
            </a:pPr>
            <a:endParaRPr lang="zh-CN" altLang="en-US" b="1" dirty="0" smtClean="0">
              <a:solidFill>
                <a:srgbClr val="0099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http://s16.sinaimg.cn/orignal/58fa2284232a171c4807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1912962" cy="2570279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0034" y="4429132"/>
            <a:ext cx="17363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/>
              <a:t>O Henry</a:t>
            </a:r>
          </a:p>
          <a:p>
            <a:pPr algn="ctr"/>
            <a:r>
              <a:rPr lang="en-US" sz="2400" dirty="0" smtClean="0"/>
              <a:t>1862</a:t>
            </a:r>
            <a:r>
              <a:rPr lang="zh-CN" altLang="en-US" sz="2400" dirty="0" smtClean="0"/>
              <a:t>－</a:t>
            </a:r>
            <a:r>
              <a:rPr lang="en-US" altLang="zh-CN" sz="2400" dirty="0" smtClean="0"/>
              <a:t>1910</a:t>
            </a:r>
            <a:endParaRPr lang="zh-CN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224239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整体阅读，关注</a:t>
            </a:r>
            <a:r>
              <a:rPr lang="zh-CN" alt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细节</a:t>
            </a:r>
            <a:endParaRPr lang="zh-CN" alt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bg1">
              <a:alpha val="71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 dirty="0" smtClean="0"/>
              <a:t>小说中的“贤人”是指谁？“礼物”又是什么？</a:t>
            </a:r>
            <a:endParaRPr lang="en-US" altLang="zh-CN" sz="3600" b="1" dirty="0" smtClean="0"/>
          </a:p>
        </p:txBody>
      </p:sp>
      <p:pic>
        <p:nvPicPr>
          <p:cNvPr id="1026" name="Picture 2" descr="http://wenwen.soso.com/p/20100110/20100110170334-16481279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20455"/>
            <a:ext cx="3816424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4118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深入阅读，分析</a:t>
            </a:r>
            <a:r>
              <a:rPr lang="zh-CN" alt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细节</a:t>
            </a:r>
            <a:endParaRPr lang="zh-CN" alt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6155" y="1268760"/>
            <a:ext cx="8291689" cy="4525963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 smtClean="0"/>
              <a:t>那</a:t>
            </a:r>
            <a:r>
              <a:rPr lang="zh-CN" altLang="en-US" sz="3600" b="1" dirty="0"/>
              <a:t>是份怎样的“礼物”？</a:t>
            </a:r>
          </a:p>
          <a:p>
            <a:endParaRPr lang="zh-CN" altLang="zh-CN" dirty="0"/>
          </a:p>
        </p:txBody>
      </p:sp>
      <p:pic>
        <p:nvPicPr>
          <p:cNvPr id="7" name="Picture 2" descr="magi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43808" y="3140968"/>
            <a:ext cx="3888432" cy="24937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15709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把握主题，品味细节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111" y="1600200"/>
            <a:ext cx="8291689" cy="4525963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 dirty="0" smtClean="0"/>
              <a:t>小说让你对爱情有了什么深刻的认识？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endParaRPr lang="zh-CN" altLang="en-US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zh-CN" sz="3600" dirty="0"/>
          </a:p>
        </p:txBody>
      </p:sp>
      <p:pic>
        <p:nvPicPr>
          <p:cNvPr id="5" name="Picture 4" descr="magi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83768" y="2768560"/>
            <a:ext cx="4248472" cy="351876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98243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8671" y="1124744"/>
            <a:ext cx="8072478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hlink"/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2800" b="1" dirty="0" smtClean="0">
                <a:solidFill>
                  <a:schemeClr val="hlink"/>
                </a:solidFill>
                <a:latin typeface="仿宋" pitchFamily="49" charset="-122"/>
                <a:ea typeface="仿宋" pitchFamily="49" charset="-122"/>
              </a:rPr>
              <a:t>而我在这里跟你笨嘴拙舌地讲述了这间屋子里两个</a:t>
            </a:r>
            <a:r>
              <a:rPr lang="zh-CN" altLang="en-US" sz="28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笨孩子</a:t>
            </a:r>
            <a:r>
              <a:rPr lang="zh-CN" altLang="en-US" sz="2800" b="1" dirty="0" smtClean="0">
                <a:solidFill>
                  <a:schemeClr val="hlink"/>
                </a:solidFill>
                <a:latin typeface="仿宋" pitchFamily="49" charset="-122"/>
                <a:ea typeface="仿宋" pitchFamily="49" charset="-122"/>
              </a:rPr>
              <a:t>的不足为奇的掌故，他们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最不明智</a:t>
            </a:r>
            <a:r>
              <a:rPr lang="zh-CN" altLang="en-US" sz="2800" b="1" dirty="0" smtClean="0">
                <a:solidFill>
                  <a:schemeClr val="hlink"/>
                </a:solidFill>
                <a:latin typeface="仿宋" pitchFamily="49" charset="-122"/>
                <a:ea typeface="仿宋" pitchFamily="49" charset="-122"/>
              </a:rPr>
              <a:t>地为对方牺牲了他们家的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最宝贵的财富</a:t>
            </a:r>
            <a:r>
              <a:rPr lang="zh-CN" altLang="en-US" sz="2800" b="1" dirty="0" smtClean="0">
                <a:solidFill>
                  <a:schemeClr val="hlink"/>
                </a:solidFill>
                <a:latin typeface="仿宋" pitchFamily="49" charset="-122"/>
                <a:ea typeface="仿宋" pitchFamily="49" charset="-122"/>
              </a:rPr>
              <a:t>。但是，我要对当今的聪明人最后说一句，对所有送礼的人而言，他们俩是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最聪明的</a:t>
            </a:r>
            <a:r>
              <a:rPr lang="zh-CN" altLang="en-US" sz="2800" b="1" dirty="0" smtClean="0">
                <a:solidFill>
                  <a:schemeClr val="hlink"/>
                </a:solidFill>
                <a:latin typeface="仿宋" pitchFamily="49" charset="-122"/>
                <a:ea typeface="仿宋" pitchFamily="49" charset="-122"/>
              </a:rPr>
              <a:t>。他俩到哪里</a:t>
            </a:r>
            <a:r>
              <a:rPr lang="zh-CN" altLang="en-US" sz="2800" b="1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都是聪明的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4" descr="magi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9170" y="3627300"/>
            <a:ext cx="3038648" cy="22789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把握主题，品味细节</a:t>
            </a:r>
            <a:endParaRPr lang="zh-CN" alt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372" y="3500438"/>
            <a:ext cx="47149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黛拉和吉姆给彼此所送的礼物看似无用却寓意深远，难怪作者把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小说题目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命名为</a:t>
            </a:r>
            <a:r>
              <a:rPr lang="en-US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贤人的礼物</a:t>
            </a:r>
            <a:r>
              <a:rPr lang="en-US" altLang="zh-CN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黛拉和吉姆是真正有智慧、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有勇气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品德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高尚的“贤人”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5.jpg"/>
          <p:cNvPicPr>
            <a:picLocks noChangeAspect="1"/>
          </p:cNvPicPr>
          <p:nvPr/>
        </p:nvPicPr>
        <p:blipFill>
          <a:blip r:embed="rId2">
            <a:lum bright="14000"/>
          </a:blip>
          <a:stretch>
            <a:fillRect/>
          </a:stretch>
        </p:blipFill>
        <p:spPr>
          <a:xfrm>
            <a:off x="-1643106" y="-1928850"/>
            <a:ext cx="12446087" cy="7715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>
            <a:off x="462987" y="2551837"/>
            <a:ext cx="842949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sz="32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所以回头看看文中的这句“</a:t>
            </a:r>
            <a:r>
              <a:rPr lang="zh-CN" altLang="en-US" sz="32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生活就是由啜泣、抽噎和微笑三者组成的，而抽噎总占优势</a:t>
            </a:r>
            <a:r>
              <a:rPr lang="zh-CN" altLang="en-US" sz="32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”，你能体会到作者对生活严肃的思考吗？</a:t>
            </a:r>
            <a:endParaRPr lang="zh-CN" altLang="en-US" sz="32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7787" y="1"/>
            <a:ext cx="10001287" cy="7500966"/>
          </a:xfrm>
          <a:prstGeom prst="rect">
            <a:avLst/>
          </a:prstGeom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r>
              <a:rPr lang="zh-CN" altLang="en-US" sz="6600" dirty="0" smtClean="0">
                <a:ea typeface="华文行楷" pitchFamily="2" charset="-122"/>
              </a:rPr>
              <a:t>拓展</a:t>
            </a:r>
            <a:endParaRPr lang="zh-CN" altLang="en-US" sz="6600" dirty="0">
              <a:ea typeface="华文行楷" pitchFamily="2" charset="-122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2571744"/>
            <a:ext cx="7772400" cy="3357586"/>
          </a:xfrm>
          <a:solidFill>
            <a:srgbClr val="FFFFFF">
              <a:shade val="85000"/>
              <a:alpha val="83000"/>
            </a:srgbClr>
          </a:solidFill>
        </p:spPr>
        <p:txBody>
          <a:bodyPr/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贤人的礼物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歌颂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了真挚的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爱情。中国也有许多成语是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表现这种真爱的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，如</a:t>
            </a:r>
            <a:r>
              <a:rPr lang="zh-CN" altLang="en-US" dirty="0">
                <a:latin typeface="Times New Roman"/>
                <a:ea typeface="黑体" pitchFamily="49" charset="-122"/>
              </a:rPr>
              <a:t>“</a:t>
            </a:r>
            <a:r>
              <a:rPr lang="zh-CN" altLang="en-US" dirty="0">
                <a:solidFill>
                  <a:srgbClr val="009900"/>
                </a:solidFill>
                <a:latin typeface="黑体" pitchFamily="49" charset="-122"/>
                <a:ea typeface="黑体" pitchFamily="49" charset="-122"/>
              </a:rPr>
              <a:t>举案齐眉</a:t>
            </a:r>
            <a:r>
              <a:rPr lang="zh-CN" altLang="en-US" dirty="0">
                <a:latin typeface="Times New Roman"/>
                <a:ea typeface="黑体" pitchFamily="49" charset="-122"/>
              </a:rPr>
              <a:t>”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等，请再说出几个这样的成语。 </a:t>
            </a:r>
          </a:p>
          <a:p>
            <a:r>
              <a:rPr lang="zh-CN" altLang="en-US" dirty="0">
                <a:solidFill>
                  <a:srgbClr val="009900"/>
                </a:solidFill>
                <a:latin typeface="黑体" pitchFamily="49" charset="-122"/>
                <a:ea typeface="黑体" pitchFamily="49" charset="-122"/>
              </a:rPr>
              <a:t>相敬如宾</a:t>
            </a:r>
            <a:r>
              <a:rPr lang="zh-CN" altLang="en-US" dirty="0" smtClean="0">
                <a:solidFill>
                  <a:srgbClr val="009900"/>
                </a:solidFill>
                <a:latin typeface="黑体" pitchFamily="49" charset="-122"/>
                <a:ea typeface="黑体" pitchFamily="49" charset="-122"/>
              </a:rPr>
              <a:t>、相濡以沫</a:t>
            </a:r>
            <a:r>
              <a:rPr lang="zh-CN" altLang="en-US" dirty="0">
                <a:solidFill>
                  <a:srgbClr val="009900"/>
                </a:solidFill>
                <a:latin typeface="黑体" pitchFamily="49" charset="-122"/>
                <a:ea typeface="黑体" pitchFamily="49" charset="-122"/>
              </a:rPr>
              <a:t>、心心相印、白头偕老、夫唱妇随等</a:t>
            </a:r>
            <a:r>
              <a:rPr lang="zh-CN" altLang="en-US" dirty="0" smtClean="0">
                <a:solidFill>
                  <a:srgbClr val="0099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rgbClr val="0099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30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 autoUpdateAnimBg="0"/>
      <p:bldP spid="23555" grpId="0" build="p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448</Words>
  <Paragraphs>26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贤人的礼物</vt:lpstr>
      <vt:lpstr>作者简介</vt:lpstr>
      <vt:lpstr>整体阅读，关注细节</vt:lpstr>
      <vt:lpstr>幻灯片 5</vt:lpstr>
      <vt:lpstr>把握主题，品味细节</vt:lpstr>
      <vt:lpstr>幻灯片 7</vt:lpstr>
      <vt:lpstr>幻灯片 8</vt:lpstr>
      <vt:lpstr>拓展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2016-09-27T11:52:46Z</dcterms:created>
  <dcterms:modified xsi:type="dcterms:W3CDTF">2018-10-30T01:36:04Z</dcterms:modified>
</cp:coreProperties>
</file>