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2"/>
    <p:sldMasterId id="2147483666" r:id="rId3"/>
    <p:sldMasterId id="2147483673" r:id="rId4"/>
  </p:sldMasterIdLst>
  <p:notesMasterIdLst>
    <p:notesMasterId r:id="rId43"/>
  </p:notesMasterIdLst>
  <p:sldIdLst>
    <p:sldId id="492" r:id="rId5"/>
    <p:sldId id="258" r:id="rId6"/>
    <p:sldId id="493" r:id="rId7"/>
    <p:sldId id="506" r:id="rId8"/>
    <p:sldId id="272" r:id="rId9"/>
    <p:sldId id="528" r:id="rId10"/>
    <p:sldId id="530" r:id="rId11"/>
    <p:sldId id="544" r:id="rId12"/>
    <p:sldId id="545" r:id="rId13"/>
    <p:sldId id="551" r:id="rId14"/>
    <p:sldId id="552" r:id="rId15"/>
    <p:sldId id="580" r:id="rId16"/>
    <p:sldId id="546" r:id="rId17"/>
    <p:sldId id="581" r:id="rId18"/>
    <p:sldId id="575" r:id="rId19"/>
    <p:sldId id="499" r:id="rId20"/>
    <p:sldId id="378" r:id="rId21"/>
    <p:sldId id="470" r:id="rId22"/>
    <p:sldId id="391" r:id="rId23"/>
    <p:sldId id="392" r:id="rId24"/>
    <p:sldId id="471" r:id="rId25"/>
    <p:sldId id="547" r:id="rId26"/>
    <p:sldId id="288" r:id="rId27"/>
    <p:sldId id="549" r:id="rId28"/>
    <p:sldId id="579" r:id="rId29"/>
    <p:sldId id="582" r:id="rId30"/>
    <p:sldId id="293" r:id="rId31"/>
    <p:sldId id="294" r:id="rId32"/>
    <p:sldId id="533" r:id="rId33"/>
    <p:sldId id="295" r:id="rId34"/>
    <p:sldId id="517" r:id="rId35"/>
    <p:sldId id="578" r:id="rId36"/>
    <p:sldId id="583" r:id="rId37"/>
    <p:sldId id="584" r:id="rId38"/>
    <p:sldId id="585" r:id="rId39"/>
    <p:sldId id="586" r:id="rId40"/>
    <p:sldId id="382" r:id="rId41"/>
    <p:sldId id="257" r:id="rId42"/>
  </p:sldIdLst>
  <p:sldSz cx="9144000" cy="6858000" type="screen4x3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CC"/>
    <a:srgbClr val="FFFF66"/>
    <a:srgbClr val="F1F0E7"/>
    <a:srgbClr val="336699"/>
    <a:srgbClr val="006699"/>
    <a:srgbClr val="F4F3EC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39"/>
    <p:restoredTop sz="85146"/>
  </p:normalViewPr>
  <p:slideViewPr>
    <p:cSldViewPr snapToGrid="0" snapToObjects="1" showGuides="1">
      <p:cViewPr>
        <p:scale>
          <a:sx n="66" d="100"/>
          <a:sy n="66" d="100"/>
        </p:scale>
        <p:origin x="-240" y="-972"/>
      </p:cViewPr>
      <p:guideLst>
        <p:guide orient="horz" pos="2160"/>
        <p:guide pos="30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#5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#6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3" loCatId="picture" qsTypeId="urn:microsoft.com/office/officeart/2005/8/quickstyle/simple1#8" qsCatId="simple" csTypeId="urn:microsoft.com/office/officeart/2005/8/colors/accent1_5#5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5A634FF6-65D1-4504-9BA9-6FC6D5ECE845}" type="parTrans" cxnId="{D6CFB38B-8751-41D3-BD86-E5ACC283B043}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type="sibTrans" cxnId="{D6CFB38B-8751-41D3-BD86-E5ACC283B043}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36000" r="-36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2CB97F7-3202-4FF2-AB7F-47D77CB22420}" type="presOf" srcId="{1D354850-5A6F-408C-8D03-95F705CE2DA4}" destId="{06B642A3-3B71-4D5F-A6CC-96439EB679BC}" srcOrd="0" destOrd="0" presId="urn:microsoft.com/office/officeart/2005/8/layout/vList4#3"/>
    <dgm:cxn modelId="{956A3B6B-B396-4D4E-B930-E0FF421BB1C4}" type="presOf" srcId="{1D354850-5A6F-408C-8D03-95F705CE2DA4}" destId="{8BA8033C-FE03-494A-8113-D96014B3BA13}" srcOrd="1" destOrd="0" presId="urn:microsoft.com/office/officeart/2005/8/layout/vList4#3"/>
    <dgm:cxn modelId="{C0BBD992-AEF1-4CF9-8F26-198F0F0BDCC1}" type="presOf" srcId="{22465261-95D4-419E-BA20-A82485929D8A}" destId="{18C372C0-5AD8-4A38-89E9-D16097035E80}" srcOrd="0" destOrd="0" presId="urn:microsoft.com/office/officeart/2005/8/layout/vList4#3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3AB15519-0C0B-4C69-9968-1BACD1061B65}" type="presParOf" srcId="{18C372C0-5AD8-4A38-89E9-D16097035E80}" destId="{2A5DA98F-18D3-413F-AB81-BA1660210363}" srcOrd="0" destOrd="0" presId="urn:microsoft.com/office/officeart/2005/8/layout/vList4#3"/>
    <dgm:cxn modelId="{DF4E9B73-938B-4116-AC91-13083A423789}" type="presParOf" srcId="{2A5DA98F-18D3-413F-AB81-BA1660210363}" destId="{06B642A3-3B71-4D5F-A6CC-96439EB679BC}" srcOrd="0" destOrd="0" presId="urn:microsoft.com/office/officeart/2005/8/layout/vList4#3"/>
    <dgm:cxn modelId="{6D855495-6E77-4A9C-8D1E-D8E043C84535}" type="presParOf" srcId="{2A5DA98F-18D3-413F-AB81-BA1660210363}" destId="{621F4572-E51B-4D27-AD34-5762F572D972}" srcOrd="1" destOrd="0" presId="urn:microsoft.com/office/officeart/2005/8/layout/vList4#3"/>
    <dgm:cxn modelId="{74E4173E-CAA3-46DD-AAA0-2278BDC2E14A}" type="presParOf" srcId="{2A5DA98F-18D3-413F-AB81-BA1660210363}" destId="{8BA8033C-FE03-494A-8113-D96014B3BA13}" srcOrd="2" destOrd="0" presId="urn:microsoft.com/office/officeart/2005/8/layout/vList4#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2" loCatId="picture" qsTypeId="urn:microsoft.com/office/officeart/2005/8/quickstyle/simple1#9" qsCatId="simple" csTypeId="urn:microsoft.com/office/officeart/2005/8/colors/colorful1#5" csCatId="colorful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5A634FF6-65D1-4504-9BA9-6FC6D5ECE845}" type="parTrans" cxnId="{D6CFB38B-8751-41D3-BD86-E5ACC283B043}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793AE5-59E6-4239-9F1D-2B7CEA40F60C}" type="sibTrans" cxnId="{D6CFB38B-8751-41D3-BD86-E5ACC283B043}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18000" r="-18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A53B3AC-85D9-4B8E-9883-0E16E3569FF6}" type="presOf" srcId="{1D354850-5A6F-408C-8D03-95F705CE2DA4}" destId="{06B642A3-3B71-4D5F-A6CC-96439EB679BC}" srcOrd="0" destOrd="0" presId="urn:microsoft.com/office/officeart/2005/8/layout/vList4#2"/>
    <dgm:cxn modelId="{BFA86348-715D-4FD5-BBCB-FE0BF42E9943}" type="presOf" srcId="{22465261-95D4-419E-BA20-A82485929D8A}" destId="{18C372C0-5AD8-4A38-89E9-D16097035E80}" srcOrd="0" destOrd="0" presId="urn:microsoft.com/office/officeart/2005/8/layout/vList4#2"/>
    <dgm:cxn modelId="{449761C5-1C10-4B96-8BE2-1A2C99F65510}" type="presOf" srcId="{1D354850-5A6F-408C-8D03-95F705CE2DA4}" destId="{8BA8033C-FE03-494A-8113-D96014B3BA13}" srcOrd="1" destOrd="0" presId="urn:microsoft.com/office/officeart/2005/8/layout/vList4#2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6B22F6A9-0088-4980-BBB0-28A4F585123F}" type="presParOf" srcId="{18C372C0-5AD8-4A38-89E9-D16097035E80}" destId="{2A5DA98F-18D3-413F-AB81-BA1660210363}" srcOrd="0" destOrd="0" presId="urn:microsoft.com/office/officeart/2005/8/layout/vList4#2"/>
    <dgm:cxn modelId="{C251FB0B-0AEF-4156-A15E-235E242EF27E}" type="presParOf" srcId="{2A5DA98F-18D3-413F-AB81-BA1660210363}" destId="{06B642A3-3B71-4D5F-A6CC-96439EB679BC}" srcOrd="0" destOrd="0" presId="urn:microsoft.com/office/officeart/2005/8/layout/vList4#2"/>
    <dgm:cxn modelId="{A0F604AF-C81E-4F5D-8873-D14D89AD3E63}" type="presParOf" srcId="{2A5DA98F-18D3-413F-AB81-BA1660210363}" destId="{621F4572-E51B-4D27-AD34-5762F572D972}" srcOrd="1" destOrd="0" presId="urn:microsoft.com/office/officeart/2005/8/layout/vList4#2"/>
    <dgm:cxn modelId="{D74BC05A-0446-4906-9948-194455C5E648}" type="presParOf" srcId="{2A5DA98F-18D3-413F-AB81-BA1660210363}" destId="{8BA8033C-FE03-494A-8113-D96014B3BA13}" srcOrd="2" destOrd="0" presId="urn:microsoft.com/office/officeart/2005/8/layout/vList4#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4" loCatId="picture" qsTypeId="urn:microsoft.com/office/officeart/2005/8/quickstyle/simple1#10" qsCatId="simple" csTypeId="urn:microsoft.com/office/officeart/2005/8/colors/accent1_5#6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1" cap="none" spc="0" dirty="0" smtClean="0">
              <a:ln w="17780" cmpd="sng"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rPr>
            <a:t>课后作业</a:t>
          </a:r>
          <a:endParaRPr lang="zh-CN" altLang="en-US" sz="3600" b="1" cap="none" spc="0" dirty="0">
            <a:ln w="17780" cmpd="sng">
              <a:prstDash val="solid"/>
              <a:miter lim="800000"/>
            </a:ln>
            <a:effectLst>
              <a:outerShdw blurRad="50800" algn="tl" rotWithShape="0">
                <a:srgbClr val="000000"/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5A634FF6-65D1-4504-9BA9-6FC6D5ECE845}" type="parTrans" cxnId="{D6CFB38B-8751-41D3-BD86-E5ACC283B043}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type="sibTrans" cxnId="{D6CFB38B-8751-41D3-BD86-E5ACC283B043}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1000" r="-1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E798437-34C0-4AF1-B761-378BC6EDA1AC}" type="presOf" srcId="{1D354850-5A6F-408C-8D03-95F705CE2DA4}" destId="{8BA8033C-FE03-494A-8113-D96014B3BA13}" srcOrd="1" destOrd="0" presId="urn:microsoft.com/office/officeart/2005/8/layout/vList4#4"/>
    <dgm:cxn modelId="{56EE3A78-7556-41BA-A62D-DC9745B3BC18}" type="presOf" srcId="{22465261-95D4-419E-BA20-A82485929D8A}" destId="{18C372C0-5AD8-4A38-89E9-D16097035E80}" srcOrd="0" destOrd="0" presId="urn:microsoft.com/office/officeart/2005/8/layout/vList4#4"/>
    <dgm:cxn modelId="{CFA32511-60A1-4D32-9386-76E1A7D85AEC}" type="presOf" srcId="{1D354850-5A6F-408C-8D03-95F705CE2DA4}" destId="{06B642A3-3B71-4D5F-A6CC-96439EB679BC}" srcOrd="0" destOrd="0" presId="urn:microsoft.com/office/officeart/2005/8/layout/vList4#4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A9C1249C-A418-4BEE-941D-BCE2DAFFA08A}" type="presParOf" srcId="{18C372C0-5AD8-4A38-89E9-D16097035E80}" destId="{2A5DA98F-18D3-413F-AB81-BA1660210363}" srcOrd="0" destOrd="0" presId="urn:microsoft.com/office/officeart/2005/8/layout/vList4#4"/>
    <dgm:cxn modelId="{94257486-F3F5-4A33-8E34-1A5B6A4BD9DD}" type="presParOf" srcId="{2A5DA98F-18D3-413F-AB81-BA1660210363}" destId="{06B642A3-3B71-4D5F-A6CC-96439EB679BC}" srcOrd="0" destOrd="0" presId="urn:microsoft.com/office/officeart/2005/8/layout/vList4#4"/>
    <dgm:cxn modelId="{F4AEE81F-E037-4398-A796-28A0205D8818}" type="presParOf" srcId="{2A5DA98F-18D3-413F-AB81-BA1660210363}" destId="{621F4572-E51B-4D27-AD34-5762F572D972}" srcOrd="1" destOrd="0" presId="urn:microsoft.com/office/officeart/2005/8/layout/vList4#4"/>
    <dgm:cxn modelId="{5A43FBBD-455F-4F85-A371-B9A31EDD722C}" type="presParOf" srcId="{2A5DA98F-18D3-413F-AB81-BA1660210363}" destId="{8BA8033C-FE03-494A-8113-D96014B3BA13}" srcOrd="2" destOrd="0" presId="urn:microsoft.com/office/officeart/2005/8/layout/vList4#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36000" r="-3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7" cy="7489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7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kern="1200" cap="none" spc="0" dirty="0" smtClean="0">
              <a:ln w="17780" cmpd="sng"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微软雅黑" pitchFamily="34" charset="-122"/>
              <a:ea typeface="微软雅黑" pitchFamily="34" charset="-122"/>
            </a:rPr>
            <a:t>课后作业</a:t>
          </a:r>
          <a:endParaRPr lang="zh-CN" altLang="en-US" sz="3600" b="1" kern="1200" cap="none" spc="0" dirty="0">
            <a:ln w="17780" cmpd="sng">
              <a:prstDash val="solid"/>
              <a:miter lim="800000"/>
            </a:ln>
            <a:effectLst>
              <a:outerShdw blurRad="50800" algn="tl" rotWithShape="0">
                <a:srgbClr val="000000"/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1000" r="-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/>
              <a:pPr lvl="0" algn="r" eaLnBrk="1" hangingPunct="1">
                <a:buChar char="•"/>
              </a:pPr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191515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14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defTabSz="457200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>
                <a:solidFill>
                  <a:srgbClr val="000000"/>
                </a:solidFill>
              </a:rPr>
              <a:pPr lvl="0" algn="r" defTabSz="457200" eaLnBrk="1" hangingPunct="1">
                <a:spcBef>
                  <a:spcPct val="0"/>
                </a:spcBef>
                <a:buChar char="•"/>
              </a:pPr>
              <a:t>1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624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defTabSz="457200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pPr lvl="0" algn="r" defTabSz="457200" eaLnBrk="1" hangingPunct="1">
                <a:spcBef>
                  <a:spcPct val="0"/>
                </a:spcBef>
                <a:buChar char="•"/>
              </a:pPr>
              <a:t>5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102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3" name="图片 6" descr="荣德基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 10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13317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318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13320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21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3319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536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7" name="图片 6" descr="荣德基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 10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6"/>
          <p:cNvGrpSpPr/>
          <p:nvPr userDrawn="1"/>
        </p:nvGrpSpPr>
        <p:grpSpPr>
          <a:xfrm>
            <a:off x="-369887" y="9525"/>
            <a:ext cx="9515475" cy="6878638"/>
            <a:chOff x="-369888" y="9525"/>
            <a:chExt cx="9515476" cy="6878022"/>
          </a:xfrm>
        </p:grpSpPr>
        <p:pic>
          <p:nvPicPr>
            <p:cNvPr id="19464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9465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19469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9470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9466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7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8" name="图片 22" descr="热气球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6"/>
          <p:cNvGrpSpPr/>
          <p:nvPr userDrawn="1"/>
        </p:nvGrpSpPr>
        <p:grpSpPr>
          <a:xfrm>
            <a:off x="0" y="0"/>
            <a:ext cx="9144000" cy="2185988"/>
            <a:chOff x="0" y="0"/>
            <a:chExt cx="9144000" cy="2185988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0487" name="图片 6" descr="荣德基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圆角矩形 9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0483" name="Picture 1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4925" y="5095875"/>
            <a:ext cx="9178925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23557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3558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23560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561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3559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6"/>
          <p:cNvGrpSpPr/>
          <p:nvPr userDrawn="1"/>
        </p:nvGrpSpPr>
        <p:grpSpPr>
          <a:xfrm>
            <a:off x="-369887" y="9525"/>
            <a:ext cx="9515475" cy="6865938"/>
            <a:chOff x="-369888" y="9525"/>
            <a:chExt cx="9515476" cy="6865901"/>
          </a:xfrm>
        </p:grpSpPr>
        <p:pic>
          <p:nvPicPr>
            <p:cNvPr id="25607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5608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25610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5611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5609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102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3" name="图片 6" descr="荣德基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 10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7173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174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7176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77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7175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6"/>
          <p:cNvGrpSpPr/>
          <p:nvPr userDrawn="1"/>
        </p:nvGrpSpPr>
        <p:grpSpPr>
          <a:xfrm>
            <a:off x="-369887" y="9525"/>
            <a:ext cx="9515475" cy="6878638"/>
            <a:chOff x="-369888" y="9525"/>
            <a:chExt cx="9515476" cy="6878022"/>
          </a:xfrm>
        </p:grpSpPr>
        <p:pic>
          <p:nvPicPr>
            <p:cNvPr id="9224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25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9229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30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9226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7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8" name="图片 22" descr="热气球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7173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7174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7176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177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7175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6"/>
          <p:cNvGrpSpPr/>
          <p:nvPr userDrawn="1"/>
        </p:nvGrpSpPr>
        <p:grpSpPr>
          <a:xfrm>
            <a:off x="-369887" y="9525"/>
            <a:ext cx="9515475" cy="6878638"/>
            <a:chOff x="-369888" y="9525"/>
            <a:chExt cx="9515476" cy="6878022"/>
          </a:xfrm>
        </p:grpSpPr>
        <p:pic>
          <p:nvPicPr>
            <p:cNvPr id="9224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9225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9229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9230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9226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7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8" name="图片 22" descr="热气球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  <a:pPr algn="r">
                <a:buChar char="•"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0" y="0"/>
            <a:ext cx="9144000" cy="21859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43" name="图片 6" descr="荣德基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76200"/>
            <a:ext cx="15621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1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4925" y="5095875"/>
            <a:ext cx="9178925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itchFamily="34" charset="0"/>
              </a:rPr>
              <a:pPr lvl="0" eaLnBrk="1" hangingPunct="1">
                <a:buChar char="•"/>
              </a:pPr>
              <a:t>‹#›</a:t>
            </a:fld>
            <a:endParaRPr lang="zh-CN" altLang="en-US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image" Target="../media/image12.png"/><Relationship Id="rId7" Type="http://schemas.openxmlformats.org/officeDocument/2006/relationships/slide" Target="slide2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14.png"/><Relationship Id="rId10" Type="http://schemas.openxmlformats.org/officeDocument/2006/relationships/image" Target="../media/image15.png"/><Relationship Id="rId4" Type="http://schemas.openxmlformats.org/officeDocument/2006/relationships/image" Target="../media/image13.png"/><Relationship Id="rId9" Type="http://schemas.openxmlformats.org/officeDocument/2006/relationships/slide" Target="slide3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8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8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31532;22&#35838;%20&#26391;&#35835;&#38899;&#35270;&#39057;.mp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 descr="C:\Users\Administrator\AppData\Roaming\Tencent\Users\541737432\QQ\WinTemp\RichOle\S83F(7_WZ739`TNNVUHMD}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6800" y="1967250"/>
            <a:ext cx="6531076" cy="3565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7" name="圆角矩形 66"/>
          <p:cNvSpPr/>
          <p:nvPr/>
        </p:nvSpPr>
        <p:spPr bwMode="auto">
          <a:xfrm>
            <a:off x="958850" y="1885950"/>
            <a:ext cx="7226300" cy="134938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28" name="Picture 39" descr="구름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5838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Picture 40" descr="구름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630" name="组合 13322"/>
          <p:cNvGrpSpPr/>
          <p:nvPr/>
        </p:nvGrpSpPr>
        <p:grpSpPr>
          <a:xfrm>
            <a:off x="1001713" y="5640388"/>
            <a:ext cx="7140575" cy="717550"/>
            <a:chOff x="514604" y="5446435"/>
            <a:chExt cx="7141054" cy="1041828"/>
          </a:xfrm>
        </p:grpSpPr>
        <p:sp>
          <p:nvSpPr>
            <p:cNvPr id="4" name="任意多边形 3">
              <a:hlinkClick r:id="rId6" action="ppaction://hlinksldjump"/>
            </p:cNvPr>
            <p:cNvSpPr/>
            <p:nvPr/>
          </p:nvSpPr>
          <p:spPr>
            <a:xfrm>
              <a:off x="514604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C0504D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品读释疑</a:t>
              </a:r>
              <a:endParaRPr kumimoji="0" lang="en-US" altLang="zh-CN" sz="28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C0504D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任意多边形 6">
              <a:hlinkClick r:id="rId7" action="ppaction://hlinksldjump"/>
            </p:cNvPr>
            <p:cNvSpPr/>
            <p:nvPr/>
          </p:nvSpPr>
          <p:spPr>
            <a:xfrm>
              <a:off x="2304287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9BBB59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结构主旨</a:t>
              </a:r>
              <a:endParaRPr kumimoji="0" lang="en-US" altLang="zh-CN" sz="28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9BBB59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" name="任意多边形 8">
              <a:hlinkClick r:id="rId8" action="ppaction://hlinksldjump"/>
            </p:cNvPr>
            <p:cNvSpPr/>
            <p:nvPr/>
          </p:nvSpPr>
          <p:spPr>
            <a:xfrm>
              <a:off x="4105845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8064A2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课堂拓展</a:t>
              </a:r>
              <a:endParaRPr kumimoji="0" lang="en-US" altLang="zh-CN" sz="28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8064A2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0" name="任意多边形 19">
              <a:hlinkClick r:id="rId9" action="ppaction://hlinksldjump"/>
            </p:cNvPr>
            <p:cNvSpPr/>
            <p:nvPr/>
          </p:nvSpPr>
          <p:spPr>
            <a:xfrm>
              <a:off x="5919278" y="5446435"/>
              <a:ext cx="1736380" cy="1041828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4BACC6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当堂检测</a:t>
              </a:r>
            </a:p>
          </p:txBody>
        </p:sp>
        <p:sp>
          <p:nvSpPr>
            <p:cNvPr id="26" name="流程图: 摘录 25"/>
            <p:cNvSpPr/>
            <p:nvPr/>
          </p:nvSpPr>
          <p:spPr>
            <a:xfrm rot="5400000">
              <a:off x="2158167" y="5872353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流程图: 摘录 40"/>
            <p:cNvSpPr/>
            <p:nvPr/>
          </p:nvSpPr>
          <p:spPr>
            <a:xfrm rot="5400000">
              <a:off x="3942636" y="5872353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2" name="流程图: 摘录 41"/>
            <p:cNvSpPr/>
            <p:nvPr/>
          </p:nvSpPr>
          <p:spPr>
            <a:xfrm rot="5400000">
              <a:off x="5762033" y="5872353"/>
              <a:ext cx="262762" cy="222265"/>
            </a:xfrm>
            <a:prstGeom prst="flowChartExtra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pic>
        <p:nvPicPr>
          <p:cNvPr id="26637" name="图片 46" descr="枫叶副本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83038" y="3248025"/>
            <a:ext cx="1060450" cy="1014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矩形 47"/>
          <p:cNvSpPr/>
          <p:nvPr/>
        </p:nvSpPr>
        <p:spPr bwMode="auto">
          <a:xfrm>
            <a:off x="3190875" y="3355529"/>
            <a:ext cx="3186113" cy="707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di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方正黑体简体" panose="03000509000000000000" charset="-122"/>
                <a:ea typeface="方正黑体简体" panose="03000509000000000000" charset="-122"/>
                <a:cs typeface="仿宋" pitchFamily="49" charset="-122"/>
              </a:rPr>
              <a:t>第 二 课时</a:t>
            </a:r>
          </a:p>
        </p:txBody>
      </p:sp>
      <p:grpSp>
        <p:nvGrpSpPr>
          <p:cNvPr id="21" name="组合 13338"/>
          <p:cNvGrpSpPr/>
          <p:nvPr/>
        </p:nvGrpSpPr>
        <p:grpSpPr>
          <a:xfrm>
            <a:off x="2304733" y="826770"/>
            <a:ext cx="7100887" cy="1181100"/>
            <a:chOff x="2771202" y="929038"/>
            <a:chExt cx="7101481" cy="1181268"/>
          </a:xfrm>
        </p:grpSpPr>
        <p:sp>
          <p:nvSpPr>
            <p:cNvPr id="22" name="Text Box 2"/>
            <p:cNvSpPr txBox="1"/>
            <p:nvPr/>
          </p:nvSpPr>
          <p:spPr>
            <a:xfrm>
              <a:off x="4096955" y="1029402"/>
              <a:ext cx="5775728" cy="10148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6000" b="1" dirty="0" smtClean="0">
                  <a:solidFill>
                    <a:srgbClr val="CC0000"/>
                  </a:solidFill>
                  <a:ea typeface="黑体" panose="02010600030101010101" pitchFamily="49" charset="-122"/>
                </a:rPr>
                <a:t> 小</a:t>
              </a:r>
              <a:r>
                <a:rPr lang="zh-CN" altLang="en-US" sz="6000" b="1" dirty="0">
                  <a:solidFill>
                    <a:srgbClr val="CC0000"/>
                  </a:solidFill>
                  <a:ea typeface="黑体" panose="02010600030101010101" pitchFamily="49" charset="-122"/>
                </a:rPr>
                <a:t>毛虫</a:t>
              </a:r>
            </a:p>
          </p:txBody>
        </p:sp>
        <p:grpSp>
          <p:nvGrpSpPr>
            <p:cNvPr id="23" name="组合 13337"/>
            <p:cNvGrpSpPr/>
            <p:nvPr/>
          </p:nvGrpSpPr>
          <p:grpSpPr>
            <a:xfrm>
              <a:off x="2771202" y="929038"/>
              <a:ext cx="1181199" cy="1181268"/>
              <a:chOff x="2925577" y="760413"/>
              <a:chExt cx="1181199" cy="1181268"/>
            </a:xfrm>
          </p:grpSpPr>
          <p:sp>
            <p:nvSpPr>
              <p:cNvPr id="24" name="AutoShape 11"/>
              <p:cNvSpPr/>
              <p:nvPr/>
            </p:nvSpPr>
            <p:spPr>
              <a:xfrm>
                <a:off x="2925577" y="760413"/>
                <a:ext cx="1181199" cy="1181268"/>
              </a:xfrm>
              <a:prstGeom prst="diamond">
                <a:avLst/>
              </a:prstGeom>
              <a:solidFill>
                <a:srgbClr val="236B2A"/>
              </a:solidFill>
              <a:ln w="381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 eaLnBrk="0" hangingPunct="0"/>
                <a:endParaRPr lang="en-US" altLang="ko-KR" sz="2800" b="1" dirty="0">
                  <a:solidFill>
                    <a:srgbClr val="FFFFFF"/>
                  </a:solidFill>
                  <a:latin typeface="Calibri" pitchFamily="34" charset="0"/>
                  <a:ea typeface="Gulim" panose="020B0600000101010101" pitchFamily="34" charset="-127"/>
                </a:endParaRPr>
              </a:p>
            </p:txBody>
          </p:sp>
          <p:sp>
            <p:nvSpPr>
              <p:cNvPr id="25" name="文本框 13"/>
              <p:cNvSpPr txBox="1"/>
              <p:nvPr/>
            </p:nvSpPr>
            <p:spPr>
              <a:xfrm>
                <a:off x="3049133" y="900192"/>
                <a:ext cx="875103" cy="922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342900" indent="-3429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r>
                  <a:rPr lang="en-US" altLang="zh-CN" sz="5400" b="1" dirty="0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22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矩形 2"/>
          <p:cNvSpPr/>
          <p:nvPr/>
        </p:nvSpPr>
        <p:spPr>
          <a:xfrm>
            <a:off x="922020" y="1370330"/>
            <a:ext cx="7502525" cy="2221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尽管如此，它并不悲观失望，也不羡慕任何人。它懂得：每个人都有自己该做的事情。它，一条小小的毛虫，眼前最要紧的是学会抽丝纺织，为自己编织一间牢固的茧屋。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1220" y="4023892"/>
            <a:ext cx="7429500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“不悲观失望，不羡慕别人”可见小毛虫的态度是坚决的，做好自己该做的事情是重要的。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084263" y="3447236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“不悲观失望，不羡慕别人”说明了什么？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76288" y="1764307"/>
            <a:ext cx="7747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小毛虫一刻也没有迟疑，尽心竭力地工作着。它织啊，织啊，最后把自己从头到脚裹进了温暖的茧屋里。</a:t>
            </a:r>
            <a:endParaRPr lang="en-US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4063" y="3505200"/>
            <a:ext cx="7731125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“一刻也没有迟疑”“尽心竭力”突出了小毛虫工作地努力。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" name="任意多边形 4"/>
          <p:cNvSpPr/>
          <p:nvPr/>
        </p:nvSpPr>
        <p:spPr bwMode="auto">
          <a:xfrm>
            <a:off x="1084263" y="2990036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你从这句话中体会出了什么？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7563" y="4024266"/>
            <a:ext cx="7848600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小毛虫听到的声音就是自己的心声。要按规律耐心等待。这就像黎明前的黑暗一样。</a:t>
            </a:r>
          </a:p>
        </p:txBody>
      </p:sp>
      <p:sp>
        <p:nvSpPr>
          <p:cNvPr id="7" name="任意多边形 6"/>
          <p:cNvSpPr/>
          <p:nvPr/>
        </p:nvSpPr>
        <p:spPr bwMode="auto">
          <a:xfrm>
            <a:off x="1084263" y="3447236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小毛虫听到的声音有什么含义呢？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6384018" y="3259096"/>
            <a:ext cx="163830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心理描写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1340" y="1519869"/>
            <a:ext cx="77190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“以后会怎么样呢？”它在与世隔绝的茧屋里问。</a:t>
            </a:r>
          </a:p>
          <a:p>
            <a:pPr lvl="0" indent="62865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 “万事万物都有自己的规律！”小毛虫听到一个声音在回答，“你要耐心等待，以后会明白的。”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文本框 21"/>
          <p:cNvSpPr txBox="1"/>
          <p:nvPr/>
        </p:nvSpPr>
        <p:spPr>
          <a:xfrm>
            <a:off x="1795463" y="1054100"/>
            <a:ext cx="5468937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阅读方法解密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zh-CN" altLang="en-US" sz="36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巧用成语</a:t>
            </a:r>
          </a:p>
        </p:txBody>
      </p:sp>
      <p:sp>
        <p:nvSpPr>
          <p:cNvPr id="38916" name="文本框 23"/>
          <p:cNvSpPr txBox="1"/>
          <p:nvPr/>
        </p:nvSpPr>
        <p:spPr>
          <a:xfrm>
            <a:off x="998538" y="1978025"/>
            <a:ext cx="7354887" cy="332975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+mj-ea"/>
                <a:ea typeface="+mj-ea"/>
              </a:rPr>
              <a:t>概念</a:t>
            </a:r>
            <a:r>
              <a:rPr lang="zh-CN" altLang="en-US" sz="2400" b="1" dirty="0" smtClean="0">
                <a:solidFill>
                  <a:srgbClr val="0070C0"/>
                </a:solidFill>
                <a:latin typeface="+mj-ea"/>
                <a:ea typeface="+mj-ea"/>
              </a:rPr>
              <a:t>：</a:t>
            </a:r>
            <a:r>
              <a:rPr lang="zh-CN" altLang="en-US" sz="2400" b="1" dirty="0" smtClean="0">
                <a:latin typeface="+mj-ea"/>
                <a:ea typeface="+mj-ea"/>
              </a:rPr>
              <a:t>成语是俗语的一种，是指语言现象中常用而又定型的词组或短句，它结构凝练而富于表现力。</a:t>
            </a:r>
            <a:endParaRPr lang="zh-CN" altLang="en-US" sz="2400" b="1" dirty="0">
              <a:latin typeface="+mj-ea"/>
              <a:ea typeface="+mj-ea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+mj-ea"/>
                <a:ea typeface="+mj-ea"/>
              </a:rPr>
              <a:t>效果</a:t>
            </a:r>
            <a:r>
              <a:rPr lang="zh-CN" altLang="en-US" sz="2400" b="1" dirty="0" smtClean="0">
                <a:solidFill>
                  <a:srgbClr val="0070C0"/>
                </a:solidFill>
                <a:latin typeface="+mj-ea"/>
                <a:ea typeface="+mj-ea"/>
              </a:rPr>
              <a:t>：</a:t>
            </a:r>
            <a:r>
              <a:rPr lang="zh-CN" altLang="en-US" sz="2400" b="1" dirty="0" smtClean="0">
                <a:latin typeface="+mj-ea"/>
                <a:ea typeface="+mj-ea"/>
              </a:rPr>
              <a:t>恰当地运用成语，可以使语言生动活泼，使文章言简意赅，并增加表达的广度和深度。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+mj-ea"/>
                <a:ea typeface="+mj-ea"/>
              </a:rPr>
              <a:t>运用：</a:t>
            </a:r>
            <a:r>
              <a:rPr lang="zh-CN" altLang="en-US" sz="2400" b="1" dirty="0" smtClean="0">
                <a:latin typeface="+mj-ea"/>
                <a:ea typeface="+mj-ea"/>
              </a:rPr>
              <a:t>本文的“生机勃勃”“九牛二虎之力”“与世隔绝”“色彩斑斓”都是成语，增强了文章的表现力。</a:t>
            </a:r>
          </a:p>
        </p:txBody>
      </p:sp>
      <p:cxnSp>
        <p:nvCxnSpPr>
          <p:cNvPr id="8" name="直线连接符 7"/>
          <p:cNvCxnSpPr/>
          <p:nvPr/>
        </p:nvCxnSpPr>
        <p:spPr>
          <a:xfrm>
            <a:off x="939800" y="1862138"/>
            <a:ext cx="7335838" cy="0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8918" name="图片 24" descr="花盆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2141538"/>
            <a:ext cx="322263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图片 25" descr="花盆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88" y="3230563"/>
            <a:ext cx="322262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25" descr="花盆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788" y="4271963"/>
            <a:ext cx="322262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矩形 2"/>
          <p:cNvSpPr/>
          <p:nvPr/>
        </p:nvSpPr>
        <p:spPr>
          <a:xfrm>
            <a:off x="1010920" y="1167130"/>
            <a:ext cx="7502525" cy="277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时辰到了，它清醒了过来，再也不是以前那条笨手笨脚的小毛虫。它灵巧地从茧子里挣脱出来，惊奇地发现自己身上生出了一对轻盈的翅膀，上面布满色彩斑斓的花纹，它愉快地舞动了一下双翅，如绒毛一般，从叶子上飘然而起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4719" y="4342088"/>
            <a:ext cx="7502525" cy="16677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“色彩斑斓”写出了翅膀的美丽，“绒毛”写出了翅膀的轻盈。“飘然而起”写出了蝴蝶的舞姿之美。小毛虫为自己的脱变而惊喜。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274763" y="3866336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你从这段体会出了什么？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5469618" y="3482161"/>
            <a:ext cx="163830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比喻</a:t>
            </a:r>
            <a:endParaRPr lang="zh-CN" altLang="en-US" sz="20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990600" y="1827213"/>
            <a:ext cx="7531100" cy="350865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65A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拓展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j-ea"/>
                <a:ea typeface="+mj-ea"/>
              </a:rPr>
              <a:t>    想一想，小毛虫变成蝴蝶之后，会说学什么？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+mj-ea"/>
                <a:ea typeface="+mj-ea"/>
              </a:rPr>
              <a:t>_____________________________________________________________________________________________________________________________________________</a:t>
            </a:r>
          </a:p>
          <a:p>
            <a:pPr>
              <a:lnSpc>
                <a:spcPct val="150000"/>
              </a:lnSpc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pic>
        <p:nvPicPr>
          <p:cNvPr id="34820" name="图片 24" descr="花盆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125" y="2011998"/>
            <a:ext cx="322263" cy="36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927100" y="2959100"/>
            <a:ext cx="7708900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    小毛虫变成胡蝶后，高兴地说：“我不再是笨拙的小毛虫。我经过不断地努力，终于成功地变成了五彩斑斓的蝴蝶。我有了一对轻盈的翅膀，我可以飞啦！”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矩形 2"/>
          <p:cNvSpPr/>
          <p:nvPr/>
        </p:nvSpPr>
        <p:spPr>
          <a:xfrm>
            <a:off x="804863" y="2089150"/>
            <a:ext cx="7534275" cy="23083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80327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同学们刚才已经跟随老师走进文本，感受到</a:t>
            </a:r>
            <a:r>
              <a:rPr lang="zh-CN" altLang="en-US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了小毛虫变蝴蝶的过程。</a:t>
            </a:r>
            <a:r>
              <a:rPr lang="zh-CN" altLang="en-US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让我们拿起金钥匙开启智慧之门。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635000" y="1939925"/>
            <a:ext cx="2203450" cy="59055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Adobe 黑体 Std R" pitchFamily="34" charset="-122"/>
                <a:sym typeface="Calibri" pitchFamily="34" charset="0"/>
              </a:rPr>
              <a:t>核心问题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Adobe 黑体 Std R" pitchFamily="34" charset="-122"/>
                <a:sym typeface="Calibri" pitchFamily="34" charset="0"/>
              </a:rPr>
              <a:t>：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0030101010101" pitchFamily="49" charset="-122"/>
              <a:ea typeface="黑体" panose="02010600030101010101" pitchFamily="49" charset="-122"/>
              <a:cs typeface="+mn-cs"/>
              <a:sym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71245" y="3255010"/>
            <a:ext cx="7537450" cy="16677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54292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我从课文中明白了自然界的一切事物都将按照自己的规律发展，做好自己分内的事情，不怕困难，就会取得成功。</a:t>
            </a:r>
          </a:p>
        </p:txBody>
      </p:sp>
      <p:sp>
        <p:nvSpPr>
          <p:cNvPr id="44037" name="矩形 5"/>
          <p:cNvSpPr/>
          <p:nvPr/>
        </p:nvSpPr>
        <p:spPr>
          <a:xfrm>
            <a:off x="977900" y="2609850"/>
            <a:ext cx="7408863" cy="559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2700" indent="0">
              <a:lnSpc>
                <a:spcPct val="150000"/>
              </a:lnSpc>
              <a:buNone/>
            </a:pPr>
            <a:r>
              <a:rPr lang="zh-CN" altLang="en-US" sz="2400" b="1" dirty="0">
                <a:latin typeface="+mj-ea"/>
              </a:rPr>
              <a:t>你从课文中明白了什么道理？</a:t>
            </a:r>
          </a:p>
        </p:txBody>
      </p:sp>
      <p:pic>
        <p:nvPicPr>
          <p:cNvPr id="4403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813" y="1185863"/>
            <a:ext cx="5518150" cy="858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内容占位符 2"/>
          <p:cNvSpPr txBox="1"/>
          <p:nvPr/>
        </p:nvSpPr>
        <p:spPr>
          <a:xfrm>
            <a:off x="1003300" y="2454275"/>
            <a:ext cx="7645400" cy="7556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Calibri" pitchFamily="34" charset="0"/>
              </a:rPr>
              <a:t>1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Calibri" pitchFamily="34" charset="0"/>
              </a:rPr>
              <a:t>.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一读：</a:t>
            </a:r>
            <a:r>
              <a:rPr lang="zh-CN" altLang="en-US" sz="2400" b="1" dirty="0">
                <a:latin typeface="+mj-ea"/>
              </a:rPr>
              <a:t>读课文，说说课文写了小毛虫的什么故事？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00150" y="3044825"/>
            <a:ext cx="7251700" cy="16677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080" lvl="0" indent="709295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Calibri" pitchFamily="34" charset="0"/>
              </a:rPr>
              <a:t>本文写了一条可怜而又笨拙的小毛虫不悲观、不失望，尽心竭力地工作，最终脱胎换骨，羽化成为美丽的蝴蝶的故事。</a:t>
            </a:r>
            <a:endParaRPr lang="zh-CN" altLang="en-US" sz="2400" b="1" dirty="0" smtClean="0">
              <a:solidFill>
                <a:srgbClr val="FF0000"/>
              </a:solidFill>
              <a:latin typeface="+mj-ea"/>
              <a:ea typeface="+mj-ea"/>
              <a:sym typeface="Calibri" pitchFamily="34" charset="0"/>
            </a:endParaRPr>
          </a:p>
        </p:txBody>
      </p:sp>
      <p:sp>
        <p:nvSpPr>
          <p:cNvPr id="45061" name="内容占位符 2"/>
          <p:cNvSpPr txBox="1"/>
          <p:nvPr/>
        </p:nvSpPr>
        <p:spPr>
          <a:xfrm>
            <a:off x="635000" y="1733550"/>
            <a:ext cx="2203450" cy="59213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串珠</a:t>
            </a:r>
            <a:r>
              <a:rPr lang="zh-CN" altLang="zh-CN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问题：</a:t>
            </a:r>
            <a:endParaRPr lang="en-US" altLang="zh-CN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841375" y="1492250"/>
            <a:ext cx="7847013" cy="906463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Calibri" pitchFamily="34" charset="0"/>
              </a:rPr>
              <a:t>2.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二画：</a:t>
            </a:r>
            <a:r>
              <a:rPr lang="zh-CN" altLang="en-US" sz="2400" b="1" dirty="0">
                <a:latin typeface="+mj-ea"/>
              </a:rPr>
              <a:t>画出</a:t>
            </a:r>
            <a:r>
              <a:rPr lang="zh-CN" altLang="en-US" sz="2400" b="1" dirty="0" smtClean="0">
                <a:latin typeface="+mj-ea"/>
              </a:rPr>
              <a:t>小毛虫</a:t>
            </a:r>
            <a:r>
              <a:rPr lang="zh-CN" altLang="en-US" sz="2400" b="1" dirty="0">
                <a:latin typeface="+mj-ea"/>
              </a:rPr>
              <a:t>变化的句子。</a:t>
            </a:r>
            <a:endParaRPr lang="zh-CN" altLang="en-US" sz="2400" b="1" dirty="0">
              <a:solidFill>
                <a:prstClr val="black"/>
              </a:solidFill>
              <a:latin typeface="+mj-ea"/>
              <a:sym typeface="Calibri" pitchFamily="34" charset="0"/>
            </a:endParaRPr>
          </a:p>
          <a:p>
            <a:pPr marL="361950" marR="0" lvl="0" indent="-36195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4275" y="2119313"/>
            <a:ext cx="7416800" cy="3416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175" lvl="0" indent="62230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Calibri" pitchFamily="34" charset="0"/>
              </a:rPr>
              <a:t>①只有它，这个可怜的小毛虫，既不会唱，也不会跑，更不会飞。 ②时辰到了，它清醒了过来，再也不是以前那条笨手笨脚的小毛虫。它灵巧地从茧子里挣脱出来，惊奇地发现自己身上生出了一对轻盈的翅膀，上面布满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  <a:sym typeface="Calibri" pitchFamily="34" charset="0"/>
              </a:rPr>
              <a:t>色彩斑斓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Calibri" pitchFamily="34" charset="0"/>
              </a:rPr>
              <a:t>的花纹。它愉快地舞动了一下双翅，如绒毛一般，从叶子上飘然而起。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12178" y="2270760"/>
            <a:ext cx="763492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1.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有感情地朗读课文。背诵自己喜欢的部分。</a:t>
            </a: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2.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理解课文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内容。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</a:rPr>
              <a:t>（重点）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3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</a:rPr>
              <a:t>.</a:t>
            </a:r>
            <a:r>
              <a:rPr lang="zh-CN" altLang="en-US" sz="2400" b="1" dirty="0" smtClean="0">
                <a:latin typeface="+mj-ea"/>
                <a:ea typeface="+mj-ea"/>
              </a:rPr>
              <a:t>感受生动形象的语言，从小毛虫的成长中受到启迪：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pPr lvl="0"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+mj-ea"/>
                <a:ea typeface="+mj-ea"/>
              </a:rPr>
              <a:t>  </a:t>
            </a:r>
            <a:r>
              <a:rPr lang="zh-CN" altLang="en-US" sz="2400" b="1" dirty="0" smtClean="0">
                <a:latin typeface="+mj-ea"/>
                <a:ea typeface="+mj-ea"/>
              </a:rPr>
              <a:t>要勇于面对成长中的挑战，才能品尝成长的喜悦。 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</a:rPr>
              <a:t>                                 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</a:rPr>
              <a:t>（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</a:rPr>
              <a:t>难点）</a:t>
            </a:r>
          </a:p>
        </p:txBody>
      </p:sp>
      <p:graphicFrame>
        <p:nvGraphicFramePr>
          <p:cNvPr id="4" name="图示 3"/>
          <p:cNvGraphicFramePr/>
          <p:nvPr/>
        </p:nvGraphicFramePr>
        <p:xfrm>
          <a:off x="890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7653" name="AutoShape 70"/>
          <p:cNvSpPr>
            <a:spLocks noChangeAspect="1" noTextEdit="1"/>
          </p:cNvSpPr>
          <p:nvPr/>
        </p:nvSpPr>
        <p:spPr>
          <a:xfrm>
            <a:off x="-3943350" y="714375"/>
            <a:ext cx="1895475" cy="1809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2"/>
          <p:cNvSpPr txBox="1"/>
          <p:nvPr/>
        </p:nvSpPr>
        <p:spPr>
          <a:xfrm>
            <a:off x="804863" y="1628775"/>
            <a:ext cx="7645400" cy="922338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Calibri" pitchFamily="34" charset="0"/>
              </a:rPr>
              <a:t>3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  <a:sym typeface="Calibri" pitchFamily="34" charset="0"/>
              </a:rPr>
              <a:t>.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三品：</a:t>
            </a:r>
            <a:r>
              <a:rPr lang="zh-CN" altLang="en-US" sz="2400" b="1" dirty="0">
                <a:latin typeface="+mj-ea"/>
              </a:rPr>
              <a:t>小毛虫在茧屋里经历了什么？</a:t>
            </a:r>
          </a:p>
          <a:p>
            <a:pPr marL="271780" indent="-271780" eaLnBrk="1" hangingPunct="1">
              <a:lnSpc>
                <a:spcPct val="150000"/>
              </a:lnSpc>
              <a:spcAft>
                <a:spcPts val="600"/>
              </a:spcAft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Calibri" pitchFamily="34" charset="0"/>
            </a:endParaRPr>
          </a:p>
          <a:p>
            <a:pPr marL="271780" marR="0" lvl="0" indent="-2717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Calibri" pitchFamily="34" charset="0"/>
            </a:endParaRPr>
          </a:p>
          <a:p>
            <a:pPr marL="271780" marR="0" lvl="0" indent="-2717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Calibri" pitchFamily="34" charset="0"/>
            </a:endParaRPr>
          </a:p>
          <a:p>
            <a:pPr marL="271780" marR="0" lvl="0" indent="-2717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Calibri" pitchFamily="34" charset="0"/>
            </a:endParaRPr>
          </a:p>
          <a:p>
            <a:pPr marL="271780" marR="0" lvl="0" indent="-27178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  <a:sym typeface="Calibri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4863" y="2249488"/>
            <a:ext cx="7645400" cy="559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71780" lvl="0" indent="7112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小毛虫在茧屋里经历了疑惑和漫长的等待。</a:t>
            </a:r>
          </a:p>
        </p:txBody>
      </p:sp>
      <p:pic>
        <p:nvPicPr>
          <p:cNvPr id="15361" name="Picture 1" descr="C:\Users\Administrator\AppData\Roaming\Tencent\Users\541737432\QQ\WinTemp\RichOle\~7H0P_Q@Y}2){N4L]AM_{%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2936" y="3814527"/>
            <a:ext cx="2493963" cy="2465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内容占位符 2"/>
          <p:cNvSpPr txBox="1"/>
          <p:nvPr/>
        </p:nvSpPr>
        <p:spPr>
          <a:xfrm>
            <a:off x="790575" y="1590675"/>
            <a:ext cx="7645400" cy="12001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  <a:sym typeface="Calibri" pitchFamily="34" charset="0"/>
              </a:rPr>
              <a:t>4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  <a:sym typeface="Calibri" pitchFamily="34" charset="0"/>
              </a:rPr>
              <a:t>.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四探：</a:t>
            </a:r>
            <a:r>
              <a:rPr lang="zh-CN" altLang="en-US" sz="2400" b="1" dirty="0">
                <a:latin typeface="+mj-ea"/>
              </a:rPr>
              <a:t>小毛虫为什么会有这样的变化？</a:t>
            </a:r>
          </a:p>
          <a:p>
            <a:pPr marL="273050" indent="-27305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 marL="273050" lvl="0" indent="-27305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  <a:p>
            <a:pPr marL="273050" lvl="0" indent="-27305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2688" y="2174222"/>
            <a:ext cx="7253287" cy="16677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080" lvl="0" indent="531495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  <a:sym typeface="Calibri" pitchFamily="34" charset="0"/>
              </a:rPr>
              <a:t>因为小毛虫不悲观、不失望，尽心竭力地工作，它相信万物都有自己的规律，最后它变成了灵巧轻盈的蝴蝶。</a:t>
            </a:r>
            <a:endParaRPr lang="zh-CN" altLang="en-US" sz="2400" b="1" dirty="0" smtClean="0">
              <a:solidFill>
                <a:srgbClr val="FF0000"/>
              </a:solidFill>
              <a:latin typeface="+mj-ea"/>
              <a:ea typeface="+mj-ea"/>
              <a:sym typeface="Calibri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2" name="矩形 7"/>
          <p:cNvSpPr/>
          <p:nvPr/>
        </p:nvSpPr>
        <p:spPr>
          <a:xfrm>
            <a:off x="2188503" y="2986463"/>
            <a:ext cx="3024187" cy="5208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不悲观，不失望</a:t>
            </a:r>
            <a:endParaRPr lang="zh-CN" altLang="en-US" sz="22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89010" y="2150207"/>
            <a:ext cx="6558425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 smtClean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起初：</a:t>
            </a:r>
            <a:r>
              <a:rPr lang="zh-CN" altLang="en-US" sz="2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笨拙的小毛虫</a:t>
            </a:r>
            <a:r>
              <a:rPr lang="en-US" altLang="zh-CN" sz="2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不会唱，不会跑，不会飞</a:t>
            </a:r>
            <a:r>
              <a:rPr lang="zh-CN" altLang="en-US" sz="2200" b="1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  </a:t>
            </a:r>
          </a:p>
        </p:txBody>
      </p:sp>
      <p:sp>
        <p:nvSpPr>
          <p:cNvPr id="5" name="矩形 4"/>
          <p:cNvSpPr/>
          <p:nvPr/>
        </p:nvSpPr>
        <p:spPr>
          <a:xfrm>
            <a:off x="2812164" y="3416705"/>
            <a:ext cx="1755140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尽心竭力</a:t>
            </a:r>
          </a:p>
        </p:txBody>
      </p:sp>
      <p:pic>
        <p:nvPicPr>
          <p:cNvPr id="15" name="Picture 6" descr="C:\Users\Administrator\Desktop\可改图标 - 副本\结构主旨2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48025" y="279400"/>
            <a:ext cx="2647950" cy="6953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9162" name="组合 3"/>
          <p:cNvGrpSpPr/>
          <p:nvPr/>
        </p:nvGrpSpPr>
        <p:grpSpPr>
          <a:xfrm>
            <a:off x="558800" y="1165225"/>
            <a:ext cx="2593975" cy="666750"/>
            <a:chOff x="3711597" y="1189830"/>
            <a:chExt cx="2593669" cy="666750"/>
          </a:xfrm>
        </p:grpSpPr>
        <p:sp>
          <p:nvSpPr>
            <p:cNvPr id="17" name="圆角矩形 16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9165" name="图片 9" descr="book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66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Adobe 黑体 Std R" pitchFamily="34" charset="-122"/>
                  <a:ea typeface="Adobe 黑体 Std R" pitchFamily="34" charset="-122"/>
                </a:rPr>
                <a:t>课文结构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4691304" y="5196641"/>
            <a:ext cx="2797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破茧而出，蜕变成蝶（灵巧轻盈）</a:t>
            </a:r>
          </a:p>
        </p:txBody>
      </p:sp>
      <p:sp>
        <p:nvSpPr>
          <p:cNvPr id="4" name="矩形 3"/>
          <p:cNvSpPr/>
          <p:nvPr/>
        </p:nvSpPr>
        <p:spPr>
          <a:xfrm>
            <a:off x="979893" y="3660383"/>
            <a:ext cx="7078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B050"/>
                </a:solidFill>
                <a:latin typeface="黑体" pitchFamily="49" charset="-122"/>
                <a:ea typeface="黑体" pitchFamily="49" charset="-122"/>
              </a:rPr>
              <a:t>成长过程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804568" y="2401063"/>
            <a:ext cx="315068" cy="2908372"/>
          </a:xfrm>
          <a:prstGeom prst="leftBrace">
            <a:avLst/>
          </a:prstGeom>
          <a:noFill/>
          <a:ln w="12700" cap="flat" cmpd="sng" algn="ctr">
            <a:solidFill>
              <a:schemeClr val="tx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>
            <a:off x="1482971" y="3117724"/>
            <a:ext cx="175779" cy="2319501"/>
          </a:xfrm>
          <a:prstGeom prst="leftBrace">
            <a:avLst/>
          </a:prstGeom>
          <a:noFill/>
          <a:ln w="12700" cap="flat" cmpd="sng" algn="ctr">
            <a:solidFill>
              <a:schemeClr val="tx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00694" y="2948983"/>
            <a:ext cx="86674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小毛虫挪动</a:t>
            </a:r>
          </a:p>
        </p:txBody>
      </p:sp>
      <p:sp>
        <p:nvSpPr>
          <p:cNvPr id="9" name="矩形 8"/>
          <p:cNvSpPr/>
          <p:nvPr/>
        </p:nvSpPr>
        <p:spPr>
          <a:xfrm>
            <a:off x="1670091" y="4925249"/>
            <a:ext cx="7973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裹进茧房</a:t>
            </a: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2354699" y="3540757"/>
            <a:ext cx="2362464" cy="0"/>
          </a:xfrm>
          <a:prstGeom prst="straightConnector1">
            <a:avLst/>
          </a:prstGeom>
          <a:ln>
            <a:solidFill>
              <a:srgbClr val="0033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745501" y="3312549"/>
            <a:ext cx="75212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织茧</a:t>
            </a: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5526011" y="3548017"/>
            <a:ext cx="1181232" cy="0"/>
          </a:xfrm>
          <a:prstGeom prst="straightConnector1">
            <a:avLst/>
          </a:prstGeom>
          <a:ln>
            <a:solidFill>
              <a:srgbClr val="0033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2376481" y="5480767"/>
            <a:ext cx="2362464" cy="0"/>
          </a:xfrm>
          <a:prstGeom prst="straightConnector1">
            <a:avLst/>
          </a:prstGeom>
          <a:ln>
            <a:solidFill>
              <a:srgbClr val="0033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2360834" y="4952912"/>
            <a:ext cx="2349083" cy="520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自信，耐心等待</a:t>
            </a:r>
            <a:endParaRPr lang="zh-CN" altLang="en-US" sz="22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38927" y="3104179"/>
            <a:ext cx="131959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尽心竭力</a:t>
            </a:r>
          </a:p>
        </p:txBody>
      </p:sp>
      <p:sp>
        <p:nvSpPr>
          <p:cNvPr id="20" name="右大括号 19"/>
          <p:cNvSpPr/>
          <p:nvPr/>
        </p:nvSpPr>
        <p:spPr>
          <a:xfrm>
            <a:off x="7416815" y="2372035"/>
            <a:ext cx="304800" cy="3272631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750643" y="2372168"/>
            <a:ext cx="89829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按照自身规律发展不怕困难一鸣惊人</a:t>
            </a:r>
          </a:p>
        </p:txBody>
      </p:sp>
      <p:sp>
        <p:nvSpPr>
          <p:cNvPr id="24" name="矩形 23"/>
          <p:cNvSpPr/>
          <p:nvPr/>
        </p:nvSpPr>
        <p:spPr>
          <a:xfrm>
            <a:off x="333797" y="3067594"/>
            <a:ext cx="4707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小毛虫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2" grpId="0"/>
      <p:bldP spid="29" grpId="0"/>
      <p:bldP spid="5" grpId="0"/>
      <p:bldP spid="21" grpId="0"/>
      <p:bldP spid="4" grpId="0"/>
      <p:bldP spid="6" grpId="0" animBg="1"/>
      <p:bldP spid="7" grpId="0" animBg="1"/>
      <p:bldP spid="8" grpId="0"/>
      <p:bldP spid="9" grpId="0"/>
      <p:bldP spid="14" grpId="0"/>
      <p:bldP spid="28" grpId="0"/>
      <p:bldP spid="18" grpId="0"/>
      <p:bldP spid="20" grpId="0" animBg="1"/>
      <p:bldP spid="23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内容占位符 2"/>
          <p:cNvSpPr txBox="1"/>
          <p:nvPr/>
        </p:nvSpPr>
        <p:spPr>
          <a:xfrm>
            <a:off x="779463" y="2057400"/>
            <a:ext cx="7729538" cy="26035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2300" eaLnBrk="1" hangingPunct="1">
              <a:lnSpc>
                <a:spcPct val="150000"/>
              </a:lnSpc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Calibri" pitchFamily="34" charset="0"/>
              </a:rPr>
              <a:t>本文写了一条可怜而又笨拙的小毛虫要想脱胎换骨，要想羽化成为美丽的蝴蝶，必须经过自己尽心竭力地工作。通过毛虫的羽化，告诉我们自然界的一切事物都将按照自己的规律发展，要做好自己的事，不怕困难，就会取得成功。</a:t>
            </a:r>
          </a:p>
        </p:txBody>
      </p:sp>
      <p:grpSp>
        <p:nvGrpSpPr>
          <p:cNvPr id="50180" name="组合 3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0183" name="图片 5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184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课文主旨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1"/>
          <p:cNvSpPr/>
          <p:nvPr/>
        </p:nvSpPr>
        <p:spPr>
          <a:xfrm>
            <a:off x="732504" y="1857375"/>
            <a:ext cx="7890796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                小蝴蝶和毛毛虫</a:t>
            </a:r>
            <a:endParaRPr lang="zh-CN" altLang="en-US" sz="2400" dirty="0" smtClean="0">
              <a:latin typeface="黑体" pitchFamily="49" charset="-122"/>
              <a:ea typeface="黑体" pitchFamily="49" charset="-122"/>
            </a:endParaRP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毛毛虫趴在一片绿叶上，肉嘟嘟的身子慢慢向前蠕动着。一只漂亮的小蝴蝶飞过来，引起了毛毛虫的注意。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毛毛虫抬起头来，惊喜地喊：“妈妈，妈妈！”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“谁是你的妈妈！”小蝴蝶生气了。毛毛虫仔细看了看小蝴蝶，不好意思地说：“姐姐，你真漂亮，像我妈妈一样漂亮。”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“什么？你说什么？你妈妈是谁？”小蝴蝶惊讶地问。</a:t>
            </a:r>
          </a:p>
        </p:txBody>
      </p:sp>
      <p:pic>
        <p:nvPicPr>
          <p:cNvPr id="6" name="图片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538" y="311150"/>
            <a:ext cx="2586038" cy="601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51205" name="组合 3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1207" name="图片 9" descr="book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08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推荐阅读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1"/>
          <p:cNvSpPr/>
          <p:nvPr/>
        </p:nvSpPr>
        <p:spPr>
          <a:xfrm>
            <a:off x="707104" y="1003300"/>
            <a:ext cx="7890796" cy="56323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毛毛虫认真地回答：“你一定认识我的妈妈，她可美啦！好像一朵会飞的花，她就是蝴蝶呀！”小蝴蝶糊涂了：“你妈妈是蝴蝶？怎么会呢？我的妈妈才是蝴蝶呢。”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“蝴蝶真的是我的妈妈呀，你为什么不相信呢？”毛毛虫委屈得都要哭了。小蝴蝶想，还是问一问妈妈吧。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于是，小蝴蝶去找妈妈。蝴蝶妈妈飞来了，她看了看毛毛虫，对小蝴蝶说：“毛毛虫没有骗你，他和你一样都是我的孩子。”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“啊？真的？”小蝴蝶叫了起来。蝴蝶妈妈爱抚地对小蝴蝶说：“傻孩子，你刚从妈妈产的卵里孵出来时，也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1"/>
          <p:cNvSpPr/>
          <p:nvPr/>
        </p:nvSpPr>
        <p:spPr>
          <a:xfrm>
            <a:off x="707104" y="1003300"/>
            <a:ext cx="7890796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是毛毛虫这个样子的。那时，你不停地吃东西，越长越大。后来，就吐丝结茧，把自己封在里面，脱去外皮成了蛹。蛹在茧里睡上一段时间，最后脱去蛹皮，变成一只美丽的蝴蝶，别看你弟弟现在丑，长大了肯定是个英俊的蝴蝶王子呢。”</a:t>
            </a:r>
          </a:p>
          <a:p>
            <a:pPr marL="0" lvl="0" indent="62738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“真的！”小蝴蝶开心地笑了。她轻轻地飞到毛毛虫身边，亲了亲她的“丑”弟弟。 </a:t>
            </a:r>
          </a:p>
        </p:txBody>
      </p:sp>
      <p:pic>
        <p:nvPicPr>
          <p:cNvPr id="2050" name="图片 42" descr="IMG_2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0" y="4241798"/>
            <a:ext cx="3517900" cy="21463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60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矩形 1"/>
          <p:cNvSpPr/>
          <p:nvPr/>
        </p:nvSpPr>
        <p:spPr>
          <a:xfrm>
            <a:off x="1316005" y="1908175"/>
            <a:ext cx="6672295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春蚕到死丝方尽，蜡烛成灰泪始干。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marL="0" lvl="0" indent="0" algn="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李商隐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无题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 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蝉鸣空桑叶、八月萧关道。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marL="0" lvl="0" indent="0" algn="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王昌龄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塞上曲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野蚕作茧人不取，叶间扑扑秋蛾生。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marL="0" lvl="0" indent="0" algn="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张籍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田家行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 marL="0" lvl="0" indent="0" algn="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李商隐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落花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</p:txBody>
      </p:sp>
      <p:grpSp>
        <p:nvGrpSpPr>
          <p:cNvPr id="52228" name="组合 5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7" name="圆角矩形 6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2230" name="图片 9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2231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国学诵读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1" name="组合 6"/>
          <p:cNvGrpSpPr/>
          <p:nvPr/>
        </p:nvGrpSpPr>
        <p:grpSpPr>
          <a:xfrm>
            <a:off x="558800" y="1190625"/>
            <a:ext cx="3849688" cy="666750"/>
            <a:chOff x="3711597" y="1189830"/>
            <a:chExt cx="3849867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610" y="1327943"/>
              <a:ext cx="3033854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256" name="文本框 16"/>
            <p:cNvSpPr txBox="1"/>
            <p:nvPr/>
          </p:nvSpPr>
          <p:spPr>
            <a:xfrm>
              <a:off x="4786874" y="1346993"/>
              <a:ext cx="277459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走进中华传统文化</a:t>
              </a:r>
            </a:p>
          </p:txBody>
        </p:sp>
        <p:pic>
          <p:nvPicPr>
            <p:cNvPr id="53257" name="图片 9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3253" name="内容占位符 2"/>
          <p:cNvSpPr txBox="1"/>
          <p:nvPr/>
        </p:nvSpPr>
        <p:spPr>
          <a:xfrm>
            <a:off x="652463" y="1981200"/>
            <a:ext cx="1835150" cy="635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itchFamily="34" charset="0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itchFamily="34" charset="0"/>
              </a:rPr>
              <a:t>歇后语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  <a:sym typeface="Calibri" pitchFamily="34" charset="0"/>
              </a:rPr>
              <a:t>】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38275" y="2565400"/>
            <a:ext cx="7540625" cy="277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4572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老虎吃蚊子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塞不住牙缝　　　　　　　　</a:t>
            </a:r>
          </a:p>
          <a:p>
            <a:pPr marL="0" lvl="0" indent="4572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蜘蛛网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捉不了大虫　　　　　　　</a:t>
            </a:r>
          </a:p>
          <a:p>
            <a:pPr marL="0" lvl="0" indent="4572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蜘蛛结网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独霸一方</a:t>
            </a:r>
          </a:p>
          <a:p>
            <a:pPr marL="0" lvl="0" indent="4572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春天的蜜蜂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闲不住</a:t>
            </a:r>
          </a:p>
          <a:p>
            <a:pPr marL="0" lvl="0" indent="4572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高射炮打蚊子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小题大作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extBox 10"/>
          <p:cNvSpPr txBox="1"/>
          <p:nvPr/>
        </p:nvSpPr>
        <p:spPr>
          <a:xfrm>
            <a:off x="1027113" y="2342340"/>
            <a:ext cx="7566025" cy="267765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7239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小毛虫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这篇课文词句优美，语言描写生动。文章描写了一只小昆虫从结茧到破茧羽化的变化过程，从而告诉我们：自然界的一切事物都将按照自己的规律发展。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13" name="图示 12"/>
          <p:cNvGraphicFramePr/>
          <p:nvPr/>
        </p:nvGraphicFramePr>
        <p:xfrm>
          <a:off x="6871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矩形 1"/>
          <p:cNvSpPr/>
          <p:nvPr/>
        </p:nvSpPr>
        <p:spPr>
          <a:xfrm>
            <a:off x="900113" y="1576388"/>
            <a:ext cx="7575550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90043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通过上一节课的学习，我们已经初步理解了课文内容，为了更深入地理解课文，老师送给大家一把金钥匙，这就是核心问题和串珠问题。让我们带着这些问题理解课文。</a:t>
            </a:r>
            <a:endParaRPr lang="en-US" altLang="zh-CN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矩形 12"/>
          <p:cNvSpPr/>
          <p:nvPr/>
        </p:nvSpPr>
        <p:spPr>
          <a:xfrm>
            <a:off x="1447800" y="1930400"/>
            <a:ext cx="7012305" cy="637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68605" lvl="0" indent="-26860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朗读课文。</a:t>
            </a:r>
            <a:endParaRPr lang="zh-CN" altLang="en-US" sz="2800" b="1" dirty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8132" name="TextBox 2"/>
          <p:cNvSpPr txBox="1"/>
          <p:nvPr/>
        </p:nvSpPr>
        <p:spPr>
          <a:xfrm>
            <a:off x="1447800" y="2525713"/>
            <a:ext cx="7085330" cy="33297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教师点拨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：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朗读时，注意读出小毛虫地感情变化。开始小毛虫觉得自己可怜、笨拙。要用低沉、缓慢的语调来。写小毛虫尽心竭力地工作的句子，要有赞许的语调来读， 小毛虫在茧屋里等待的语句要用坚定信念的语调来读，最后小毛虫变成美丽蝴蝶的句子，读出它欣喜的语气。</a:t>
            </a:r>
          </a:p>
        </p:txBody>
      </p:sp>
      <p:pic>
        <p:nvPicPr>
          <p:cNvPr id="5120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2" y="938265"/>
            <a:ext cx="4099032" cy="1030482"/>
          </a:xfrm>
          <a:prstGeom prst="rect">
            <a:avLst/>
          </a:prstGeom>
          <a:ln>
            <a:noFill/>
          </a:ln>
          <a:effectLst>
            <a:glow rad="101600">
              <a:schemeClr val="bg1">
                <a:alpha val="60000"/>
              </a:schemeClr>
            </a:glow>
            <a:outerShdw blurRad="215900" dist="35921" dir="2700000" sx="30000" sy="30000" algn="ctr" rotWithShape="0">
              <a:schemeClr val="bg1">
                <a:lumMod val="95000"/>
              </a:schemeClr>
            </a:outerShdw>
            <a:softEdge rad="31750"/>
          </a:effectLst>
        </p:spPr>
      </p:pic>
      <p:sp>
        <p:nvSpPr>
          <p:cNvPr id="55302" name="矩形 5"/>
          <p:cNvSpPr/>
          <p:nvPr/>
        </p:nvSpPr>
        <p:spPr>
          <a:xfrm>
            <a:off x="1042988" y="2114550"/>
            <a:ext cx="493712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●</a:t>
            </a:r>
            <a:endParaRPr lang="zh-CN" altLang="en-US" sz="24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矩形 12"/>
          <p:cNvSpPr/>
          <p:nvPr/>
        </p:nvSpPr>
        <p:spPr>
          <a:xfrm>
            <a:off x="1183005" y="1313180"/>
            <a:ext cx="7310755" cy="16619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68605" lvl="0" indent="-26860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小毛虫经历了哪些变化？画出相关语句，借助提示语</a:t>
            </a:r>
            <a:endParaRPr lang="en-US" altLang="zh-CN" sz="2400" b="1" dirty="0" smtClean="0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 marL="268605" lvl="0" indent="-26860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讲讲这个故事。</a:t>
            </a:r>
          </a:p>
          <a:p>
            <a:pPr marL="268605" lvl="0" indent="-268605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0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132" name="TextBox 2"/>
          <p:cNvSpPr txBox="1"/>
          <p:nvPr/>
        </p:nvSpPr>
        <p:spPr>
          <a:xfrm>
            <a:off x="1144905" y="3530600"/>
            <a:ext cx="7310755" cy="29392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教师点拨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：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小毛虫开始行动笨拙，感到世界把它“抛弃在一旁”，它爬的很慢、很累。但它不自卑，对自己有信心，尽心竭力地编织着自己的茧屋。最终破茧而出，脱变为美丽的蝴蝶。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6325" name="矩形 5"/>
          <p:cNvSpPr/>
          <p:nvPr/>
        </p:nvSpPr>
        <p:spPr>
          <a:xfrm>
            <a:off x="838200" y="1376680"/>
            <a:ext cx="4937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●</a:t>
            </a:r>
            <a:endParaRPr lang="zh-CN" altLang="en-US" sz="2400" dirty="0"/>
          </a:p>
        </p:txBody>
      </p:sp>
      <p:pic>
        <p:nvPicPr>
          <p:cNvPr id="4097" name="Picture 1" descr="C:\Users\Administrator\AppData\Roaming\Tencent\Users\541737432\QQ\WinTemp\RichOle\`5)(D2@23LO]ABWMN)S[Q2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0713" y="2540000"/>
            <a:ext cx="5360987" cy="990600"/>
          </a:xfrm>
          <a:prstGeom prst="rect">
            <a:avLst/>
          </a:prstGeom>
          <a:noFill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矩形 12"/>
          <p:cNvSpPr/>
          <p:nvPr/>
        </p:nvSpPr>
        <p:spPr>
          <a:xfrm>
            <a:off x="1183005" y="1313180"/>
            <a:ext cx="7310755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68605" lvl="0" indent="-26860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读一读，记一记。</a:t>
            </a:r>
          </a:p>
          <a:p>
            <a:pPr marL="268605" lvl="0" indent="-268605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0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132" name="TextBox 2"/>
          <p:cNvSpPr txBox="1"/>
          <p:nvPr/>
        </p:nvSpPr>
        <p:spPr>
          <a:xfrm>
            <a:off x="1144904" y="2978059"/>
            <a:ext cx="7310755" cy="17447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教师点拨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：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本题是六个成语，在理解成语意思的基础上，记住它们，并在今后的习作中应用这些成语。</a:t>
            </a: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spcAft>
                <a:spcPts val="600"/>
              </a:spcAft>
              <a:buNone/>
            </a:pP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6325" name="矩形 5"/>
          <p:cNvSpPr/>
          <p:nvPr/>
        </p:nvSpPr>
        <p:spPr>
          <a:xfrm>
            <a:off x="838200" y="1376680"/>
            <a:ext cx="4937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/>
              <a:t>●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1144904" y="1864293"/>
            <a:ext cx="6055995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生机勃勃  尽心竭力  与世隔绝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色彩斑斓  笨手笨脚  九牛二虎之力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183004" y="4051300"/>
            <a:ext cx="7310756" cy="1902059"/>
            <a:chOff x="1183004" y="4051300"/>
            <a:chExt cx="7310756" cy="1902059"/>
          </a:xfrm>
        </p:grpSpPr>
        <p:sp>
          <p:nvSpPr>
            <p:cNvPr id="9" name="TextBox 2"/>
            <p:cNvSpPr txBox="1"/>
            <p:nvPr/>
          </p:nvSpPr>
          <p:spPr>
            <a:xfrm>
              <a:off x="1183005" y="4051300"/>
              <a:ext cx="7310755" cy="19020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>
                <a:lnSpc>
                  <a:spcPct val="150000"/>
                </a:lnSpc>
                <a:buNone/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+mj-ea"/>
                  <a:ea typeface="+mj-ea"/>
                </a:rPr>
                <a:t>参考答案：</a:t>
              </a: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生机勃勃  尽心竭力  与世隔绝</a:t>
              </a:r>
              <a:endPara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endParaRPr>
            </a:p>
            <a:p>
              <a:pPr>
                <a:lnSpc>
                  <a:spcPct val="150000"/>
                </a:lnSpc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itchFamily="49" charset="-122"/>
                  <a:ea typeface="楷体" pitchFamily="49" charset="-122"/>
                </a:rPr>
                <a:t>色彩斑斓  笨手笨脚  九牛二虎之力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1221105" y="4535764"/>
              <a:ext cx="45704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shēng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jī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bó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bó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   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jìn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xīn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jié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lì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       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yǔ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shì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gé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jué</a:t>
              </a:r>
              <a:endParaRPr lang="zh-CN" altLang="en-US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83004" y="5156200"/>
              <a:ext cx="533209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sè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cǎi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bān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lán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   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bèn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shǒu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bèn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   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jiǎo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jiǔ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niú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èr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hǔ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zhī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r>
                <a:rPr lang="en-US" altLang="zh-CN" dirty="0" err="1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lì</a:t>
              </a:r>
              <a:r>
                <a:rPr lang="en-US" altLang="zh-CN" dirty="0" smtClean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1700" y="2420938"/>
            <a:ext cx="7199313" cy="1754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一、选择恰当的读音填进括号里。</a:t>
            </a:r>
          </a:p>
          <a:p>
            <a:pPr marL="623888">
              <a:lnSpc>
                <a:spcPct val="150000"/>
              </a:lnSpc>
              <a:defRPr/>
            </a:pP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jìn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  <a:ea typeface="+mn-ea"/>
              </a:rPr>
              <a:t>(1)</a:t>
            </a:r>
            <a:r>
              <a:rPr lang="zh-CN" altLang="en-US" sz="2400" b="1">
                <a:latin typeface="+mn-ea"/>
                <a:ea typeface="+mn-ea"/>
              </a:rPr>
              <a:t>尽管如此</a:t>
            </a: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　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  <a:ea typeface="+mn-ea"/>
              </a:rPr>
              <a:t>(2)</a:t>
            </a:r>
            <a:r>
              <a:rPr lang="zh-CN" altLang="en-US" sz="2400" b="1">
                <a:latin typeface="+mn-ea"/>
                <a:ea typeface="+mn-ea"/>
              </a:rPr>
              <a:t>尽心竭力</a:t>
            </a: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　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</a:p>
          <a:p>
            <a:pPr marL="623888">
              <a:lnSpc>
                <a:spcPct val="150000"/>
              </a:lnSpc>
              <a:defRPr/>
            </a:pP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jǐn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  <a:ea typeface="+mn-ea"/>
              </a:rPr>
              <a:t>(3)</a:t>
            </a:r>
            <a:r>
              <a:rPr lang="zh-CN" altLang="en-US" sz="2400" b="1">
                <a:latin typeface="+mn-ea"/>
                <a:ea typeface="+mn-ea"/>
              </a:rPr>
              <a:t>尽力而为</a:t>
            </a: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　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  <a:ea typeface="+mn-ea"/>
              </a:rPr>
              <a:t>(4)</a:t>
            </a:r>
            <a:r>
              <a:rPr lang="zh-CN" altLang="en-US" sz="2400" b="1">
                <a:latin typeface="+mn-ea"/>
                <a:ea typeface="+mn-ea"/>
              </a:rPr>
              <a:t>尽量做好</a:t>
            </a: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+mn-ea"/>
                <a:ea typeface="+mn-ea"/>
              </a:rPr>
              <a:t>　　</a:t>
            </a:r>
            <a:r>
              <a:rPr lang="en-US" altLang="zh-CN" sz="2400" b="1">
                <a:latin typeface="+mn-ea"/>
                <a:ea typeface="+mn-ea"/>
              </a:rPr>
              <a:t>)</a:t>
            </a:r>
          </a:p>
        </p:txBody>
      </p:sp>
      <p:pic>
        <p:nvPicPr>
          <p:cNvPr id="31" name="图片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4538" y="312738"/>
            <a:ext cx="2586037" cy="6016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文本框 17"/>
          <p:cNvSpPr txBox="1">
            <a:spLocks noChangeArrowheads="1"/>
          </p:cNvSpPr>
          <p:nvPr/>
        </p:nvSpPr>
        <p:spPr bwMode="auto">
          <a:xfrm>
            <a:off x="2563813" y="1484313"/>
            <a:ext cx="4016375" cy="490537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习题源于</a:t>
            </a:r>
            <a:r>
              <a:rPr lang="en-US" altLang="zh-CN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典中点</a:t>
            </a:r>
            <a:r>
              <a:rPr lang="en-US" altLang="zh-CN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b="1" dirty="0">
                <a:solidFill>
                  <a:schemeClr val="tx1"/>
                </a:solidFill>
                <a:latin typeface="仿宋" pitchFamily="49" charset="-122"/>
                <a:ea typeface="仿宋" pitchFamily="49" charset="-122"/>
              </a:rPr>
              <a:t>的“基础练习”</a:t>
            </a:r>
          </a:p>
        </p:txBody>
      </p:sp>
      <p:sp>
        <p:nvSpPr>
          <p:cNvPr id="7173" name="矩形 7"/>
          <p:cNvSpPr>
            <a:spLocks noChangeArrowheads="1"/>
          </p:cNvSpPr>
          <p:nvPr/>
        </p:nvSpPr>
        <p:spPr bwMode="auto">
          <a:xfrm>
            <a:off x="2700338" y="3141663"/>
            <a:ext cx="4937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．</a:t>
            </a:r>
            <a:endParaRPr lang="en-US" altLang="zh-CN" sz="24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174" name="矩形 65"/>
          <p:cNvSpPr>
            <a:spLocks noChangeArrowheads="1"/>
          </p:cNvSpPr>
          <p:nvPr/>
        </p:nvSpPr>
        <p:spPr bwMode="auto">
          <a:xfrm>
            <a:off x="2700338" y="3733800"/>
            <a:ext cx="49371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．</a:t>
            </a:r>
            <a:endParaRPr lang="en-US" altLang="zh-CN" sz="24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175" name="矩形 66"/>
          <p:cNvSpPr>
            <a:spLocks noChangeArrowheads="1"/>
          </p:cNvSpPr>
          <p:nvPr/>
        </p:nvSpPr>
        <p:spPr bwMode="auto">
          <a:xfrm>
            <a:off x="5651500" y="3141663"/>
            <a:ext cx="4953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．</a:t>
            </a:r>
            <a:endParaRPr lang="en-US" altLang="zh-CN" sz="24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7176" name="矩形 67"/>
          <p:cNvSpPr>
            <a:spLocks noChangeArrowheads="1"/>
          </p:cNvSpPr>
          <p:nvPr/>
        </p:nvSpPr>
        <p:spPr bwMode="auto">
          <a:xfrm>
            <a:off x="5651500" y="3733800"/>
            <a:ext cx="4953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方正姚体" pitchFamily="2" charset="-122"/>
                <a:ea typeface="方正姚体" pitchFamily="2" charset="-122"/>
              </a:rPr>
              <a:t>．</a:t>
            </a:r>
            <a:endParaRPr lang="en-US" altLang="zh-CN" sz="2400" b="1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124325" y="3095625"/>
            <a:ext cx="477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jǐn</a:t>
            </a: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019925" y="3067050"/>
            <a:ext cx="477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jìn</a:t>
            </a: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144963" y="3632200"/>
            <a:ext cx="477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jìn</a:t>
            </a:r>
            <a:endParaRPr lang="zh-CN" alt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019925" y="3632200"/>
            <a:ext cx="4778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jǐn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2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3941763" y="3033713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3941763" y="4683125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2198688" y="3033713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2198688" y="4683125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1420813" y="1905000"/>
            <a:ext cx="6391275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二、读拼音，写词语。</a:t>
            </a:r>
            <a:endParaRPr lang="en-US" altLang="zh-CN" sz="2400" b="1" dirty="0">
              <a:latin typeface="+mn-ea"/>
              <a:ea typeface="+mn-ea"/>
            </a:endParaRPr>
          </a:p>
          <a:p>
            <a:pPr indent="630238">
              <a:lnSpc>
                <a:spcPct val="150000"/>
              </a:lnSpc>
              <a:defRPr/>
            </a:pP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zhěng  gè</a:t>
            </a:r>
            <a:r>
              <a:rPr lang="zh-CN" altLang="en-US" sz="2400" b="1">
                <a:latin typeface="方正姚体" pitchFamily="2" charset="-122"/>
                <a:ea typeface="方正姚体" pitchFamily="2" charset="-122"/>
              </a:rPr>
              <a:t>　　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fǎng   zhī</a:t>
            </a:r>
            <a:r>
              <a:rPr lang="zh-CN" altLang="en-US" sz="2400" b="1">
                <a:latin typeface="方正姚体" pitchFamily="2" charset="-122"/>
                <a:ea typeface="方正姚体" pitchFamily="2" charset="-122"/>
              </a:rPr>
              <a:t>　    </a:t>
            </a: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xiāo    shī</a:t>
            </a:r>
          </a:p>
          <a:p>
            <a:pPr indent="630238">
              <a:lnSpc>
                <a:spcPct val="150000"/>
              </a:lnSpc>
              <a:defRPr/>
            </a:pPr>
            <a:endParaRPr lang="en-US" altLang="zh-CN" sz="2400" b="1">
              <a:latin typeface="方正姚体" pitchFamily="2" charset="-122"/>
              <a:ea typeface="方正姚体" pitchFamily="2" charset="-122"/>
            </a:endParaRPr>
          </a:p>
          <a:p>
            <a:pPr indent="630238">
              <a:lnSpc>
                <a:spcPct val="150000"/>
              </a:lnSpc>
              <a:defRPr/>
            </a:pPr>
            <a:endParaRPr lang="en-US" altLang="zh-CN" sz="2400" b="1">
              <a:latin typeface="方正姚体" pitchFamily="2" charset="-122"/>
              <a:ea typeface="方正姚体" pitchFamily="2" charset="-122"/>
            </a:endParaRPr>
          </a:p>
          <a:p>
            <a:pPr indent="630238">
              <a:lnSpc>
                <a:spcPct val="150000"/>
              </a:lnSpc>
              <a:defRPr/>
            </a:pPr>
            <a:r>
              <a:rPr lang="en-US" altLang="zh-CN" sz="2400" b="1">
                <a:latin typeface="方正姚体" pitchFamily="2" charset="-122"/>
                <a:ea typeface="方正姚体" pitchFamily="2" charset="-122"/>
              </a:rPr>
              <a:t>   zěn    me       biān    xiě       chōu  kòng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246313" y="3076575"/>
            <a:ext cx="1343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整 个</a:t>
            </a:r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246313" y="4725988"/>
            <a:ext cx="1343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怎 么</a:t>
            </a:r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987800" y="3082925"/>
            <a:ext cx="1343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纺 织</a:t>
            </a: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3997325" y="4710113"/>
            <a:ext cx="1343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编 写</a:t>
            </a:r>
          </a:p>
        </p:txBody>
      </p:sp>
      <p:graphicFrame>
        <p:nvGraphicFramePr>
          <p:cNvPr id="31" name="表格 30"/>
          <p:cNvGraphicFramePr>
            <a:graphicFrameLocks noGrp="1"/>
          </p:cNvGraphicFramePr>
          <p:nvPr/>
        </p:nvGraphicFramePr>
        <p:xfrm>
          <a:off x="5670550" y="3063875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716588" y="3113088"/>
            <a:ext cx="1343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消 失</a:t>
            </a:r>
          </a:p>
        </p:txBody>
      </p:sp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5737225" y="4683125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792788" y="4710113"/>
            <a:ext cx="1343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抽 空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7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2" grpId="0"/>
      <p:bldP spid="3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7167"/>
          <p:cNvSpPr>
            <a:spLocks noChangeArrowheads="1"/>
          </p:cNvSpPr>
          <p:nvPr/>
        </p:nvSpPr>
        <p:spPr bwMode="auto">
          <a:xfrm>
            <a:off x="827088" y="1773238"/>
            <a:ext cx="76549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622300" indent="-622300">
              <a:lnSpc>
                <a:spcPct val="150000"/>
              </a:lnSpc>
              <a:defRPr/>
            </a:pPr>
            <a:r>
              <a:rPr lang="zh-CN" altLang="en-US" sz="2400" b="1">
                <a:latin typeface="宋体" pitchFamily="2" charset="-122"/>
                <a:ea typeface="宋体" pitchFamily="2" charset="-122"/>
              </a:rPr>
              <a:t>三、补充下面的词语。</a:t>
            </a:r>
          </a:p>
          <a:p>
            <a:pPr marL="622300" indent="1588">
              <a:lnSpc>
                <a:spcPct val="150000"/>
              </a:lnSpc>
              <a:defRPr/>
            </a:pP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笨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笨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然而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)</a:t>
            </a:r>
          </a:p>
          <a:p>
            <a:pPr marL="622300" indent="1588">
              <a:lnSpc>
                <a:spcPct val="150000"/>
              </a:lnSpc>
              <a:defRPr/>
            </a:pPr>
            <a:r>
              <a:rPr lang="zh-CN" altLang="en-US" sz="2400" b="1">
                <a:latin typeface="宋体" pitchFamily="2" charset="-122"/>
                <a:ea typeface="宋体" pitchFamily="2" charset="-122"/>
              </a:rPr>
              <a:t>与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隔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)    (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)(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斑斓</a:t>
            </a:r>
          </a:p>
          <a:p>
            <a:pPr marL="622300" indent="1588">
              <a:lnSpc>
                <a:spcPct val="150000"/>
              </a:lnSpc>
              <a:defRPr/>
            </a:pPr>
            <a:r>
              <a:rPr lang="zh-CN" altLang="en-US" sz="2400" b="1">
                <a:latin typeface="宋体" pitchFamily="2" charset="-122"/>
                <a:ea typeface="宋体" pitchFamily="2" charset="-122"/>
              </a:rPr>
              <a:t>尽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竭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)    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九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二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　　</a:t>
            </a:r>
            <a:r>
              <a:rPr lang="en-US" altLang="zh-CN" sz="2400" b="1"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400" b="1">
                <a:latin typeface="宋体" pitchFamily="2" charset="-122"/>
                <a:ea typeface="宋体" pitchFamily="2" charset="-122"/>
              </a:rPr>
              <a:t>之力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071688" y="2441575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手</a:t>
            </a: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319463" y="2457450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脚</a:t>
            </a:r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872038" y="2455863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飘</a:t>
            </a:r>
            <a:endParaRPr lang="zh-CN" altLang="en-US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381750" y="2398713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起</a:t>
            </a:r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051050" y="2987675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世</a:t>
            </a:r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305175" y="2987675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绝</a:t>
            </a:r>
            <a:endParaRPr lang="zh-CN" altLang="en-US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872038" y="2987675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色</a:t>
            </a:r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743575" y="2965450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彩</a:t>
            </a: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051050" y="3543300"/>
            <a:ext cx="4937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心</a:t>
            </a: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305175" y="3500438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力</a:t>
            </a: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140325" y="3500438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牛</a:t>
            </a:r>
            <a:endParaRPr lang="zh-CN" altLang="en-US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367463" y="3530600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虎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38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141663" y="4283075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宋体" charset="-122"/>
              </a:rPr>
              <a:t>②</a:t>
            </a:r>
            <a:endParaRPr lang="zh-CN" alt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402138" y="4287838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①</a:t>
            </a:r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597525" y="4284663"/>
            <a:ext cx="495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③</a:t>
            </a:r>
            <a:endParaRPr lang="zh-CN" altLang="en-US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832600" y="4264025"/>
            <a:ext cx="4937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④</a:t>
            </a:r>
          </a:p>
        </p:txBody>
      </p:sp>
      <p:grpSp>
        <p:nvGrpSpPr>
          <p:cNvPr id="10246" name="组合 27"/>
          <p:cNvGrpSpPr>
            <a:grpSpLocks/>
          </p:cNvGrpSpPr>
          <p:nvPr/>
        </p:nvGrpSpPr>
        <p:grpSpPr bwMode="auto">
          <a:xfrm>
            <a:off x="900113" y="893763"/>
            <a:ext cx="7200900" cy="5630862"/>
            <a:chOff x="899592" y="893033"/>
            <a:chExt cx="7200900" cy="5632311"/>
          </a:xfrm>
        </p:grpSpPr>
        <p:grpSp>
          <p:nvGrpSpPr>
            <p:cNvPr id="10256" name="组合 4"/>
            <p:cNvGrpSpPr>
              <a:grpSpLocks/>
            </p:cNvGrpSpPr>
            <p:nvPr/>
          </p:nvGrpSpPr>
          <p:grpSpPr bwMode="auto">
            <a:xfrm>
              <a:off x="899592" y="893033"/>
              <a:ext cx="7200900" cy="5632311"/>
              <a:chOff x="899592" y="893033"/>
              <a:chExt cx="7200900" cy="5632311"/>
            </a:xfrm>
          </p:grpSpPr>
          <p:sp>
            <p:nvSpPr>
              <p:cNvPr id="4" name="矩形 3"/>
              <p:cNvSpPr/>
              <p:nvPr/>
            </p:nvSpPr>
            <p:spPr bwMode="auto">
              <a:xfrm>
                <a:off x="899592" y="893033"/>
                <a:ext cx="7200900" cy="563231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623888" indent="-623888">
                  <a:lnSpc>
                    <a:spcPct val="150000"/>
                  </a:lnSpc>
                  <a:defRPr/>
                </a:pPr>
                <a:r>
                  <a:rPr lang="zh-CN" altLang="en-US" sz="2400" b="1">
                    <a:latin typeface="+mn-ea"/>
                    <a:ea typeface="+mn-ea"/>
                  </a:rPr>
                  <a:t>四、句子练习。</a:t>
                </a:r>
              </a:p>
              <a:p>
                <a:pPr marL="623888" indent="-623888">
                  <a:lnSpc>
                    <a:spcPct val="150000"/>
                  </a:lnSpc>
                  <a:defRPr/>
                </a:pPr>
                <a:r>
                  <a:rPr lang="en-US" altLang="zh-CN" sz="2400" b="1">
                    <a:latin typeface="+mn-ea"/>
                    <a:ea typeface="+mn-ea"/>
                  </a:rPr>
                  <a:t>1</a:t>
                </a:r>
                <a:r>
                  <a:rPr lang="zh-CN" altLang="en-US" sz="2400" b="1">
                    <a:latin typeface="+mn-ea"/>
                    <a:ea typeface="+mn-ea"/>
                  </a:rPr>
                  <a:t>．仿例句选择填空。</a:t>
                </a:r>
                <a:r>
                  <a:rPr lang="en-US" altLang="zh-CN" sz="2400" b="1">
                    <a:latin typeface="+mn-ea"/>
                    <a:ea typeface="+mn-ea"/>
                  </a:rPr>
                  <a:t>(</a:t>
                </a:r>
                <a:r>
                  <a:rPr lang="zh-CN" altLang="en-US" sz="2400" b="1">
                    <a:latin typeface="+mn-ea"/>
                    <a:ea typeface="+mn-ea"/>
                  </a:rPr>
                  <a:t>填序号</a:t>
                </a:r>
                <a:r>
                  <a:rPr lang="en-US" altLang="zh-CN" sz="2400" b="1">
                    <a:latin typeface="+mn-ea"/>
                    <a:ea typeface="+mn-ea"/>
                  </a:rPr>
                  <a:t>) </a:t>
                </a:r>
              </a:p>
              <a:p>
                <a:pPr marL="536575">
                  <a:lnSpc>
                    <a:spcPct val="150000"/>
                  </a:lnSpc>
                  <a:defRPr/>
                </a:pPr>
                <a:r>
                  <a:rPr lang="zh-CN" altLang="en-US" sz="2400" b="1">
                    <a:latin typeface="+mn-ea"/>
                    <a:ea typeface="+mn-ea"/>
                  </a:rPr>
                  <a:t>例句：这个可怜的小毛虫，既不会唱，也不会跑，更不会飞。</a:t>
                </a:r>
              </a:p>
              <a:p>
                <a:pPr marL="623888" indent="-87313">
                  <a:lnSpc>
                    <a:spcPct val="150000"/>
                  </a:lnSpc>
                  <a:defRPr/>
                </a:pPr>
                <a:r>
                  <a:rPr lang="zh-CN" altLang="en-US" sz="2400" b="1">
                    <a:latin typeface="仿宋" pitchFamily="49" charset="-122"/>
                    <a:ea typeface="仿宋" pitchFamily="49" charset="-122"/>
                  </a:rPr>
                  <a:t>①没有鞋穿　　　②女孩　　　③没有书读</a:t>
                </a:r>
              </a:p>
              <a:p>
                <a:pPr marL="623888" indent="-87313">
                  <a:lnSpc>
                    <a:spcPct val="150000"/>
                  </a:lnSpc>
                  <a:defRPr/>
                </a:pPr>
                <a:r>
                  <a:rPr lang="zh-CN" altLang="en-US" sz="2400" b="1">
                    <a:latin typeface="仿宋" pitchFamily="49" charset="-122"/>
                    <a:ea typeface="仿宋" pitchFamily="49" charset="-122"/>
                  </a:rPr>
                  <a:t>④不能和其他孩子一样去上学</a:t>
                </a:r>
              </a:p>
              <a:p>
                <a:pPr marL="623888" indent="-87313">
                  <a:lnSpc>
                    <a:spcPct val="150000"/>
                  </a:lnSpc>
                  <a:defRPr/>
                </a:pPr>
                <a:r>
                  <a:rPr lang="zh-CN" altLang="en-US" sz="2400" b="1">
                    <a:latin typeface="+mn-ea"/>
                    <a:ea typeface="+mn-ea"/>
                  </a:rPr>
                  <a:t>这个伤心的</a:t>
                </a:r>
                <a:r>
                  <a:rPr lang="en-US" altLang="zh-CN" sz="2400" b="1">
                    <a:latin typeface="+mn-ea"/>
                    <a:ea typeface="+mn-ea"/>
                  </a:rPr>
                  <a:t>____</a:t>
                </a:r>
                <a:r>
                  <a:rPr lang="zh-CN" altLang="en-US" sz="2400" b="1">
                    <a:latin typeface="+mn-ea"/>
                    <a:ea typeface="+mn-ea"/>
                  </a:rPr>
                  <a:t>，既</a:t>
                </a:r>
                <a:r>
                  <a:rPr lang="en-US" altLang="zh-CN" sz="2400" b="1">
                    <a:latin typeface="+mn-ea"/>
                    <a:ea typeface="+mn-ea"/>
                  </a:rPr>
                  <a:t>____</a:t>
                </a:r>
                <a:r>
                  <a:rPr lang="zh-CN" altLang="en-US" sz="2400" b="1">
                    <a:latin typeface="+mn-ea"/>
                    <a:ea typeface="+mn-ea"/>
                  </a:rPr>
                  <a:t>，也</a:t>
                </a:r>
                <a:r>
                  <a:rPr lang="en-US" altLang="zh-CN" sz="2400" b="1">
                    <a:latin typeface="+mn-ea"/>
                    <a:ea typeface="+mn-ea"/>
                  </a:rPr>
                  <a:t>____</a:t>
                </a:r>
                <a:r>
                  <a:rPr lang="zh-CN" altLang="en-US" sz="2400" b="1">
                    <a:latin typeface="+mn-ea"/>
                    <a:ea typeface="+mn-ea"/>
                  </a:rPr>
                  <a:t>，更</a:t>
                </a:r>
                <a:r>
                  <a:rPr lang="en-US" altLang="zh-CN" sz="2400" b="1">
                    <a:latin typeface="+mn-ea"/>
                    <a:ea typeface="+mn-ea"/>
                  </a:rPr>
                  <a:t>____</a:t>
                </a:r>
                <a:r>
                  <a:rPr lang="zh-CN" altLang="en-US" sz="2400" b="1">
                    <a:latin typeface="+mn-ea"/>
                    <a:ea typeface="+mn-ea"/>
                  </a:rPr>
                  <a:t>。</a:t>
                </a:r>
              </a:p>
              <a:p>
                <a:pPr marL="536575" indent="-536575">
                  <a:lnSpc>
                    <a:spcPct val="150000"/>
                  </a:lnSpc>
                  <a:defRPr/>
                </a:pPr>
                <a:r>
                  <a:rPr lang="en-US" altLang="zh-CN" sz="2400" b="1">
                    <a:latin typeface="+mn-ea"/>
                    <a:ea typeface="+mn-ea"/>
                  </a:rPr>
                  <a:t>2</a:t>
                </a:r>
                <a:r>
                  <a:rPr lang="zh-CN" altLang="en-US" sz="2400" b="1">
                    <a:latin typeface="+mn-ea"/>
                    <a:ea typeface="+mn-ea"/>
                  </a:rPr>
                  <a:t>．加标点：  万事万物都有自己的规律      小毛虫听到一个声音在回答      你要耐心等待   以后会明白的</a:t>
                </a:r>
              </a:p>
            </p:txBody>
          </p:sp>
          <p:sp>
            <p:nvSpPr>
              <p:cNvPr id="6" name="矩形 5"/>
              <p:cNvSpPr/>
              <p:nvPr/>
            </p:nvSpPr>
            <p:spPr bwMode="auto">
              <a:xfrm>
                <a:off x="2622029" y="4907266"/>
                <a:ext cx="358775" cy="36045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 bwMode="auto">
              <a:xfrm>
                <a:off x="6444729" y="4907266"/>
                <a:ext cx="358775" cy="36045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 bwMode="auto">
              <a:xfrm>
                <a:off x="6878117" y="4907266"/>
                <a:ext cx="358775" cy="360455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 bwMode="auto">
              <a:xfrm>
                <a:off x="4715942" y="5429687"/>
                <a:ext cx="358775" cy="360456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 bwMode="auto">
              <a:xfrm>
                <a:off x="5147742" y="5429687"/>
                <a:ext cx="358775" cy="360456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 bwMode="auto">
              <a:xfrm>
                <a:off x="3493567" y="6004510"/>
                <a:ext cx="358775" cy="360456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 bwMode="auto">
              <a:xfrm>
                <a:off x="3925367" y="6004510"/>
                <a:ext cx="358775" cy="360456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25" name="矩形 24"/>
            <p:cNvSpPr/>
            <p:nvPr/>
          </p:nvSpPr>
          <p:spPr bwMode="auto">
            <a:xfrm>
              <a:off x="7452792" y="5429687"/>
              <a:ext cx="358775" cy="36045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7383463" y="5378450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，</a:t>
            </a:r>
            <a:endParaRPr lang="zh-CN" altLang="en-US"/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430588" y="5991225"/>
            <a:ext cx="493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。</a:t>
            </a:r>
            <a:endParaRPr lang="zh-CN" altLang="en-US"/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827463" y="5954713"/>
            <a:ext cx="493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”</a:t>
            </a: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554288" y="4857750"/>
            <a:ext cx="493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“</a:t>
            </a:r>
            <a:endParaRPr lang="zh-CN" alt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381750" y="4868863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！</a:t>
            </a:r>
            <a:endParaRPr lang="zh-CN" altLang="en-US"/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813550" y="4857750"/>
            <a:ext cx="495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”</a:t>
            </a:r>
            <a:endParaRPr lang="zh-CN" altLang="en-US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654550" y="5373688"/>
            <a:ext cx="493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，</a:t>
            </a:r>
            <a:endParaRPr lang="zh-CN" altLang="en-US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060950" y="5359400"/>
            <a:ext cx="49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charset="-122"/>
              </a:rPr>
              <a:t>“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2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23" grpId="0"/>
      <p:bldP spid="24" grpId="0"/>
      <p:bldP spid="26" grpId="0"/>
      <p:bldP spid="18" grpId="0"/>
      <p:bldP spid="19" grpId="0"/>
      <p:bldP spid="20" grpId="0"/>
      <p:bldP spid="21" grpId="0"/>
      <p:bldP spid="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5" name="组合 2"/>
          <p:cNvGrpSpPr/>
          <p:nvPr/>
        </p:nvGrpSpPr>
        <p:grpSpPr>
          <a:xfrm>
            <a:off x="890588" y="2506663"/>
            <a:ext cx="7748587" cy="1241425"/>
            <a:chOff x="918568" y="2622805"/>
            <a:chExt cx="7747760" cy="1240768"/>
          </a:xfrm>
        </p:grpSpPr>
        <p:sp>
          <p:nvSpPr>
            <p:cNvPr id="4" name="任意多边形 3"/>
            <p:cNvSpPr/>
            <p:nvPr/>
          </p:nvSpPr>
          <p:spPr>
            <a:xfrm>
              <a:off x="918568" y="2936964"/>
              <a:ext cx="7747760" cy="926609"/>
            </a:xfrm>
            <a:custGeom>
              <a:avLst/>
              <a:gdLst>
                <a:gd name="connsiteX0" fmla="*/ 0 w 7638579"/>
                <a:gd name="connsiteY0" fmla="*/ 154353 h 926100"/>
                <a:gd name="connsiteX1" fmla="*/ 154353 w 7638579"/>
                <a:gd name="connsiteY1" fmla="*/ 0 h 926100"/>
                <a:gd name="connsiteX2" fmla="*/ 7484226 w 7638579"/>
                <a:gd name="connsiteY2" fmla="*/ 0 h 926100"/>
                <a:gd name="connsiteX3" fmla="*/ 7638579 w 7638579"/>
                <a:gd name="connsiteY3" fmla="*/ 154353 h 926100"/>
                <a:gd name="connsiteX4" fmla="*/ 7638579 w 7638579"/>
                <a:gd name="connsiteY4" fmla="*/ 771747 h 926100"/>
                <a:gd name="connsiteX5" fmla="*/ 7484226 w 7638579"/>
                <a:gd name="connsiteY5" fmla="*/ 926100 h 926100"/>
                <a:gd name="connsiteX6" fmla="*/ 154353 w 7638579"/>
                <a:gd name="connsiteY6" fmla="*/ 926100 h 926100"/>
                <a:gd name="connsiteX7" fmla="*/ 0 w 7638579"/>
                <a:gd name="connsiteY7" fmla="*/ 771747 h 926100"/>
                <a:gd name="connsiteX8" fmla="*/ 0 w 7638579"/>
                <a:gd name="connsiteY8" fmla="*/ 154353 h 926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38579" h="926100">
                  <a:moveTo>
                    <a:pt x="0" y="154353"/>
                  </a:moveTo>
                  <a:cubicBezTo>
                    <a:pt x="0" y="69106"/>
                    <a:pt x="69106" y="0"/>
                    <a:pt x="154353" y="0"/>
                  </a:cubicBezTo>
                  <a:lnTo>
                    <a:pt x="7484226" y="0"/>
                  </a:lnTo>
                  <a:cubicBezTo>
                    <a:pt x="7569473" y="0"/>
                    <a:pt x="7638579" y="69106"/>
                    <a:pt x="7638579" y="154353"/>
                  </a:cubicBezTo>
                  <a:lnTo>
                    <a:pt x="7638579" y="771747"/>
                  </a:lnTo>
                  <a:cubicBezTo>
                    <a:pt x="7638579" y="856994"/>
                    <a:pt x="7569473" y="926100"/>
                    <a:pt x="7484226" y="926100"/>
                  </a:cubicBezTo>
                  <a:lnTo>
                    <a:pt x="154353" y="926100"/>
                  </a:lnTo>
                  <a:cubicBezTo>
                    <a:pt x="69106" y="926100"/>
                    <a:pt x="0" y="856994"/>
                    <a:pt x="0" y="771747"/>
                  </a:cubicBezTo>
                  <a:lnTo>
                    <a:pt x="0" y="154353"/>
                  </a:lnTo>
                  <a:close/>
                </a:path>
              </a:pathLst>
            </a:custGeom>
            <a:solidFill>
              <a:srgbClr val="DBE1ED">
                <a:alpha val="89804"/>
              </a:srgb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38047" tIns="336800" rIns="638047" bIns="215896" spcCol="1270" anchor="b"/>
            <a:lstStyle/>
            <a:p>
              <a:pPr marL="342900" marR="0" lvl="1" indent="-34290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 typeface="Wingdings" panose="05000000000000000000" pitchFamily="2" charset="2"/>
                <a:buChar char="Ø"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  <a:cs typeface="+mn-cs"/>
                </a:rPr>
                <a:t>完成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《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点拨</a:t>
              </a: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》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  <a:cs typeface="+mn-cs"/>
                </a:rPr>
                <a:t>“阅读方法练”“写作方法练”。</a:t>
              </a: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300122" y="2622805"/>
              <a:ext cx="2670731" cy="413280"/>
            </a:xfrm>
            <a:custGeom>
              <a:avLst/>
              <a:gdLst>
                <a:gd name="connsiteX0" fmla="*/ 0 w 2670731"/>
                <a:gd name="connsiteY0" fmla="*/ 68881 h 413280"/>
                <a:gd name="connsiteX1" fmla="*/ 68881 w 2670731"/>
                <a:gd name="connsiteY1" fmla="*/ 0 h 413280"/>
                <a:gd name="connsiteX2" fmla="*/ 2601850 w 2670731"/>
                <a:gd name="connsiteY2" fmla="*/ 0 h 413280"/>
                <a:gd name="connsiteX3" fmla="*/ 2670731 w 2670731"/>
                <a:gd name="connsiteY3" fmla="*/ 68881 h 413280"/>
                <a:gd name="connsiteX4" fmla="*/ 2670731 w 2670731"/>
                <a:gd name="connsiteY4" fmla="*/ 344399 h 413280"/>
                <a:gd name="connsiteX5" fmla="*/ 2601850 w 2670731"/>
                <a:gd name="connsiteY5" fmla="*/ 413280 h 413280"/>
                <a:gd name="connsiteX6" fmla="*/ 68881 w 2670731"/>
                <a:gd name="connsiteY6" fmla="*/ 413280 h 413280"/>
                <a:gd name="connsiteX7" fmla="*/ 0 w 2670731"/>
                <a:gd name="connsiteY7" fmla="*/ 344399 h 413280"/>
                <a:gd name="connsiteX8" fmla="*/ 0 w 2670731"/>
                <a:gd name="connsiteY8" fmla="*/ 68881 h 413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0731" h="413280">
                  <a:moveTo>
                    <a:pt x="0" y="68881"/>
                  </a:moveTo>
                  <a:cubicBezTo>
                    <a:pt x="0" y="30839"/>
                    <a:pt x="30839" y="0"/>
                    <a:pt x="68881" y="0"/>
                  </a:cubicBezTo>
                  <a:lnTo>
                    <a:pt x="2601850" y="0"/>
                  </a:lnTo>
                  <a:cubicBezTo>
                    <a:pt x="2639892" y="0"/>
                    <a:pt x="2670731" y="30839"/>
                    <a:pt x="2670731" y="68881"/>
                  </a:cubicBezTo>
                  <a:lnTo>
                    <a:pt x="2670731" y="344399"/>
                  </a:lnTo>
                  <a:cubicBezTo>
                    <a:pt x="2670731" y="382441"/>
                    <a:pt x="2639892" y="413280"/>
                    <a:pt x="2601850" y="413280"/>
                  </a:cubicBezTo>
                  <a:lnTo>
                    <a:pt x="68881" y="413280"/>
                  </a:lnTo>
                  <a:cubicBezTo>
                    <a:pt x="30839" y="413280"/>
                    <a:pt x="0" y="382441"/>
                    <a:pt x="0" y="344399"/>
                  </a:cubicBezTo>
                  <a:lnTo>
                    <a:pt x="0" y="68881"/>
                  </a:lnTo>
                  <a:close/>
                </a:path>
              </a:pathLst>
            </a:custGeom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22279" tIns="20175" rIns="222279" bIns="20175" spcCol="127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A</a:t>
              </a:r>
              <a:r>
                <a:rPr kumimoji="0" lang="zh-CN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组</a:t>
              </a:r>
              <a:r>
                <a:rPr kumimoji="0" lang="en-US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—</a:t>
              </a:r>
              <a:r>
                <a:rPr kumimoji="0" lang="zh-CN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基础篇</a:t>
              </a:r>
            </a:p>
          </p:txBody>
        </p:sp>
      </p:grpSp>
      <p:graphicFrame>
        <p:nvGraphicFramePr>
          <p:cNvPr id="7" name="图示 6"/>
          <p:cNvGraphicFramePr/>
          <p:nvPr/>
        </p:nvGraphicFramePr>
        <p:xfrm>
          <a:off x="890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9397" name="组合 5"/>
          <p:cNvGrpSpPr/>
          <p:nvPr/>
        </p:nvGrpSpPr>
        <p:grpSpPr>
          <a:xfrm>
            <a:off x="903288" y="3951288"/>
            <a:ext cx="7735887" cy="1371600"/>
            <a:chOff x="931282" y="4035939"/>
            <a:chExt cx="7735045" cy="1370872"/>
          </a:xfrm>
        </p:grpSpPr>
        <p:sp>
          <p:nvSpPr>
            <p:cNvPr id="8" name="任意多边形 7"/>
            <p:cNvSpPr/>
            <p:nvPr/>
          </p:nvSpPr>
          <p:spPr>
            <a:xfrm>
              <a:off x="931282" y="4386590"/>
              <a:ext cx="7735045" cy="1020221"/>
            </a:xfrm>
            <a:custGeom>
              <a:avLst/>
              <a:gdLst>
                <a:gd name="connsiteX0" fmla="*/ 0 w 7638579"/>
                <a:gd name="connsiteY0" fmla="*/ 170103 h 1020600"/>
                <a:gd name="connsiteX1" fmla="*/ 170103 w 7638579"/>
                <a:gd name="connsiteY1" fmla="*/ 0 h 1020600"/>
                <a:gd name="connsiteX2" fmla="*/ 7468476 w 7638579"/>
                <a:gd name="connsiteY2" fmla="*/ 0 h 1020600"/>
                <a:gd name="connsiteX3" fmla="*/ 7638579 w 7638579"/>
                <a:gd name="connsiteY3" fmla="*/ 170103 h 1020600"/>
                <a:gd name="connsiteX4" fmla="*/ 7638579 w 7638579"/>
                <a:gd name="connsiteY4" fmla="*/ 850497 h 1020600"/>
                <a:gd name="connsiteX5" fmla="*/ 7468476 w 7638579"/>
                <a:gd name="connsiteY5" fmla="*/ 1020600 h 1020600"/>
                <a:gd name="connsiteX6" fmla="*/ 170103 w 7638579"/>
                <a:gd name="connsiteY6" fmla="*/ 1020600 h 1020600"/>
                <a:gd name="connsiteX7" fmla="*/ 0 w 7638579"/>
                <a:gd name="connsiteY7" fmla="*/ 850497 h 1020600"/>
                <a:gd name="connsiteX8" fmla="*/ 0 w 7638579"/>
                <a:gd name="connsiteY8" fmla="*/ 170103 h 102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38579" h="1020600">
                  <a:moveTo>
                    <a:pt x="0" y="170103"/>
                  </a:moveTo>
                  <a:cubicBezTo>
                    <a:pt x="0" y="76158"/>
                    <a:pt x="76158" y="0"/>
                    <a:pt x="170103" y="0"/>
                  </a:cubicBezTo>
                  <a:lnTo>
                    <a:pt x="7468476" y="0"/>
                  </a:lnTo>
                  <a:cubicBezTo>
                    <a:pt x="7562421" y="0"/>
                    <a:pt x="7638579" y="76158"/>
                    <a:pt x="7638579" y="170103"/>
                  </a:cubicBezTo>
                  <a:lnTo>
                    <a:pt x="7638579" y="850497"/>
                  </a:lnTo>
                  <a:cubicBezTo>
                    <a:pt x="7638579" y="944442"/>
                    <a:pt x="7562421" y="1020600"/>
                    <a:pt x="7468476" y="1020600"/>
                  </a:cubicBezTo>
                  <a:lnTo>
                    <a:pt x="170103" y="1020600"/>
                  </a:lnTo>
                  <a:cubicBezTo>
                    <a:pt x="76158" y="1020600"/>
                    <a:pt x="0" y="944442"/>
                    <a:pt x="0" y="850497"/>
                  </a:cubicBezTo>
                  <a:lnTo>
                    <a:pt x="0" y="170103"/>
                  </a:lnTo>
                  <a:close/>
                </a:path>
              </a:pathLst>
            </a:custGeom>
            <a:solidFill>
              <a:srgbClr val="DBE1ED">
                <a:alpha val="89804"/>
              </a:srgb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42661" tIns="424726" rIns="642661" bIns="220510" spcCol="1270" anchor="ctr"/>
            <a:lstStyle/>
            <a:p>
              <a:pPr marL="342900" marR="0" lvl="1" indent="-342900" algn="l" defTabSz="10668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 typeface="Wingdings" panose="05000000000000000000" pitchFamily="2" charset="2"/>
                <a:buChar char="Ø"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  <a:cs typeface="+mn-cs"/>
                </a:rPr>
                <a:t>完成</a:t>
              </a: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《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典中点</a:t>
              </a: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楷体" pitchFamily="49" charset="-122"/>
                  <a:ea typeface="楷体" pitchFamily="49" charset="-122"/>
                  <a:cs typeface="+mn-cs"/>
                </a:rPr>
                <a:t>》</a:t>
              </a:r>
              <a:r>
                <a:rPr kumimoji="0" lang="en-US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  <a:cs typeface="+mn-cs"/>
                </a:rPr>
                <a:t>“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仿宋" pitchFamily="49" charset="-122"/>
                  <a:ea typeface="仿宋" pitchFamily="49" charset="-122"/>
                  <a:cs typeface="+mn-cs"/>
                </a:rPr>
                <a:t>主题探究”“拓展提升”。</a:t>
              </a: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312837" y="4035939"/>
              <a:ext cx="2645304" cy="531360"/>
            </a:xfrm>
            <a:custGeom>
              <a:avLst/>
              <a:gdLst>
                <a:gd name="connsiteX0" fmla="*/ 0 w 2645304"/>
                <a:gd name="connsiteY0" fmla="*/ 88562 h 531360"/>
                <a:gd name="connsiteX1" fmla="*/ 88562 w 2645304"/>
                <a:gd name="connsiteY1" fmla="*/ 0 h 531360"/>
                <a:gd name="connsiteX2" fmla="*/ 2556742 w 2645304"/>
                <a:gd name="connsiteY2" fmla="*/ 0 h 531360"/>
                <a:gd name="connsiteX3" fmla="*/ 2645304 w 2645304"/>
                <a:gd name="connsiteY3" fmla="*/ 88562 h 531360"/>
                <a:gd name="connsiteX4" fmla="*/ 2645304 w 2645304"/>
                <a:gd name="connsiteY4" fmla="*/ 442798 h 531360"/>
                <a:gd name="connsiteX5" fmla="*/ 2556742 w 2645304"/>
                <a:gd name="connsiteY5" fmla="*/ 531360 h 531360"/>
                <a:gd name="connsiteX6" fmla="*/ 88562 w 2645304"/>
                <a:gd name="connsiteY6" fmla="*/ 531360 h 531360"/>
                <a:gd name="connsiteX7" fmla="*/ 0 w 2645304"/>
                <a:gd name="connsiteY7" fmla="*/ 442798 h 531360"/>
                <a:gd name="connsiteX8" fmla="*/ 0 w 2645304"/>
                <a:gd name="connsiteY8" fmla="*/ 88562 h 531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5304" h="531360">
                  <a:moveTo>
                    <a:pt x="0" y="88562"/>
                  </a:moveTo>
                  <a:cubicBezTo>
                    <a:pt x="0" y="39651"/>
                    <a:pt x="39651" y="0"/>
                    <a:pt x="88562" y="0"/>
                  </a:cubicBezTo>
                  <a:lnTo>
                    <a:pt x="2556742" y="0"/>
                  </a:lnTo>
                  <a:cubicBezTo>
                    <a:pt x="2605653" y="0"/>
                    <a:pt x="2645304" y="39651"/>
                    <a:pt x="2645304" y="88562"/>
                  </a:cubicBezTo>
                  <a:lnTo>
                    <a:pt x="2645304" y="442798"/>
                  </a:lnTo>
                  <a:cubicBezTo>
                    <a:pt x="2645304" y="491709"/>
                    <a:pt x="2605653" y="531360"/>
                    <a:pt x="2556742" y="531360"/>
                  </a:cubicBezTo>
                  <a:lnTo>
                    <a:pt x="88562" y="531360"/>
                  </a:lnTo>
                  <a:cubicBezTo>
                    <a:pt x="39651" y="531360"/>
                    <a:pt x="0" y="491709"/>
                    <a:pt x="0" y="442798"/>
                  </a:cubicBezTo>
                  <a:lnTo>
                    <a:pt x="0" y="88562"/>
                  </a:lnTo>
                  <a:close/>
                </a:path>
              </a:pathLst>
            </a:custGeom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28043" tIns="25939" rIns="228043" bIns="25939" spcCol="1270" anchor="ctr"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B</a:t>
              </a:r>
              <a:r>
                <a:rPr kumimoji="0" lang="zh-CN" altLang="en-US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组</a:t>
              </a:r>
              <a:r>
                <a:rPr kumimoji="0" lang="en-US" altLang="zh-CN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—</a:t>
              </a:r>
              <a:r>
                <a:rPr kumimoji="0" lang="zh-CN" altLang="en-US" sz="2800" b="1" i="0" u="none" strike="noStrike" kern="1200" cap="none" spc="0" normalizeH="0" baseline="0" noProof="0" dirty="0">
                  <a:ln w="17780" cmpd="sng">
                    <a:noFill/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黑体" panose="02010600030101010101" pitchFamily="49" charset="-122"/>
                  <a:ea typeface="黑体" panose="02010600030101010101" pitchFamily="49" charset="-122"/>
                  <a:cs typeface="+mn-cs"/>
                </a:rPr>
                <a:t>提升篇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7" name="内容占位符 2"/>
          <p:cNvSpPr txBox="1">
            <a:spLocks noChangeArrowheads="1"/>
          </p:cNvSpPr>
          <p:nvPr/>
        </p:nvSpPr>
        <p:spPr bwMode="auto">
          <a:xfrm>
            <a:off x="782638" y="1897063"/>
            <a:ext cx="7793038" cy="330993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Adobe 黑体 Std R" pitchFamily="34" charset="-122"/>
                <a:sym typeface="Calibri" pitchFamily="34" charset="0"/>
              </a:rPr>
              <a:t>核心问题：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Adobe 黑体 Std R" pitchFamily="34" charset="-122"/>
              <a:sym typeface="Calibri" pitchFamily="34" charset="0"/>
            </a:endParaRPr>
          </a:p>
          <a:p>
            <a:pPr marL="355600">
              <a:lnSpc>
                <a:spcPct val="150000"/>
              </a:lnSpc>
            </a:pPr>
            <a:r>
              <a:rPr lang="zh-CN" altLang="en-US" sz="2400" b="1" dirty="0">
                <a:latin typeface="+mj-ea"/>
                <a:ea typeface="+mj-ea"/>
              </a:rPr>
              <a:t>你从课文中明白了什么道理？</a:t>
            </a:r>
          </a:p>
          <a:p>
            <a:pPr marL="342900" marR="0" lvl="0" indent="-34290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Calibri" pitchFamily="34" charset="0"/>
              </a:rPr>
              <a:t>串珠问题：</a:t>
            </a:r>
          </a:p>
          <a:p>
            <a:pPr>
              <a:lnSpc>
                <a:spcPct val="150000"/>
              </a:lnSpc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1.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一读：</a:t>
            </a:r>
            <a:r>
              <a:rPr lang="zh-CN" altLang="en-US" sz="2400" b="1" dirty="0">
                <a:latin typeface="+mj-ea"/>
                <a:ea typeface="+mj-ea"/>
              </a:rPr>
              <a:t>读课文，说说课文写了小毛虫的什么故事？</a:t>
            </a:r>
          </a:p>
          <a:p>
            <a:pPr marL="273050" indent="-273050" eaLnBrk="1" hangingPunct="1">
              <a:lnSpc>
                <a:spcPct val="150000"/>
              </a:lnSpc>
              <a:spcBef>
                <a:spcPts val="0"/>
              </a:spcBef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2.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二画：</a:t>
            </a:r>
            <a:r>
              <a:rPr lang="zh-CN" altLang="en-US" sz="2400" b="1" dirty="0">
                <a:latin typeface="+mj-ea"/>
                <a:ea typeface="+mj-ea"/>
              </a:rPr>
              <a:t>画出小毛虫变化的句子</a:t>
            </a:r>
            <a:r>
              <a:rPr lang="zh-CN" altLang="en-US" sz="2400" b="1" dirty="0" smtClean="0">
                <a:latin typeface="+mj-ea"/>
                <a:ea typeface="+mj-ea"/>
              </a:rPr>
              <a:t>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3.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三品：</a:t>
            </a:r>
            <a:r>
              <a:rPr lang="zh-CN" altLang="en-US" sz="2400" b="1" dirty="0">
                <a:latin typeface="+mj-ea"/>
                <a:ea typeface="+mj-ea"/>
              </a:rPr>
              <a:t>小毛虫在茧屋里经历了什么？</a:t>
            </a:r>
          </a:p>
          <a:p>
            <a:pPr>
              <a:lnSpc>
                <a:spcPct val="150000"/>
              </a:lnSpc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sym typeface="Calibri" pitchFamily="34" charset="0"/>
              </a:rPr>
              <a:t>4.</a:t>
            </a:r>
            <a:r>
              <a:rPr lang="zh-CN" altLang="en-US" sz="2400" b="1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四探：</a:t>
            </a:r>
            <a:r>
              <a:rPr lang="zh-CN" altLang="en-US" sz="2400" b="1" dirty="0">
                <a:latin typeface="+mj-ea"/>
                <a:ea typeface="+mj-ea"/>
              </a:rPr>
              <a:t>小毛虫为什么会有这样的变化？</a:t>
            </a:r>
          </a:p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sym typeface="Calibri" pitchFamily="34" charset="0"/>
            </a:endParaRPr>
          </a:p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sym typeface="Calibri" pitchFamily="34" charset="0"/>
            </a:endParaRPr>
          </a:p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sym typeface="Calibri" pitchFamily="34" charset="0"/>
            </a:endParaRPr>
          </a:p>
          <a:p>
            <a:pPr marL="273050" marR="0" lvl="0" indent="-273050" algn="l" defTabSz="4572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sym typeface="Calibri" pitchFamily="34" charset="0"/>
            </a:endParaRPr>
          </a:p>
        </p:txBody>
      </p:sp>
      <p:pic>
        <p:nvPicPr>
          <p:cNvPr id="2970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163" y="1058863"/>
            <a:ext cx="3767137" cy="858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/>
          <p:nvPr/>
        </p:nvGrpSpPr>
        <p:grpSpPr>
          <a:xfrm>
            <a:off x="1165225" y="4986338"/>
            <a:ext cx="7562850" cy="1208087"/>
            <a:chOff x="599942" y="4775851"/>
            <a:chExt cx="7561330" cy="1207762"/>
          </a:xfrm>
        </p:grpSpPr>
        <p:sp>
          <p:nvSpPr>
            <p:cNvPr id="34" name="单圆角矩形 33"/>
            <p:cNvSpPr/>
            <p:nvPr/>
          </p:nvSpPr>
          <p:spPr>
            <a:xfrm>
              <a:off x="1610977" y="5021847"/>
              <a:ext cx="6550295" cy="860194"/>
            </a:xfrm>
            <a:prstGeom prst="snipRoundRect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0686" tIns="120686" rIns="120686" bIns="120686" spcCol="1270" anchor="ctr"/>
            <a:lstStyle/>
            <a:p>
              <a:pPr marL="0" lvl="1" defTabSz="1244600">
                <a:spcAft>
                  <a:spcPct val="15000"/>
                </a:spcAft>
                <a:defRPr/>
              </a:pPr>
              <a:r>
                <a:rPr lang="zh-CN" altLang="en-US" sz="2400" b="1" dirty="0" smtClean="0">
                  <a:solidFill>
                    <a:prstClr val="black"/>
                  </a:solidFill>
                  <a:latin typeface="+mj-ea"/>
                  <a:ea typeface="+mj-ea"/>
                  <a:sym typeface="Calibri" pitchFamily="34" charset="0"/>
                </a:rPr>
                <a:t>从课文中，你明白了什么道理？ 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ea"/>
                  <a:ea typeface="+mj-ea"/>
                  <a:sym typeface="Calibri" pitchFamily="34" charset="0"/>
                </a:rPr>
                <a:t>　</a:t>
              </a: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99942" y="4775851"/>
              <a:ext cx="1169753" cy="1207762"/>
            </a:xfrm>
            <a:custGeom>
              <a:avLst/>
              <a:gdLst>
                <a:gd name="connsiteX0" fmla="*/ 600729 w 846331"/>
                <a:gd name="connsiteY0" fmla="*/ 134938 h 846331"/>
                <a:gd name="connsiteX1" fmla="*/ 666560 w 846331"/>
                <a:gd name="connsiteY1" fmla="*/ 79696 h 846331"/>
                <a:gd name="connsiteX2" fmla="*/ 719152 w 846331"/>
                <a:gd name="connsiteY2" fmla="*/ 123825 h 846331"/>
                <a:gd name="connsiteX3" fmla="*/ 676181 w 846331"/>
                <a:gd name="connsiteY3" fmla="*/ 198249 h 846331"/>
                <a:gd name="connsiteX4" fmla="*/ 744457 w 846331"/>
                <a:gd name="connsiteY4" fmla="*/ 316506 h 846331"/>
                <a:gd name="connsiteX5" fmla="*/ 830395 w 846331"/>
                <a:gd name="connsiteY5" fmla="*/ 316504 h 846331"/>
                <a:gd name="connsiteX6" fmla="*/ 842316 w 846331"/>
                <a:gd name="connsiteY6" fmla="*/ 384114 h 846331"/>
                <a:gd name="connsiteX7" fmla="*/ 761560 w 846331"/>
                <a:gd name="connsiteY7" fmla="*/ 413505 h 846331"/>
                <a:gd name="connsiteX8" fmla="*/ 737848 w 846331"/>
                <a:gd name="connsiteY8" fmla="*/ 547982 h 846331"/>
                <a:gd name="connsiteX9" fmla="*/ 803682 w 846331"/>
                <a:gd name="connsiteY9" fmla="*/ 603220 h 846331"/>
                <a:gd name="connsiteX10" fmla="*/ 769355 w 846331"/>
                <a:gd name="connsiteY10" fmla="*/ 662675 h 846331"/>
                <a:gd name="connsiteX11" fmla="*/ 688601 w 846331"/>
                <a:gd name="connsiteY11" fmla="*/ 633281 h 846331"/>
                <a:gd name="connsiteX12" fmla="*/ 583997 w 846331"/>
                <a:gd name="connsiteY12" fmla="*/ 721055 h 846331"/>
                <a:gd name="connsiteX13" fmla="*/ 598921 w 846331"/>
                <a:gd name="connsiteY13" fmla="*/ 805687 h 846331"/>
                <a:gd name="connsiteX14" fmla="*/ 534408 w 846331"/>
                <a:gd name="connsiteY14" fmla="*/ 829167 h 846331"/>
                <a:gd name="connsiteX15" fmla="*/ 491441 w 846331"/>
                <a:gd name="connsiteY15" fmla="*/ 754741 h 846331"/>
                <a:gd name="connsiteX16" fmla="*/ 354890 w 846331"/>
                <a:gd name="connsiteY16" fmla="*/ 754741 h 846331"/>
                <a:gd name="connsiteX17" fmla="*/ 311923 w 846331"/>
                <a:gd name="connsiteY17" fmla="*/ 829167 h 846331"/>
                <a:gd name="connsiteX18" fmla="*/ 247410 w 846331"/>
                <a:gd name="connsiteY18" fmla="*/ 805687 h 846331"/>
                <a:gd name="connsiteX19" fmla="*/ 262335 w 846331"/>
                <a:gd name="connsiteY19" fmla="*/ 721054 h 846331"/>
                <a:gd name="connsiteX20" fmla="*/ 157731 w 846331"/>
                <a:gd name="connsiteY20" fmla="*/ 633281 h 846331"/>
                <a:gd name="connsiteX21" fmla="*/ 76976 w 846331"/>
                <a:gd name="connsiteY21" fmla="*/ 662675 h 846331"/>
                <a:gd name="connsiteX22" fmla="*/ 42649 w 846331"/>
                <a:gd name="connsiteY22" fmla="*/ 603220 h 846331"/>
                <a:gd name="connsiteX23" fmla="*/ 108483 w 846331"/>
                <a:gd name="connsiteY23" fmla="*/ 547982 h 846331"/>
                <a:gd name="connsiteX24" fmla="*/ 84771 w 846331"/>
                <a:gd name="connsiteY24" fmla="*/ 413505 h 846331"/>
                <a:gd name="connsiteX25" fmla="*/ 4015 w 846331"/>
                <a:gd name="connsiteY25" fmla="*/ 384114 h 846331"/>
                <a:gd name="connsiteX26" fmla="*/ 15936 w 846331"/>
                <a:gd name="connsiteY26" fmla="*/ 316504 h 846331"/>
                <a:gd name="connsiteX27" fmla="*/ 101874 w 846331"/>
                <a:gd name="connsiteY27" fmla="*/ 316506 h 846331"/>
                <a:gd name="connsiteX28" fmla="*/ 170150 w 846331"/>
                <a:gd name="connsiteY28" fmla="*/ 198249 h 846331"/>
                <a:gd name="connsiteX29" fmla="*/ 127179 w 846331"/>
                <a:gd name="connsiteY29" fmla="*/ 123825 h 846331"/>
                <a:gd name="connsiteX30" fmla="*/ 179771 w 846331"/>
                <a:gd name="connsiteY30" fmla="*/ 79696 h 846331"/>
                <a:gd name="connsiteX31" fmla="*/ 245602 w 846331"/>
                <a:gd name="connsiteY31" fmla="*/ 134938 h 846331"/>
                <a:gd name="connsiteX32" fmla="*/ 373918 w 846331"/>
                <a:gd name="connsiteY32" fmla="*/ 88235 h 846331"/>
                <a:gd name="connsiteX33" fmla="*/ 388839 w 846331"/>
                <a:gd name="connsiteY33" fmla="*/ 3601 h 846331"/>
                <a:gd name="connsiteX34" fmla="*/ 457492 w 846331"/>
                <a:gd name="connsiteY34" fmla="*/ 3601 h 846331"/>
                <a:gd name="connsiteX35" fmla="*/ 472413 w 846331"/>
                <a:gd name="connsiteY35" fmla="*/ 88234 h 846331"/>
                <a:gd name="connsiteX36" fmla="*/ 600729 w 846331"/>
                <a:gd name="connsiteY36" fmla="*/ 134937 h 846331"/>
                <a:gd name="connsiteX37" fmla="*/ 600729 w 846331"/>
                <a:gd name="connsiteY37" fmla="*/ 134938 h 8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46331" h="846331">
                  <a:moveTo>
                    <a:pt x="600729" y="134938"/>
                  </a:moveTo>
                  <a:lnTo>
                    <a:pt x="666560" y="79696"/>
                  </a:lnTo>
                  <a:lnTo>
                    <a:pt x="719152" y="123825"/>
                  </a:lnTo>
                  <a:lnTo>
                    <a:pt x="676181" y="198249"/>
                  </a:lnTo>
                  <a:cubicBezTo>
                    <a:pt x="706736" y="232621"/>
                    <a:pt x="729967" y="272859"/>
                    <a:pt x="744457" y="316506"/>
                  </a:cubicBezTo>
                  <a:lnTo>
                    <a:pt x="830395" y="316504"/>
                  </a:lnTo>
                  <a:lnTo>
                    <a:pt x="842316" y="384114"/>
                  </a:lnTo>
                  <a:lnTo>
                    <a:pt x="761560" y="413505"/>
                  </a:lnTo>
                  <a:cubicBezTo>
                    <a:pt x="762872" y="459476"/>
                    <a:pt x="754804" y="505232"/>
                    <a:pt x="737848" y="547982"/>
                  </a:cubicBezTo>
                  <a:lnTo>
                    <a:pt x="803682" y="603220"/>
                  </a:lnTo>
                  <a:lnTo>
                    <a:pt x="769355" y="662675"/>
                  </a:lnTo>
                  <a:lnTo>
                    <a:pt x="688601" y="633281"/>
                  </a:lnTo>
                  <a:cubicBezTo>
                    <a:pt x="660057" y="669340"/>
                    <a:pt x="624465" y="699206"/>
                    <a:pt x="583997" y="721055"/>
                  </a:cubicBezTo>
                  <a:lnTo>
                    <a:pt x="598921" y="805687"/>
                  </a:lnTo>
                  <a:lnTo>
                    <a:pt x="534408" y="829167"/>
                  </a:lnTo>
                  <a:lnTo>
                    <a:pt x="491441" y="754741"/>
                  </a:lnTo>
                  <a:cubicBezTo>
                    <a:pt x="446396" y="764016"/>
                    <a:pt x="399934" y="764016"/>
                    <a:pt x="354890" y="754741"/>
                  </a:cubicBezTo>
                  <a:lnTo>
                    <a:pt x="311923" y="829167"/>
                  </a:lnTo>
                  <a:lnTo>
                    <a:pt x="247410" y="805687"/>
                  </a:lnTo>
                  <a:lnTo>
                    <a:pt x="262335" y="721054"/>
                  </a:lnTo>
                  <a:cubicBezTo>
                    <a:pt x="221867" y="699205"/>
                    <a:pt x="186275" y="669340"/>
                    <a:pt x="157731" y="633281"/>
                  </a:cubicBezTo>
                  <a:lnTo>
                    <a:pt x="76976" y="662675"/>
                  </a:lnTo>
                  <a:lnTo>
                    <a:pt x="42649" y="603220"/>
                  </a:lnTo>
                  <a:lnTo>
                    <a:pt x="108483" y="547982"/>
                  </a:lnTo>
                  <a:cubicBezTo>
                    <a:pt x="91527" y="505232"/>
                    <a:pt x="83459" y="459476"/>
                    <a:pt x="84771" y="413505"/>
                  </a:cubicBezTo>
                  <a:lnTo>
                    <a:pt x="4015" y="384114"/>
                  </a:lnTo>
                  <a:lnTo>
                    <a:pt x="15936" y="316504"/>
                  </a:lnTo>
                  <a:lnTo>
                    <a:pt x="101874" y="316506"/>
                  </a:lnTo>
                  <a:cubicBezTo>
                    <a:pt x="116364" y="272859"/>
                    <a:pt x="139595" y="232621"/>
                    <a:pt x="170150" y="198249"/>
                  </a:cubicBezTo>
                  <a:lnTo>
                    <a:pt x="127179" y="123825"/>
                  </a:lnTo>
                  <a:lnTo>
                    <a:pt x="179771" y="79696"/>
                  </a:lnTo>
                  <a:lnTo>
                    <a:pt x="245602" y="134938"/>
                  </a:lnTo>
                  <a:cubicBezTo>
                    <a:pt x="284758" y="110816"/>
                    <a:pt x="328418" y="94925"/>
                    <a:pt x="373918" y="88235"/>
                  </a:cubicBezTo>
                  <a:lnTo>
                    <a:pt x="388839" y="3601"/>
                  </a:lnTo>
                  <a:lnTo>
                    <a:pt x="457492" y="3601"/>
                  </a:lnTo>
                  <a:lnTo>
                    <a:pt x="472413" y="88234"/>
                  </a:lnTo>
                  <a:cubicBezTo>
                    <a:pt x="517913" y="94924"/>
                    <a:pt x="561574" y="110815"/>
                    <a:pt x="600729" y="134937"/>
                  </a:cubicBezTo>
                  <a:lnTo>
                    <a:pt x="600729" y="13493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7930" tIns="216029" rIns="187930" bIns="230830" spcCol="1270" anchor="ctr"/>
            <a:lstStyle/>
            <a:p>
              <a:pPr marL="0" marR="0" lvl="0" indent="0" algn="ctr" defTabSz="6223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方正卡通简体" pitchFamily="65" charset="-122"/>
                  <a:ea typeface="方正卡通简体" pitchFamily="65" charset="-122"/>
                  <a:cs typeface="+mn-cs"/>
                </a:rPr>
                <a:t>边听边想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卡通简体" pitchFamily="65" charset="-122"/>
                <a:ea typeface="方正卡通简体" pitchFamily="65" charset="-122"/>
                <a:cs typeface="+mn-cs"/>
              </a:endParaRPr>
            </a:p>
          </p:txBody>
        </p:sp>
      </p:grpSp>
      <p:sp>
        <p:nvSpPr>
          <p:cNvPr id="39" name="图文框 38"/>
          <p:cNvSpPr/>
          <p:nvPr/>
        </p:nvSpPr>
        <p:spPr>
          <a:xfrm>
            <a:off x="2335213" y="1216025"/>
            <a:ext cx="4473575" cy="906463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81367" tIns="181367" rIns="181367" bIns="181367" spcCol="1270" anchor="ctr"/>
          <a:lstStyle/>
          <a:p>
            <a:pPr marL="0" marR="0" lvl="0" indent="0" algn="ctr" defTabSz="16002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听录音回顾课文</a:t>
            </a:r>
            <a:endParaRPr kumimoji="0" 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1026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213" y="2122488"/>
            <a:ext cx="4473575" cy="3109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2"/>
          <p:cNvSpPr/>
          <p:nvPr/>
        </p:nvSpPr>
        <p:spPr>
          <a:xfrm>
            <a:off x="709613" y="1648512"/>
            <a:ext cx="7710487" cy="161698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45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一条小毛虫趴在一片叶子上，用新奇的目光打量着周围的一切：大大小小的昆虫又是唱，又是跳，跑的跑，飞的飞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到处生机勃勃。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Picture 2" descr="C:\Users\Administrator\Desktop\可改图标 - 副本\品读释疑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3275" y="282575"/>
            <a:ext cx="2571750" cy="67468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任意多边形 7"/>
          <p:cNvSpPr/>
          <p:nvPr/>
        </p:nvSpPr>
        <p:spPr bwMode="auto">
          <a:xfrm>
            <a:off x="1084263" y="3205936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3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说说你对这里了解到了什么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24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2"/>
          <p:cNvSpPr/>
          <p:nvPr/>
        </p:nvSpPr>
        <p:spPr>
          <a:xfrm>
            <a:off x="793406" y="3657904"/>
            <a:ext cx="7710487" cy="161698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45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小毛虫以旁观者的身份审视昆虫的美好生活，当时它不知道自己也能飘然而飞，但理想的种子已经你已经深埋在内心。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2"/>
          <p:cNvSpPr/>
          <p:nvPr/>
        </p:nvSpPr>
        <p:spPr>
          <a:xfrm>
            <a:off x="860425" y="1905000"/>
            <a:ext cx="7502525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只有它，这个可怜的小毛虫，既不会唱，也不会跑，更不会飞。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9150" y="3429000"/>
            <a:ext cx="7429500" cy="16677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昆虫有飞的、跑的、唱的、跳的，这一切似乎都和小毛虫无关，因此，它感觉自己很“可怜”，很“笨拙”。这是一种欲扬先抑的写作手法。</a:t>
            </a:r>
          </a:p>
        </p:txBody>
      </p:sp>
      <p:sp>
        <p:nvSpPr>
          <p:cNvPr id="9" name="任意多边形 8"/>
          <p:cNvSpPr/>
          <p:nvPr/>
        </p:nvSpPr>
        <p:spPr bwMode="auto">
          <a:xfrm>
            <a:off x="1084263" y="3015436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为什么小毛虫觉得自己很可怜？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5571218" y="2663939"/>
            <a:ext cx="163830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欲扬先抑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08672" y="2076909"/>
            <a:ext cx="7731125" cy="55976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小毛虫费了九牛二虎之力，才挪动了一点点。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065212" y="2790784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你从“九牛二虎”“一点点”体会出了什么？</a:t>
            </a:r>
          </a:p>
        </p:txBody>
      </p:sp>
      <p:sp>
        <p:nvSpPr>
          <p:cNvPr id="10" name="矩形 9"/>
          <p:cNvSpPr/>
          <p:nvPr/>
        </p:nvSpPr>
        <p:spPr>
          <a:xfrm>
            <a:off x="707073" y="3403600"/>
            <a:ext cx="7731125" cy="111376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“九牛二虎”“一点点”写出了小毛虫在爬行时费力不小，但速度很慢。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44550" y="2016808"/>
            <a:ext cx="7632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2865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当它笨拙地从一片叶子爬到另一片叶子上时，它觉得自己仿佛周游了整个世界。</a:t>
            </a:r>
            <a:endParaRPr lang="en-US" altLang="zh-CN" sz="2400" b="1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4550" y="3657824"/>
            <a:ext cx="7848600" cy="16677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2865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对于“笨拙”的小毛虫来说两片叶子之间距离就是整个世界的长度，这是一种夸张的手法，进一步说明它爬行速度之慢，爬的很累。</a:t>
            </a:r>
          </a:p>
        </p:txBody>
      </p:sp>
      <p:sp>
        <p:nvSpPr>
          <p:cNvPr id="8" name="任意多边形 7"/>
          <p:cNvSpPr/>
          <p:nvPr/>
        </p:nvSpPr>
        <p:spPr bwMode="auto">
          <a:xfrm>
            <a:off x="1084263" y="3193236"/>
            <a:ext cx="7683500" cy="558800"/>
          </a:xfrm>
          <a:custGeom>
            <a:avLst/>
            <a:gdLst>
              <a:gd name="connsiteX0" fmla="*/ 0 w 7683786"/>
              <a:gd name="connsiteY0" fmla="*/ 0 h 559769"/>
              <a:gd name="connsiteX1" fmla="*/ 7683786 w 7683786"/>
              <a:gd name="connsiteY1" fmla="*/ 0 h 559769"/>
              <a:gd name="connsiteX2" fmla="*/ 7683786 w 7683786"/>
              <a:gd name="connsiteY2" fmla="*/ 559769 h 559769"/>
              <a:gd name="connsiteX3" fmla="*/ 0 w 7683786"/>
              <a:gd name="connsiteY3" fmla="*/ 559769 h 559769"/>
              <a:gd name="connsiteX4" fmla="*/ 0 w 7683786"/>
              <a:gd name="connsiteY4" fmla="*/ 0 h 559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83786" h="559769">
                <a:moveTo>
                  <a:pt x="0" y="0"/>
                </a:moveTo>
                <a:lnTo>
                  <a:pt x="7683786" y="0"/>
                </a:lnTo>
                <a:lnTo>
                  <a:pt x="7683786" y="559769"/>
                </a:lnTo>
                <a:lnTo>
                  <a:pt x="0" y="5597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 anchor="b"/>
          <a:lstStyle/>
          <a:p>
            <a:pPr marL="342900" indent="-342900" defTabSz="1066800">
              <a:lnSpc>
                <a:spcPct val="90000"/>
              </a:lnSpc>
              <a:spcAft>
                <a:spcPct val="35000"/>
              </a:spcAft>
              <a:buFontTx/>
              <a:buBlip>
                <a:blip r:embed="rId2"/>
              </a:buBlip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这里运用了什么修辞手法？你体会出了什么？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5990318" y="2809060"/>
            <a:ext cx="1638300" cy="384175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夸张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自定义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974806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2284</Words>
  <Application>Microsoft Office PowerPoint</Application>
  <PresentationFormat>全屏显示(4:3)</PresentationFormat>
  <Paragraphs>207</Paragraphs>
  <Slides>38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Office 主题</vt:lpstr>
      <vt:lpstr>2_Office 主题</vt:lpstr>
      <vt:lpstr>1_Office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荣德基</dc:creator>
  <cp:lastModifiedBy>Administrator</cp:lastModifiedBy>
  <cp:revision>515</cp:revision>
  <dcterms:created xsi:type="dcterms:W3CDTF">2015-12-30T08:03:25Z</dcterms:created>
  <dcterms:modified xsi:type="dcterms:W3CDTF">2018-01-29T09:56:13Z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