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313" r:id="rId5"/>
    <p:sldId id="264" r:id="rId6"/>
    <p:sldId id="314" r:id="rId7"/>
    <p:sldId id="305" r:id="rId8"/>
    <p:sldId id="315" r:id="rId9"/>
    <p:sldId id="274" r:id="rId10"/>
    <p:sldId id="316" r:id="rId11"/>
    <p:sldId id="307" r:id="rId12"/>
    <p:sldId id="317" r:id="rId13"/>
    <p:sldId id="308" r:id="rId14"/>
    <p:sldId id="318" r:id="rId15"/>
    <p:sldId id="309" r:id="rId16"/>
    <p:sldId id="319" r:id="rId17"/>
    <p:sldId id="310" r:id="rId18"/>
    <p:sldId id="320" r:id="rId19"/>
    <p:sldId id="311" r:id="rId20"/>
    <p:sldId id="312" r:id="rId21"/>
    <p:sldId id="322" r:id="rId22"/>
    <p:sldId id="297" r:id="rId23"/>
    <p:sldId id="321" r:id="rId24"/>
    <p:sldId id="325" r:id="rId25"/>
    <p:sldId id="326" r:id="rId26"/>
    <p:sldId id="330" r:id="rId27"/>
    <p:sldId id="329" r:id="rId28"/>
    <p:sldId id="327" r:id="rId29"/>
    <p:sldId id="328" r:id="rId30"/>
    <p:sldId id="306" r:id="rId31"/>
    <p:sldId id="263" r:id="rId32"/>
    <p:sldId id="265" r:id="rId33"/>
    <p:sldId id="266" r:id="rId34"/>
    <p:sldId id="267" r:id="rId35"/>
    <p:sldId id="268" r:id="rId36"/>
    <p:sldId id="269" r:id="rId37"/>
    <p:sldId id="270" r:id="rId38"/>
    <p:sldId id="271" r:id="rId39"/>
    <p:sldId id="273" r:id="rId40"/>
    <p:sldId id="275" r:id="rId41"/>
    <p:sldId id="276" r:id="rId42"/>
    <p:sldId id="278" r:id="rId43"/>
    <p:sldId id="279" r:id="rId44"/>
    <p:sldId id="281" r:id="rId45"/>
    <p:sldId id="282" r:id="rId46"/>
    <p:sldId id="284" r:id="rId47"/>
    <p:sldId id="285" r:id="rId48"/>
    <p:sldId id="286" r:id="rId49"/>
    <p:sldId id="288" r:id="rId50"/>
    <p:sldId id="289" r:id="rId51"/>
    <p:sldId id="290" r:id="rId52"/>
    <p:sldId id="293" r:id="rId53"/>
    <p:sldId id="294" r:id="rId54"/>
    <p:sldId id="295" r:id="rId55"/>
    <p:sldId id="296" r:id="rId56"/>
    <p:sldId id="298" r:id="rId57"/>
    <p:sldId id="299" r:id="rId58"/>
    <p:sldId id="323" r:id="rId59"/>
    <p:sldId id="324" r:id="rId60"/>
    <p:sldId id="302" r:id="rId61"/>
    <p:sldId id="303" r:id="rId62"/>
    <p:sldId id="304" r:id="rId6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70" autoAdjust="0"/>
    <p:restoredTop sz="94660"/>
  </p:normalViewPr>
  <p:slideViewPr>
    <p:cSldViewPr>
      <p:cViewPr>
        <p:scale>
          <a:sx n="75" d="100"/>
          <a:sy n="75" d="100"/>
        </p:scale>
        <p:origin x="-1200" y="-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6B02F-84DC-427A-8AAE-1B5BCA49E638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B1C98-38E6-48BD-B878-15688B4D32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09C75-DE89-4A4D-87FF-82CFB84268B7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DEBA4-7B19-40B4-81B1-9DA3588F00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970AB-F68F-4F29-BEC8-8A2F1C9F5F73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29224-1B3C-424F-B0BC-DD2B0C0C0A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BC3D5-1A29-4AFA-A423-C3B83C9E3EF5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3B553-A616-472E-BBA0-CB1339E27A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DAA4F-DE4A-42D1-B32D-BCF36176A633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CDA18-9056-4F08-B34D-902C1F73D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780C3-A957-4FB6-B8F0-68AA7B90C6EA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87C1B-7195-431B-81F2-4733238814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203F2-1321-4181-9E2B-BCAA00CD418F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81ECA-612C-41C4-B861-508A2F6B92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C5309-C7E6-4D65-BA38-77F4F1CF4603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83EDF-8683-4D56-8B15-5B47BAD585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8496F-5681-453D-9802-366E76A44426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A3385-0B84-4A4D-A3EE-E54F97B283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FE4E4-F347-4954-9FBA-A0D24FD0B829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FCF1B-D70B-4936-9C57-90EA23E513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3D77E-DFE0-402D-9FFC-439172DBEBB7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2596B-E537-4692-BDA9-448F27269F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498137-91B2-4D53-9171-9277A5D1F6F1}" type="datetimeFigureOut">
              <a:rPr lang="zh-CN" altLang="en-US"/>
              <a:pPr>
                <a:defRPr/>
              </a:pPr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2E78B64-F44E-48D2-8AD6-568F9C0D45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13314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755650" y="765175"/>
            <a:ext cx="7704138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sz="5400">
                <a:latin typeface="Calibri" pitchFamily="34" charset="0"/>
              </a:rPr>
              <a:t>宋臣</a:t>
            </a:r>
            <a:r>
              <a:rPr lang="zh-CN" altLang="en-US" sz="5400">
                <a:solidFill>
                  <a:srgbClr val="800000"/>
                </a:solidFill>
                <a:latin typeface="Calibri" pitchFamily="34" charset="0"/>
              </a:rPr>
              <a:t>赵普</a:t>
            </a:r>
            <a:r>
              <a:rPr lang="zh-CN" altLang="en-US" sz="5400">
                <a:latin typeface="Calibri" pitchFamily="34" charset="0"/>
              </a:rPr>
              <a:t>曾经告诉宋太宗说：“</a:t>
            </a:r>
            <a:r>
              <a:rPr lang="zh-CN" altLang="en-US" sz="5400">
                <a:solidFill>
                  <a:schemeClr val="accent2"/>
                </a:solidFill>
                <a:latin typeface="Calibri" pitchFamily="34" charset="0"/>
              </a:rPr>
              <a:t>臣有论语一部，以半部佐太祖定天下，以半部佐陛下致太平</a:t>
            </a:r>
            <a:r>
              <a:rPr lang="zh-CN" altLang="en-US" sz="5400">
                <a:latin typeface="Calibri" pitchFamily="34" charset="0"/>
              </a:rPr>
              <a:t>。”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827088" y="4652963"/>
            <a:ext cx="54371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sz="5400">
                <a:solidFill>
                  <a:schemeClr val="accent2"/>
                </a:solidFill>
                <a:latin typeface="Calibri" pitchFamily="34" charset="0"/>
              </a:rPr>
              <a:t>半部论语治天下</a:t>
            </a:r>
            <a:r>
              <a:rPr lang="zh-CN" altLang="en-US" sz="54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>
          <a:xfrm>
            <a:off x="539552" y="0"/>
            <a:ext cx="7772400" cy="1143000"/>
          </a:xfrm>
        </p:spPr>
        <p:txBody>
          <a:bodyPr/>
          <a:lstStyle/>
          <a:p>
            <a:r>
              <a:rPr lang="zh-CN" altLang="en-US" sz="5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63491" name="Rectangle 3"/>
          <p:cNvSpPr>
            <a:spLocks noGrp="1"/>
          </p:cNvSpPr>
          <p:nvPr>
            <p:ph type="body" idx="1"/>
          </p:nvPr>
        </p:nvSpPr>
        <p:spPr>
          <a:xfrm>
            <a:off x="228600" y="1143000"/>
            <a:ext cx="8458200" cy="5715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第四则</a:t>
            </a:r>
          </a:p>
          <a:p>
            <a:r>
              <a:rPr lang="zh-CN" altLang="en-U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 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</a:p>
          <a:p>
            <a:r>
              <a:rPr lang="en-US" altLang="zh-CN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要有博爱精神</a:t>
            </a:r>
            <a:endParaRPr lang="zh-CN" altLang="en-US" sz="4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63492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205038"/>
            <a:ext cx="8624888" cy="16557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4000" b="1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、子曰：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40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知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之者不如</a:t>
            </a:r>
            <a:r>
              <a:rPr lang="zh-CN" altLang="en-US" sz="40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好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之者，好</a:t>
            </a:r>
            <a:r>
              <a:rPr lang="zh-CN" altLang="en-US" sz="40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者不如</a:t>
            </a:r>
            <a:r>
              <a:rPr lang="zh-CN" altLang="en-US" sz="40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乐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之者。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9458" name="WordArt 4"/>
          <p:cNvSpPr>
            <a:spLocks noChangeArrowheads="1" noChangeShapeType="1" noTextEdit="1"/>
          </p:cNvSpPr>
          <p:nvPr/>
        </p:nvSpPr>
        <p:spPr bwMode="auto">
          <a:xfrm>
            <a:off x="468313" y="115888"/>
            <a:ext cx="2303462" cy="936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雍也篇</a:t>
            </a:r>
          </a:p>
        </p:txBody>
      </p:sp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2484438" y="981075"/>
            <a:ext cx="3455987" cy="825500"/>
          </a:xfrm>
          <a:prstGeom prst="cloudCallout">
            <a:avLst>
              <a:gd name="adj1" fmla="val -34750"/>
              <a:gd name="adj2" fmla="val 11403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肤浅了解</a:t>
            </a:r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auto">
          <a:xfrm>
            <a:off x="6300788" y="549275"/>
            <a:ext cx="2232025" cy="1473200"/>
          </a:xfrm>
          <a:prstGeom prst="cloudCallout">
            <a:avLst>
              <a:gd name="adj1" fmla="val -86486"/>
              <a:gd name="adj2" fmla="val 7359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爱好</a:t>
            </a:r>
          </a:p>
        </p:txBody>
      </p:sp>
      <p:sp>
        <p:nvSpPr>
          <p:cNvPr id="48135" name="AutoShape 7"/>
          <p:cNvSpPr>
            <a:spLocks noChangeArrowheads="1"/>
          </p:cNvSpPr>
          <p:nvPr/>
        </p:nvSpPr>
        <p:spPr bwMode="auto">
          <a:xfrm>
            <a:off x="755650" y="3933825"/>
            <a:ext cx="4608513" cy="1689100"/>
          </a:xfrm>
          <a:prstGeom prst="cloudCallout">
            <a:avLst>
              <a:gd name="adj1" fmla="val -5565"/>
              <a:gd name="adj2" fmla="val -83176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以</a:t>
            </a:r>
            <a:r>
              <a:rPr lang="en-US" altLang="zh-CN" sz="3200" b="1">
                <a:solidFill>
                  <a:schemeClr val="tx1"/>
                </a:solidFill>
              </a:rPr>
              <a:t>……</a:t>
            </a:r>
            <a:r>
              <a:rPr lang="zh-CN" altLang="en-US" sz="3200" b="1">
                <a:solidFill>
                  <a:schemeClr val="tx1"/>
                </a:solidFill>
              </a:rPr>
              <a:t>为乐</a:t>
            </a:r>
          </a:p>
        </p:txBody>
      </p:sp>
      <p:sp>
        <p:nvSpPr>
          <p:cNvPr id="48136" name="AutoShape 8"/>
          <p:cNvSpPr>
            <a:spLocks noChangeArrowheads="1"/>
          </p:cNvSpPr>
          <p:nvPr/>
        </p:nvSpPr>
        <p:spPr bwMode="auto">
          <a:xfrm>
            <a:off x="5651500" y="4005263"/>
            <a:ext cx="3313113" cy="1401762"/>
          </a:xfrm>
          <a:prstGeom prst="cloudCallout">
            <a:avLst>
              <a:gd name="adj1" fmla="val 17227"/>
              <a:gd name="adj2" fmla="val -128144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代某种知识或技能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animBg="1"/>
      <p:bldP spid="48134" grpId="0" animBg="1"/>
      <p:bldP spid="48135" grpId="0" animBg="1"/>
      <p:bldP spid="481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/>
          </p:nvPr>
        </p:nvSpPr>
        <p:spPr>
          <a:xfrm>
            <a:off x="838200" y="-228600"/>
            <a:ext cx="7772400" cy="1143000"/>
          </a:xfrm>
        </p:spPr>
        <p:txBody>
          <a:bodyPr/>
          <a:lstStyle/>
          <a:p>
            <a:r>
              <a:rPr lang="zh-CN" altLang="en-US" sz="5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>
          <a:xfrm>
            <a:off x="533400" y="1143000"/>
            <a:ext cx="8153400" cy="49879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第五则 </a:t>
            </a:r>
          </a:p>
          <a:p>
            <a:pPr>
              <a:lnSpc>
                <a:spcPct val="90000"/>
              </a:lnSpc>
            </a:pPr>
            <a:endParaRPr lang="en-US" altLang="zh-CN" sz="36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36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兴趣是最好的老师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”</a:t>
            </a:r>
            <a:endParaRPr lang="en-US" altLang="zh-CN" sz="3600" b="1" dirty="0" smtClean="0">
              <a:effectLst>
                <a:outerShdw blurRad="38100" dist="38100" dir="2700000" algn="tl">
                  <a:srgbClr val="C0C0C0"/>
                </a:outerShdw>
              </a:effectLst>
              <a:ea typeface="黑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               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 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“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把学习当作一件幸福的事吧，你爱书，书也会爱你。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”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b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</a:b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/>
            </a:r>
            <a:b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pic>
        <p:nvPicPr>
          <p:cNvPr id="64516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44675"/>
            <a:ext cx="9144000" cy="14684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4400" b="1" smtClean="0"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、子曰：</a:t>
            </a:r>
            <a:r>
              <a:rPr lang="zh-CN" altLang="en-US" sz="44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知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者</a:t>
            </a:r>
            <a:r>
              <a:rPr lang="zh-CN" altLang="en-US" sz="44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乐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水，仁者乐山。知者</a:t>
            </a:r>
            <a:r>
              <a:rPr lang="zh-CN" altLang="en-US" sz="44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动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，仁者</a:t>
            </a:r>
            <a:r>
              <a:rPr lang="zh-CN" altLang="en-US" sz="44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静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；知者</a:t>
            </a:r>
            <a:r>
              <a:rPr lang="zh-CN" altLang="en-US" sz="44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乐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，仁者</a:t>
            </a:r>
            <a:r>
              <a:rPr lang="zh-CN" altLang="en-US" sz="44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寿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44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51204" name="AutoShape 4"/>
          <p:cNvSpPr>
            <a:spLocks noChangeArrowheads="1"/>
          </p:cNvSpPr>
          <p:nvPr/>
        </p:nvSpPr>
        <p:spPr bwMode="auto">
          <a:xfrm>
            <a:off x="1116013" y="333375"/>
            <a:ext cx="2376487" cy="1474788"/>
          </a:xfrm>
          <a:prstGeom prst="cloudCallout">
            <a:avLst>
              <a:gd name="adj1" fmla="val 833"/>
              <a:gd name="adj2" fmla="val 6162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alibri" pitchFamily="34" charset="0"/>
              </a:rPr>
              <a:t>通“智”</a:t>
            </a:r>
          </a:p>
        </p:txBody>
      </p:sp>
      <p:sp>
        <p:nvSpPr>
          <p:cNvPr id="51205" name="AutoShape 5"/>
          <p:cNvSpPr>
            <a:spLocks noChangeArrowheads="1"/>
          </p:cNvSpPr>
          <p:nvPr/>
        </p:nvSpPr>
        <p:spPr bwMode="auto">
          <a:xfrm>
            <a:off x="4356100" y="404813"/>
            <a:ext cx="2374900" cy="1401762"/>
          </a:xfrm>
          <a:prstGeom prst="cloudCallout">
            <a:avLst>
              <a:gd name="adj1" fmla="val -80815"/>
              <a:gd name="adj2" fmla="val 6845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4400">
                <a:latin typeface="Calibri" pitchFamily="34" charset="0"/>
              </a:rPr>
              <a:t>喜欢</a:t>
            </a:r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auto">
          <a:xfrm>
            <a:off x="179388" y="3933825"/>
            <a:ext cx="2160587" cy="1400175"/>
          </a:xfrm>
          <a:prstGeom prst="cloudCallout">
            <a:avLst>
              <a:gd name="adj1" fmla="val -26634"/>
              <a:gd name="adj2" fmla="val -103176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chemeClr val="tx1"/>
                </a:solidFill>
              </a:rPr>
              <a:t>活跃</a:t>
            </a:r>
          </a:p>
        </p:txBody>
      </p:sp>
      <p:sp>
        <p:nvSpPr>
          <p:cNvPr id="51207" name="AutoShape 7"/>
          <p:cNvSpPr>
            <a:spLocks noChangeArrowheads="1"/>
          </p:cNvSpPr>
          <p:nvPr/>
        </p:nvSpPr>
        <p:spPr bwMode="auto">
          <a:xfrm>
            <a:off x="2843213" y="3860800"/>
            <a:ext cx="1871662" cy="1401763"/>
          </a:xfrm>
          <a:prstGeom prst="cloudCallout">
            <a:avLst>
              <a:gd name="adj1" fmla="val -28880"/>
              <a:gd name="adj2" fmla="val -8873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alibri" pitchFamily="34" charset="0"/>
              </a:rPr>
              <a:t>沉静</a:t>
            </a:r>
          </a:p>
        </p:txBody>
      </p:sp>
      <p:sp>
        <p:nvSpPr>
          <p:cNvPr id="51208" name="AutoShape 8"/>
          <p:cNvSpPr>
            <a:spLocks noChangeArrowheads="1"/>
          </p:cNvSpPr>
          <p:nvPr/>
        </p:nvSpPr>
        <p:spPr bwMode="auto">
          <a:xfrm>
            <a:off x="4932363" y="3789363"/>
            <a:ext cx="2065337" cy="1689100"/>
          </a:xfrm>
          <a:prstGeom prst="cloudCallout">
            <a:avLst>
              <a:gd name="adj1" fmla="val -31338"/>
              <a:gd name="adj2" fmla="val -83648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chemeClr val="tx1"/>
                </a:solidFill>
              </a:rPr>
              <a:t>快乐</a:t>
            </a:r>
          </a:p>
        </p:txBody>
      </p:sp>
      <p:sp>
        <p:nvSpPr>
          <p:cNvPr id="51209" name="AutoShape 9"/>
          <p:cNvSpPr>
            <a:spLocks noChangeArrowheads="1"/>
          </p:cNvSpPr>
          <p:nvPr/>
        </p:nvSpPr>
        <p:spPr bwMode="auto">
          <a:xfrm>
            <a:off x="7019925" y="3933825"/>
            <a:ext cx="2138363" cy="1439863"/>
          </a:xfrm>
          <a:prstGeom prst="cloudCallout">
            <a:avLst>
              <a:gd name="adj1" fmla="val -28796"/>
              <a:gd name="adj2" fmla="val -9740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chemeClr val="tx1"/>
                </a:solidFill>
              </a:rPr>
              <a:t>长寿</a:t>
            </a: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1116013" y="333375"/>
            <a:ext cx="2519362" cy="1474788"/>
          </a:xfrm>
          <a:prstGeom prst="cloudCallout">
            <a:avLst>
              <a:gd name="adj1" fmla="val 23238"/>
              <a:gd name="adj2" fmla="val 63921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/>
                </a:solidFill>
              </a:rPr>
              <a:t>通“智”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3779838" y="333375"/>
            <a:ext cx="2374900" cy="1401763"/>
          </a:xfrm>
          <a:prstGeom prst="cloudCallout">
            <a:avLst>
              <a:gd name="adj1" fmla="val -41362"/>
              <a:gd name="adj2" fmla="val 68458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tx1"/>
                </a:solidFill>
              </a:rPr>
              <a:t>喜欢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2627313" y="3860800"/>
            <a:ext cx="2087562" cy="1401763"/>
          </a:xfrm>
          <a:prstGeom prst="cloudCallout">
            <a:avLst>
              <a:gd name="adj1" fmla="val -28880"/>
              <a:gd name="adj2" fmla="val -88731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chemeClr val="tx1"/>
                </a:solidFill>
              </a:rPr>
              <a:t>沉静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nimBg="1"/>
      <p:bldP spid="51205" grpId="0" animBg="1"/>
      <p:bldP spid="51206" grpId="0" animBg="1"/>
      <p:bldP spid="51207" grpId="0" animBg="1"/>
      <p:bldP spid="51208" grpId="0" animBg="1"/>
      <p:bldP spid="51209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title"/>
          </p:nvPr>
        </p:nvSpPr>
        <p:spPr>
          <a:xfrm>
            <a:off x="533400" y="277813"/>
            <a:ext cx="7772400" cy="1143000"/>
          </a:xfrm>
        </p:spPr>
        <p:txBody>
          <a:bodyPr/>
          <a:lstStyle/>
          <a:p>
            <a:r>
              <a:rPr lang="zh-CN" altLang="en-US" sz="5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>
          <a:xfrm>
            <a:off x="228600" y="1196975"/>
            <a:ext cx="8686800" cy="59658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第六则</a:t>
            </a:r>
          </a:p>
          <a:p>
            <a:pPr>
              <a:lnSpc>
                <a:spcPct val="90000"/>
              </a:lnSpc>
            </a:pPr>
            <a:endParaRPr lang="en-US" altLang="zh-CN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“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知者善行若水，滋润万物，且海纳百川；仁者厚德如山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容载万物，令人高山仰止。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”</a:t>
            </a:r>
            <a:endParaRPr lang="zh-CN" altLang="en-US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65540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80975" y="2349500"/>
            <a:ext cx="9324975" cy="20161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4000" b="1" smtClean="0">
                <a:latin typeface="黑体" pitchFamily="2" charset="-122"/>
                <a:ea typeface="黑体" pitchFamily="2" charset="-122"/>
              </a:rPr>
              <a:t>7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、子曰：</a:t>
            </a:r>
            <a:r>
              <a:rPr lang="zh-CN" altLang="en-US" sz="40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饭蔬食、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饮水，曲肱而</a:t>
            </a:r>
            <a:r>
              <a:rPr lang="zh-CN" altLang="en-US" sz="40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枕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之，乐亦在其中矣。不义而富且贵，于我如浮云。 </a:t>
            </a:r>
          </a:p>
        </p:txBody>
      </p:sp>
      <p:sp>
        <p:nvSpPr>
          <p:cNvPr id="21506" name="WordArt 4" descr="窄竖线"/>
          <p:cNvSpPr>
            <a:spLocks noChangeArrowheads="1" noChangeShapeType="1" noTextEdit="1"/>
          </p:cNvSpPr>
          <p:nvPr/>
        </p:nvSpPr>
        <p:spPr bwMode="auto">
          <a:xfrm>
            <a:off x="395288" y="0"/>
            <a:ext cx="2376487" cy="13684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述而篇</a:t>
            </a: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>
            <a:off x="2700338" y="765175"/>
            <a:ext cx="3095625" cy="1330325"/>
          </a:xfrm>
          <a:prstGeom prst="cloudCallout">
            <a:avLst>
              <a:gd name="adj1" fmla="val -53275"/>
              <a:gd name="adj2" fmla="val 76226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chemeClr val="tx1"/>
                </a:solidFill>
              </a:rPr>
              <a:t>吃粗粮</a:t>
            </a:r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2843213" y="4292600"/>
            <a:ext cx="5329237" cy="1689100"/>
          </a:xfrm>
          <a:prstGeom prst="cloudCallout">
            <a:avLst>
              <a:gd name="adj1" fmla="val 18157"/>
              <a:gd name="adj2" fmla="val -125375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/>
                </a:solidFill>
              </a:rPr>
              <a:t>可译为意动用法，以</a:t>
            </a:r>
            <a:r>
              <a:rPr lang="en-US" altLang="zh-CN" sz="3600" b="1" dirty="0">
                <a:solidFill>
                  <a:schemeClr val="tx1"/>
                </a:solidFill>
              </a:rPr>
              <a:t>……</a:t>
            </a:r>
            <a:r>
              <a:rPr lang="zh-CN" altLang="en-US" sz="3600" b="1" dirty="0">
                <a:solidFill>
                  <a:schemeClr val="tx1"/>
                </a:solidFill>
              </a:rPr>
              <a:t>为枕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animBg="1"/>
      <p:bldP spid="5939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>
          <a:xfrm>
            <a:off x="609600" y="277813"/>
            <a:ext cx="7772400" cy="1143000"/>
          </a:xfrm>
        </p:spPr>
        <p:txBody>
          <a:bodyPr/>
          <a:lstStyle/>
          <a:p>
            <a:r>
              <a:rPr lang="zh-CN" altLang="en-US" sz="5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66563" name="Rectangle 3"/>
          <p:cNvSpPr>
            <a:spLocks noGrp="1"/>
          </p:cNvSpPr>
          <p:nvPr>
            <p:ph type="body" idx="1"/>
          </p:nvPr>
        </p:nvSpPr>
        <p:spPr>
          <a:xfrm>
            <a:off x="228600" y="1125538"/>
            <a:ext cx="8534400" cy="5808662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第七则</a:t>
            </a:r>
          </a:p>
          <a:p>
            <a:r>
              <a:rPr lang="en-US" altLang="zh-CN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</a:p>
          <a:p>
            <a:r>
              <a:rPr lang="en-US" altLang="zh-CN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安贫乐道</a:t>
            </a:r>
            <a:endParaRPr lang="en-US" altLang="zh-CN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幸福快乐只是一种感觉，与贫富没有关系，但同内心有关。</a:t>
            </a:r>
            <a:endParaRPr lang="en-US" altLang="zh-CN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自由的心灵不能被物质所困。</a:t>
            </a:r>
            <a:endParaRPr lang="en-US" altLang="zh-CN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不符合道德的荣华富贵不能接受。 </a:t>
            </a:r>
          </a:p>
        </p:txBody>
      </p:sp>
      <p:pic>
        <p:nvPicPr>
          <p:cNvPr id="66564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7308850" cy="1657350"/>
          </a:xfrm>
        </p:spPr>
        <p:txBody>
          <a:bodyPr/>
          <a:lstStyle/>
          <a:p>
            <a:r>
              <a:rPr lang="en-US" altLang="zh-CN" sz="4400" b="1" smtClean="0">
                <a:latin typeface="黑体" pitchFamily="2" charset="-122"/>
                <a:ea typeface="黑体" pitchFamily="2" charset="-122"/>
              </a:rPr>
              <a:t>8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、子曰：</a:t>
            </a:r>
            <a:r>
              <a:rPr lang="zh-CN" altLang="en-US" sz="44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君子坦</a:t>
            </a:r>
            <a:r>
              <a:rPr lang="zh-CN" altLang="en-US" sz="44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荡荡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，</a:t>
            </a:r>
          </a:p>
          <a:p>
            <a:pPr>
              <a:buFontTx/>
              <a:buNone/>
            </a:pP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        小人长</a:t>
            </a:r>
            <a:r>
              <a:rPr lang="zh-CN" altLang="en-US" sz="4400" b="1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戚戚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44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4400" b="1" smtClean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179388" y="3284538"/>
            <a:ext cx="84248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4800">
                <a:latin typeface="黑体" pitchFamily="2" charset="-122"/>
              </a:rPr>
              <a:t>【</a:t>
            </a:r>
            <a:r>
              <a:rPr lang="zh-CN" altLang="en-US" sz="4800">
                <a:latin typeface="黑体" pitchFamily="2" charset="-122"/>
              </a:rPr>
              <a:t>译文</a:t>
            </a:r>
            <a:r>
              <a:rPr lang="en-US" altLang="zh-CN" sz="4800">
                <a:latin typeface="黑体" pitchFamily="2" charset="-122"/>
              </a:rPr>
              <a:t>】</a:t>
            </a:r>
            <a:r>
              <a:rPr lang="zh-CN" altLang="en-US" sz="4800">
                <a:latin typeface="黑体" pitchFamily="2" charset="-122"/>
              </a:rPr>
              <a:t>孔子说：</a:t>
            </a:r>
            <a:r>
              <a:rPr lang="zh-CN" altLang="en-US" sz="4800"/>
              <a:t>“</a:t>
            </a:r>
            <a:r>
              <a:rPr lang="zh-CN" altLang="en-US" sz="4800">
                <a:latin typeface="黑体" pitchFamily="2" charset="-122"/>
              </a:rPr>
              <a:t>君子心胸宽广坦荡，小人经常心绪不宁，忧愁悲伤。</a:t>
            </a:r>
            <a:r>
              <a:rPr lang="zh-CN" altLang="en-US" sz="4800"/>
              <a:t>”</a:t>
            </a:r>
            <a:r>
              <a:rPr lang="zh-CN" altLang="en-US" sz="4800">
                <a:latin typeface="黑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624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6758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8282880" cy="4530725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第八则</a:t>
            </a:r>
          </a:p>
          <a:p>
            <a:r>
              <a:rPr lang="zh-CN" alt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lang="zh-CN" altLang="en-US" sz="4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</a:p>
          <a:p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“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胸怀四海才能心宽天下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”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 </a:t>
            </a:r>
          </a:p>
        </p:txBody>
      </p:sp>
      <p:pic>
        <p:nvPicPr>
          <p:cNvPr id="67588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60575"/>
            <a:ext cx="9217025" cy="403225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3400" b="1" smtClean="0">
                <a:ea typeface="黑体" pitchFamily="2" charset="-122"/>
              </a:rPr>
              <a:t>9</a:t>
            </a:r>
            <a:r>
              <a:rPr lang="zh-CN" altLang="en-US" sz="3400" b="1" smtClean="0">
                <a:ea typeface="黑体" pitchFamily="2" charset="-122"/>
              </a:rPr>
              <a:t>、颜渊问仁。子曰：“</a:t>
            </a:r>
            <a:r>
              <a:rPr lang="zh-CN" altLang="en-US" sz="3400" b="1" smtClean="0">
                <a:solidFill>
                  <a:srgbClr val="0033CC"/>
                </a:solidFill>
                <a:ea typeface="黑体" pitchFamily="2" charset="-122"/>
              </a:rPr>
              <a:t>克</a:t>
            </a:r>
            <a:r>
              <a:rPr lang="zh-CN" altLang="en-US" sz="3400" b="1" smtClean="0">
                <a:ea typeface="黑体" pitchFamily="2" charset="-122"/>
              </a:rPr>
              <a:t>己</a:t>
            </a:r>
            <a:r>
              <a:rPr lang="zh-CN" altLang="en-US" sz="3400" b="1" smtClean="0">
                <a:solidFill>
                  <a:srgbClr val="0033CC"/>
                </a:solidFill>
                <a:ea typeface="黑体" pitchFamily="2" charset="-122"/>
              </a:rPr>
              <a:t>复</a:t>
            </a:r>
            <a:r>
              <a:rPr lang="zh-CN" altLang="en-US" sz="3400" b="1" smtClean="0">
                <a:ea typeface="黑体" pitchFamily="2" charset="-122"/>
              </a:rPr>
              <a:t>礼</a:t>
            </a:r>
            <a:r>
              <a:rPr lang="zh-CN" altLang="en-US" sz="3400" b="1" smtClean="0">
                <a:solidFill>
                  <a:srgbClr val="0033CC"/>
                </a:solidFill>
                <a:ea typeface="黑体" pitchFamily="2" charset="-122"/>
              </a:rPr>
              <a:t>为</a:t>
            </a:r>
            <a:r>
              <a:rPr lang="zh-CN" altLang="en-US" sz="3400" b="1" smtClean="0">
                <a:ea typeface="黑体" pitchFamily="2" charset="-122"/>
              </a:rPr>
              <a:t>仁。</a:t>
            </a:r>
            <a:r>
              <a:rPr lang="zh-CN" altLang="en-US" sz="3400" b="1" smtClean="0">
                <a:solidFill>
                  <a:srgbClr val="0033CC"/>
                </a:solidFill>
                <a:ea typeface="黑体" pitchFamily="2" charset="-122"/>
              </a:rPr>
              <a:t>一日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en-US" sz="3400" b="1" smtClean="0">
              <a:ea typeface="黑体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sz="3400" b="1" smtClean="0">
              <a:ea typeface="黑体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400" b="1" smtClean="0">
                <a:ea typeface="黑体" pitchFamily="2" charset="-122"/>
              </a:rPr>
              <a:t>克己复礼，天下</a:t>
            </a:r>
            <a:r>
              <a:rPr lang="zh-CN" altLang="en-US" sz="3400" b="1" smtClean="0">
                <a:solidFill>
                  <a:srgbClr val="0033CC"/>
                </a:solidFill>
                <a:ea typeface="黑体" pitchFamily="2" charset="-122"/>
              </a:rPr>
              <a:t>归</a:t>
            </a:r>
            <a:r>
              <a:rPr lang="zh-CN" altLang="en-US" sz="3400" b="1" smtClean="0">
                <a:ea typeface="黑体" pitchFamily="2" charset="-122"/>
              </a:rPr>
              <a:t>仁焉。</a:t>
            </a:r>
            <a:r>
              <a:rPr lang="zh-CN" altLang="en-US" sz="3400" b="1" smtClean="0">
                <a:solidFill>
                  <a:srgbClr val="0033CC"/>
                </a:solidFill>
                <a:ea typeface="黑体" pitchFamily="2" charset="-122"/>
              </a:rPr>
              <a:t>为</a:t>
            </a:r>
            <a:r>
              <a:rPr lang="zh-CN" altLang="en-US" sz="3400" b="1" smtClean="0">
                <a:ea typeface="黑体" pitchFamily="2" charset="-122"/>
              </a:rPr>
              <a:t>仁由己，</a:t>
            </a:r>
            <a:r>
              <a:rPr lang="zh-CN" altLang="en-US" sz="3400" b="1" smtClean="0">
                <a:solidFill>
                  <a:srgbClr val="0033CC"/>
                </a:solidFill>
                <a:ea typeface="黑体" pitchFamily="2" charset="-122"/>
              </a:rPr>
              <a:t>而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en-US" sz="3400" b="1" smtClean="0">
              <a:ea typeface="黑体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sz="3400" b="1" smtClean="0">
              <a:ea typeface="黑体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400" b="1" smtClean="0">
                <a:ea typeface="黑体" pitchFamily="2" charset="-122"/>
              </a:rPr>
              <a:t>由人乎哉？”颜渊曰：“请问</a:t>
            </a:r>
            <a:r>
              <a:rPr lang="zh-CN" altLang="en-US" sz="3400" b="1" smtClean="0">
                <a:solidFill>
                  <a:srgbClr val="0033CC"/>
                </a:solidFill>
                <a:ea typeface="黑体" pitchFamily="2" charset="-122"/>
              </a:rPr>
              <a:t>其目</a:t>
            </a:r>
            <a:r>
              <a:rPr lang="zh-CN" altLang="en-US" sz="3400" b="1" smtClean="0">
                <a:ea typeface="黑体" pitchFamily="2" charset="-122"/>
              </a:rPr>
              <a:t>。”</a:t>
            </a:r>
          </a:p>
        </p:txBody>
      </p:sp>
      <p:sp>
        <p:nvSpPr>
          <p:cNvPr id="23554" name="WordArt 4" descr="白色大理石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2881313" cy="62071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“颜渊”篇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395288" y="836613"/>
            <a:ext cx="2089150" cy="825500"/>
          </a:xfrm>
          <a:prstGeom prst="cloudCallout">
            <a:avLst>
              <a:gd name="adj1" fmla="val 139514"/>
              <a:gd name="adj2" fmla="val 13346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alibri" pitchFamily="34" charset="0"/>
              </a:rPr>
              <a:t>克制</a:t>
            </a: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2843213" y="260350"/>
            <a:ext cx="2808287" cy="1257300"/>
          </a:xfrm>
          <a:prstGeom prst="cloudCallout">
            <a:avLst>
              <a:gd name="adj1" fmla="val 46833"/>
              <a:gd name="adj2" fmla="val 10644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alibri" pitchFamily="34" charset="0"/>
              </a:rPr>
              <a:t>使</a:t>
            </a:r>
            <a:r>
              <a:rPr lang="en-US" altLang="zh-CN">
                <a:latin typeface="Calibri" pitchFamily="34" charset="0"/>
              </a:rPr>
              <a:t>…</a:t>
            </a:r>
            <a:r>
              <a:rPr lang="zh-CN" altLang="en-US">
                <a:latin typeface="Calibri" pitchFamily="34" charset="0"/>
              </a:rPr>
              <a:t>回复</a:t>
            </a:r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6084888" y="333375"/>
            <a:ext cx="1130300" cy="968375"/>
          </a:xfrm>
          <a:prstGeom prst="cloudCallout">
            <a:avLst>
              <a:gd name="adj1" fmla="val -4074"/>
              <a:gd name="adj2" fmla="val 13737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alibri" pitchFamily="34" charset="0"/>
              </a:rPr>
              <a:t>是</a:t>
            </a: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7164388" y="836613"/>
            <a:ext cx="1979612" cy="792162"/>
          </a:xfrm>
          <a:prstGeom prst="cloudCallout">
            <a:avLst>
              <a:gd name="adj1" fmla="val 21370"/>
              <a:gd name="adj2" fmla="val 11272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latin typeface="Calibri" pitchFamily="34" charset="0"/>
              </a:rPr>
              <a:t>一旦</a:t>
            </a:r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>
            <a:off x="827088" y="4292600"/>
            <a:ext cx="2020887" cy="1257300"/>
          </a:xfrm>
          <a:prstGeom prst="cloudCallout">
            <a:avLst>
              <a:gd name="adj1" fmla="val 69481"/>
              <a:gd name="adj2" fmla="val -47981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latin typeface="Calibri" pitchFamily="34" charset="0"/>
              </a:rPr>
              <a:t>称赞</a:t>
            </a:r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>
            <a:off x="3059113" y="4437063"/>
            <a:ext cx="2097087" cy="936625"/>
          </a:xfrm>
          <a:prstGeom prst="cloudCallout">
            <a:avLst>
              <a:gd name="adj1" fmla="val 50681"/>
              <a:gd name="adj2" fmla="val -7084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latin typeface="+mn-lt"/>
                <a:ea typeface="+mn-ea"/>
              </a:rPr>
              <a:t>实践</a:t>
            </a: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>
            <a:off x="6300788" y="5561013"/>
            <a:ext cx="3179762" cy="1296987"/>
          </a:xfrm>
          <a:prstGeom prst="cloudCallout">
            <a:avLst>
              <a:gd name="adj1" fmla="val -73417"/>
              <a:gd name="adj2" fmla="val -18912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latin typeface="Calibri" pitchFamily="34" charset="0"/>
              </a:rPr>
              <a:t>它，代“为仁”</a:t>
            </a: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395288" y="836613"/>
            <a:ext cx="2197100" cy="825500"/>
          </a:xfrm>
          <a:prstGeom prst="cloudCallout">
            <a:avLst>
              <a:gd name="adj1" fmla="val 139514"/>
              <a:gd name="adj2" fmla="val 133463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克制</a:t>
            </a: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2843213" y="260350"/>
            <a:ext cx="2952750" cy="1257300"/>
          </a:xfrm>
          <a:prstGeom prst="cloudCallout">
            <a:avLst>
              <a:gd name="adj1" fmla="val 46833"/>
              <a:gd name="adj2" fmla="val 106440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使</a:t>
            </a:r>
            <a:r>
              <a:rPr lang="en-US" altLang="zh-CN" sz="3600" b="1">
                <a:solidFill>
                  <a:schemeClr val="tx1"/>
                </a:solidFill>
              </a:rPr>
              <a:t>…</a:t>
            </a:r>
            <a:r>
              <a:rPr lang="zh-CN" altLang="en-US" sz="3600" b="1">
                <a:solidFill>
                  <a:schemeClr val="tx1"/>
                </a:solidFill>
              </a:rPr>
              <a:t>回复</a:t>
            </a: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6084888" y="333375"/>
            <a:ext cx="1189037" cy="968375"/>
          </a:xfrm>
          <a:prstGeom prst="cloudCallout">
            <a:avLst>
              <a:gd name="adj1" fmla="val -4074"/>
              <a:gd name="adj2" fmla="val 137375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是</a:t>
            </a: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7164388" y="836613"/>
            <a:ext cx="2081212" cy="792162"/>
          </a:xfrm>
          <a:prstGeom prst="cloudCallout">
            <a:avLst>
              <a:gd name="adj1" fmla="val -12931"/>
              <a:gd name="adj2" fmla="val 101301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latin typeface="Calibri" pitchFamily="34" charset="0"/>
              </a:rPr>
              <a:t>一旦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8007350" y="2924175"/>
            <a:ext cx="1136650" cy="1728788"/>
          </a:xfrm>
          <a:prstGeom prst="cloudCallout">
            <a:avLst>
              <a:gd name="adj1" fmla="val -84079"/>
              <a:gd name="adj2" fmla="val -1606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latin typeface="Calibri" pitchFamily="34" charset="0"/>
              </a:rPr>
              <a:t>难道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8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14339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WordArt 6"/>
          <p:cNvSpPr>
            <a:spLocks noChangeArrowheads="1" noChangeShapeType="1" noTextEdit="1"/>
          </p:cNvSpPr>
          <p:nvPr/>
        </p:nvSpPr>
        <p:spPr bwMode="auto">
          <a:xfrm>
            <a:off x="1403350" y="1341438"/>
            <a:ext cx="5905500" cy="31670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儒家经典</a:t>
            </a:r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《</a:t>
            </a:r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论语</a:t>
            </a:r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》</a:t>
            </a:r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十则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52513"/>
            <a:ext cx="8496300" cy="453707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zh-CN" altLang="en-US" sz="3600" b="1" smtClean="0">
              <a:ea typeface="黑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 smtClean="0">
                <a:ea typeface="黑体" pitchFamily="2" charset="-122"/>
              </a:rPr>
              <a:t>子曰：“</a:t>
            </a:r>
            <a:r>
              <a:rPr lang="zh-CN" altLang="en-US" sz="3600" b="1" smtClean="0">
                <a:solidFill>
                  <a:srgbClr val="0033CC"/>
                </a:solidFill>
                <a:ea typeface="黑体" pitchFamily="2" charset="-122"/>
              </a:rPr>
              <a:t>非礼</a:t>
            </a:r>
            <a:r>
              <a:rPr lang="zh-CN" altLang="en-US" sz="3600" b="1" smtClean="0">
                <a:ea typeface="黑体" pitchFamily="2" charset="-122"/>
              </a:rPr>
              <a:t>勿视，非礼勿听，非礼</a:t>
            </a:r>
          </a:p>
          <a:p>
            <a:pPr>
              <a:lnSpc>
                <a:spcPct val="80000"/>
              </a:lnSpc>
            </a:pPr>
            <a:endParaRPr lang="zh-CN" altLang="en-US" sz="3600" b="1" smtClean="0">
              <a:ea typeface="黑体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 smtClean="0">
              <a:ea typeface="黑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 smtClean="0">
                <a:ea typeface="黑体" pitchFamily="2" charset="-122"/>
              </a:rPr>
              <a:t>勿言，非礼勿</a:t>
            </a:r>
            <a:r>
              <a:rPr lang="zh-CN" altLang="en-US" sz="3600" b="1" smtClean="0">
                <a:solidFill>
                  <a:srgbClr val="0033CC"/>
                </a:solidFill>
                <a:ea typeface="黑体" pitchFamily="2" charset="-122"/>
              </a:rPr>
              <a:t>动</a:t>
            </a:r>
            <a:r>
              <a:rPr lang="zh-CN" altLang="en-US" sz="3600" b="1" smtClean="0">
                <a:ea typeface="黑体" pitchFamily="2" charset="-122"/>
              </a:rPr>
              <a:t>。”颜渊曰：“回</a:t>
            </a:r>
            <a:r>
              <a:rPr lang="zh-CN" altLang="en-US" sz="3600" b="1" smtClean="0">
                <a:solidFill>
                  <a:srgbClr val="0033CC"/>
                </a:solidFill>
                <a:ea typeface="黑体" pitchFamily="2" charset="-122"/>
              </a:rPr>
              <a:t>虽</a:t>
            </a:r>
          </a:p>
          <a:p>
            <a:pPr>
              <a:lnSpc>
                <a:spcPct val="80000"/>
              </a:lnSpc>
            </a:pPr>
            <a:endParaRPr lang="zh-CN" altLang="en-US" sz="3600" b="1" smtClean="0">
              <a:solidFill>
                <a:srgbClr val="0033CC"/>
              </a:solidFill>
              <a:ea typeface="黑体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 smtClean="0">
              <a:solidFill>
                <a:srgbClr val="0033CC"/>
              </a:solidFill>
              <a:ea typeface="黑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 smtClean="0">
                <a:ea typeface="黑体" pitchFamily="2" charset="-122"/>
              </a:rPr>
              <a:t>不</a:t>
            </a:r>
            <a:r>
              <a:rPr lang="zh-CN" altLang="en-US" sz="3600" b="1" smtClean="0">
                <a:solidFill>
                  <a:srgbClr val="0033CC"/>
                </a:solidFill>
                <a:ea typeface="黑体" pitchFamily="2" charset="-122"/>
              </a:rPr>
              <a:t>敏</a:t>
            </a:r>
            <a:r>
              <a:rPr lang="zh-CN" altLang="en-US" sz="3600" b="1" smtClean="0">
                <a:ea typeface="黑体" pitchFamily="2" charset="-122"/>
              </a:rPr>
              <a:t>，请</a:t>
            </a:r>
            <a:r>
              <a:rPr lang="zh-CN" altLang="en-US" sz="3600" b="1" smtClean="0">
                <a:solidFill>
                  <a:srgbClr val="0033CC"/>
                </a:solidFill>
                <a:ea typeface="黑体" pitchFamily="2" charset="-122"/>
              </a:rPr>
              <a:t>事</a:t>
            </a:r>
            <a:r>
              <a:rPr lang="zh-CN" altLang="en-US" sz="3600" b="1" smtClean="0">
                <a:ea typeface="黑体" pitchFamily="2" charset="-122"/>
              </a:rPr>
              <a:t>斯语矣。”</a:t>
            </a:r>
          </a:p>
          <a:p>
            <a:pPr>
              <a:lnSpc>
                <a:spcPct val="80000"/>
              </a:lnSpc>
            </a:pPr>
            <a:endParaRPr lang="en-US" altLang="zh-CN" sz="3600" smtClean="0"/>
          </a:p>
        </p:txBody>
      </p:sp>
      <p:sp>
        <p:nvSpPr>
          <p:cNvPr id="75780" name="AutoShape 4"/>
          <p:cNvSpPr>
            <a:spLocks noChangeArrowheads="1"/>
          </p:cNvSpPr>
          <p:nvPr/>
        </p:nvSpPr>
        <p:spPr bwMode="auto">
          <a:xfrm>
            <a:off x="0" y="0"/>
            <a:ext cx="3276600" cy="1296988"/>
          </a:xfrm>
          <a:prstGeom prst="cloudCallout">
            <a:avLst>
              <a:gd name="adj1" fmla="val 25921"/>
              <a:gd name="adj2" fmla="val 67134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</a:rPr>
              <a:t>不合礼仪的现象</a:t>
            </a:r>
          </a:p>
        </p:txBody>
      </p:sp>
      <p:sp>
        <p:nvSpPr>
          <p:cNvPr id="75781" name="AutoShape 5"/>
          <p:cNvSpPr>
            <a:spLocks noChangeArrowheads="1"/>
          </p:cNvSpPr>
          <p:nvPr/>
        </p:nvSpPr>
        <p:spPr bwMode="auto">
          <a:xfrm>
            <a:off x="3348038" y="2060575"/>
            <a:ext cx="2232025" cy="1114425"/>
          </a:xfrm>
          <a:prstGeom prst="cloudCallout">
            <a:avLst>
              <a:gd name="adj1" fmla="val -29944"/>
              <a:gd name="adj2" fmla="val 57264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+mn-lt"/>
                <a:ea typeface="+mn-ea"/>
              </a:rPr>
              <a:t>做</a:t>
            </a:r>
          </a:p>
        </p:txBody>
      </p:sp>
      <p:sp>
        <p:nvSpPr>
          <p:cNvPr id="75782" name="AutoShape 6"/>
          <p:cNvSpPr>
            <a:spLocks noChangeArrowheads="1"/>
          </p:cNvSpPr>
          <p:nvPr/>
        </p:nvSpPr>
        <p:spPr bwMode="auto">
          <a:xfrm>
            <a:off x="7221538" y="3716338"/>
            <a:ext cx="1922462" cy="1008062"/>
          </a:xfrm>
          <a:prstGeom prst="cloudCallout">
            <a:avLst>
              <a:gd name="adj1" fmla="val -39264"/>
              <a:gd name="adj2" fmla="val -79764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+mn-lt"/>
                <a:ea typeface="+mn-ea"/>
              </a:rPr>
              <a:t>虽然</a:t>
            </a:r>
          </a:p>
        </p:txBody>
      </p:sp>
      <p:sp>
        <p:nvSpPr>
          <p:cNvPr id="75783" name="AutoShape 7"/>
          <p:cNvSpPr>
            <a:spLocks noChangeArrowheads="1"/>
          </p:cNvSpPr>
          <p:nvPr/>
        </p:nvSpPr>
        <p:spPr bwMode="auto">
          <a:xfrm>
            <a:off x="0" y="5734050"/>
            <a:ext cx="1633538" cy="1123950"/>
          </a:xfrm>
          <a:prstGeom prst="cloudCallout">
            <a:avLst>
              <a:gd name="adj1" fmla="val 48250"/>
              <a:gd name="adj2" fmla="val -80083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+mn-lt"/>
                <a:ea typeface="+mn-ea"/>
              </a:rPr>
              <a:t>聪敏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+mn-lt"/>
                <a:ea typeface="+mn-ea"/>
              </a:rPr>
              <a:t>聪明</a:t>
            </a:r>
          </a:p>
        </p:txBody>
      </p:sp>
      <p:sp>
        <p:nvSpPr>
          <p:cNvPr id="75784" name="AutoShape 8"/>
          <p:cNvSpPr>
            <a:spLocks noChangeArrowheads="1"/>
          </p:cNvSpPr>
          <p:nvPr/>
        </p:nvSpPr>
        <p:spPr bwMode="auto">
          <a:xfrm>
            <a:off x="3814763" y="5129213"/>
            <a:ext cx="5329237" cy="1728787"/>
          </a:xfrm>
          <a:prstGeom prst="cloudCallout">
            <a:avLst>
              <a:gd name="adj1" fmla="val -74634"/>
              <a:gd name="adj2" fmla="val -34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+mn-lt"/>
                <a:ea typeface="+mn-ea"/>
              </a:rPr>
              <a:t>事奉，引申为遵从，实践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nimBg="1"/>
      <p:bldP spid="75781" grpId="0" animBg="1"/>
      <p:bldP spid="75782" grpId="0" animBg="1"/>
      <p:bldP spid="75783" grpId="0" animBg="1"/>
      <p:bldP spid="7578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>
          <a:xfrm>
            <a:off x="228600" y="1125538"/>
            <a:ext cx="8458200" cy="5808662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第九则</a:t>
            </a:r>
          </a:p>
          <a:p>
            <a:r>
              <a:rPr lang="zh-CN" altLang="en-US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endParaRPr lang="zh-CN" altLang="en-US" sz="4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“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谨于言，慎于行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”</a:t>
            </a:r>
            <a:endParaRPr lang="zh-CN" altLang="en-US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69636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8964613" cy="51117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、孔子曰：</a:t>
            </a:r>
            <a:r>
              <a:rPr lang="zh-CN" altLang="en-US" sz="4000" b="1" dirty="0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君子有三</a:t>
            </a:r>
            <a:r>
              <a:rPr lang="zh-CN" altLang="en-US" sz="4000" b="1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戒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：少</a:t>
            </a:r>
            <a:r>
              <a:rPr lang="zh-CN" altLang="en-US" sz="4000" b="1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时，</a:t>
            </a:r>
          </a:p>
          <a:p>
            <a:pPr>
              <a:buFont typeface="Arial" charset="0"/>
              <a:buNone/>
            </a:pPr>
            <a:endParaRPr lang="zh-CN" altLang="en-US" sz="4000" b="1" dirty="0" smtClean="0">
              <a:latin typeface="黑体" pitchFamily="2" charset="-122"/>
              <a:ea typeface="黑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血气未定，戒</a:t>
            </a:r>
            <a:r>
              <a:rPr lang="zh-CN" altLang="en-US" sz="4000" b="1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在色；及其壮也，血气</a:t>
            </a:r>
          </a:p>
          <a:p>
            <a:pPr>
              <a:buFont typeface="Arial" charset="0"/>
              <a:buNone/>
            </a:pPr>
            <a:endParaRPr lang="zh-CN" altLang="en-US" sz="4000" b="1" dirty="0" smtClean="0">
              <a:latin typeface="黑体" pitchFamily="2" charset="-122"/>
              <a:ea typeface="黑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方刚，戒之在斗；及其老也，血气</a:t>
            </a:r>
            <a:r>
              <a:rPr lang="zh-CN" altLang="en-US" sz="4000" b="1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既</a:t>
            </a:r>
          </a:p>
          <a:p>
            <a:pPr>
              <a:buFont typeface="Arial" charset="0"/>
              <a:buNone/>
            </a:pPr>
            <a:endParaRPr lang="zh-CN" altLang="en-US" sz="4000" b="1" dirty="0" smtClean="0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衰，戒之在</a:t>
            </a:r>
            <a:r>
              <a:rPr lang="zh-CN" altLang="en-US" sz="4000" b="1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得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4000" b="1" dirty="0" smtClean="0">
                <a:latin typeface="Arial" charset="0"/>
                <a:ea typeface="黑体" pitchFamily="2" charset="-122"/>
              </a:rPr>
              <a:t>” 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80900" name="AutoShape 4"/>
          <p:cNvSpPr>
            <a:spLocks noChangeArrowheads="1"/>
          </p:cNvSpPr>
          <p:nvPr/>
        </p:nvSpPr>
        <p:spPr bwMode="auto">
          <a:xfrm>
            <a:off x="7993063" y="0"/>
            <a:ext cx="1150937" cy="1295400"/>
          </a:xfrm>
          <a:prstGeom prst="cloudCallout">
            <a:avLst>
              <a:gd name="adj1" fmla="val -110690"/>
              <a:gd name="adj2" fmla="val 43750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+mn-lt"/>
                <a:ea typeface="+mn-ea"/>
              </a:rPr>
              <a:t>的</a:t>
            </a:r>
          </a:p>
        </p:txBody>
      </p:sp>
      <p:sp>
        <p:nvSpPr>
          <p:cNvPr id="80901" name="AutoShape 5"/>
          <p:cNvSpPr>
            <a:spLocks noChangeArrowheads="1"/>
          </p:cNvSpPr>
          <p:nvPr/>
        </p:nvSpPr>
        <p:spPr bwMode="auto">
          <a:xfrm>
            <a:off x="3851275" y="1844675"/>
            <a:ext cx="2879725" cy="1041400"/>
          </a:xfrm>
          <a:prstGeom prst="cloudCallout">
            <a:avLst>
              <a:gd name="adj1" fmla="val -64111"/>
              <a:gd name="adj2" fmla="val 4740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+mn-lt"/>
                <a:ea typeface="+mn-ea"/>
              </a:rPr>
              <a:t>语助词</a:t>
            </a:r>
          </a:p>
        </p:txBody>
      </p:sp>
      <p:sp>
        <p:nvSpPr>
          <p:cNvPr id="80903" name="AutoShape 7"/>
          <p:cNvSpPr>
            <a:spLocks noChangeArrowheads="1"/>
          </p:cNvSpPr>
          <p:nvPr/>
        </p:nvSpPr>
        <p:spPr bwMode="auto">
          <a:xfrm>
            <a:off x="4284663" y="5634038"/>
            <a:ext cx="2232025" cy="1223962"/>
          </a:xfrm>
          <a:prstGeom prst="cloudCallout">
            <a:avLst>
              <a:gd name="adj1" fmla="val -96870"/>
              <a:gd name="adj2" fmla="val -10440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200" b="1">
                <a:latin typeface="Calibri" pitchFamily="34" charset="0"/>
              </a:rPr>
              <a:t>贪欲</a:t>
            </a:r>
          </a:p>
        </p:txBody>
      </p:sp>
      <p:sp>
        <p:nvSpPr>
          <p:cNvPr id="25606" name="Line 8"/>
          <p:cNvSpPr>
            <a:spLocks noChangeShapeType="1"/>
          </p:cNvSpPr>
          <p:nvPr/>
        </p:nvSpPr>
        <p:spPr bwMode="auto">
          <a:xfrm>
            <a:off x="2771775" y="3068638"/>
            <a:ext cx="18716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06" name="AutoShape 10"/>
          <p:cNvSpPr>
            <a:spLocks noChangeArrowheads="1"/>
          </p:cNvSpPr>
          <p:nvPr/>
        </p:nvSpPr>
        <p:spPr bwMode="auto">
          <a:xfrm>
            <a:off x="3492500" y="0"/>
            <a:ext cx="4105275" cy="792163"/>
          </a:xfrm>
          <a:prstGeom prst="cloudCallout">
            <a:avLst>
              <a:gd name="adj1" fmla="val 3634"/>
              <a:gd name="adj2" fmla="val 90681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+mn-lt"/>
                <a:ea typeface="+mn-ea"/>
              </a:rPr>
              <a:t>警惕，戒备</a:t>
            </a:r>
          </a:p>
        </p:txBody>
      </p:sp>
      <p:sp>
        <p:nvSpPr>
          <p:cNvPr id="8" name="WordArt 4" descr="白色大理石"/>
          <p:cNvSpPr>
            <a:spLocks noChangeArrowheads="1" noChangeShapeType="1" noTextEdit="1"/>
          </p:cNvSpPr>
          <p:nvPr/>
        </p:nvSpPr>
        <p:spPr bwMode="auto">
          <a:xfrm>
            <a:off x="0" y="188640"/>
            <a:ext cx="2881313" cy="62071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kern="10" dirty="0" smtClean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“季氏”</a:t>
            </a:r>
            <a:r>
              <a:rPr lang="zh-CN" altLang="en-US" sz="3600" kern="10" dirty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animBg="1"/>
      <p:bldP spid="80901" grpId="0" animBg="1"/>
      <p:bldP spid="80903" grpId="0" animBg="1"/>
      <p:bldP spid="8090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zh-CN" altLang="en-US" sz="5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68611" name="Rectangle 3"/>
          <p:cNvSpPr>
            <a:spLocks noGrp="1"/>
          </p:cNvSpPr>
          <p:nvPr>
            <p:ph type="body" idx="1"/>
          </p:nvPr>
        </p:nvSpPr>
        <p:spPr>
          <a:xfrm>
            <a:off x="609600" y="1125538"/>
            <a:ext cx="8153400" cy="5732462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第十则</a:t>
            </a:r>
          </a:p>
          <a:p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</a:p>
          <a:p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欲望是个深深的泥潭，在它面前，如果不能克制自己或者自身欲望太强，就可能陷入欲望的沼泽，无法挣脱！ </a:t>
            </a:r>
          </a:p>
        </p:txBody>
      </p:sp>
      <p:pic>
        <p:nvPicPr>
          <p:cNvPr id="68612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77813"/>
            <a:ext cx="77724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探究讨论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628800"/>
            <a:ext cx="8077200" cy="3733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孔子把这所有的道德规范集于一体，形成了一个完整的思想体系。</a:t>
            </a:r>
            <a:endParaRPr lang="en-US" altLang="zh-CN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这个思想体系的核心，可以用一个什么字来概括？ 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5299" name="Picture 4" descr="OOOPIC_vipvip4_200808181425383b7480a02bd60d0a17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54000"/>
          </a:blip>
          <a:srcRect/>
          <a:stretch>
            <a:fillRect/>
          </a:stretch>
        </p:blipFill>
        <p:spPr bwMode="auto">
          <a:xfrm>
            <a:off x="4283968" y="3356992"/>
            <a:ext cx="3238500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OOOPIC_vipvip_20080910093038b5b8059e9304796f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96000"/>
          </a:blip>
          <a:srcRect l="36461" t="22923" r="32770" b="43846"/>
          <a:stretch>
            <a:fillRect/>
          </a:stretch>
        </p:blipFill>
        <p:spPr bwMode="auto">
          <a:xfrm>
            <a:off x="5868144" y="836712"/>
            <a:ext cx="273407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484784"/>
            <a:ext cx="8604448" cy="50784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孔子“仁”的</a:t>
            </a:r>
            <a:r>
              <a:rPr lang="zh-CN" altLang="en-US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实</a:t>
            </a:r>
            <a:r>
              <a:rPr lang="zh-CN" altLang="en-US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质是：</a:t>
            </a:r>
            <a:endParaRPr lang="en-US" altLang="zh-CN" sz="39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正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如著名学者张岂之先生所                          说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儒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学即仁学</a:t>
            </a:r>
            <a:r>
              <a:rPr lang="zh-CN" altLang="en-US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，而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且孔子的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仁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是一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种博爱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有宋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儒曾写诗赞扬孔子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说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“天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不生仲尼，千古是长夜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。这就是他的力量。以至于孔子以后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中国社会乃至全世界都遍布了这种思想的不灭之火。 </a:t>
            </a:r>
          </a:p>
        </p:txBody>
      </p:sp>
      <p:sp>
        <p:nvSpPr>
          <p:cNvPr id="114692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总结</a:t>
            </a:r>
          </a:p>
        </p:txBody>
      </p:sp>
      <p:pic>
        <p:nvPicPr>
          <p:cNvPr id="56324" name="Picture 5" descr="200882816566515_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56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7" name="Rectangle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026" name="Flash 影片" r:id="rId3" imgW="0" imgH="0" progId="">
              <p:embed/>
            </p:oleObj>
          </a:graphicData>
        </a:graphic>
      </p:graphicFrame>
      <p:sp>
        <p:nvSpPr>
          <p:cNvPr id="103428" name="WordArt 4"/>
          <p:cNvSpPr>
            <a:spLocks noChangeArrowheads="1" noChangeShapeType="1" noTextEdit="1"/>
          </p:cNvSpPr>
          <p:nvPr/>
        </p:nvSpPr>
        <p:spPr bwMode="auto">
          <a:xfrm>
            <a:off x="467544" y="5589588"/>
            <a:ext cx="8424936" cy="1066800"/>
          </a:xfrm>
          <a:prstGeom prst="rect">
            <a:avLst/>
          </a:prstGeom>
        </p:spPr>
        <p:txBody>
          <a:bodyPr wrap="none" fromWordArt="1">
            <a:prstTxWarp prst="textRingInside">
              <a:avLst>
                <a:gd name="adj" fmla="val 62500"/>
              </a:avLst>
            </a:prstTxWarp>
          </a:bodyPr>
          <a:lstStyle/>
          <a:p>
            <a:pPr algn="ctr"/>
            <a:r>
              <a:rPr lang="zh-CN" altLang="en-US" sz="4000" kern="10" dirty="0">
                <a:ln w="9525">
                  <a:noFill/>
                  <a:round/>
                  <a:headEnd type="none" w="sm" len="sm"/>
                  <a:tailEnd type="none" w="sm" len="sm"/>
                </a:ln>
                <a:solidFill>
                  <a:srgbClr val="666699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黑体"/>
                <a:ea typeface="黑体"/>
              </a:rPr>
              <a:t>以仁为本以礼治国</a:t>
            </a:r>
          </a:p>
        </p:txBody>
      </p:sp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3059113" y="115888"/>
            <a:ext cx="2590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ea typeface="华文新魏" pitchFamily="2" charset="-122"/>
              </a:rPr>
              <a:t>孔子思想</a:t>
            </a:r>
          </a:p>
        </p:txBody>
      </p:sp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468313" y="836613"/>
            <a:ext cx="8001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ea typeface="华文新魏" pitchFamily="2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ea typeface="华文新魏" pitchFamily="2" charset="-122"/>
              </a:rPr>
              <a:t>政治</a:t>
            </a:r>
            <a:r>
              <a:rPr lang="zh-CN" altLang="en-US" sz="3200" b="1">
                <a:ea typeface="华文新魏" pitchFamily="2" charset="-122"/>
              </a:rPr>
              <a:t>：</a:t>
            </a:r>
            <a:r>
              <a:rPr lang="zh-CN" altLang="en-US" sz="3200" b="1">
                <a:ea typeface="楷体_GB2312" pitchFamily="49" charset="-122"/>
              </a:rPr>
              <a:t>反对暴政，主张仁政，“礼治”</a:t>
            </a:r>
          </a:p>
        </p:txBody>
      </p:sp>
      <p:sp>
        <p:nvSpPr>
          <p:cNvPr id="103432" name="Text Box 8"/>
          <p:cNvSpPr txBox="1">
            <a:spLocks noChangeArrowheads="1"/>
          </p:cNvSpPr>
          <p:nvPr/>
        </p:nvSpPr>
        <p:spPr bwMode="auto">
          <a:xfrm>
            <a:off x="471488" y="1514475"/>
            <a:ext cx="86725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ea typeface="华文新魏" pitchFamily="2" charset="-122"/>
              </a:rPr>
              <a:t>2.</a:t>
            </a:r>
            <a:r>
              <a:rPr lang="en-US" altLang="zh-CN" sz="3200" b="1">
                <a:solidFill>
                  <a:srgbClr val="0000FF"/>
                </a:solidFill>
                <a:ea typeface="华文新魏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ea typeface="华文新魏" pitchFamily="2" charset="-122"/>
              </a:rPr>
              <a:t>修身</a:t>
            </a:r>
            <a:r>
              <a:rPr lang="zh-CN" altLang="en-US" sz="3200" b="1">
                <a:ea typeface="华文新魏" pitchFamily="2" charset="-122"/>
              </a:rPr>
              <a:t>：</a:t>
            </a:r>
            <a:r>
              <a:rPr lang="zh-CN" altLang="en-US" sz="3200" b="1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克己复礼</a:t>
            </a:r>
            <a:r>
              <a:rPr lang="zh-CN" altLang="en-US" sz="3200" b="1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非礼勿视、非礼勿听、            非礼勿言、非礼勿动。</a:t>
            </a:r>
            <a:r>
              <a:rPr lang="zh-CN" altLang="en-US" sz="3200" b="1">
                <a:latin typeface="Times New Roman"/>
                <a:ea typeface="楷体_GB2312" pitchFamily="49" charset="-122"/>
              </a:rPr>
              <a:t>”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3433" name="Text Box 9"/>
          <p:cNvSpPr txBox="1">
            <a:spLocks noChangeArrowheads="1"/>
          </p:cNvSpPr>
          <p:nvPr/>
        </p:nvSpPr>
        <p:spPr bwMode="auto">
          <a:xfrm>
            <a:off x="395288" y="2492375"/>
            <a:ext cx="8001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ea typeface="华文新魏" pitchFamily="2" charset="-122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ea typeface="华文新魏" pitchFamily="2" charset="-122"/>
              </a:rPr>
              <a:t>伦理思想</a:t>
            </a:r>
            <a:r>
              <a:rPr lang="zh-CN" altLang="en-US" sz="3200" b="1">
                <a:ea typeface="华文新魏" pitchFamily="2" charset="-122"/>
              </a:rPr>
              <a:t>：</a:t>
            </a:r>
            <a:r>
              <a:rPr lang="zh-CN" altLang="en-US" sz="3200" b="1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仁</a:t>
            </a:r>
            <a:r>
              <a:rPr lang="zh-CN" altLang="en-US" sz="3200" b="1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仁者爱人</a:t>
            </a:r>
            <a:r>
              <a:rPr lang="zh-CN" altLang="en-US" sz="3200" b="1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                     		</a:t>
            </a:r>
            <a:r>
              <a:rPr lang="zh-CN" altLang="en-US" sz="3200" b="1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己所不欲，勿施与人</a:t>
            </a:r>
            <a:r>
              <a:rPr lang="zh-CN" altLang="en-US" sz="3200" b="1">
                <a:latin typeface="Times New Roman"/>
                <a:ea typeface="楷体_GB2312" pitchFamily="49" charset="-122"/>
              </a:rPr>
              <a:t>”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3434" name="Text Box 10"/>
          <p:cNvSpPr txBox="1">
            <a:spLocks noChangeArrowheads="1"/>
          </p:cNvSpPr>
          <p:nvPr/>
        </p:nvSpPr>
        <p:spPr bwMode="auto">
          <a:xfrm>
            <a:off x="395288" y="3716338"/>
            <a:ext cx="89154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ea typeface="华文新魏" pitchFamily="2" charset="-122"/>
              </a:rPr>
              <a:t>4.</a:t>
            </a:r>
            <a:r>
              <a:rPr lang="zh-CN" altLang="en-US" sz="3200" b="1" dirty="0">
                <a:solidFill>
                  <a:srgbClr val="FF0000"/>
                </a:solidFill>
                <a:ea typeface="华文新魏" pitchFamily="2" charset="-122"/>
              </a:rPr>
              <a:t>教育</a:t>
            </a:r>
            <a:r>
              <a:rPr lang="zh-CN" altLang="en-US" sz="3200" b="1" dirty="0">
                <a:ea typeface="华文新魏" pitchFamily="2" charset="-122"/>
              </a:rPr>
              <a:t>：</a:t>
            </a:r>
            <a:r>
              <a:rPr lang="zh-CN" altLang="en-US" sz="3200" b="1" dirty="0">
                <a:ea typeface="楷体_GB2312" pitchFamily="49" charset="-122"/>
              </a:rPr>
              <a:t>主张“因材施教”，“学而不厌，诲人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ea typeface="楷体_GB2312" pitchFamily="49" charset="-122"/>
              </a:rPr>
              <a:t>不倦”，对学生喜欢“循循善诱”</a:t>
            </a:r>
          </a:p>
        </p:txBody>
      </p:sp>
      <p:sp>
        <p:nvSpPr>
          <p:cNvPr id="103435" name="Text Box 11"/>
          <p:cNvSpPr txBox="1">
            <a:spLocks noChangeArrowheads="1"/>
          </p:cNvSpPr>
          <p:nvPr/>
        </p:nvSpPr>
        <p:spPr bwMode="auto">
          <a:xfrm>
            <a:off x="395288" y="4652963"/>
            <a:ext cx="7620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ea typeface="华文新魏" pitchFamily="2" charset="-122"/>
              </a:rPr>
              <a:t>5.</a:t>
            </a:r>
            <a:r>
              <a:rPr lang="zh-CN" altLang="en-US" sz="3200" b="1">
                <a:solidFill>
                  <a:srgbClr val="FF0000"/>
                </a:solidFill>
                <a:ea typeface="华文新魏" pitchFamily="2" charset="-122"/>
              </a:rPr>
              <a:t>品德</a:t>
            </a:r>
            <a:r>
              <a:rPr lang="zh-CN" altLang="en-US" sz="3200" b="1">
                <a:ea typeface="华文新魏" pitchFamily="2" charset="-122"/>
              </a:rPr>
              <a:t>：</a:t>
            </a:r>
            <a:r>
              <a:rPr lang="zh-CN" altLang="en-US" sz="3200" b="1">
                <a:ea typeface="楷体_GB2312" pitchFamily="49" charset="-122"/>
              </a:rPr>
              <a:t>“温、良、恭、俭、让”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59395" name="Picture 4" descr="f38e07fdd3062155d6887d3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WordArt 5"/>
          <p:cNvSpPr>
            <a:spLocks noChangeArrowheads="1" noChangeShapeType="1" noTextEdit="1"/>
          </p:cNvSpPr>
          <p:nvPr/>
        </p:nvSpPr>
        <p:spPr bwMode="auto">
          <a:xfrm>
            <a:off x="1403350" y="0"/>
            <a:ext cx="5616575" cy="220503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让我们共同努力</a:t>
            </a:r>
          </a:p>
        </p:txBody>
      </p:sp>
      <p:sp>
        <p:nvSpPr>
          <p:cNvPr id="97287" name="WordArt 7"/>
          <p:cNvSpPr>
            <a:spLocks noChangeArrowheads="1" noChangeShapeType="1" noTextEdit="1"/>
          </p:cNvSpPr>
          <p:nvPr/>
        </p:nvSpPr>
        <p:spPr bwMode="auto">
          <a:xfrm>
            <a:off x="539750" y="1989138"/>
            <a:ext cx="8135938" cy="273843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让美好的人生从</a:t>
            </a:r>
            <a:r>
              <a:rPr lang="en-US" altLang="zh-CN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《</a:t>
            </a:r>
            <a:r>
              <a:rPr lang="zh-CN" altLang="en-US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论语</a:t>
            </a:r>
            <a:r>
              <a:rPr lang="en-US" altLang="zh-CN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》</a:t>
            </a:r>
            <a:r>
              <a:rPr lang="zh-CN" altLang="en-US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开始</a:t>
            </a:r>
          </a:p>
        </p:txBody>
      </p:sp>
      <p:pic>
        <p:nvPicPr>
          <p:cNvPr id="59398" name="Picture 8" descr="006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5084763"/>
            <a:ext cx="30241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9" descr="HaoSc3_146_2005249322373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4" descr="f38e07fdd3062155d6887d3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sz="4000" b="1" dirty="0" smtClean="0">
                <a:solidFill>
                  <a:srgbClr val="0033CC"/>
                </a:solidFill>
                <a:ea typeface="黑体" pitchFamily="2" charset="-122"/>
              </a:rPr>
              <a:t>两千五百多年前，孔子教学和生活中的点点滴滴，被学生片片断断地记录下来。这些以课堂笔记为主的记录由他的学生会籍编纂，就成了</a:t>
            </a:r>
            <a:r>
              <a:rPr lang="en-US" altLang="zh-CN" sz="4000" b="1" dirty="0" smtClean="0">
                <a:solidFill>
                  <a:srgbClr val="0033CC"/>
                </a:solidFill>
                <a:ea typeface="黑体" pitchFamily="2" charset="-122"/>
              </a:rPr>
              <a:t>《</a:t>
            </a:r>
            <a:r>
              <a:rPr lang="zh-CN" altLang="en-US" sz="4000" b="1" dirty="0" smtClean="0">
                <a:solidFill>
                  <a:srgbClr val="0033CC"/>
                </a:solidFill>
                <a:ea typeface="黑体" pitchFamily="2" charset="-122"/>
              </a:rPr>
              <a:t>论语</a:t>
            </a:r>
            <a:r>
              <a:rPr lang="en-US" altLang="zh-CN" sz="4000" b="1" dirty="0" smtClean="0">
                <a:solidFill>
                  <a:srgbClr val="0033CC"/>
                </a:solidFill>
                <a:ea typeface="黑体" pitchFamily="2" charset="-122"/>
              </a:rPr>
              <a:t>》</a:t>
            </a:r>
            <a:r>
              <a:rPr lang="zh-CN" altLang="en-US" sz="4000" b="1" dirty="0" smtClean="0">
                <a:solidFill>
                  <a:srgbClr val="0033CC"/>
                </a:solidFill>
                <a:ea typeface="黑体" pitchFamily="2" charset="-122"/>
              </a:rPr>
              <a:t>。</a:t>
            </a:r>
          </a:p>
          <a:p>
            <a:r>
              <a:rPr lang="en-US" altLang="zh-CN" sz="4000" b="1" dirty="0" smtClean="0">
                <a:solidFill>
                  <a:srgbClr val="0033CC"/>
                </a:solidFill>
                <a:ea typeface="黑体" pitchFamily="2" charset="-122"/>
              </a:rPr>
              <a:t>《</a:t>
            </a:r>
            <a:r>
              <a:rPr lang="zh-CN" altLang="en-US" sz="4000" b="1" dirty="0" smtClean="0">
                <a:solidFill>
                  <a:srgbClr val="0033CC"/>
                </a:solidFill>
                <a:ea typeface="黑体" pitchFamily="2" charset="-122"/>
              </a:rPr>
              <a:t>论语</a:t>
            </a:r>
            <a:r>
              <a:rPr lang="en-US" altLang="zh-CN" sz="4000" b="1" dirty="0" smtClean="0">
                <a:solidFill>
                  <a:srgbClr val="0033CC"/>
                </a:solidFill>
                <a:ea typeface="黑体" pitchFamily="2" charset="-122"/>
              </a:rPr>
              <a:t>》</a:t>
            </a:r>
            <a:r>
              <a:rPr lang="zh-CN" altLang="en-US" sz="4000" b="1" dirty="0" smtClean="0">
                <a:solidFill>
                  <a:srgbClr val="0033CC"/>
                </a:solidFill>
                <a:ea typeface="黑体" pitchFamily="2" charset="-122"/>
              </a:rPr>
              <a:t>的真谛就是告诉大家，怎么样才能过上我们心灵所需要的那种快乐的生活，教给我们如何在现代生活中获取心灵快乐，适应日常秩序，找到个人坐标。它终极传递的是一种态度，是一种朴素的、温暖的生活态度。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4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f38e07fdd3062155d6887d3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0033CC"/>
                </a:solidFill>
                <a:ea typeface="黑体" pitchFamily="2" charset="-122"/>
              </a:rPr>
              <a:t>一个人的视力有两种功能：一个是向外去，无限宽广的拓展世界；另一个是向内来，无限深刻地去发现内心。我们的眼睛，总是看外界太多，看心灵太少。</a:t>
            </a:r>
            <a:r>
              <a:rPr lang="en-US" altLang="zh-CN" sz="4000" b="1" smtClean="0">
                <a:solidFill>
                  <a:srgbClr val="0033CC"/>
                </a:solidFill>
                <a:ea typeface="黑体" pitchFamily="2" charset="-122"/>
              </a:rPr>
              <a:t>《</a:t>
            </a:r>
            <a:r>
              <a:rPr lang="zh-CN" altLang="en-US" sz="4000" b="1" smtClean="0">
                <a:solidFill>
                  <a:srgbClr val="0033CC"/>
                </a:solidFill>
                <a:ea typeface="黑体" pitchFamily="2" charset="-122"/>
              </a:rPr>
              <a:t>论语</a:t>
            </a:r>
            <a:r>
              <a:rPr lang="en-US" altLang="zh-CN" sz="4000" b="1" smtClean="0">
                <a:solidFill>
                  <a:srgbClr val="0033CC"/>
                </a:solidFill>
                <a:ea typeface="黑体" pitchFamily="2" charset="-122"/>
              </a:rPr>
              <a:t>》</a:t>
            </a:r>
            <a:r>
              <a:rPr lang="zh-CN" altLang="en-US" sz="4000" b="1" smtClean="0">
                <a:solidFill>
                  <a:srgbClr val="0033CC"/>
                </a:solidFill>
                <a:ea typeface="黑体" pitchFamily="2" charset="-122"/>
              </a:rPr>
              <a:t>能够教给我们的快乐秘诀，就是如何去找到你内心的安宁。人人都渴望过上幸福快乐的生活，而幸福快乐只是一种感觉，与贫富无关，同内心相连。圣贤活泼的人生经验，穿越沧桑，传递至今，温暖我们的内心，照亮我们的思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线形标注 1 16"/>
          <p:cNvSpPr/>
          <p:nvPr/>
        </p:nvSpPr>
        <p:spPr>
          <a:xfrm>
            <a:off x="5292725" y="4797425"/>
            <a:ext cx="1727200" cy="1152525"/>
          </a:xfrm>
          <a:prstGeom prst="borderCallout1">
            <a:avLst>
              <a:gd name="adj1" fmla="val -17313"/>
              <a:gd name="adj2" fmla="val 42174"/>
              <a:gd name="adj3" fmla="val -54086"/>
              <a:gd name="adj4" fmla="val 2862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icture 4" descr="121205A220VZ1E20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4175"/>
            <a:ext cx="20764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7"/>
          <p:cNvSpPr>
            <a:spLocks noChangeArrowheads="1"/>
          </p:cNvSpPr>
          <p:nvPr/>
        </p:nvSpPr>
        <p:spPr bwMode="auto">
          <a:xfrm>
            <a:off x="611188" y="1989138"/>
            <a:ext cx="828198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sz="4400">
                <a:latin typeface="Calibri" pitchFamily="34" charset="0"/>
              </a:rPr>
              <a:t>子曰：“君子食无求饱，居无求</a:t>
            </a:r>
            <a:r>
              <a:rPr lang="zh-CN" altLang="en-US" sz="4400">
                <a:solidFill>
                  <a:schemeClr val="accent2"/>
                </a:solidFill>
                <a:latin typeface="Calibri" pitchFamily="34" charset="0"/>
              </a:rPr>
              <a:t>安</a:t>
            </a:r>
            <a:r>
              <a:rPr lang="zh-CN" altLang="en-US" sz="4400">
                <a:latin typeface="Calibri" pitchFamily="34" charset="0"/>
              </a:rPr>
              <a:t>，</a:t>
            </a:r>
            <a:r>
              <a:rPr lang="zh-CN" altLang="en-US" sz="4400">
                <a:solidFill>
                  <a:schemeClr val="accent2"/>
                </a:solidFill>
                <a:latin typeface="Calibri" pitchFamily="34" charset="0"/>
              </a:rPr>
              <a:t>敏于</a:t>
            </a:r>
            <a:r>
              <a:rPr lang="zh-CN" altLang="en-US" sz="4400">
                <a:latin typeface="Calibri" pitchFamily="34" charset="0"/>
              </a:rPr>
              <a:t>事而慎于言，</a:t>
            </a:r>
            <a:r>
              <a:rPr lang="zh-CN" altLang="en-US" sz="4400">
                <a:solidFill>
                  <a:srgbClr val="FF0000"/>
                </a:solidFill>
                <a:latin typeface="Calibri" pitchFamily="34" charset="0"/>
              </a:rPr>
              <a:t>就</a:t>
            </a:r>
            <a:r>
              <a:rPr lang="zh-CN" altLang="en-US" sz="4400">
                <a:solidFill>
                  <a:schemeClr val="accent2"/>
                </a:solidFill>
                <a:latin typeface="Calibri" pitchFamily="34" charset="0"/>
              </a:rPr>
              <a:t>有道</a:t>
            </a:r>
            <a:r>
              <a:rPr lang="zh-CN" altLang="en-US" sz="4400">
                <a:latin typeface="Calibri" pitchFamily="34" charset="0"/>
              </a:rPr>
              <a:t>而</a:t>
            </a:r>
            <a:r>
              <a:rPr lang="zh-CN" altLang="en-US" sz="4400">
                <a:solidFill>
                  <a:schemeClr val="accent2"/>
                </a:solidFill>
                <a:latin typeface="Calibri" pitchFamily="34" charset="0"/>
              </a:rPr>
              <a:t>正</a:t>
            </a:r>
            <a:r>
              <a:rPr lang="zh-CN" altLang="en-US" sz="4400">
                <a:latin typeface="Calibri" pitchFamily="34" charset="0"/>
              </a:rPr>
              <a:t>焉</a:t>
            </a:r>
            <a:r>
              <a:rPr lang="en-US" altLang="zh-CN" sz="4400">
                <a:latin typeface="Calibri" pitchFamily="34" charset="0"/>
              </a:rPr>
              <a:t>,</a:t>
            </a:r>
            <a:r>
              <a:rPr lang="zh-CN" altLang="en-US" sz="4400">
                <a:latin typeface="Calibri" pitchFamily="34" charset="0"/>
              </a:rPr>
              <a:t>可谓好学也</a:t>
            </a:r>
            <a:r>
              <a:rPr lang="zh-CN" altLang="en-US" sz="4400">
                <a:solidFill>
                  <a:schemeClr val="accent2"/>
                </a:solidFill>
                <a:latin typeface="Calibri" pitchFamily="34" charset="0"/>
              </a:rPr>
              <a:t>已</a:t>
            </a:r>
            <a:r>
              <a:rPr lang="zh-CN" altLang="en-US" sz="4400">
                <a:latin typeface="Calibri" pitchFamily="34" charset="0"/>
              </a:rPr>
              <a:t>。”</a:t>
            </a:r>
          </a:p>
        </p:txBody>
      </p:sp>
      <p:sp>
        <p:nvSpPr>
          <p:cNvPr id="15364" name="WordArt 8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291623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一、“学而”篇</a:t>
            </a:r>
          </a:p>
        </p:txBody>
      </p:sp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1692275" y="836613"/>
            <a:ext cx="3132138" cy="1079500"/>
          </a:xfrm>
          <a:prstGeom prst="wedgeEllipseCallout">
            <a:avLst>
              <a:gd name="adj1" fmla="val -45932"/>
              <a:gd name="adj2" fmla="val 159966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1979613" y="1052513"/>
            <a:ext cx="25193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舒适，安逸</a:t>
            </a:r>
          </a:p>
        </p:txBody>
      </p:sp>
      <p:sp>
        <p:nvSpPr>
          <p:cNvPr id="21515" name="AutoShape 11"/>
          <p:cNvSpPr>
            <a:spLocks noChangeArrowheads="1"/>
          </p:cNvSpPr>
          <p:nvPr/>
        </p:nvSpPr>
        <p:spPr bwMode="auto">
          <a:xfrm>
            <a:off x="2484438" y="4797425"/>
            <a:ext cx="1943100" cy="1330325"/>
          </a:xfrm>
          <a:prstGeom prst="wedgeRoundRectCallout">
            <a:avLst>
              <a:gd name="adj1" fmla="val -16757"/>
              <a:gd name="adj2" fmla="val -158197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2484438" y="5084763"/>
            <a:ext cx="18716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对，对于</a:t>
            </a:r>
          </a:p>
        </p:txBody>
      </p:sp>
      <p:sp>
        <p:nvSpPr>
          <p:cNvPr id="21517" name="AutoShape 13"/>
          <p:cNvSpPr>
            <a:spLocks noChangeArrowheads="1"/>
          </p:cNvSpPr>
          <p:nvPr/>
        </p:nvSpPr>
        <p:spPr bwMode="auto">
          <a:xfrm>
            <a:off x="5076825" y="333375"/>
            <a:ext cx="3671888" cy="1112838"/>
          </a:xfrm>
          <a:prstGeom prst="wedgeEllipseCallout">
            <a:avLst>
              <a:gd name="adj1" fmla="val 3050"/>
              <a:gd name="adj2" fmla="val 172976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5364163" y="476250"/>
            <a:ext cx="29860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Calibri" pitchFamily="34" charset="0"/>
              </a:rPr>
              <a:t>靠近，看齐</a:t>
            </a:r>
          </a:p>
        </p:txBody>
      </p:sp>
      <p:sp>
        <p:nvSpPr>
          <p:cNvPr id="21519" name="AutoShape 15"/>
          <p:cNvSpPr>
            <a:spLocks noChangeArrowheads="1"/>
          </p:cNvSpPr>
          <p:nvPr/>
        </p:nvSpPr>
        <p:spPr bwMode="auto">
          <a:xfrm>
            <a:off x="6875463" y="4005263"/>
            <a:ext cx="2447925" cy="1689100"/>
          </a:xfrm>
          <a:prstGeom prst="wedgeEllipseCallout">
            <a:avLst>
              <a:gd name="adj1" fmla="val -972"/>
              <a:gd name="adj2" fmla="val -87310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7308850" y="4221163"/>
            <a:ext cx="1547813" cy="10779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/>
                </a:solidFill>
              </a:rPr>
              <a:t>有道德的人</a:t>
            </a:r>
          </a:p>
        </p:txBody>
      </p:sp>
      <p:sp>
        <p:nvSpPr>
          <p:cNvPr id="21521" name="AutoShape 17"/>
          <p:cNvSpPr>
            <a:spLocks noChangeArrowheads="1"/>
          </p:cNvSpPr>
          <p:nvPr/>
        </p:nvSpPr>
        <p:spPr bwMode="auto">
          <a:xfrm>
            <a:off x="107950" y="4592638"/>
            <a:ext cx="1871663" cy="1860550"/>
          </a:xfrm>
          <a:prstGeom prst="wedgeEllipseCallout">
            <a:avLst>
              <a:gd name="adj1" fmla="val 19345"/>
              <a:gd name="adj2" fmla="val -76395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0" y="4941888"/>
            <a:ext cx="24479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形作动，修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正，匡正</a:t>
            </a:r>
          </a:p>
        </p:txBody>
      </p:sp>
      <p:sp>
        <p:nvSpPr>
          <p:cNvPr id="21526" name="Text Box 22"/>
          <p:cNvSpPr txBox="1">
            <a:spLocks noChangeArrowheads="1"/>
          </p:cNvSpPr>
          <p:nvPr/>
        </p:nvSpPr>
        <p:spPr bwMode="auto">
          <a:xfrm>
            <a:off x="5435600" y="4941888"/>
            <a:ext cx="16573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通“矣”了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 animBg="1"/>
      <p:bldP spid="21514" grpId="0"/>
      <p:bldP spid="21515" grpId="0" animBg="1"/>
      <p:bldP spid="21516" grpId="0"/>
      <p:bldP spid="21517" grpId="0" animBg="1"/>
      <p:bldP spid="21518" grpId="0"/>
      <p:bldP spid="21519" grpId="0" animBg="1"/>
      <p:bldP spid="21520" grpId="0" animBg="1"/>
      <p:bldP spid="21521" grpId="0" animBg="1"/>
      <p:bldP spid="21522" grpId="0"/>
      <p:bldP spid="215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7813"/>
            <a:ext cx="77724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96975"/>
            <a:ext cx="8458200" cy="5584825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第一则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赏析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这一则体现出了孔子对精神世界的追求。孔子认为，一个有道德的人，不应当过多地讲究自己的饮食与居处，过多地追求物质享受，而应该把注意力放在塑造自己道德品质方面。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物质的追求可让你富足一时，精神的追求却让你充实一生。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pic>
        <p:nvPicPr>
          <p:cNvPr id="27651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28675" name="Picture 4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684213" y="549275"/>
            <a:ext cx="7632700" cy="601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>
                <a:latin typeface="Calibri" pitchFamily="34" charset="0"/>
              </a:rPr>
              <a:t>孔子说：我十五岁时，便立定志向潜心做学问；三十岁时，能自立于社会，立身处世有了自己的思想；四十岁时，明达世道人情而不至于被外物迷惑心性；五十岁时，已经能够领悟天命，顺应天道因循之理；六十岁时，对于听到的人和事都能平静地容纳，明辨其旨意真伪；七十岁时，终于能做到随心所欲而行，且所为都能合于规矩的境界了。</a:t>
            </a:r>
            <a:br>
              <a:rPr lang="zh-CN" altLang="en-US" sz="3600">
                <a:latin typeface="Calibri" pitchFamily="34" charset="0"/>
              </a:rPr>
            </a:br>
            <a:endParaRPr lang="zh-CN" alt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732462"/>
          </a:xfrm>
        </p:spPr>
        <p:txBody>
          <a:bodyPr rtlCol="0">
            <a:normAutofit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>
                <a:ea typeface="黑体" pitchFamily="2" charset="-122"/>
              </a:rPr>
              <a:t>十有五而志于学。孔子三岁丧父。小时跟着母亲过着不算富裕的生活。事实上他从小就喜欢读书、学习。满十五岁后，为了帮助家用，从事过儒的工作，在当时儒是在贵族遇有婚丧祭祀等需要礼仪的场合，雇来配合奏乐念祷的人。后来因为孔子的母亲反对，认为这是低贱的职业，使得孔子再度重拾书本。母亲过世之后，年轻的孔子求职受挫，故更坚定向学之志。</a:t>
            </a:r>
            <a:br>
              <a:rPr lang="zh-CN" altLang="en-US" sz="4000" b="1">
                <a:ea typeface="黑体" pitchFamily="2" charset="-122"/>
              </a:rPr>
            </a:br>
            <a:endParaRPr lang="zh-CN" altLang="en-US" sz="4000" b="1">
              <a:ea typeface="黑体" pitchFamily="2" charset="-122"/>
            </a:endParaRPr>
          </a:p>
        </p:txBody>
      </p:sp>
      <p:sp>
        <p:nvSpPr>
          <p:cNvPr id="29698" name="WordArt 4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1778000" cy="908050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感文</a:t>
            </a:r>
          </a:p>
        </p:txBody>
      </p:sp>
      <p:pic>
        <p:nvPicPr>
          <p:cNvPr id="29699" name="Picture 6" descr="HaoSc3_146_200524932036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63357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52413" y="908050"/>
            <a:ext cx="9396413" cy="5949950"/>
          </a:xfrm>
        </p:spPr>
        <p:txBody>
          <a:bodyPr rtlCol="0">
            <a:normAutofit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3600" b="1">
                <a:ea typeface="黑体" pitchFamily="2" charset="-122"/>
              </a:rPr>
              <a:t> </a:t>
            </a:r>
            <a:r>
              <a:rPr lang="zh-CN" altLang="en-US" sz="3600" b="1">
                <a:ea typeface="黑体" pitchFamily="2" charset="-122"/>
              </a:rPr>
              <a:t>三十而立。经过了十余年苦读有成，并曾在季桓子家中任职。三十岁时名声渐渐响亮，且开办了私学，开始以有教无类的精神来教育贵族、平民甚至奴隶的子弟。三十五岁时，鲁国内乱，鲁昭公被三桓打败，遭赶到齐国。孔子也去齐国，任高昭子家臣，一心希望能为齐景公服务，但为齐相晏婴所阻。</a:t>
            </a:r>
            <a:br>
              <a:rPr lang="zh-CN" altLang="en-US" sz="3600" b="1">
                <a:ea typeface="黑体" pitchFamily="2" charset="-122"/>
              </a:rPr>
            </a:br>
            <a:r>
              <a:rPr lang="zh-CN" altLang="en-US" sz="3600" b="1">
                <a:ea typeface="黑体" pitchFamily="2" charset="-122"/>
              </a:rPr>
              <a:t>   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600" b="1">
                <a:ea typeface="黑体" pitchFamily="2" charset="-122"/>
              </a:rPr>
              <a:t>四十而不惑。孔子居齐三年后，失望地返回鲁国重拾教鞭。以作学问和教学弥补了在政治上的失意，并且在其中领悟了更多的事理。</a:t>
            </a:r>
            <a:br>
              <a:rPr lang="zh-CN" altLang="en-US" sz="3600" b="1">
                <a:ea typeface="黑体" pitchFamily="2" charset="-122"/>
              </a:rPr>
            </a:br>
            <a:endParaRPr lang="zh-CN" altLang="en-US" sz="3600" b="1">
              <a:ea typeface="黑体" pitchFamily="2" charset="-122"/>
            </a:endParaRPr>
          </a:p>
        </p:txBody>
      </p:sp>
      <p:sp>
        <p:nvSpPr>
          <p:cNvPr id="30722" name="WordArt 4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1778000" cy="908050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感文</a:t>
            </a:r>
          </a:p>
        </p:txBody>
      </p:sp>
      <p:pic>
        <p:nvPicPr>
          <p:cNvPr id="30723" name="Picture 5" descr="HaoSc3_146_200524932936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55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52413" y="954088"/>
            <a:ext cx="9396413" cy="5903912"/>
          </a:xfrm>
        </p:spPr>
        <p:txBody>
          <a:bodyPr rtlCol="0">
            <a:normAutofit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3600" b="1">
                <a:latin typeface="Arial"/>
                <a:ea typeface="黑体" pitchFamily="2" charset="-122"/>
              </a:rPr>
              <a:t> 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五十而知天命、六十而耳顺。五十岁时鲁国发生阳货之乱，五十一岁时重获起用为官，任中都宰。孔子以三个月的时间肃清小偷、赌博、游民。绩效斐然，升为大司寇（最高司法官）一年之内执法公正，之后孔子又在夹谷齐鲁会上取得外交胜利、降低三桓居城并平其家臣内乱、诛杀少正卯。可惜于五十六岁时，齐人致赠女乐与鲁君臣，定公与季桓子于郊祭时又不分祭肉与孔子。（这是辞退不称职、不想用的官员之方法）孔子只好离开鲁国与学生一齐周游列国去了，这其中的过程艰辛。 </a:t>
            </a:r>
          </a:p>
        </p:txBody>
      </p:sp>
      <p:sp>
        <p:nvSpPr>
          <p:cNvPr id="31746" name="WordArt 4"/>
          <p:cNvSpPr>
            <a:spLocks noChangeArrowheads="1" noChangeShapeType="1" noTextEdit="1"/>
          </p:cNvSpPr>
          <p:nvPr/>
        </p:nvSpPr>
        <p:spPr bwMode="auto">
          <a:xfrm>
            <a:off x="684213" y="0"/>
            <a:ext cx="1778000" cy="981075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感文</a:t>
            </a:r>
          </a:p>
        </p:txBody>
      </p:sp>
      <p:pic>
        <p:nvPicPr>
          <p:cNvPr id="31747" name="Picture 5" descr="2006010102203324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0"/>
            <a:ext cx="29527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73238"/>
            <a:ext cx="8640763" cy="4525962"/>
          </a:xfrm>
        </p:spPr>
        <p:txBody>
          <a:bodyPr/>
          <a:lstStyle/>
          <a:p>
            <a:r>
              <a:rPr lang="zh-CN" altLang="en-US" sz="4800" b="1" smtClean="0">
                <a:ea typeface="黑体" pitchFamily="2" charset="-122"/>
              </a:rPr>
              <a:t>七十而从心所欲不踰矩。后来得学生冉有之助，奉召反鲁。当时孔子已经六十八岁了。之后，孔子便把精力放在整理经典及教育后进之上，直到逝世。</a:t>
            </a:r>
            <a:br>
              <a:rPr lang="zh-CN" altLang="en-US" sz="4800" b="1" smtClean="0">
                <a:ea typeface="黑体" pitchFamily="2" charset="-122"/>
              </a:rPr>
            </a:br>
            <a:endParaRPr lang="zh-CN" altLang="en-US" sz="4800" b="1" smtClean="0">
              <a:ea typeface="黑体" pitchFamily="2" charset="-122"/>
            </a:endParaRPr>
          </a:p>
        </p:txBody>
      </p:sp>
      <p:sp>
        <p:nvSpPr>
          <p:cNvPr id="32770" name="WordArt 4"/>
          <p:cNvSpPr>
            <a:spLocks noChangeArrowheads="1" noChangeShapeType="1" noTextEdit="1"/>
          </p:cNvSpPr>
          <p:nvPr/>
        </p:nvSpPr>
        <p:spPr bwMode="auto">
          <a:xfrm>
            <a:off x="684213" y="260350"/>
            <a:ext cx="1778000" cy="908050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感文</a:t>
            </a:r>
          </a:p>
        </p:txBody>
      </p:sp>
      <p:pic>
        <p:nvPicPr>
          <p:cNvPr id="32771" name="Picture 5" descr="HaoSc3_146_2005249322373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60350"/>
            <a:ext cx="28082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57338"/>
            <a:ext cx="8713787" cy="4525962"/>
          </a:xfrm>
        </p:spPr>
        <p:txBody>
          <a:bodyPr/>
          <a:lstStyle/>
          <a:p>
            <a:r>
              <a:rPr lang="zh-CN" altLang="en-US" sz="4000" b="1" smtClean="0">
                <a:ea typeface="黑体" pitchFamily="2" charset="-122"/>
              </a:rPr>
              <a:t>孔子是自学成才的典范，勤奋不倦的学习是贯穿孔子一生的主题。正是通过刻苦的学习，孔子才掌握了渊博的知识，并授徒讲学，成为一位大教育家、大思想家。正是通过学习的积累，在不断的学习中，孔子一步步得到提高，从而达到“从心所欲”的境界。</a:t>
            </a:r>
          </a:p>
        </p:txBody>
      </p:sp>
      <p:sp>
        <p:nvSpPr>
          <p:cNvPr id="33794" name="WordArt 4"/>
          <p:cNvSpPr>
            <a:spLocks noChangeArrowheads="1" noChangeShapeType="1" noTextEdit="1"/>
          </p:cNvSpPr>
          <p:nvPr/>
        </p:nvSpPr>
        <p:spPr bwMode="auto">
          <a:xfrm>
            <a:off x="684213" y="260350"/>
            <a:ext cx="1778000" cy="908050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感文</a:t>
            </a:r>
          </a:p>
        </p:txBody>
      </p:sp>
      <p:pic>
        <p:nvPicPr>
          <p:cNvPr id="33795" name="Picture 5" descr="gifbj09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0350"/>
            <a:ext cx="3024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7813"/>
            <a:ext cx="77724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836613"/>
            <a:ext cx="8610600" cy="60213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第二则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赏析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这一则写出了孔子的早立志与好学。孔子十五岁立下了学习的志向，并且树立了终身学习的理想，然后坚持不懈地努力，终有所成。正是通过刻苦的学习，孔子才掌握了渊博的知识，成为了一位大教育家、大思想家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终身学习，便成天才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 </a:t>
            </a:r>
          </a:p>
        </p:txBody>
      </p:sp>
      <p:pic>
        <p:nvPicPr>
          <p:cNvPr id="34819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77724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534400" cy="4530725"/>
          </a:xfrm>
        </p:spPr>
        <p:txBody>
          <a:bodyPr rtlCol="0">
            <a:normAutofit fontScale="925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第三则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赏析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孔子实事求是的精神。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 “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知道就是知道，不知道就是不知道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，其实是很简单的一个道理，可当代社会偏偏就有很多人做不到，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实事求是才是学习的正确态度。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 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pic>
        <p:nvPicPr>
          <p:cNvPr id="35843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>
          <a:xfrm>
            <a:off x="533400" y="277813"/>
            <a:ext cx="7772400" cy="1143000"/>
          </a:xfrm>
        </p:spPr>
        <p:txBody>
          <a:bodyPr/>
          <a:lstStyle/>
          <a:p>
            <a:r>
              <a:rPr lang="zh-CN" altLang="en-US" sz="5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>
          <a:xfrm>
            <a:off x="228600" y="1196975"/>
            <a:ext cx="8458200" cy="55848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第一则</a:t>
            </a:r>
          </a:p>
          <a:p>
            <a:pPr>
              <a:lnSpc>
                <a:spcPct val="90000"/>
              </a:lnSpc>
            </a:pP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“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物质的追求可让你富足一时，精神的追求却让你充实一生。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”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pic>
        <p:nvPicPr>
          <p:cNvPr id="60420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36867" name="Picture 4" descr="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620713"/>
            <a:ext cx="9324975" cy="5578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altLang="zh-CN">
                <a:solidFill>
                  <a:srgbClr val="0033CC"/>
                </a:solidFill>
                <a:latin typeface="黑体" pitchFamily="2" charset="-122"/>
              </a:rPr>
              <a:t>[</a:t>
            </a:r>
            <a:r>
              <a:rPr lang="zh-CN" altLang="en-US">
                <a:solidFill>
                  <a:srgbClr val="0033CC"/>
                </a:solidFill>
                <a:latin typeface="黑体" pitchFamily="2" charset="-122"/>
              </a:rPr>
              <a:t>译文</a:t>
            </a:r>
            <a:r>
              <a:rPr lang="en-US" altLang="zh-CN">
                <a:solidFill>
                  <a:srgbClr val="0033CC"/>
                </a:solidFill>
                <a:latin typeface="黑体" pitchFamily="2" charset="-122"/>
              </a:rPr>
              <a:t>]</a:t>
            </a:r>
            <a:r>
              <a:rPr lang="zh-CN" altLang="en-US">
                <a:solidFill>
                  <a:srgbClr val="0033CC"/>
                </a:solidFill>
                <a:latin typeface="黑体" pitchFamily="2" charset="-122"/>
              </a:rPr>
              <a:t>颜回、子路侍立在孔子身旁。孔子说：</a:t>
            </a:r>
            <a:r>
              <a:rPr lang="zh-CN" altLang="en-US">
                <a:solidFill>
                  <a:srgbClr val="0033CC"/>
                </a:solidFill>
              </a:rPr>
              <a:t>“</a:t>
            </a:r>
            <a:r>
              <a:rPr lang="zh-CN" altLang="en-US">
                <a:solidFill>
                  <a:srgbClr val="0033CC"/>
                </a:solidFill>
                <a:latin typeface="黑体" pitchFamily="2" charset="-122"/>
              </a:rPr>
              <a:t>何不各自谈谈你们的志向呢？</a:t>
            </a:r>
            <a:r>
              <a:rPr lang="zh-CN" altLang="en-US">
                <a:solidFill>
                  <a:srgbClr val="0033CC"/>
                </a:solidFill>
              </a:rPr>
              <a:t>”</a:t>
            </a:r>
            <a:r>
              <a:rPr lang="zh-CN" altLang="en-US">
                <a:solidFill>
                  <a:srgbClr val="0033CC"/>
                </a:solidFill>
                <a:latin typeface="黑体" pitchFamily="2" charset="-122"/>
              </a:rPr>
              <a:t>子路说：</a:t>
            </a:r>
            <a:r>
              <a:rPr lang="zh-CN" altLang="en-US">
                <a:solidFill>
                  <a:srgbClr val="0033CC"/>
                </a:solidFill>
              </a:rPr>
              <a:t>“</a:t>
            </a:r>
            <a:r>
              <a:rPr lang="zh-CN" altLang="en-US">
                <a:solidFill>
                  <a:srgbClr val="0033CC"/>
                </a:solidFill>
                <a:latin typeface="黑体" pitchFamily="2" charset="-122"/>
              </a:rPr>
              <a:t>愿将我的车马、衣服和朋友共同享用，用坏了也不抱怨。</a:t>
            </a:r>
            <a:r>
              <a:rPr lang="zh-CN" altLang="en-US">
                <a:solidFill>
                  <a:srgbClr val="0033CC"/>
                </a:solidFill>
              </a:rPr>
              <a:t>”</a:t>
            </a:r>
            <a:r>
              <a:rPr lang="zh-CN" altLang="en-US">
                <a:solidFill>
                  <a:srgbClr val="0033CC"/>
                </a:solidFill>
                <a:latin typeface="黑体" pitchFamily="2" charset="-122"/>
              </a:rPr>
              <a:t>颜渊说：</a:t>
            </a:r>
            <a:r>
              <a:rPr lang="zh-CN" altLang="en-US">
                <a:solidFill>
                  <a:srgbClr val="0033CC"/>
                </a:solidFill>
              </a:rPr>
              <a:t>“</a:t>
            </a:r>
            <a:r>
              <a:rPr lang="zh-CN" altLang="en-US">
                <a:solidFill>
                  <a:srgbClr val="0033CC"/>
                </a:solidFill>
                <a:latin typeface="黑体" pitchFamily="2" charset="-122"/>
              </a:rPr>
              <a:t>（我）想的不是夸耀自己的好处，不夸大自己的功劳。</a:t>
            </a:r>
            <a:r>
              <a:rPr lang="zh-CN" altLang="en-US">
                <a:solidFill>
                  <a:srgbClr val="0033CC"/>
                </a:solidFill>
              </a:rPr>
              <a:t>”</a:t>
            </a:r>
            <a:r>
              <a:rPr lang="zh-CN" altLang="en-US">
                <a:solidFill>
                  <a:srgbClr val="0033CC"/>
                </a:solidFill>
                <a:latin typeface="黑体" pitchFamily="2" charset="-122"/>
              </a:rPr>
              <a:t>子路说：</a:t>
            </a:r>
            <a:r>
              <a:rPr lang="zh-CN" altLang="en-US">
                <a:solidFill>
                  <a:srgbClr val="0033CC"/>
                </a:solidFill>
              </a:rPr>
              <a:t>“</a:t>
            </a:r>
            <a:r>
              <a:rPr lang="zh-CN" altLang="en-US">
                <a:solidFill>
                  <a:srgbClr val="0033CC"/>
                </a:solidFill>
                <a:latin typeface="黑体" pitchFamily="2" charset="-122"/>
              </a:rPr>
              <a:t>愿意听听您老人家的志向。</a:t>
            </a:r>
            <a:r>
              <a:rPr lang="zh-CN" altLang="en-US">
                <a:solidFill>
                  <a:srgbClr val="0033CC"/>
                </a:solidFill>
              </a:rPr>
              <a:t>”</a:t>
            </a:r>
            <a:r>
              <a:rPr lang="zh-CN" altLang="en-US">
                <a:solidFill>
                  <a:srgbClr val="0033CC"/>
                </a:solidFill>
                <a:latin typeface="黑体" pitchFamily="2" charset="-122"/>
              </a:rPr>
              <a:t>孔子说：</a:t>
            </a:r>
            <a:r>
              <a:rPr lang="zh-CN" altLang="en-US">
                <a:solidFill>
                  <a:srgbClr val="0033CC"/>
                </a:solidFill>
              </a:rPr>
              <a:t>“</a:t>
            </a:r>
            <a:r>
              <a:rPr lang="zh-CN" altLang="en-US">
                <a:solidFill>
                  <a:srgbClr val="0033CC"/>
                </a:solidFill>
                <a:latin typeface="黑体" pitchFamily="2" charset="-122"/>
              </a:rPr>
              <a:t>老年人，使他们安逸；平辈的人（朋友），使他们信任我；年轻人，使他们得到关怀、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7813"/>
            <a:ext cx="77724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458200" cy="57150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第四则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赏析</a:t>
            </a:r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可见孔子的博爱精神。孔子希望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老有所终，幼有所长，鳏寡孤独废疾者皆有所养。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 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老吾老以及人之老，幼吾幼以及人之幼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 </a:t>
            </a:r>
          </a:p>
        </p:txBody>
      </p:sp>
      <p:pic>
        <p:nvPicPr>
          <p:cNvPr id="37891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38915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611188" y="1052513"/>
            <a:ext cx="799306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4800">
                <a:latin typeface="黑体" pitchFamily="2" charset="-122"/>
              </a:rPr>
              <a:t>译文 </a:t>
            </a:r>
            <a:br>
              <a:rPr lang="zh-CN" altLang="en-US" sz="4800">
                <a:latin typeface="黑体" pitchFamily="2" charset="-122"/>
              </a:rPr>
            </a:br>
            <a:r>
              <a:rPr lang="zh-CN" altLang="en-US" sz="4800">
                <a:latin typeface="黑体" pitchFamily="2" charset="-122"/>
              </a:rPr>
              <a:t>孔子说：</a:t>
            </a:r>
            <a:r>
              <a:rPr lang="zh-CN" altLang="en-US" sz="4800"/>
              <a:t>“</a:t>
            </a:r>
            <a:r>
              <a:rPr lang="zh-CN" altLang="en-US" sz="4800">
                <a:latin typeface="黑体" pitchFamily="2" charset="-122"/>
              </a:rPr>
              <a:t>懂得它的人，不如爱好它的人；爱好它的人，又不如以它为乐的人。</a:t>
            </a:r>
            <a:r>
              <a:rPr lang="zh-CN" altLang="en-US" sz="4800"/>
              <a:t>”</a:t>
            </a:r>
            <a:r>
              <a:rPr lang="zh-CN" altLang="en-US" sz="4800">
                <a:latin typeface="黑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-228600"/>
            <a:ext cx="77724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4987925"/>
          </a:xfrm>
        </p:spPr>
        <p:txBody>
          <a:bodyPr rtlCol="0">
            <a:normAutofit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第五则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赏析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孔子的乐学精神。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兴趣是最好的老师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陶渊明也曾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好读书，不求甚解；每有会意，便欣然忘食。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喜欢读书便会甘之如饴；不喜欢读书，便味同嚼蜡。博学如孔子他们正是因为乐读书，才会一生勤学不倦。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把学习当作一件幸福的事吧，你爱书，书也会爱你。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b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</a:b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/>
            </a:r>
            <a:b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</a:b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pic>
        <p:nvPicPr>
          <p:cNvPr id="39939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40963" name="Picture 4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611188" y="549275"/>
            <a:ext cx="7920037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4400">
                <a:latin typeface="黑体" pitchFamily="2" charset="-122"/>
              </a:rPr>
              <a:t>译文      孔子说：</a:t>
            </a:r>
            <a:r>
              <a:rPr lang="zh-CN" altLang="en-US" sz="4400"/>
              <a:t>“</a:t>
            </a:r>
            <a:r>
              <a:rPr lang="zh-CN" altLang="en-US" sz="4400">
                <a:latin typeface="黑体" pitchFamily="2" charset="-122"/>
              </a:rPr>
              <a:t>智者喜爱水，仁者喜爱山；智者好动，仁者好静； 智者快乐，仁者长寿。</a:t>
            </a:r>
            <a:r>
              <a:rPr lang="zh-CN" altLang="en-US" sz="4400"/>
              <a:t>”</a:t>
            </a:r>
            <a:r>
              <a:rPr lang="zh-CN" altLang="en-US" sz="4400">
                <a:latin typeface="黑体" pitchFamily="2" charset="-122"/>
              </a:rPr>
              <a:t>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altLang="zh-CN" sz="4400">
              <a:latin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7813"/>
            <a:ext cx="77724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96975"/>
            <a:ext cx="8686800" cy="5965825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第六则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赏析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这则好像是用山水的比拟对仁者和智者作一个比较。他认为智者反应敏捷而又思想活跃，性情好动就像水不停地流一样。仁者仁慈宽容而不容易冲动，性情好静就像山一样稳重。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 “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乐山乐水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不一定只是就性情而言，或许它更体现了一种人生价值观或者是生活态度。智者乐水，因为他们如水通过自身的流动滋润万物，且海纳百川；仁者乐山，因为他们如山，山虽不语却以自身的厚重令人高山仰止。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知者善行若水，海纳百川；仁者厚德如山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容载万物。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1987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43011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3" name="Rectangle 7"/>
          <p:cNvSpPr>
            <a:spLocks noChangeArrowheads="1"/>
          </p:cNvSpPr>
          <p:nvPr/>
        </p:nvSpPr>
        <p:spPr bwMode="auto">
          <a:xfrm>
            <a:off x="611188" y="1052513"/>
            <a:ext cx="76327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4400">
                <a:latin typeface="黑体" pitchFamily="2" charset="-122"/>
              </a:rPr>
              <a:t>【</a:t>
            </a:r>
            <a:r>
              <a:rPr lang="zh-CN" altLang="en-US" sz="4400">
                <a:latin typeface="黑体" pitchFamily="2" charset="-122"/>
              </a:rPr>
              <a:t>译文</a:t>
            </a:r>
            <a:r>
              <a:rPr lang="en-US" altLang="zh-CN" sz="4400">
                <a:latin typeface="黑体" pitchFamily="2" charset="-122"/>
              </a:rPr>
              <a:t>】</a:t>
            </a:r>
            <a:r>
              <a:rPr lang="zh-CN" altLang="en-US" sz="4400">
                <a:latin typeface="黑体" pitchFamily="2" charset="-122"/>
              </a:rPr>
              <a:t>孔子说：</a:t>
            </a:r>
            <a:r>
              <a:rPr lang="zh-CN" altLang="en-US" sz="4400"/>
              <a:t>“</a:t>
            </a:r>
            <a:r>
              <a:rPr lang="zh-CN" altLang="en-US" sz="4400">
                <a:latin typeface="黑体" pitchFamily="2" charset="-122"/>
              </a:rPr>
              <a:t>吃粗粮，喝冷水，弯著胳膊做枕头，乐也在其中。用不正当的手段使自己富有、尊贵，这对我如同浮云一般（指不值得关心） </a:t>
            </a:r>
            <a:br>
              <a:rPr lang="zh-CN" altLang="en-US" sz="4400">
                <a:latin typeface="黑体" pitchFamily="2" charset="-122"/>
              </a:rPr>
            </a:br>
            <a:endParaRPr lang="zh-CN" altLang="en-US" sz="4400">
              <a:latin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77724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25538"/>
            <a:ext cx="8534400" cy="58086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第七则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赏析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孔子的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安贫乐道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论语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里还有这么一则：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贤哉，回也！一箪食，一瓢饮，在陋巷，人不堪其忧，回也不改其乐。贤哉，回也！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他极力赞扬颜回的安贫乐道，说他是真正的贤者。人人都希望过上幸福快乐的生活，而孔子认为幸福快乐只是一种感觉，与贫富没有关系，但同内心有关。而且孔子也认为不符合道德的荣华富贵他是不会接受的。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自由的心灵不能被物质所困。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pic>
        <p:nvPicPr>
          <p:cNvPr id="44035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144000" cy="5805487"/>
          </a:xfrm>
        </p:spPr>
        <p:txBody>
          <a:bodyPr/>
          <a:lstStyle/>
          <a:p>
            <a:r>
              <a:rPr lang="zh-CN" altLang="en-US" sz="4000" b="1" smtClean="0">
                <a:ea typeface="黑体" pitchFamily="2" charset="-122"/>
              </a:rPr>
              <a:t>一位心理学家有这样一句话“只有自己才能满足自己”。所以说，贫也好，富也罢，如果心里不富有，永远不会满足，永远要背着名利的重负攀爬，何苦呢？要使心里富有，我觉得可做的事很多。人家说干坏事心亏，那么做一件好事不就乐呵呵了吗？反正只要不是不义之事，而能使自己高兴满足的就行了。</a:t>
            </a:r>
          </a:p>
          <a:p>
            <a:endParaRPr lang="en-US" altLang="zh-CN" sz="3600" smtClean="0"/>
          </a:p>
        </p:txBody>
      </p:sp>
      <p:sp>
        <p:nvSpPr>
          <p:cNvPr id="45058" name="WordArt 4"/>
          <p:cNvSpPr>
            <a:spLocks noChangeArrowheads="1" noChangeShapeType="1" noTextEdit="1"/>
          </p:cNvSpPr>
          <p:nvPr/>
        </p:nvSpPr>
        <p:spPr bwMode="auto">
          <a:xfrm>
            <a:off x="250825" y="115888"/>
            <a:ext cx="2519363" cy="6921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感文</a:t>
            </a:r>
          </a:p>
        </p:txBody>
      </p:sp>
      <p:pic>
        <p:nvPicPr>
          <p:cNvPr id="45059" name="Picture 5" descr="2006010102204048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0"/>
            <a:ext cx="28082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9144000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君子光明磊落，不忧不惧，所以心胸宽广坦荡；小人患得患失，忙于算计，又每每庸人自扰，疑心他人算计自己，所以经常陷于忧惧之中，心绪不宁。 </a:t>
            </a:r>
            <a:br>
              <a:rPr lang="zh-CN" altLang="en-US" sz="3600" b="1" smtClean="0">
                <a:latin typeface="黑体" pitchFamily="2" charset="-122"/>
                <a:ea typeface="黑体" pitchFamily="2" charset="-122"/>
              </a:rPr>
            </a:b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据说当年林彪很是欣赏孔子这两句名言，但他自己在历史上却留下了一个</a:t>
            </a:r>
            <a:r>
              <a:rPr lang="zh-CN" altLang="en-US" sz="36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长戚戚</a:t>
            </a:r>
            <a:r>
              <a:rPr lang="zh-CN" altLang="en-US" sz="36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的形象，还是</a:t>
            </a:r>
            <a:r>
              <a:rPr lang="zh-CN" altLang="en-US" sz="36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小人</a:t>
            </a:r>
            <a:r>
              <a:rPr lang="zh-CN" altLang="en-US" sz="36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而不是</a:t>
            </a:r>
            <a:r>
              <a:rPr lang="zh-CN" altLang="en-US" sz="36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君子</a:t>
            </a:r>
            <a:r>
              <a:rPr lang="zh-CN" altLang="en-US" sz="3600" b="1" smtClean="0">
                <a:latin typeface="Arial" charset="0"/>
                <a:ea typeface="黑体" pitchFamily="2" charset="-122"/>
              </a:rPr>
              <a:t>’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； </a:t>
            </a:r>
            <a:br>
              <a:rPr lang="zh-CN" altLang="en-US" sz="3600" b="1" smtClean="0">
                <a:latin typeface="黑体" pitchFamily="2" charset="-122"/>
                <a:ea typeface="黑体" pitchFamily="2" charset="-122"/>
              </a:rPr>
            </a:b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就我们今天来说，物质文明越发达，心理医生行业越兴盛，所 谓现代病、世纪病，是否正是圣人所指出的</a:t>
            </a:r>
            <a:r>
              <a:rPr lang="zh-CN" altLang="en-US" sz="36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小人</a:t>
            </a:r>
            <a:r>
              <a:rPr lang="zh-CN" altLang="en-US" sz="36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病呢？</a:t>
            </a:r>
          </a:p>
        </p:txBody>
      </p:sp>
      <p:sp>
        <p:nvSpPr>
          <p:cNvPr id="46082" name="WordArt 4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2519362" cy="6921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感文</a:t>
            </a:r>
          </a:p>
        </p:txBody>
      </p:sp>
      <p:pic>
        <p:nvPicPr>
          <p:cNvPr id="46083" name="Picture 5" descr="gifbj04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0"/>
            <a:ext cx="32400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73238"/>
            <a:ext cx="9144000" cy="1973262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4400" b="1" dirty="0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4400" b="1" dirty="0" smtClean="0">
                <a:latin typeface="黑体" pitchFamily="2" charset="-122"/>
                <a:ea typeface="黑体" pitchFamily="2" charset="-122"/>
              </a:rPr>
              <a:t>、子</a:t>
            </a:r>
            <a:r>
              <a:rPr lang="zh-CN" altLang="en-US" sz="4400" b="1" dirty="0">
                <a:latin typeface="黑体" pitchFamily="2" charset="-122"/>
                <a:ea typeface="黑体" pitchFamily="2" charset="-122"/>
              </a:rPr>
              <a:t>曰：</a:t>
            </a:r>
            <a:r>
              <a:rPr lang="zh-CN" altLang="en-US" sz="4400" b="1" dirty="0">
                <a:latin typeface="Arial"/>
                <a:ea typeface="黑体" pitchFamily="2" charset="-122"/>
              </a:rPr>
              <a:t>“</a:t>
            </a:r>
            <a:r>
              <a:rPr lang="zh-CN" altLang="en-US" sz="4400" b="1" dirty="0">
                <a:latin typeface="黑体" pitchFamily="2" charset="-122"/>
                <a:ea typeface="黑体" pitchFamily="2" charset="-122"/>
              </a:rPr>
              <a:t>吾十</a:t>
            </a:r>
            <a:r>
              <a:rPr lang="zh-CN" altLang="en-US" sz="4400" b="1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有</a:t>
            </a:r>
            <a:r>
              <a:rPr lang="zh-CN" altLang="en-US" sz="4400" b="1" dirty="0">
                <a:latin typeface="黑体" pitchFamily="2" charset="-122"/>
                <a:ea typeface="黑体" pitchFamily="2" charset="-122"/>
              </a:rPr>
              <a:t>五而志于学，三十而立，四十而不惑，五十而知天命，六十而耳顺，七十而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从</a:t>
            </a:r>
            <a:r>
              <a:rPr lang="zh-CN" altLang="en-US" sz="4400" b="1" dirty="0">
                <a:latin typeface="黑体" pitchFamily="2" charset="-122"/>
                <a:ea typeface="黑体" pitchFamily="2" charset="-122"/>
              </a:rPr>
              <a:t>心所欲，不</a:t>
            </a:r>
            <a:r>
              <a:rPr lang="zh-CN" altLang="en-US" sz="4400" b="1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踰矩</a:t>
            </a:r>
            <a:r>
              <a:rPr lang="zh-CN" altLang="en-US" sz="4400" b="1" dirty="0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4400" b="1" dirty="0">
                <a:latin typeface="Arial"/>
                <a:ea typeface="黑体" pitchFamily="2" charset="-122"/>
              </a:rPr>
              <a:t>”</a:t>
            </a:r>
            <a:r>
              <a:rPr lang="zh-CN" altLang="en-US" sz="4400" b="1" dirty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pic>
        <p:nvPicPr>
          <p:cNvPr id="16386" name="Picture 4" descr="121205A220VZ1E20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68638"/>
            <a:ext cx="2076450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2195513" y="333375"/>
            <a:ext cx="2160587" cy="1184275"/>
          </a:xfrm>
          <a:prstGeom prst="cloudCallout">
            <a:avLst>
              <a:gd name="adj1" fmla="val 10327"/>
              <a:gd name="adj2" fmla="val 79604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411413" y="549275"/>
            <a:ext cx="182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通“又”</a:t>
            </a:r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>
            <a:off x="7092950" y="4292600"/>
            <a:ext cx="2051050" cy="1546225"/>
          </a:xfrm>
          <a:prstGeom prst="cloudCallout">
            <a:avLst>
              <a:gd name="adj1" fmla="val -48917"/>
              <a:gd name="adj2" fmla="val -81519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7451725" y="4724400"/>
            <a:ext cx="1512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遵从</a:t>
            </a:r>
          </a:p>
        </p:txBody>
      </p:sp>
      <p:sp>
        <p:nvSpPr>
          <p:cNvPr id="25609" name="AutoShape 9"/>
          <p:cNvSpPr>
            <a:spLocks noChangeArrowheads="1"/>
          </p:cNvSpPr>
          <p:nvPr/>
        </p:nvSpPr>
        <p:spPr bwMode="auto">
          <a:xfrm>
            <a:off x="827088" y="4292600"/>
            <a:ext cx="2087562" cy="1185863"/>
          </a:xfrm>
          <a:prstGeom prst="cloudCallout">
            <a:avLst>
              <a:gd name="adj1" fmla="val 7010"/>
              <a:gd name="adj2" fmla="val -127971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900113" y="4365625"/>
            <a:ext cx="1943100" cy="1076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/>
                </a:solidFill>
              </a:rPr>
              <a:t>通“逾”，越过</a:t>
            </a:r>
          </a:p>
        </p:txBody>
      </p:sp>
      <p:sp>
        <p:nvSpPr>
          <p:cNvPr id="25611" name="AutoShape 11"/>
          <p:cNvSpPr>
            <a:spLocks noChangeArrowheads="1"/>
          </p:cNvSpPr>
          <p:nvPr/>
        </p:nvSpPr>
        <p:spPr bwMode="auto">
          <a:xfrm>
            <a:off x="4500563" y="3933825"/>
            <a:ext cx="1995487" cy="1473200"/>
          </a:xfrm>
          <a:prstGeom prst="cloudCallout">
            <a:avLst>
              <a:gd name="adj1" fmla="val -10480"/>
              <a:gd name="adj2" fmla="val -84012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3200">
              <a:solidFill>
                <a:schemeClr val="tx1"/>
              </a:solidFill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4716463" y="4292600"/>
            <a:ext cx="151288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规矩</a:t>
            </a:r>
          </a:p>
        </p:txBody>
      </p:sp>
      <p:sp>
        <p:nvSpPr>
          <p:cNvPr id="16395" name="WordArt 13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2160587" cy="6731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二、为政篇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  <p:bldP spid="25606" grpId="0"/>
      <p:bldP spid="25607" grpId="0" animBg="1"/>
      <p:bldP spid="25608" grpId="0"/>
      <p:bldP spid="25609" grpId="0" animBg="1"/>
      <p:bldP spid="25610" grpId="0" animBg="1"/>
      <p:bldP spid="25611" grpId="0" animBg="1"/>
      <p:bldP spid="256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144000" cy="4525962"/>
          </a:xfrm>
        </p:spPr>
        <p:txBody>
          <a:bodyPr rtlCol="0">
            <a:normAutofit fontScale="92500"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600" b="1">
                <a:ea typeface="黑体" pitchFamily="2" charset="-122"/>
              </a:rPr>
              <a:t>我们可以选择高尚。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600" b="1">
                <a:ea typeface="黑体" pitchFamily="2" charset="-122"/>
              </a:rPr>
              <a:t>无论得意还是困穷，都要保持达观，胸襟开阔，无所怨尤。虽然命运是不可避免的，但是，为君子还是做小人，我们自己可以做出选择。良好的心理素质是成功的重要因素之一。人生充满乐趣，也到处都是障碍，关键在于你以怎样的心态面对。所以我们要学会放弃，放弃了哪些令我们沉重的奢求，就会有意想不到的收获只需要我们有一个宽广坦荡的胸怀，只要我们能够放弃患得患失的狭隘。</a:t>
            </a:r>
          </a:p>
        </p:txBody>
      </p:sp>
      <p:sp>
        <p:nvSpPr>
          <p:cNvPr id="47106" name="WordArt 4"/>
          <p:cNvSpPr>
            <a:spLocks noChangeArrowheads="1" noChangeShapeType="1" noTextEdit="1"/>
          </p:cNvSpPr>
          <p:nvPr/>
        </p:nvSpPr>
        <p:spPr bwMode="auto">
          <a:xfrm>
            <a:off x="323850" y="0"/>
            <a:ext cx="2519363" cy="6921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感文</a:t>
            </a:r>
          </a:p>
        </p:txBody>
      </p:sp>
      <p:pic>
        <p:nvPicPr>
          <p:cNvPr id="47107" name="Picture 5" descr="gifbj04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0"/>
            <a:ext cx="2952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077200" cy="4530725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第八则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赏析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孔子的坦荡胸怀。他认为君子不以物喜，不  以己悲，乐天知命，坦荡自得。小人患得患失，斤斤  计较，所以局促不安。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胸怀四海才能心宽天下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 </a:t>
            </a:r>
          </a:p>
        </p:txBody>
      </p:sp>
      <p:pic>
        <p:nvPicPr>
          <p:cNvPr id="48131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49155" name="Picture 4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468313" y="476250"/>
            <a:ext cx="8208962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200">
                <a:latin typeface="Calibri" pitchFamily="34" charset="0"/>
              </a:rPr>
              <a:t>译文：颜渊问孔子究竟什么是仁。孔子说，“克制自己，使言语行动都符合礼，这就是仁。一旦人人都能克制自己，使言行都合于礼，那么天下人就会称赞你是个仁人了。（由此看来）实践仁道要先从自己做起，难道还要靠别人吗？”颜渊说，“请问实行仁道的具体要点。”孔子说，“不合乎礼的东西不看，不合乎礼的声音不听，不合乎礼的话不说，不合乎礼的事不做。”颜渊说，“我虽然不聪敏，请让我照着您说的这些话去做吧！”</a:t>
            </a:r>
            <a:br>
              <a:rPr lang="zh-CN" altLang="en-US" sz="3200">
                <a:latin typeface="Calibri" pitchFamily="34" charset="0"/>
              </a:rPr>
            </a:b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80975" y="908050"/>
            <a:ext cx="9324975" cy="5949950"/>
          </a:xfrm>
        </p:spPr>
        <p:txBody>
          <a:bodyPr/>
          <a:lstStyle/>
          <a:p>
            <a:pPr>
              <a:lnSpc>
                <a:spcPct val="105000"/>
              </a:lnSpc>
            </a:pPr>
            <a:r>
              <a:rPr lang="en-US" altLang="zh-CN" sz="4000" b="1" smtClean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可见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仁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不是先天就有的，而是后天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修身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克己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的结果。 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为仁由己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，善恶由心，苦乐自知，仁就是人，是通权达变、做人处世的艺术，并非僵化的教条。存乎其心，形诸于外。天下之事无不可，为仁为恶，取决于我们自己。无论是一个人，一个企业，还是一个民族，乃至一个国家其最大的敌人不是竞争对手，而是自己。</a:t>
            </a:r>
          </a:p>
        </p:txBody>
      </p:sp>
      <p:sp>
        <p:nvSpPr>
          <p:cNvPr id="50178" name="WordArt 4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1728787" cy="754062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/>
                <a:ea typeface="宋体"/>
              </a:rPr>
              <a:t>感文</a:t>
            </a:r>
          </a:p>
        </p:txBody>
      </p:sp>
      <p:pic>
        <p:nvPicPr>
          <p:cNvPr id="50179" name="Picture 5" descr="2007073115175213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2449513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52413" y="908050"/>
            <a:ext cx="9396413" cy="5688013"/>
          </a:xfrm>
        </p:spPr>
        <p:txBody>
          <a:bodyPr rtlCol="0">
            <a:normAutofit fontScale="92500"/>
          </a:bodyPr>
          <a:lstStyle/>
          <a:p>
            <a:pPr fontAlgn="auto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>
                <a:ea typeface="黑体" pitchFamily="2" charset="-122"/>
              </a:rPr>
              <a:t>老子认为：“胜人者力，自胜者强。”也是强调，战胜别人的人只是有力量，能够战胜自己才算真正的强者。战胜自己的什么？当然是自己的弱点，如过度膨胀的欲望，短期利益的诱惑，得意时的忘形，失意时的自馁，以及人性的种种不足。战胜了这些弱点和毛病，就能够成为真正的强者。战胜的办法就是用深植于我们内心的“仁”来消解萌生的欲望。</a:t>
            </a:r>
          </a:p>
        </p:txBody>
      </p:sp>
      <p:sp>
        <p:nvSpPr>
          <p:cNvPr id="51202" name="WordArt 4"/>
          <p:cNvSpPr>
            <a:spLocks noChangeArrowheads="1" noChangeShapeType="1" noTextEdit="1"/>
          </p:cNvSpPr>
          <p:nvPr/>
        </p:nvSpPr>
        <p:spPr bwMode="auto">
          <a:xfrm>
            <a:off x="395288" y="0"/>
            <a:ext cx="1728787" cy="754063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/>
                <a:ea typeface="宋体"/>
              </a:rPr>
              <a:t>感文</a:t>
            </a:r>
          </a:p>
        </p:txBody>
      </p:sp>
      <p:pic>
        <p:nvPicPr>
          <p:cNvPr id="51203" name="Picture 5" descr="2007073115175213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0"/>
            <a:ext cx="1944688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25538"/>
            <a:ext cx="8458200" cy="58086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第九则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赏析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仁是孔子的人生哲学的基础，也是孔子伦理教育思想的根本。在这里，孔子以礼来规定仁，依礼而行就是仁的根本要求。礼以仁为基础，以仁来维护，仁是内在的主体，礼是外在的功用，二者紧密结合。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谨于言，慎于行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2227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53250" name="Picture 4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539750" y="692150"/>
            <a:ext cx="7848600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4400">
                <a:latin typeface="黑体" pitchFamily="2" charset="-122"/>
              </a:rPr>
              <a:t>译文</a:t>
            </a:r>
            <a:r>
              <a:rPr lang="zh-CN" altLang="en-US" sz="4400"/>
              <a:t> </a:t>
            </a:r>
            <a:r>
              <a:rPr lang="zh-CN" altLang="en-US" sz="4400">
                <a:latin typeface="黑体" pitchFamily="2" charset="-122"/>
              </a:rPr>
              <a:t>    孔子说：</a:t>
            </a:r>
            <a:r>
              <a:rPr lang="zh-CN" altLang="en-US" sz="4400"/>
              <a:t>“</a:t>
            </a:r>
            <a:r>
              <a:rPr lang="zh-CN" altLang="en-US" sz="4400">
                <a:latin typeface="黑体" pitchFamily="2" charset="-122"/>
              </a:rPr>
              <a:t>君子有三种事情应引以为戒：年少的时候，血气还不成熟，要戒除对女色的迷恋；等到身体成熟了，血气方刚，要戒除与人争斗；等到老年，血气已经衰弱了，要戒除贪得无厌。</a:t>
            </a:r>
            <a:r>
              <a:rPr lang="zh-CN" altLang="en-US" sz="4400"/>
              <a:t>” </a:t>
            </a:r>
            <a:r>
              <a:rPr lang="zh-CN" altLang="en-US" sz="4400">
                <a:latin typeface="黑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25538"/>
            <a:ext cx="8153400" cy="57324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第十则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赏析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孔子的清心寡欲。沉迷美色、争强好斗、贪得无厌可能是人一生中最大的诱惑，如果不能克制自己或者自身欲望太强，就可能陷入欲望的沼泽，无法挣脱，愈陷愈深而无法自拔。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欲望是个深深的泥潭，在它面前，请停住你的脚步！ </a:t>
            </a:r>
          </a:p>
        </p:txBody>
      </p:sp>
      <p:pic>
        <p:nvPicPr>
          <p:cNvPr id="54275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77813"/>
            <a:ext cx="77724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探究讨论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077200" cy="37338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孔子的仁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阅读总结孔子的道德精神：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好学乐学，安贫乐道，博爱仁慈，坦荡胸怀等等。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孔子把这所有的道德规范集于一体，形成了一个完整的思想体系。在这个体系里有一个核心：那就是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仁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 </a:t>
            </a:r>
          </a:p>
        </p:txBody>
      </p:sp>
      <p:pic>
        <p:nvPicPr>
          <p:cNvPr id="55299" name="Picture 4" descr="OOOPIC_vipvip4_200808181425383b7480a02bd60d0a17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54000"/>
          </a:blip>
          <a:srcRect/>
          <a:stretch>
            <a:fillRect/>
          </a:stretch>
        </p:blipFill>
        <p:spPr bwMode="auto">
          <a:xfrm>
            <a:off x="5753100" y="157163"/>
            <a:ext cx="3238500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OOOPIC_vipvip_20080910093038b5b8059e9304796f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96000"/>
          </a:blip>
          <a:srcRect l="36461" t="22923" r="32770" b="43846"/>
          <a:stretch>
            <a:fillRect/>
          </a:stretch>
        </p:blipFill>
        <p:spPr bwMode="auto">
          <a:xfrm>
            <a:off x="3679825" y="1524000"/>
            <a:ext cx="21875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052513"/>
            <a:ext cx="8077200" cy="507841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孔子仁的实质          是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爱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，正如著名学者张岂之先生所                          说，                                             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儒学即仁学，              而且孔子的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仁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是          一种博爱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                      所以说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爱众人、爱人类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这就是孔子的最大智慧，也是孔子思          想的强大生命力之所在。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宋儒曾写诗赞扬孔子说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天不生仲尼，千古是长夜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。这就是他的力量。以至于孔子以后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中国社会乃至全世界都遍布了这种思想的不灭之火。 </a:t>
            </a:r>
          </a:p>
        </p:txBody>
      </p:sp>
      <p:sp>
        <p:nvSpPr>
          <p:cNvPr id="11469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总结</a:t>
            </a:r>
          </a:p>
        </p:txBody>
      </p:sp>
      <p:pic>
        <p:nvPicPr>
          <p:cNvPr id="56324" name="Picture 5" descr="200882816566515_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/>
          </p:nvPr>
        </p:nvSpPr>
        <p:spPr>
          <a:xfrm>
            <a:off x="533400" y="277813"/>
            <a:ext cx="7772400" cy="1143000"/>
          </a:xfrm>
        </p:spPr>
        <p:txBody>
          <a:bodyPr/>
          <a:lstStyle/>
          <a:p>
            <a:r>
              <a:rPr lang="zh-CN" altLang="en-US" sz="5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xfrm>
            <a:off x="228600" y="836613"/>
            <a:ext cx="8610600" cy="6021387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第二则</a:t>
            </a:r>
          </a:p>
          <a:p>
            <a:endParaRPr lang="en-US" altLang="zh-CN" sz="4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endParaRPr lang="en-US" altLang="zh-CN" sz="4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“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终身学习，便成天才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”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 </a:t>
            </a:r>
          </a:p>
        </p:txBody>
      </p:sp>
      <p:pic>
        <p:nvPicPr>
          <p:cNvPr id="61444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4" descr="f38e07fdd3062155d6887d3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0033CC"/>
                </a:solidFill>
                <a:ea typeface="黑体" pitchFamily="2" charset="-122"/>
              </a:rPr>
              <a:t>两千五百多年前，孔子教学和生活中的点点滴滴，被学生片片断断地记录下来。这些以课堂笔记为主的记录由他的学生会籍编纂，就成了</a:t>
            </a:r>
            <a:r>
              <a:rPr lang="en-US" altLang="zh-CN" sz="4000" b="1" smtClean="0">
                <a:solidFill>
                  <a:srgbClr val="0033CC"/>
                </a:solidFill>
                <a:ea typeface="黑体" pitchFamily="2" charset="-122"/>
              </a:rPr>
              <a:t>《</a:t>
            </a:r>
            <a:r>
              <a:rPr lang="zh-CN" altLang="en-US" sz="4000" b="1" smtClean="0">
                <a:solidFill>
                  <a:srgbClr val="0033CC"/>
                </a:solidFill>
                <a:ea typeface="黑体" pitchFamily="2" charset="-122"/>
              </a:rPr>
              <a:t>论语</a:t>
            </a:r>
            <a:r>
              <a:rPr lang="en-US" altLang="zh-CN" sz="4000" b="1" smtClean="0">
                <a:solidFill>
                  <a:srgbClr val="0033CC"/>
                </a:solidFill>
                <a:ea typeface="黑体" pitchFamily="2" charset="-122"/>
              </a:rPr>
              <a:t>》</a:t>
            </a:r>
            <a:r>
              <a:rPr lang="zh-CN" altLang="en-US" sz="4000" b="1" smtClean="0">
                <a:solidFill>
                  <a:srgbClr val="0033CC"/>
                </a:solidFill>
                <a:ea typeface="黑体" pitchFamily="2" charset="-122"/>
              </a:rPr>
              <a:t>。</a:t>
            </a:r>
          </a:p>
          <a:p>
            <a:r>
              <a:rPr lang="en-US" altLang="zh-CN" sz="4000" b="1" smtClean="0">
                <a:solidFill>
                  <a:srgbClr val="0033CC"/>
                </a:solidFill>
                <a:ea typeface="黑体" pitchFamily="2" charset="-122"/>
              </a:rPr>
              <a:t>《</a:t>
            </a:r>
            <a:r>
              <a:rPr lang="zh-CN" altLang="en-US" sz="4000" b="1" smtClean="0">
                <a:solidFill>
                  <a:srgbClr val="0033CC"/>
                </a:solidFill>
                <a:ea typeface="黑体" pitchFamily="2" charset="-122"/>
              </a:rPr>
              <a:t>论语</a:t>
            </a:r>
            <a:r>
              <a:rPr lang="en-US" altLang="zh-CN" sz="4000" b="1" smtClean="0">
                <a:solidFill>
                  <a:srgbClr val="0033CC"/>
                </a:solidFill>
                <a:ea typeface="黑体" pitchFamily="2" charset="-122"/>
              </a:rPr>
              <a:t>》</a:t>
            </a:r>
            <a:r>
              <a:rPr lang="zh-CN" altLang="en-US" sz="4000" b="1" smtClean="0">
                <a:solidFill>
                  <a:srgbClr val="0033CC"/>
                </a:solidFill>
                <a:ea typeface="黑体" pitchFamily="2" charset="-122"/>
              </a:rPr>
              <a:t>的真谛就是告诉大家，怎么样才能过上我们心灵所需要的那种快乐的生活，教给我们如何在现代生活中获取心灵快乐，适应日常秩序，找到个人坐标。它终极传递的是一种态度，是一种朴素的、温暖的生活态度。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4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f38e07fdd3062155d6887d3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0033CC"/>
                </a:solidFill>
                <a:ea typeface="黑体" pitchFamily="2" charset="-122"/>
              </a:rPr>
              <a:t>一个人的视力有两种功能：一个是向外去，无限宽广的拓展世界；另一个是向内来，无限深刻地去发现内心。我们的眼睛，总是看外界太多，看心灵太少。</a:t>
            </a:r>
            <a:r>
              <a:rPr lang="en-US" altLang="zh-CN" sz="4000" b="1" smtClean="0">
                <a:solidFill>
                  <a:srgbClr val="0033CC"/>
                </a:solidFill>
                <a:ea typeface="黑体" pitchFamily="2" charset="-122"/>
              </a:rPr>
              <a:t>《</a:t>
            </a:r>
            <a:r>
              <a:rPr lang="zh-CN" altLang="en-US" sz="4000" b="1" smtClean="0">
                <a:solidFill>
                  <a:srgbClr val="0033CC"/>
                </a:solidFill>
                <a:ea typeface="黑体" pitchFamily="2" charset="-122"/>
              </a:rPr>
              <a:t>论语</a:t>
            </a:r>
            <a:r>
              <a:rPr lang="en-US" altLang="zh-CN" sz="4000" b="1" smtClean="0">
                <a:solidFill>
                  <a:srgbClr val="0033CC"/>
                </a:solidFill>
                <a:ea typeface="黑体" pitchFamily="2" charset="-122"/>
              </a:rPr>
              <a:t>》</a:t>
            </a:r>
            <a:r>
              <a:rPr lang="zh-CN" altLang="en-US" sz="4000" b="1" smtClean="0">
                <a:solidFill>
                  <a:srgbClr val="0033CC"/>
                </a:solidFill>
                <a:ea typeface="黑体" pitchFamily="2" charset="-122"/>
              </a:rPr>
              <a:t>能够教给我们的快乐秘诀，就是如何去找到你内心的安宁。人人都渴望过上幸福快乐的生活，而幸福快乐只是一种感觉，与贫富无关，同内心相连。圣贤活泼的人生经验，穿越沧桑，传递至今，温暖我们的内心，照亮我们的思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59395" name="Picture 4" descr="f38e07fdd3062155d6887d3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WordArt 5"/>
          <p:cNvSpPr>
            <a:spLocks noChangeArrowheads="1" noChangeShapeType="1" noTextEdit="1"/>
          </p:cNvSpPr>
          <p:nvPr/>
        </p:nvSpPr>
        <p:spPr bwMode="auto">
          <a:xfrm>
            <a:off x="1403350" y="0"/>
            <a:ext cx="5616575" cy="220503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让我们共同努力</a:t>
            </a:r>
          </a:p>
        </p:txBody>
      </p:sp>
      <p:sp>
        <p:nvSpPr>
          <p:cNvPr id="97287" name="WordArt 7"/>
          <p:cNvSpPr>
            <a:spLocks noChangeArrowheads="1" noChangeShapeType="1" noTextEdit="1"/>
          </p:cNvSpPr>
          <p:nvPr/>
        </p:nvSpPr>
        <p:spPr bwMode="auto">
          <a:xfrm>
            <a:off x="539750" y="1989138"/>
            <a:ext cx="8135938" cy="273843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让美好的人生从</a:t>
            </a:r>
            <a:r>
              <a:rPr lang="en-US" altLang="zh-CN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《</a:t>
            </a:r>
            <a:r>
              <a:rPr lang="zh-CN" altLang="en-US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论语</a:t>
            </a:r>
            <a:r>
              <a:rPr lang="en-US" altLang="zh-CN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》</a:t>
            </a:r>
            <a:r>
              <a:rPr lang="zh-CN" altLang="en-US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开始</a:t>
            </a:r>
          </a:p>
        </p:txBody>
      </p:sp>
      <p:pic>
        <p:nvPicPr>
          <p:cNvPr id="59398" name="Picture 8" descr="006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5084763"/>
            <a:ext cx="30241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9" descr="HaoSc3_146_2005249322373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标注 18"/>
          <p:cNvSpPr/>
          <p:nvPr/>
        </p:nvSpPr>
        <p:spPr>
          <a:xfrm>
            <a:off x="1476375" y="3213100"/>
            <a:ext cx="1150938" cy="612775"/>
          </a:xfrm>
          <a:prstGeom prst="wedgeRectCallout">
            <a:avLst>
              <a:gd name="adj1" fmla="val -23302"/>
              <a:gd name="adj2" fmla="val -11623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标注 16"/>
          <p:cNvSpPr/>
          <p:nvPr/>
        </p:nvSpPr>
        <p:spPr>
          <a:xfrm>
            <a:off x="3779838" y="3141663"/>
            <a:ext cx="1584325" cy="431800"/>
          </a:xfrm>
          <a:prstGeom prst="wedgeRectCallout">
            <a:avLst>
              <a:gd name="adj1" fmla="val -13417"/>
              <a:gd name="adj2" fmla="val -10702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标注 17"/>
          <p:cNvSpPr/>
          <p:nvPr/>
        </p:nvSpPr>
        <p:spPr>
          <a:xfrm>
            <a:off x="3348038" y="1412875"/>
            <a:ext cx="914400" cy="792163"/>
          </a:xfrm>
          <a:prstGeom prst="wedgeRectCallout">
            <a:avLst>
              <a:gd name="adj1" fmla="val 8796"/>
              <a:gd name="adj2" fmla="val -12360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标注 15"/>
          <p:cNvSpPr/>
          <p:nvPr/>
        </p:nvSpPr>
        <p:spPr>
          <a:xfrm flipV="1">
            <a:off x="4427538" y="1196975"/>
            <a:ext cx="914400" cy="801688"/>
          </a:xfrm>
          <a:prstGeom prst="wedgeRectCallout">
            <a:avLst>
              <a:gd name="adj1" fmla="val -46759"/>
              <a:gd name="adj2" fmla="val 836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415" name="Picture 26" descr="xinsrc_4110011415011252172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8" y="4005263"/>
            <a:ext cx="2411412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Rectangle 8"/>
          <p:cNvSpPr>
            <a:spLocks noChangeArrowheads="1"/>
          </p:cNvSpPr>
          <p:nvPr/>
        </p:nvSpPr>
        <p:spPr bwMode="auto">
          <a:xfrm>
            <a:off x="323850" y="404813"/>
            <a:ext cx="813593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800000"/>
                </a:solidFill>
                <a:latin typeface="Calibri" pitchFamily="34" charset="0"/>
                <a:ea typeface="隶书"/>
                <a:cs typeface="隶书"/>
              </a:rPr>
              <a:t>３、</a:t>
            </a:r>
            <a:r>
              <a:rPr lang="zh-CN" altLang="en-US" sz="3200" b="1">
                <a:latin typeface="Calibri" pitchFamily="34" charset="0"/>
                <a:ea typeface="隶书"/>
                <a:cs typeface="隶书"/>
              </a:rPr>
              <a:t>子曰：“由，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  <a:ea typeface="隶书"/>
                <a:cs typeface="隶书"/>
              </a:rPr>
              <a:t>诲女</a:t>
            </a:r>
            <a:r>
              <a:rPr lang="zh-CN" altLang="en-US" sz="3200" b="1">
                <a:latin typeface="Calibri" pitchFamily="34" charset="0"/>
                <a:ea typeface="隶书"/>
                <a:cs typeface="隶书"/>
              </a:rPr>
              <a:t>知之乎！知之为知</a:t>
            </a:r>
          </a:p>
          <a:p>
            <a:endParaRPr lang="zh-CN" altLang="en-US" sz="3200" b="1">
              <a:latin typeface="Calibri" pitchFamily="34" charset="0"/>
              <a:ea typeface="隶书"/>
              <a:cs typeface="隶书"/>
            </a:endParaRPr>
          </a:p>
          <a:p>
            <a:endParaRPr lang="zh-CN" altLang="en-US" sz="3200" b="1">
              <a:latin typeface="Calibri" pitchFamily="34" charset="0"/>
              <a:ea typeface="隶书"/>
              <a:cs typeface="隶书"/>
            </a:endParaRPr>
          </a:p>
          <a:p>
            <a:endParaRPr lang="en-US" altLang="zh-CN" sz="3200" b="1">
              <a:latin typeface="Calibri" pitchFamily="34" charset="0"/>
              <a:ea typeface="隶书"/>
              <a:cs typeface="隶书"/>
            </a:endParaRPr>
          </a:p>
          <a:p>
            <a:r>
              <a:rPr lang="zh-CN" altLang="en-US" sz="3200" b="1">
                <a:latin typeface="Calibri" pitchFamily="34" charset="0"/>
                <a:ea typeface="隶书"/>
                <a:cs typeface="隶书"/>
              </a:rPr>
              <a:t>之，不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  <a:ea typeface="隶书"/>
                <a:cs typeface="隶书"/>
              </a:rPr>
              <a:t>知</a:t>
            </a:r>
            <a:r>
              <a:rPr lang="zh-CN" altLang="en-US" sz="3200" b="1">
                <a:latin typeface="Calibri" pitchFamily="34" charset="0"/>
                <a:ea typeface="隶书"/>
                <a:cs typeface="隶书"/>
              </a:rPr>
              <a:t>为不知，是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  <a:ea typeface="隶书"/>
                <a:cs typeface="隶书"/>
              </a:rPr>
              <a:t>知</a:t>
            </a:r>
            <a:r>
              <a:rPr lang="zh-CN" altLang="en-US" sz="3200" b="1">
                <a:latin typeface="Calibri" pitchFamily="34" charset="0"/>
                <a:ea typeface="隶书"/>
                <a:cs typeface="隶书"/>
              </a:rPr>
              <a:t>也。” </a:t>
            </a:r>
            <a:r>
              <a:rPr lang="en-US" altLang="zh-CN" sz="3200" b="1">
                <a:latin typeface="Calibri" pitchFamily="34" charset="0"/>
                <a:ea typeface="隶书"/>
                <a:cs typeface="隶书"/>
              </a:rPr>
              <a:t>《</a:t>
            </a:r>
            <a:r>
              <a:rPr lang="zh-CN" altLang="en-US" sz="3200" b="1">
                <a:latin typeface="Calibri" pitchFamily="34" charset="0"/>
                <a:ea typeface="隶书"/>
                <a:cs typeface="隶书"/>
              </a:rPr>
              <a:t>为政</a:t>
            </a:r>
            <a:r>
              <a:rPr lang="en-US" altLang="zh-CN" sz="3200" b="1">
                <a:latin typeface="Calibri" pitchFamily="34" charset="0"/>
                <a:ea typeface="隶书"/>
                <a:cs typeface="隶书"/>
              </a:rPr>
              <a:t>》</a:t>
            </a: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3635375" y="1341438"/>
            <a:ext cx="720725" cy="52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教</a:t>
            </a: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4427538" y="1196975"/>
            <a:ext cx="936625" cy="9540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</a:rPr>
              <a:t>  通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</a:rPr>
              <a:t>汝</a:t>
            </a:r>
            <a:r>
              <a:rPr lang="en-US" altLang="zh-CN" sz="2800" b="1" dirty="0">
                <a:solidFill>
                  <a:srgbClr val="FF0000"/>
                </a:solidFill>
              </a:rPr>
              <a:t>”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3924300" y="3068638"/>
            <a:ext cx="1439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通“智”</a:t>
            </a:r>
          </a:p>
        </p:txBody>
      </p:sp>
      <p:sp>
        <p:nvSpPr>
          <p:cNvPr id="34840" name="Text Box 24"/>
          <p:cNvSpPr txBox="1">
            <a:spLocks noChangeArrowheads="1"/>
          </p:cNvSpPr>
          <p:nvPr/>
        </p:nvSpPr>
        <p:spPr bwMode="auto">
          <a:xfrm>
            <a:off x="1331913" y="3141663"/>
            <a:ext cx="100012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知道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/>
      <p:bldP spid="34829" grpId="0" animBg="1"/>
      <p:bldP spid="34831" grpId="0"/>
      <p:bldP spid="348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>
          <a:xfrm>
            <a:off x="395288" y="0"/>
            <a:ext cx="7772400" cy="1143000"/>
          </a:xfrm>
        </p:spPr>
        <p:txBody>
          <a:bodyPr/>
          <a:lstStyle/>
          <a:p>
            <a:r>
              <a:rPr lang="zh-CN" altLang="en-US" sz="5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经典原文</a:t>
            </a:r>
          </a:p>
        </p:txBody>
      </p:sp>
      <p:sp>
        <p:nvSpPr>
          <p:cNvPr id="62467" name="Rectangle 3"/>
          <p:cNvSpPr>
            <a:spLocks noGrp="1"/>
          </p:cNvSpPr>
          <p:nvPr>
            <p:ph type="body" idx="1"/>
          </p:nvPr>
        </p:nvSpPr>
        <p:spPr>
          <a:xfrm>
            <a:off x="0" y="1196975"/>
            <a:ext cx="8534400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第三则</a:t>
            </a:r>
          </a:p>
          <a:p>
            <a:pPr>
              <a:lnSpc>
                <a:spcPct val="90000"/>
              </a:lnSpc>
            </a:pPr>
            <a:r>
              <a:rPr lang="zh-CN" altLang="en-US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endParaRPr lang="zh-CN" altLang="en-US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感悟</a:t>
            </a:r>
            <a:r>
              <a:rPr lang="en-US" altLang="zh-CN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】</a:t>
            </a:r>
            <a:r>
              <a:rPr lang="en-US" altLang="zh-CN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“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实事求是才是学习的正确态度。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” 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pic>
        <p:nvPicPr>
          <p:cNvPr id="62468" name="Picture 4" descr="200882816566515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0"/>
            <a:ext cx="1371600" cy="1371600"/>
          </a:xfrm>
          <a:prstGeom prst="rect">
            <a:avLst/>
          </a:prstGeom>
          <a:noFill/>
        </p:spPr>
      </p:pic>
      <p:sp>
        <p:nvSpPr>
          <p:cNvPr id="34822" name="Rectangle 6"/>
          <p:cNvSpPr>
            <a:spLocks noRot="1" noChangeArrowheads="1"/>
          </p:cNvSpPr>
          <p:nvPr/>
        </p:nvSpPr>
        <p:spPr bwMode="auto">
          <a:xfrm>
            <a:off x="1403648" y="3717032"/>
            <a:ext cx="640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学习要有谦虚的态度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8964613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4000" b="1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、颜渊季路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侍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。子曰：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4000" b="1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盍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各言</a:t>
            </a:r>
            <a:r>
              <a:rPr lang="zh-CN" altLang="en-US" sz="4000" b="1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尔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志？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子路曰：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愿车马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衣轻裘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与朋友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共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蔽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之而无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憾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颜渊曰：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愿无</a:t>
            </a:r>
            <a:r>
              <a:rPr lang="zh-CN" altLang="en-US" sz="4000" b="1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伐善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，无</a:t>
            </a:r>
            <a:r>
              <a:rPr lang="zh-CN" altLang="en-US" sz="4000" b="1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施劳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子路曰：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愿闻子之志。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”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子曰：</a:t>
            </a:r>
            <a:r>
              <a:rPr lang="zh-CN" altLang="en-US" sz="4000" b="1" smtClean="0">
                <a:latin typeface="Arial" charset="0"/>
                <a:ea typeface="黑体" pitchFamily="2" charset="-122"/>
              </a:rPr>
              <a:t>“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老者</a:t>
            </a:r>
            <a:r>
              <a:rPr lang="zh-CN" altLang="en-US" sz="4000" b="1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安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之，朋友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信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之，少者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怀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之。</a:t>
            </a:r>
            <a:r>
              <a:rPr lang="zh-CN" altLang="en-US" sz="4000" smtClean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8434" name="WordArt 6"/>
          <p:cNvSpPr>
            <a:spLocks noChangeArrowheads="1" noChangeShapeType="1" noTextEdit="1"/>
          </p:cNvSpPr>
          <p:nvPr/>
        </p:nvSpPr>
        <p:spPr bwMode="auto">
          <a:xfrm>
            <a:off x="179388" y="0"/>
            <a:ext cx="2843212" cy="6921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三、“公冶长”篇</a:t>
            </a:r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3059113" y="0"/>
            <a:ext cx="2089150" cy="1341438"/>
          </a:xfrm>
          <a:prstGeom prst="cloudCallout">
            <a:avLst>
              <a:gd name="adj1" fmla="val -53949"/>
              <a:gd name="adj2" fmla="val 67398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恭敬侍立</a:t>
            </a: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5219700" y="0"/>
            <a:ext cx="1943100" cy="1341438"/>
          </a:xfrm>
          <a:prstGeom prst="cloudCallout">
            <a:avLst>
              <a:gd name="adj1" fmla="val -62171"/>
              <a:gd name="adj2" fmla="val 106569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轻裘衣服</a:t>
            </a:r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>
            <a:off x="250825" y="4724400"/>
            <a:ext cx="5905500" cy="2133600"/>
          </a:xfrm>
          <a:prstGeom prst="irregularSeal2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使动用法，使安逸，</a:t>
            </a:r>
          </a:p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使信任，使得到关怀</a:t>
            </a:r>
          </a:p>
        </p:txBody>
      </p:sp>
      <p:sp>
        <p:nvSpPr>
          <p:cNvPr id="18438" name="Line 10"/>
          <p:cNvSpPr>
            <a:spLocks noChangeShapeType="1"/>
          </p:cNvSpPr>
          <p:nvPr/>
        </p:nvSpPr>
        <p:spPr bwMode="auto">
          <a:xfrm>
            <a:off x="2051050" y="4437063"/>
            <a:ext cx="7207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9" name="Line 11"/>
          <p:cNvSpPr>
            <a:spLocks noChangeShapeType="1"/>
          </p:cNvSpPr>
          <p:nvPr/>
        </p:nvSpPr>
        <p:spPr bwMode="auto">
          <a:xfrm flipH="1">
            <a:off x="3995738" y="4365625"/>
            <a:ext cx="433387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0" name="Line 12"/>
          <p:cNvSpPr>
            <a:spLocks noChangeShapeType="1"/>
          </p:cNvSpPr>
          <p:nvPr/>
        </p:nvSpPr>
        <p:spPr bwMode="auto">
          <a:xfrm flipH="1">
            <a:off x="6443663" y="4437063"/>
            <a:ext cx="8651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1" name="AutoShape 13"/>
          <p:cNvSpPr>
            <a:spLocks noChangeArrowheads="1"/>
          </p:cNvSpPr>
          <p:nvPr/>
        </p:nvSpPr>
        <p:spPr bwMode="auto">
          <a:xfrm>
            <a:off x="6732588" y="0"/>
            <a:ext cx="2592387" cy="1152525"/>
          </a:xfrm>
          <a:prstGeom prst="cloudCallout">
            <a:avLst>
              <a:gd name="adj1" fmla="val -16444"/>
              <a:gd name="adj2" fmla="val 134435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动词共同享用</a:t>
            </a:r>
          </a:p>
        </p:txBody>
      </p:sp>
      <p:sp>
        <p:nvSpPr>
          <p:cNvPr id="12302" name="AutoShape 14"/>
          <p:cNvSpPr>
            <a:spLocks noChangeArrowheads="1"/>
          </p:cNvSpPr>
          <p:nvPr/>
        </p:nvSpPr>
        <p:spPr bwMode="auto">
          <a:xfrm>
            <a:off x="6588125" y="4797425"/>
            <a:ext cx="2498725" cy="1584325"/>
          </a:xfrm>
          <a:prstGeom prst="cloudCallout">
            <a:avLst>
              <a:gd name="adj1" fmla="val 35259"/>
              <a:gd name="adj2" fmla="val -187875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使动用法</a:t>
            </a:r>
          </a:p>
        </p:txBody>
      </p:sp>
      <p:sp>
        <p:nvSpPr>
          <p:cNvPr id="12303" name="AutoShape 15"/>
          <p:cNvSpPr>
            <a:spLocks noChangeArrowheads="1"/>
          </p:cNvSpPr>
          <p:nvPr/>
        </p:nvSpPr>
        <p:spPr bwMode="auto">
          <a:xfrm>
            <a:off x="323850" y="620713"/>
            <a:ext cx="2447925" cy="825500"/>
          </a:xfrm>
          <a:prstGeom prst="cloudCallout">
            <a:avLst>
              <a:gd name="adj1" fmla="val 33981"/>
              <a:gd name="adj2" fmla="val 204421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抱怨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nimBg="1"/>
      <p:bldP spid="12296" grpId="0" animBg="1"/>
      <p:bldP spid="12297" grpId="0" animBg="1"/>
      <p:bldP spid="12301" grpId="0" animBg="1"/>
      <p:bldP spid="12302" grpId="0" animBg="1"/>
      <p:bldP spid="1230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5181</Words>
  <Paragraphs>262</Paragraphs>
  <Slides>62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4" baseType="lpstr">
      <vt:lpstr>Office 主题</vt:lpstr>
      <vt:lpstr>Flash 影片</vt:lpstr>
      <vt:lpstr>幻灯片 1</vt:lpstr>
      <vt:lpstr>幻灯片 2</vt:lpstr>
      <vt:lpstr>幻灯片 3</vt:lpstr>
      <vt:lpstr>经典原文</vt:lpstr>
      <vt:lpstr>幻灯片 5</vt:lpstr>
      <vt:lpstr>经典原文</vt:lpstr>
      <vt:lpstr>幻灯片 7</vt:lpstr>
      <vt:lpstr>经典原文</vt:lpstr>
      <vt:lpstr>幻灯片 9</vt:lpstr>
      <vt:lpstr>经典原文</vt:lpstr>
      <vt:lpstr>幻灯片 11</vt:lpstr>
      <vt:lpstr>经典原文</vt:lpstr>
      <vt:lpstr>幻灯片 13</vt:lpstr>
      <vt:lpstr>经典原文</vt:lpstr>
      <vt:lpstr>幻灯片 15</vt:lpstr>
      <vt:lpstr>经典原文</vt:lpstr>
      <vt:lpstr>幻灯片 17</vt:lpstr>
      <vt:lpstr>经典原文</vt:lpstr>
      <vt:lpstr>幻灯片 19</vt:lpstr>
      <vt:lpstr>幻灯片 20</vt:lpstr>
      <vt:lpstr>经典原文</vt:lpstr>
      <vt:lpstr>幻灯片 22</vt:lpstr>
      <vt:lpstr>经典原文</vt:lpstr>
      <vt:lpstr>探究讨论</vt:lpstr>
      <vt:lpstr>总结</vt:lpstr>
      <vt:lpstr>幻灯片 26</vt:lpstr>
      <vt:lpstr>幻灯片 27</vt:lpstr>
      <vt:lpstr>幻灯片 28</vt:lpstr>
      <vt:lpstr>幻灯片 29</vt:lpstr>
      <vt:lpstr>幻灯片 30</vt:lpstr>
      <vt:lpstr>经典原文</vt:lpstr>
      <vt:lpstr>幻灯片 32</vt:lpstr>
      <vt:lpstr>幻灯片 33</vt:lpstr>
      <vt:lpstr>幻灯片 34</vt:lpstr>
      <vt:lpstr>幻灯片 35</vt:lpstr>
      <vt:lpstr>幻灯片 36</vt:lpstr>
      <vt:lpstr>幻灯片 37</vt:lpstr>
      <vt:lpstr>经典原文</vt:lpstr>
      <vt:lpstr>经典原文</vt:lpstr>
      <vt:lpstr>幻灯片 40</vt:lpstr>
      <vt:lpstr>经典原文</vt:lpstr>
      <vt:lpstr>幻灯片 42</vt:lpstr>
      <vt:lpstr>经典原文</vt:lpstr>
      <vt:lpstr>幻灯片 44</vt:lpstr>
      <vt:lpstr>经典原文</vt:lpstr>
      <vt:lpstr>幻灯片 46</vt:lpstr>
      <vt:lpstr>经典原文</vt:lpstr>
      <vt:lpstr>幻灯片 48</vt:lpstr>
      <vt:lpstr>幻灯片 49</vt:lpstr>
      <vt:lpstr>幻灯片 50</vt:lpstr>
      <vt:lpstr>经典原文</vt:lpstr>
      <vt:lpstr>幻灯片 52</vt:lpstr>
      <vt:lpstr>幻灯片 53</vt:lpstr>
      <vt:lpstr>幻灯片 54</vt:lpstr>
      <vt:lpstr>经典原文</vt:lpstr>
      <vt:lpstr>幻灯片 56</vt:lpstr>
      <vt:lpstr>经典原文</vt:lpstr>
      <vt:lpstr>探究讨论</vt:lpstr>
      <vt:lpstr>总结</vt:lpstr>
      <vt:lpstr>幻灯片 60</vt:lpstr>
      <vt:lpstr>幻灯片 61</vt:lpstr>
      <vt:lpstr>幻灯片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modified xsi:type="dcterms:W3CDTF">2018-09-23T06:22:17Z</dcterms:modified>
  <cp:category/>
</cp:coreProperties>
</file>