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1" r:id="rId2"/>
    <p:sldId id="280" r:id="rId3"/>
    <p:sldId id="383" r:id="rId4"/>
    <p:sldId id="285" r:id="rId5"/>
    <p:sldId id="377" r:id="rId6"/>
    <p:sldId id="381" r:id="rId7"/>
    <p:sldId id="352" r:id="rId8"/>
    <p:sldId id="257" r:id="rId9"/>
    <p:sldId id="378" r:id="rId10"/>
    <p:sldId id="359" r:id="rId11"/>
    <p:sldId id="364" r:id="rId12"/>
    <p:sldId id="362" r:id="rId13"/>
    <p:sldId id="384" r:id="rId14"/>
    <p:sldId id="366" r:id="rId15"/>
    <p:sldId id="367" r:id="rId16"/>
    <p:sldId id="379" r:id="rId17"/>
    <p:sldId id="380" r:id="rId18"/>
    <p:sldId id="373" r:id="rId19"/>
    <p:sldId id="374" r:id="rId20"/>
    <p:sldId id="375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00"/>
    <a:srgbClr val="292929"/>
    <a:srgbClr val="99CC00"/>
    <a:srgbClr val="99FFCC"/>
    <a:srgbClr val="4D4D4D"/>
    <a:srgbClr val="0099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700" autoAdjust="0"/>
  </p:normalViewPr>
  <p:slideViewPr>
    <p:cSldViewPr>
      <p:cViewPr varScale="1">
        <p:scale>
          <a:sx n="87" d="100"/>
          <a:sy n="87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13B0-760F-426D-A2F9-BC8283BE5D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0DAA7-8318-46F1-85D3-C209F70B91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9C8C4-0CC9-40A2-9CC3-023F46E808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AA9E1-E80D-4E00-8877-8EF8EEAB22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30249-D280-4981-BCCD-DF33B5B09F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8B72B-931F-4604-AEAB-8A518411DA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9A480-E928-4527-9AF7-E33078D74B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28190-E27D-48EE-9EC5-7C479C5F96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9B980-D564-44A7-B52F-98BC83859C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16C56-A6D2-4D49-80F0-1176FBF059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AF232-FF13-4D99-8C52-DE5611D61F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F892C45-87D6-49E6-A436-3A7106C0F0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13314" name="Picture 3" descr="丑小鸭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3500438"/>
            <a:ext cx="3313112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4" descr="海的女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196975"/>
            <a:ext cx="33115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火柴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1268413"/>
            <a:ext cx="331311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2786063" y="214313"/>
            <a:ext cx="4248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00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请指出下列图片的出处</a:t>
            </a:r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1979613" y="6278563"/>
            <a:ext cx="59039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kumimoji="1"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这些作品有何共同之处？</a:t>
            </a:r>
          </a:p>
        </p:txBody>
      </p:sp>
      <p:pic>
        <p:nvPicPr>
          <p:cNvPr id="13319" name="Picture 13" descr="U529P18T90D43050F1532DT2004113010405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3500438"/>
            <a:ext cx="33115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80" name="AutoShape 16"/>
          <p:cNvSpPr>
            <a:spLocks noChangeArrowheads="1"/>
          </p:cNvSpPr>
          <p:nvPr/>
        </p:nvSpPr>
        <p:spPr bwMode="auto">
          <a:xfrm>
            <a:off x="323850" y="0"/>
            <a:ext cx="2376488" cy="1081088"/>
          </a:xfrm>
          <a:prstGeom prst="wedgeEllipseCallout">
            <a:avLst>
              <a:gd name="adj1" fmla="val 81995"/>
              <a:gd name="adj2" fmla="val 79074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kumimoji="1" lang="en-US" altLang="zh-CN" sz="2400" b="1"/>
              <a:t>《</a:t>
            </a:r>
            <a:r>
              <a:rPr kumimoji="1" lang="zh-CN" altLang="en-US" sz="2400" b="1"/>
              <a:t>卖火柴的小女孩</a:t>
            </a:r>
            <a:r>
              <a:rPr kumimoji="1" lang="en-US" altLang="zh-CN" sz="2400" b="1"/>
              <a:t>》</a:t>
            </a:r>
          </a:p>
        </p:txBody>
      </p:sp>
      <p:sp>
        <p:nvSpPr>
          <p:cNvPr id="62482" name="AutoShape 18"/>
          <p:cNvSpPr>
            <a:spLocks noChangeArrowheads="1"/>
          </p:cNvSpPr>
          <p:nvPr/>
        </p:nvSpPr>
        <p:spPr bwMode="auto">
          <a:xfrm>
            <a:off x="6443663" y="0"/>
            <a:ext cx="2700337" cy="1081088"/>
          </a:xfrm>
          <a:prstGeom prst="wedgeEllipseCallout">
            <a:avLst>
              <a:gd name="adj1" fmla="val -57014"/>
              <a:gd name="adj2" fmla="val 59546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kumimoji="1" lang="en-US" altLang="zh-CN" sz="2400" b="1"/>
              <a:t>《</a:t>
            </a:r>
            <a:r>
              <a:rPr kumimoji="1" lang="zh-CN" altLang="en-US" sz="2400" b="1"/>
              <a:t>海的女儿</a:t>
            </a:r>
            <a:r>
              <a:rPr kumimoji="1" lang="en-US" altLang="zh-CN" sz="2400" b="1"/>
              <a:t>》</a:t>
            </a:r>
          </a:p>
        </p:txBody>
      </p:sp>
      <p:sp>
        <p:nvSpPr>
          <p:cNvPr id="62483" name="AutoShape 19"/>
          <p:cNvSpPr>
            <a:spLocks noChangeArrowheads="1"/>
          </p:cNvSpPr>
          <p:nvPr/>
        </p:nvSpPr>
        <p:spPr bwMode="auto">
          <a:xfrm>
            <a:off x="0" y="2133600"/>
            <a:ext cx="2376488" cy="1081088"/>
          </a:xfrm>
          <a:prstGeom prst="wedgeEllipseCallout">
            <a:avLst>
              <a:gd name="adj1" fmla="val 81995"/>
              <a:gd name="adj2" fmla="val 79074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kumimoji="1" lang="en-US" altLang="zh-CN" sz="2400" b="1"/>
              <a:t>《</a:t>
            </a:r>
            <a:r>
              <a:rPr kumimoji="1" lang="zh-CN" altLang="en-US" sz="2400" b="1"/>
              <a:t>丑小鸭</a:t>
            </a:r>
            <a:r>
              <a:rPr kumimoji="1" lang="en-US" altLang="zh-CN" sz="2400" b="1"/>
              <a:t>》</a:t>
            </a:r>
          </a:p>
        </p:txBody>
      </p:sp>
      <p:sp>
        <p:nvSpPr>
          <p:cNvPr id="62484" name="AutoShape 20"/>
          <p:cNvSpPr>
            <a:spLocks noChangeArrowheads="1"/>
          </p:cNvSpPr>
          <p:nvPr/>
        </p:nvSpPr>
        <p:spPr bwMode="auto">
          <a:xfrm>
            <a:off x="6300788" y="2133600"/>
            <a:ext cx="2843212" cy="1081088"/>
          </a:xfrm>
          <a:prstGeom prst="wedgeEllipseCallout">
            <a:avLst>
              <a:gd name="adj1" fmla="val -56213"/>
              <a:gd name="adj2" fmla="val 71144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kumimoji="1" lang="en-US" altLang="zh-CN" sz="2400" b="1"/>
              <a:t>《</a:t>
            </a:r>
            <a:r>
              <a:rPr kumimoji="1" lang="zh-CN" altLang="en-US" sz="2400" b="1"/>
              <a:t>拇指姑娘</a:t>
            </a:r>
            <a:r>
              <a:rPr kumimoji="1" lang="en-US" altLang="zh-CN" sz="2400" b="1"/>
              <a:t>》</a:t>
            </a:r>
          </a:p>
        </p:txBody>
      </p:sp>
      <p:sp>
        <p:nvSpPr>
          <p:cNvPr id="62488" name="AutoShape 24"/>
          <p:cNvSpPr>
            <a:spLocks noChangeArrowheads="1"/>
          </p:cNvSpPr>
          <p:nvPr/>
        </p:nvSpPr>
        <p:spPr bwMode="auto">
          <a:xfrm>
            <a:off x="0" y="4221163"/>
            <a:ext cx="2786063" cy="1584325"/>
          </a:xfrm>
          <a:prstGeom prst="wedgeEllipseCallout">
            <a:avLst>
              <a:gd name="adj1" fmla="val 66634"/>
              <a:gd name="adj2" fmla="val 8062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200" b="1"/>
              <a:t>作者相同安徒生</a:t>
            </a:r>
          </a:p>
          <a:p>
            <a:endParaRPr kumimoji="1" lang="en-US" altLang="zh-CN" sz="3200" b="1"/>
          </a:p>
        </p:txBody>
      </p:sp>
      <p:sp>
        <p:nvSpPr>
          <p:cNvPr id="62489" name="AutoShape 25"/>
          <p:cNvSpPr>
            <a:spLocks noChangeArrowheads="1"/>
          </p:cNvSpPr>
          <p:nvPr/>
        </p:nvSpPr>
        <p:spPr bwMode="auto">
          <a:xfrm>
            <a:off x="6335713" y="4429125"/>
            <a:ext cx="2808287" cy="1512888"/>
          </a:xfrm>
          <a:prstGeom prst="wedgeEllipseCallout">
            <a:avLst>
              <a:gd name="adj1" fmla="val -59083"/>
              <a:gd name="adj2" fmla="val 77833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200" b="1"/>
              <a:t>体裁相同童话</a:t>
            </a:r>
          </a:p>
          <a:p>
            <a:endParaRPr kumimoji="1" lang="en-US" altLang="zh-CN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62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62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2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62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80" grpId="0" animBg="1"/>
      <p:bldP spid="62480" grpId="1" animBg="1"/>
      <p:bldP spid="62482" grpId="0" animBg="1"/>
      <p:bldP spid="62482" grpId="1" animBg="1"/>
      <p:bldP spid="62483" grpId="0" animBg="1"/>
      <p:bldP spid="62483" grpId="1" animBg="1"/>
      <p:bldP spid="62484" grpId="0" animBg="1"/>
      <p:bldP spid="62484" grpId="1" animBg="1"/>
      <p:bldP spid="62488" grpId="0" animBg="1"/>
      <p:bldP spid="62488" grpId="1" animBg="1"/>
      <p:bldP spid="62489" grpId="0" animBg="1"/>
      <p:bldP spid="62489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ChangeArrowheads="1"/>
          </p:cNvSpPr>
          <p:nvPr/>
        </p:nvSpPr>
        <p:spPr bwMode="auto">
          <a:xfrm>
            <a:off x="1219200" y="2773363"/>
            <a:ext cx="7467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0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0" y="0"/>
            <a:ext cx="8748713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、在根本不存在的“新装”面前，老大臣、“另外一位诚实的官员”，甚至皇帝都不敢说真话，老百姓一开始也不敢说真话。想一想他们不敢说真话的原因是什么。一个一眼就看穿的骗局，为什么畅行无阻？</a:t>
            </a: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301625" y="3492500"/>
            <a:ext cx="8199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老大臣、“另外一位诚实的官员”：    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8625" y="4130675"/>
            <a:ext cx="8229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怕别人说自己愚蠢，更怕丢了乌纱帽。</a:t>
            </a:r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285750" y="4987925"/>
            <a:ext cx="1654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皇帝：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571625" y="4916488"/>
            <a:ext cx="680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怕别人说自己愚蠢，也怕丢了王位。</a:t>
            </a: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214313" y="5929313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老百姓：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857375" y="5916613"/>
            <a:ext cx="5880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怕人嘲笑愚蠢</a:t>
            </a:r>
            <a:r>
              <a:rPr kumimoji="1"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;  </a:t>
            </a:r>
            <a:r>
              <a:rPr kumimoji="1"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怕招杀身之祸。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  <p:bldP spid="8" grpId="0" build="p" autoUpdateAnimBg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1258888" y="908050"/>
            <a:ext cx="2736850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en-US" altLang="zh-CN" sz="5400" b="1">
              <a:solidFill>
                <a:schemeClr val="hlink"/>
              </a:solidFill>
              <a:latin typeface="Times New Roman" pitchFamily="18" charset="0"/>
              <a:ea typeface="隶书"/>
              <a:cs typeface="隶书"/>
            </a:endParaRPr>
          </a:p>
          <a:p>
            <a:pPr>
              <a:spcBef>
                <a:spcPct val="50000"/>
              </a:spcBef>
            </a:pPr>
            <a:endParaRPr kumimoji="1" lang="en-US" altLang="zh-CN" sz="5400" b="1">
              <a:solidFill>
                <a:schemeClr val="hlink"/>
              </a:solidFill>
              <a:latin typeface="Times New Roman" pitchFamily="18" charset="0"/>
              <a:ea typeface="隶书"/>
              <a:cs typeface="隶书"/>
            </a:endParaRPr>
          </a:p>
        </p:txBody>
      </p:sp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0" y="333375"/>
            <a:ext cx="88931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4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、找出在故事情节发展中起着关键的作用的语句，并说说它为什么是关键语句。</a:t>
            </a:r>
          </a:p>
        </p:txBody>
      </p:sp>
      <p:sp>
        <p:nvSpPr>
          <p:cNvPr id="160772" name="Rectangle 4"/>
          <p:cNvSpPr>
            <a:spLocks noChangeArrowheads="1"/>
          </p:cNvSpPr>
          <p:nvPr/>
        </p:nvSpPr>
        <p:spPr bwMode="auto">
          <a:xfrm>
            <a:off x="214313" y="1928813"/>
            <a:ext cx="8515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charset="-122"/>
                <a:ea typeface="楷体_GB2312"/>
                <a:cs typeface="楷体_GB2312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lang="zh-CN" altLang="en-US" sz="3600" b="1" u="sng">
                <a:solidFill>
                  <a:srgbClr val="FF0000"/>
                </a:solidFill>
                <a:latin typeface="宋体" charset="-122"/>
                <a:ea typeface="楷体_GB2312"/>
                <a:cs typeface="楷体_GB2312"/>
              </a:rPr>
              <a:t>任何不称职的或愚蠢得不可救药的人，都看不见这衣服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宋体" charset="-122"/>
                <a:ea typeface="楷体_GB2312"/>
                <a:cs typeface="楷体_GB2312"/>
              </a:rPr>
              <a:t>。</a:t>
            </a:r>
            <a:endParaRPr lang="zh-CN" altLang="en-US" sz="3200" b="1">
              <a:ea typeface="楷体_GB2312"/>
              <a:cs typeface="楷体_GB2312"/>
            </a:endParaRPr>
          </a:p>
        </p:txBody>
      </p:sp>
      <p:sp>
        <p:nvSpPr>
          <p:cNvPr id="160773" name="Rectangle 5"/>
          <p:cNvSpPr>
            <a:spLocks noChangeArrowheads="1"/>
          </p:cNvSpPr>
          <p:nvPr/>
        </p:nvSpPr>
        <p:spPr bwMode="auto">
          <a:xfrm>
            <a:off x="395288" y="3213100"/>
            <a:ext cx="84328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charset="-122"/>
                <a:ea typeface="楷体_GB2312"/>
                <a:cs typeface="楷体_GB2312"/>
              </a:rPr>
              <a:t>    </a:t>
            </a:r>
            <a:r>
              <a:rPr lang="zh-CN" altLang="en-US" sz="3200" b="1">
                <a:latin typeface="宋体" charset="-122"/>
                <a:ea typeface="楷体_GB2312"/>
                <a:cs typeface="楷体_GB2312"/>
              </a:rPr>
              <a:t>这句话，在故事情节发展中起着关键的推动作用。骗子胡说那衣服具有这样一种</a:t>
            </a:r>
            <a:r>
              <a:rPr lang="zh-CN" altLang="en-US" sz="3200" b="1"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lang="zh-CN" altLang="en-US" sz="3200" b="1">
                <a:latin typeface="宋体" charset="-122"/>
                <a:ea typeface="楷体_GB2312"/>
                <a:cs typeface="楷体_GB2312"/>
              </a:rPr>
              <a:t>奇怪的特性</a:t>
            </a:r>
            <a:r>
              <a:rPr lang="zh-CN" altLang="en-US" sz="3200" b="1"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lang="zh-CN" altLang="en-US" sz="3200" b="1">
                <a:latin typeface="宋体" charset="-122"/>
                <a:ea typeface="楷体_GB2312"/>
                <a:cs typeface="楷体_GB2312"/>
              </a:rPr>
              <a:t>，不但抓住了皇帝的昏庸荒政而又想辨别出官员是否称职、是聪明还是愚蠢，以求保住皇位的心理，而且抓住了大臣们只想保住官位的心理，因而骗术步步行通。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2" grpId="0"/>
      <p:bldP spid="1607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/>
          <p:cNvSpPr txBox="1">
            <a:spLocks noChangeArrowheads="1"/>
          </p:cNvSpPr>
          <p:nvPr/>
        </p:nvSpPr>
        <p:spPr bwMode="auto">
          <a:xfrm>
            <a:off x="1219200" y="3200400"/>
            <a:ext cx="7924800" cy="646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3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285750" y="571500"/>
            <a:ext cx="8324850" cy="1190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5</a:t>
            </a:r>
            <a:r>
              <a:rPr kumimoji="1"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、皇帝的游行大典上，小孩为什么敢于说真话？</a:t>
            </a:r>
          </a:p>
        </p:txBody>
      </p:sp>
      <p:sp>
        <p:nvSpPr>
          <p:cNvPr id="157701" name="Text Box 5"/>
          <p:cNvSpPr txBox="1">
            <a:spLocks noChangeArrowheads="1"/>
          </p:cNvSpPr>
          <p:nvPr/>
        </p:nvSpPr>
        <p:spPr bwMode="auto">
          <a:xfrm>
            <a:off x="357188" y="2214563"/>
            <a:ext cx="8501062" cy="28622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kumimoji="1"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因为小孩子天真无邪，没有顾虑，无私无畏，所以敢于说真话。</a:t>
            </a:r>
          </a:p>
          <a:p>
            <a:r>
              <a:rPr kumimoji="1"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 小孩的真话，像一把匕首，戳穿了骗子、老大臣、官吏和皇帝自欺欺人的鬼把戏，这真话，就是真理，就是力量。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 autoUpdateAnimBg="0"/>
      <p:bldP spid="15770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13"/>
            <a:ext cx="9036050" cy="1655762"/>
          </a:xfrm>
        </p:spPr>
        <p:txBody>
          <a:bodyPr/>
          <a:lstStyle/>
          <a:p>
            <a:pPr algn="l" eaLnBrk="1" hangingPunct="1"/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、 故事有什么教育意义与现实意义</a:t>
            </a:r>
            <a: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  <a:t>?</a:t>
            </a:r>
            <a:br>
              <a:rPr lang="en-US" altLang="zh-CN" sz="3600" b="1" smtClean="0">
                <a:latin typeface="微软雅黑" pitchFamily="34" charset="-122"/>
                <a:ea typeface="微软雅黑" pitchFamily="34" charset="-122"/>
              </a:rPr>
            </a:br>
            <a:endParaRPr lang="en-US" altLang="zh-CN" sz="3600" b="1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133600"/>
            <a:ext cx="8713787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b="1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3600" b="1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故事中由一个小孩戳穿了骗局，揭示了事情的真相，意在启示我们要保持天真烂漫的童心，无私无畏，敢于说真话。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ChangeArrowheads="1"/>
          </p:cNvSpPr>
          <p:nvPr/>
        </p:nvSpPr>
        <p:spPr bwMode="auto">
          <a:xfrm>
            <a:off x="285750" y="2357438"/>
            <a:ext cx="80772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微软雅黑" pitchFamily="34" charset="-122"/>
                <a:ea typeface="微软雅黑" pitchFamily="34" charset="-122"/>
              </a:rPr>
              <a:t>皇帝</a:t>
            </a:r>
            <a:r>
              <a:rPr kumimoji="1" lang="en-US" altLang="zh-CN" sz="3600" b="1">
                <a:latin typeface="微软雅黑" pitchFamily="34" charset="-122"/>
                <a:ea typeface="微软雅黑" pitchFamily="34" charset="-122"/>
              </a:rPr>
              <a:t>----</a:t>
            </a:r>
          </a:p>
          <a:p>
            <a:pPr>
              <a:spcBef>
                <a:spcPct val="50000"/>
              </a:spcBef>
            </a:pPr>
            <a:endParaRPr kumimoji="1" lang="en-US" altLang="zh-CN" sz="3600" b="1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微软雅黑" pitchFamily="34" charset="-122"/>
                <a:ea typeface="微软雅黑" pitchFamily="34" charset="-122"/>
              </a:rPr>
              <a:t>大臣</a:t>
            </a:r>
            <a:r>
              <a:rPr kumimoji="1" lang="en-US" altLang="zh-CN" sz="3600" b="1">
                <a:latin typeface="微软雅黑" pitchFamily="34" charset="-122"/>
                <a:ea typeface="微软雅黑" pitchFamily="34" charset="-122"/>
              </a:rPr>
              <a:t>----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微软雅黑" pitchFamily="34" charset="-122"/>
                <a:ea typeface="微软雅黑" pitchFamily="34" charset="-122"/>
              </a:rPr>
              <a:t>骗子</a:t>
            </a:r>
            <a:r>
              <a:rPr kumimoji="1" lang="en-US" altLang="zh-CN" sz="3600" b="1">
                <a:latin typeface="微软雅黑" pitchFamily="34" charset="-122"/>
                <a:ea typeface="微软雅黑" pitchFamily="34" charset="-122"/>
              </a:rPr>
              <a:t>----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微软雅黑" pitchFamily="34" charset="-122"/>
                <a:ea typeface="微软雅黑" pitchFamily="34" charset="-122"/>
              </a:rPr>
              <a:t>孩子</a:t>
            </a:r>
            <a:r>
              <a:rPr kumimoji="1" lang="en-US" altLang="zh-CN" sz="3600" b="1">
                <a:latin typeface="微软雅黑" pitchFamily="34" charset="-122"/>
                <a:ea typeface="微软雅黑" pitchFamily="34" charset="-122"/>
              </a:rPr>
              <a:t>----</a:t>
            </a:r>
          </a:p>
        </p:txBody>
      </p:sp>
      <p:sp>
        <p:nvSpPr>
          <p:cNvPr id="164867" name="Text Box 3"/>
          <p:cNvSpPr txBox="1">
            <a:spLocks noChangeArrowheads="1"/>
          </p:cNvSpPr>
          <p:nvPr/>
        </p:nvSpPr>
        <p:spPr bwMode="auto">
          <a:xfrm>
            <a:off x="2286000" y="2154238"/>
            <a:ext cx="7572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虚伪  愚蠢    奢侈    昏庸无能</a:t>
            </a:r>
            <a:endParaRPr kumimoji="1" lang="en-US" altLang="zh-CN" sz="3600" b="1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kumimoji="1"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爱慕虚荣  自欺欺人</a:t>
            </a:r>
            <a:r>
              <a:rPr kumimoji="1" lang="en-US" altLang="zh-CN" sz="360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2286000" y="4000500"/>
            <a:ext cx="685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虚伪愚昧、阿谀奉承。</a:t>
            </a: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2339975" y="4852988"/>
            <a:ext cx="2478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狡猾贪婪。</a:t>
            </a:r>
            <a:endParaRPr kumimoji="1" lang="zh-CN" altLang="en-US" sz="2400" b="1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2339975" y="5716588"/>
            <a:ext cx="510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纯洁天真、无所顾忌。</a:t>
            </a:r>
          </a:p>
        </p:txBody>
      </p:sp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微软雅黑" pitchFamily="34" charset="-122"/>
                <a:ea typeface="微软雅黑" pitchFamily="34" charset="-122"/>
              </a:rPr>
              <a:t>    </a:t>
            </a:r>
            <a:r>
              <a:rPr kumimoji="1" lang="zh-CN" altLang="en-US" sz="3600" b="1">
                <a:latin typeface="微软雅黑" pitchFamily="34" charset="-122"/>
                <a:ea typeface="微软雅黑" pitchFamily="34" charset="-122"/>
              </a:rPr>
              <a:t>三、概括出皇帝、大臣及官员、小孩的性格特点。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4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 build="p" autoUpdateAnimBg="0"/>
      <p:bldP spid="164868" grpId="0" build="p" autoUpdateAnimBg="0"/>
      <p:bldP spid="164869" grpId="0" build="p" autoUpdateAnimBg="0"/>
      <p:bldP spid="164870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>
            <a:spLocks noChangeArrowheads="1"/>
          </p:cNvSpPr>
          <p:nvPr/>
        </p:nvSpPr>
        <p:spPr bwMode="auto">
          <a:xfrm>
            <a:off x="-428625" y="201613"/>
            <a:ext cx="9358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微软雅黑" pitchFamily="34" charset="-122"/>
                <a:ea typeface="微软雅黑" pitchFamily="34" charset="-122"/>
              </a:rPr>
              <a:t>   </a:t>
            </a:r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四、课文主要运用了什么艺术手法？有什么作用？</a:t>
            </a:r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428625" y="4214813"/>
            <a:ext cx="8501063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作用</a:t>
            </a:r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：无情地鞭挞了至高无上的皇帝和道貌岸然的大臣，辛辣地嘲笑了他们的愚蠢虚伪卑鄙自私，曲折地反映了现实生活，反映了封建专制制度的腐朽。</a:t>
            </a:r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468313" y="1341438"/>
            <a:ext cx="842486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夸张与想象</a:t>
            </a:r>
            <a:r>
              <a:rPr kumimoji="1" lang="zh-CN" altLang="en-US" sz="3200" b="1">
                <a:latin typeface="微软雅黑" pitchFamily="34" charset="-122"/>
                <a:ea typeface="微软雅黑" pitchFamily="34" charset="-122"/>
              </a:rPr>
              <a:t>：本文写出骗子用根本不存在的布料、衣服向皇帝行骗，写出皇帝和大臣们都甘愿受骗、并且骗人，最后写出皇帝赤裸全身在大街上游行，构成了丰富的想象和大胆的夸张。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/>
      <p:bldP spid="1658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57188" y="642938"/>
            <a:ext cx="8572500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五、总结：</a:t>
            </a:r>
            <a:endParaRPr lang="en-US" altLang="zh-CN" sz="4000" b="1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      本文通过一个愚蠢的皇帝被两个装成织工的骗子所骗，穿着根本不存在的美丽新装游行的诙谐故事，</a:t>
            </a:r>
            <a:r>
              <a:rPr lang="zh-CN" altLang="en-US" sz="4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深刻地讽刺了皇帝及大小的虚伪、奸诈、愚蠢的丑恶本质。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2286000" y="381000"/>
            <a:ext cx="6858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3300"/>
                </a:solidFill>
              </a:rPr>
              <a:t>重点问题讨论：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533400" y="2133600"/>
            <a:ext cx="8610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</a:t>
            </a:r>
            <a:r>
              <a:rPr lang="zh-CN" altLang="en-US" sz="3600" b="1">
                <a:solidFill>
                  <a:srgbClr val="FF3300"/>
                </a:solidFill>
              </a:rPr>
              <a:t>题目</a:t>
            </a:r>
            <a:r>
              <a:rPr lang="en-US" altLang="zh-CN" sz="3600" b="1">
                <a:solidFill>
                  <a:srgbClr val="FF3300"/>
                </a:solidFill>
              </a:rPr>
              <a:t>《</a:t>
            </a:r>
            <a:r>
              <a:rPr lang="zh-CN" altLang="en-US" sz="3600" b="1">
                <a:solidFill>
                  <a:srgbClr val="FF3300"/>
                </a:solidFill>
              </a:rPr>
              <a:t>皇帝的新装</a:t>
            </a:r>
            <a:r>
              <a:rPr lang="en-US" altLang="zh-CN" sz="3600" b="1">
                <a:solidFill>
                  <a:srgbClr val="FF3300"/>
                </a:solidFill>
              </a:rPr>
              <a:t>》</a:t>
            </a:r>
            <a:r>
              <a:rPr lang="zh-CN" altLang="en-US" sz="3600" b="1">
                <a:solidFill>
                  <a:srgbClr val="FF3300"/>
                </a:solidFill>
              </a:rPr>
              <a:t>与</a:t>
            </a:r>
            <a:r>
              <a:rPr lang="en-US" altLang="zh-CN" sz="3600" b="1">
                <a:solidFill>
                  <a:srgbClr val="FF3300"/>
                </a:solidFill>
              </a:rPr>
              <a:t>《</a:t>
            </a:r>
            <a:r>
              <a:rPr lang="zh-CN" altLang="en-US" sz="3600" b="1">
                <a:solidFill>
                  <a:srgbClr val="FF3300"/>
                </a:solidFill>
              </a:rPr>
              <a:t>愚蠢的皇帝</a:t>
            </a:r>
            <a:r>
              <a:rPr lang="en-US" altLang="zh-CN" sz="3600" b="1">
                <a:solidFill>
                  <a:srgbClr val="FF3300"/>
                </a:solidFill>
              </a:rPr>
              <a:t>》</a:t>
            </a:r>
            <a:r>
              <a:rPr lang="zh-CN" altLang="en-US" sz="3600" b="1">
                <a:solidFill>
                  <a:srgbClr val="FF3300"/>
                </a:solidFill>
              </a:rPr>
              <a:t>比，哪个好，为什么？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684213" y="3860800"/>
            <a:ext cx="83058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   </a:t>
            </a:r>
            <a:r>
              <a:rPr lang="zh-CN" altLang="en-US" sz="3200" b="1">
                <a:solidFill>
                  <a:srgbClr val="000000"/>
                </a:solidFill>
              </a:rPr>
              <a:t>以</a:t>
            </a:r>
            <a:r>
              <a:rPr lang="en-US" altLang="zh-CN" sz="3200" b="1">
                <a:solidFill>
                  <a:srgbClr val="000000"/>
                </a:solidFill>
              </a:rPr>
              <a:t>《</a:t>
            </a:r>
            <a:r>
              <a:rPr lang="zh-CN" altLang="en-US" sz="3200" b="1">
                <a:solidFill>
                  <a:srgbClr val="000000"/>
                </a:solidFill>
              </a:rPr>
              <a:t>皇帝的新装</a:t>
            </a:r>
            <a:r>
              <a:rPr lang="en-US" altLang="zh-CN" sz="3200" b="1">
                <a:solidFill>
                  <a:srgbClr val="000000"/>
                </a:solidFill>
              </a:rPr>
              <a:t>》</a:t>
            </a:r>
            <a:r>
              <a:rPr lang="zh-CN" altLang="en-US" sz="3200" b="1">
                <a:solidFill>
                  <a:srgbClr val="000000"/>
                </a:solidFill>
              </a:rPr>
              <a:t>为题好。因为全文以“新装”为线索，按“爱新装</a:t>
            </a:r>
            <a:r>
              <a:rPr lang="en-US" altLang="zh-CN" sz="3200" b="1">
                <a:solidFill>
                  <a:srgbClr val="000000"/>
                </a:solidFill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</a:rPr>
              <a:t>看新装</a:t>
            </a:r>
            <a:r>
              <a:rPr lang="en-US" altLang="zh-CN" sz="3200" b="1">
                <a:solidFill>
                  <a:srgbClr val="000000"/>
                </a:solidFill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</a:rPr>
              <a:t>穿新装</a:t>
            </a:r>
            <a:r>
              <a:rPr lang="en-US" altLang="zh-CN" sz="3200" b="1">
                <a:solidFill>
                  <a:srgbClr val="000000"/>
                </a:solidFill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</a:rPr>
              <a:t>展新装”的顺序来写，一步步揭示皇帝的本质。</a:t>
            </a:r>
          </a:p>
        </p:txBody>
      </p:sp>
      <p:sp>
        <p:nvSpPr>
          <p:cNvPr id="29700" name="WordArt 5"/>
          <p:cNvSpPr>
            <a:spLocks noChangeArrowheads="1" noChangeShapeType="1"/>
          </p:cNvSpPr>
          <p:nvPr/>
        </p:nvSpPr>
        <p:spPr bwMode="auto">
          <a:xfrm>
            <a:off x="533400" y="990600"/>
            <a:ext cx="13716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/>
                <a:ea typeface="宋体"/>
              </a:rPr>
              <a:t>问题一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utoUpdateAnimBg="0"/>
      <p:bldP spid="31748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ChangeArrowheads="1"/>
          </p:cNvSpPr>
          <p:nvPr/>
        </p:nvSpPr>
        <p:spPr bwMode="auto">
          <a:xfrm>
            <a:off x="2051050" y="2420938"/>
            <a:ext cx="52276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omic Sans MS" pitchFamily="66" charset="0"/>
              </a:rPr>
              <a:t>展开想象，续写课文</a:t>
            </a:r>
          </a:p>
        </p:txBody>
      </p:sp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684213" y="3716338"/>
            <a:ext cx="77787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9900"/>
                </a:solidFill>
                <a:latin typeface="宋体" charset="-122"/>
              </a:rPr>
              <a:t>    </a:t>
            </a:r>
            <a:r>
              <a:rPr lang="zh-CN" altLang="en-US" sz="3600" b="1">
                <a:solidFill>
                  <a:srgbClr val="009900"/>
                </a:solidFill>
                <a:latin typeface="宋体" charset="-122"/>
              </a:rPr>
              <a:t>游行大典完毕，皇帝回宫后，事情将会怎样呢？大家展开想像，续写</a:t>
            </a:r>
            <a:r>
              <a:rPr lang="en-US" altLang="zh-CN" sz="3600" b="1">
                <a:solidFill>
                  <a:srgbClr val="009900"/>
                </a:solidFill>
                <a:latin typeface="宋体" charset="-122"/>
              </a:rPr>
              <a:t>《</a:t>
            </a:r>
            <a:r>
              <a:rPr lang="zh-CN" altLang="en-US" sz="3600" b="1">
                <a:solidFill>
                  <a:srgbClr val="009900"/>
                </a:solidFill>
                <a:latin typeface="宋体" charset="-122"/>
              </a:rPr>
              <a:t>皇帝的新装</a:t>
            </a:r>
            <a:r>
              <a:rPr lang="en-US" altLang="zh-CN" sz="3600" b="1">
                <a:solidFill>
                  <a:srgbClr val="009900"/>
                </a:solidFill>
                <a:latin typeface="宋体" charset="-122"/>
              </a:rPr>
              <a:t>》</a:t>
            </a:r>
            <a:r>
              <a:rPr lang="zh-CN" altLang="en-US" sz="3600" b="1">
                <a:solidFill>
                  <a:srgbClr val="009900"/>
                </a:solidFill>
                <a:latin typeface="宋体" charset="-122"/>
              </a:rPr>
              <a:t>。 </a:t>
            </a:r>
          </a:p>
        </p:txBody>
      </p:sp>
      <p:sp>
        <p:nvSpPr>
          <p:cNvPr id="30723" name="WordArt 5"/>
          <p:cNvSpPr>
            <a:spLocks noChangeArrowheads="1" noChangeShapeType="1" noTextEdit="1"/>
          </p:cNvSpPr>
          <p:nvPr/>
        </p:nvSpPr>
        <p:spPr bwMode="auto">
          <a:xfrm>
            <a:off x="539750" y="476250"/>
            <a:ext cx="3816350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布置作业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2"/>
          <p:cNvSpPr txBox="1">
            <a:spLocks noChangeArrowheads="1"/>
          </p:cNvSpPr>
          <p:nvPr/>
        </p:nvSpPr>
        <p:spPr bwMode="auto">
          <a:xfrm>
            <a:off x="323850" y="765175"/>
            <a:ext cx="8569325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FFCC"/>
                </a:solidFill>
                <a:latin typeface="宋体" charset="-122"/>
              </a:rPr>
              <a:t>     </a:t>
            </a:r>
            <a:r>
              <a:rPr kumimoji="1" lang="zh-CN" altLang="en-US" sz="3200" b="1">
                <a:solidFill>
                  <a:schemeClr val="accent2"/>
                </a:solidFill>
                <a:latin typeface="宋体" charset="-122"/>
              </a:rPr>
              <a:t>那个裸体皇帝在光天化日之下游行，自从被孩子点破之后，一路上受尽嘲笑。皇帝恼羞成怒，当场宣布了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“</a:t>
            </a:r>
            <a:r>
              <a:rPr kumimoji="1" lang="zh-CN" altLang="en-US" sz="3200" b="1">
                <a:solidFill>
                  <a:schemeClr val="accent2"/>
                </a:solidFill>
                <a:latin typeface="宋体" charset="-122"/>
              </a:rPr>
              <a:t>谁说坏话，立刻逮来，杀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”</a:t>
            </a:r>
            <a:r>
              <a:rPr kumimoji="1" lang="zh-CN" altLang="en-US" sz="3200" b="1">
                <a:solidFill>
                  <a:schemeClr val="accent2"/>
                </a:solidFill>
                <a:latin typeface="宋体" charset="-122"/>
              </a:rPr>
              <a:t>的法律，结果四五十人被就地处死。自此，皇帝不论上朝还是回宫，不再穿别的衣服。有一次，他的爱妃陪他喝酒，无意间讲了一句：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“</a:t>
            </a:r>
            <a:r>
              <a:rPr kumimoji="1" lang="zh-CN" altLang="en-US" sz="3200" b="1">
                <a:solidFill>
                  <a:schemeClr val="accent2"/>
                </a:solidFill>
                <a:latin typeface="宋体" charset="-122"/>
              </a:rPr>
              <a:t>啊呀！把胸膛弄脏了！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”</a:t>
            </a:r>
            <a:r>
              <a:rPr kumimoji="1" lang="zh-CN" altLang="en-US" sz="3200" b="1">
                <a:solidFill>
                  <a:schemeClr val="accent2"/>
                </a:solidFill>
                <a:latin typeface="宋体" charset="-122"/>
              </a:rPr>
              <a:t>另一次，一个大臣辞职后，自言自语：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“</a:t>
            </a:r>
            <a:r>
              <a:rPr kumimoji="1" lang="zh-CN" altLang="en-US" sz="3200" b="1">
                <a:solidFill>
                  <a:schemeClr val="accent2"/>
                </a:solidFill>
                <a:latin typeface="宋体" charset="-122"/>
              </a:rPr>
              <a:t>再不用看不穿衣服的皇帝了。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”</a:t>
            </a:r>
            <a:r>
              <a:rPr kumimoji="1" lang="zh-CN" altLang="en-US" sz="3200" b="1">
                <a:solidFill>
                  <a:schemeClr val="accent2"/>
                </a:solidFill>
                <a:latin typeface="宋体" charset="-122"/>
              </a:rPr>
              <a:t>都因为触犯了皇帝的禁忌，被送到行刑官那里去了。从皇帝祭天、大阅兵到巡行京城，被杀的群众竟有一千多人！</a:t>
            </a:r>
            <a:endParaRPr kumimoji="1" lang="zh-CN" altLang="en-US" sz="3200">
              <a:solidFill>
                <a:srgbClr val="FFFFCC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1" name="WordArt 11"/>
          <p:cNvSpPr>
            <a:spLocks noChangeArrowheads="1" noChangeShapeType="1" noTextEdit="1"/>
          </p:cNvSpPr>
          <p:nvPr/>
        </p:nvSpPr>
        <p:spPr bwMode="auto">
          <a:xfrm>
            <a:off x="1763713" y="765175"/>
            <a:ext cx="5761037" cy="25923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060"/>
              </a:avLst>
            </a:prstTxWarp>
          </a:bodyPr>
          <a:lstStyle/>
          <a:p>
            <a:pPr algn="ctr"/>
            <a:r>
              <a:rPr lang="zh-CN" altLang="en-US" sz="72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皇帝的新装</a:t>
            </a:r>
          </a:p>
        </p:txBody>
      </p:sp>
      <p:sp>
        <p:nvSpPr>
          <p:cNvPr id="61454" name="WordArt 14"/>
          <p:cNvSpPr>
            <a:spLocks noChangeArrowheads="1" noChangeShapeType="1" noTextEdit="1"/>
          </p:cNvSpPr>
          <p:nvPr/>
        </p:nvSpPr>
        <p:spPr bwMode="auto">
          <a:xfrm>
            <a:off x="5286375" y="4143375"/>
            <a:ext cx="2543175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  <a:ea typeface="华文行楷"/>
              </a:rPr>
              <a:t>安徒生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1" grpId="0" animBg="1"/>
      <p:bldP spid="6145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539750" y="692150"/>
            <a:ext cx="8280400" cy="418782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b="1" smtClean="0">
                <a:solidFill>
                  <a:schemeClr val="accent2"/>
                </a:solidFill>
              </a:rPr>
              <a:t>           </a:t>
            </a:r>
            <a:r>
              <a:rPr lang="zh-CN" altLang="en-US" b="1" smtClean="0">
                <a:solidFill>
                  <a:schemeClr val="accent2"/>
                </a:solidFill>
              </a:rPr>
              <a:t>一个善良的老大臣为了给皇帝遮丑，建议他换一件新衣，但皇帝回答说，他穿的是一套神奇的衣服，永远不会旧；人们请求皇帝给予“言论自由、嬉笑自由”，皇帝一概拒绝。以后，大家对皇帝都采取了回避的态度。但皇帝仍然疑心。他命令士兵：凡是有笑声的家里，都要把人抓出来杀掉。结果终于激起了人们的反抗，大家一齐拥到皇帝跟前，撕他的肉，并大声喊：“撕掉你空虚的衣裳。”最后，连士兵也站在人民的一边。皇帝终于瘫在地上。</a:t>
            </a:r>
            <a:r>
              <a:rPr lang="zh-CN" altLang="en-US" b="1" smtClean="0">
                <a:solidFill>
                  <a:srgbClr val="FFFFCC"/>
                </a:solidFill>
              </a:rPr>
              <a:t>。</a:t>
            </a:r>
            <a:endParaRPr lang="zh-CN" altLang="en-US" smtClean="0">
              <a:solidFill>
                <a:srgbClr val="FFFFCC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6200" b="1" smtClean="0"/>
              <a:t>学习目标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46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4600" b="1" smtClean="0">
                <a:latin typeface="微软雅黑" pitchFamily="34" charset="-122"/>
                <a:ea typeface="微软雅黑" pitchFamily="34" charset="-122"/>
              </a:rPr>
              <a:t>了解作家作品和童话常识；速读课文，理清故事情节。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46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4600" b="1" smtClean="0">
                <a:latin typeface="微软雅黑" pitchFamily="34" charset="-122"/>
                <a:ea typeface="微软雅黑" pitchFamily="34" charset="-122"/>
              </a:rPr>
              <a:t>能理清文章结构，分析人物形象</a:t>
            </a:r>
            <a:r>
              <a:rPr lang="en-US" altLang="zh-CN" sz="46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4600" b="1" smtClean="0">
                <a:latin typeface="微软雅黑" pitchFamily="34" charset="-122"/>
                <a:ea typeface="微软雅黑" pitchFamily="34" charset="-122"/>
              </a:rPr>
              <a:t>领悟写作目的。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46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4600" b="1" smtClean="0">
                <a:latin typeface="微软雅黑" pitchFamily="34" charset="-122"/>
                <a:ea typeface="微软雅黑" pitchFamily="34" charset="-122"/>
              </a:rPr>
              <a:t>理解童话的夸张和想象等艺术特点。</a:t>
            </a:r>
          </a:p>
          <a:p>
            <a:pPr eaLnBrk="1" hangingPunct="1">
              <a:lnSpc>
                <a:spcPct val="90000"/>
              </a:lnSpc>
            </a:pPr>
            <a:endParaRPr lang="en-US" altLang="zh-CN" sz="4600" b="1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25538"/>
            <a:ext cx="3995738" cy="5146675"/>
          </a:xfrm>
          <a:prstGeom prst="rect">
            <a:avLst/>
          </a:prstGeom>
          <a:noFill/>
          <a:ln w="9525">
            <a:solidFill>
              <a:srgbClr val="292929"/>
            </a:solidFill>
            <a:miter lim="800000"/>
            <a:headEnd/>
            <a:tailEnd/>
          </a:ln>
        </p:spPr>
      </p:pic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4495800" y="260350"/>
            <a:ext cx="4648200" cy="60801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安徒生（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1805~1875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）全名是：汉斯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·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克利斯坦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·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安徒生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,19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世纪丹麦文学巨匠，世界著名的童话作家。他的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160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余篇童话在近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150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年中被翻译成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140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多种文字，从丹麦传向世界。安徒生生于鞋匠家庭，童年生活穷苦，早期写有诗歌、剧本和长篇小说等，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1835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年开始写童话，著名的童话有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丑小鸭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海的女儿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卖火柴的小女孩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夜莺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、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皇帝的新装</a:t>
            </a:r>
            <a:r>
              <a:rPr kumimoji="1" lang="en-US" altLang="zh-CN" sz="28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等。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971550" y="0"/>
            <a:ext cx="2952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作者简介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3"/>
          <p:cNvSpPr txBox="1">
            <a:spLocks noChangeArrowheads="1"/>
          </p:cNvSpPr>
          <p:nvPr/>
        </p:nvSpPr>
        <p:spPr bwMode="auto">
          <a:xfrm>
            <a:off x="357188" y="260350"/>
            <a:ext cx="8786812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写作背景：</a:t>
            </a:r>
          </a:p>
          <a:p>
            <a:pPr>
              <a:spcBef>
                <a:spcPct val="50000"/>
              </a:spcBef>
            </a:pPr>
            <a:r>
              <a:rPr kumimoji="1" lang="zh-CN" altLang="en-US" sz="4000" b="1">
                <a:latin typeface="微软雅黑" pitchFamily="34" charset="-122"/>
                <a:ea typeface="微软雅黑" pitchFamily="34" charset="-122"/>
              </a:rPr>
              <a:t>    </a:t>
            </a:r>
            <a:r>
              <a:rPr kumimoji="1" lang="en-US" altLang="zh-CN" sz="4000" b="1">
                <a:latin typeface="微软雅黑" pitchFamily="34" charset="-122"/>
                <a:ea typeface="微软雅黑" pitchFamily="34" charset="-122"/>
              </a:rPr>
              <a:t>18</a:t>
            </a:r>
            <a:r>
              <a:rPr kumimoji="1" lang="zh-CN" altLang="en-US" sz="4000" b="1">
                <a:latin typeface="微软雅黑" pitchFamily="34" charset="-122"/>
                <a:ea typeface="微软雅黑" pitchFamily="34" charset="-122"/>
              </a:rPr>
              <a:t>世纪末</a:t>
            </a:r>
            <a:r>
              <a:rPr kumimoji="1" lang="en-US" altLang="zh-CN" sz="4000" b="1">
                <a:latin typeface="微软雅黑" pitchFamily="34" charset="-122"/>
                <a:ea typeface="微软雅黑" pitchFamily="34" charset="-122"/>
              </a:rPr>
              <a:t>19</a:t>
            </a:r>
            <a:r>
              <a:rPr kumimoji="1" lang="zh-CN" altLang="en-US" sz="4000" b="1">
                <a:latin typeface="微软雅黑" pitchFamily="34" charset="-122"/>
                <a:ea typeface="微软雅黑" pitchFamily="34" charset="-122"/>
              </a:rPr>
              <a:t>世纪初，丹麦人民生活在水深火热之中，封建统治阶级则穷奢极欲，挥霍无度。面对这样的现实，安徒生根据西班牙的民间故事改编，创作了本文，揭露了贵族阶层的阿谀奉承和虚伪透顶，深刻地解剖了当时的社会的病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573088" y="3736975"/>
            <a:ext cx="511175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文章线索是什么 ？</a:t>
            </a:r>
          </a:p>
          <a:p>
            <a:pPr>
              <a:spcBef>
                <a:spcPct val="50000"/>
              </a:spcBef>
            </a:pPr>
            <a:endParaRPr lang="en-US" altLang="zh-CN" sz="4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715963" y="4529138"/>
            <a:ext cx="55435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4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新装。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500063" y="928688"/>
            <a:ext cx="72009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这篇童话有哪些人物？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644525" y="1936750"/>
            <a:ext cx="705643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44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皇帝、骗子、老大臣、官员、侍从、百姓、小孩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053" grpId="0"/>
      <p:bldP spid="2054" grpId="0"/>
      <p:bldP spid="20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438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 descr="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0"/>
            <a:ext cx="2438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 descr="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0"/>
            <a:ext cx="2209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8" y="3719513"/>
            <a:ext cx="2819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" y="3786188"/>
            <a:ext cx="276066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7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86125" y="185738"/>
            <a:ext cx="20574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b="1" smtClean="0"/>
              <a:t>开端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685800" y="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ahoma" pitchFamily="34" charset="0"/>
              </a:rPr>
              <a:t>引子</a:t>
            </a:r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6248400" y="0"/>
            <a:ext cx="1203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000" b="1">
                <a:latin typeface="Tahoma" pitchFamily="34" charset="0"/>
              </a:rPr>
              <a:t>发展</a:t>
            </a:r>
          </a:p>
        </p:txBody>
      </p:sp>
      <p:sp>
        <p:nvSpPr>
          <p:cNvPr id="19465" name="Rectangle 10"/>
          <p:cNvSpPr>
            <a:spLocks noChangeArrowheads="1"/>
          </p:cNvSpPr>
          <p:nvPr/>
        </p:nvSpPr>
        <p:spPr bwMode="auto">
          <a:xfrm>
            <a:off x="1285875" y="6286500"/>
            <a:ext cx="1444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Tahoma" pitchFamily="34" charset="0"/>
              </a:rPr>
              <a:t>高潮</a:t>
            </a:r>
          </a:p>
        </p:txBody>
      </p:sp>
      <p:sp>
        <p:nvSpPr>
          <p:cNvPr id="19466" name="Rectangle 11"/>
          <p:cNvSpPr>
            <a:spLocks noChangeArrowheads="1"/>
          </p:cNvSpPr>
          <p:nvPr/>
        </p:nvSpPr>
        <p:spPr bwMode="auto">
          <a:xfrm>
            <a:off x="5786438" y="3787775"/>
            <a:ext cx="1600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Tahoma" pitchFamily="34" charset="0"/>
              </a:rPr>
              <a:t>结局</a:t>
            </a:r>
          </a:p>
        </p:txBody>
      </p:sp>
      <p:sp>
        <p:nvSpPr>
          <p:cNvPr id="19467" name="Text Box 12"/>
          <p:cNvSpPr txBox="1">
            <a:spLocks noChangeArrowheads="1"/>
          </p:cNvSpPr>
          <p:nvPr/>
        </p:nvSpPr>
        <p:spPr bwMode="auto">
          <a:xfrm>
            <a:off x="2400300" y="228600"/>
            <a:ext cx="67151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皇帝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 ) 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9468" name="Text Box 13"/>
          <p:cNvSpPr txBox="1">
            <a:spLocks noChangeArrowheads="1"/>
          </p:cNvSpPr>
          <p:nvPr/>
        </p:nvSpPr>
        <p:spPr bwMode="auto">
          <a:xfrm>
            <a:off x="5614988" y="228600"/>
            <a:ext cx="67151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骗子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 )   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9469" name="Text Box 14"/>
          <p:cNvSpPr txBox="1">
            <a:spLocks noChangeArrowheads="1"/>
          </p:cNvSpPr>
          <p:nvPr/>
        </p:nvSpPr>
        <p:spPr bwMode="auto">
          <a:xfrm>
            <a:off x="8543925" y="228600"/>
            <a:ext cx="67151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君臣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 ) 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9470" name="Text Box 15"/>
          <p:cNvSpPr txBox="1">
            <a:spLocks noChangeArrowheads="1"/>
          </p:cNvSpPr>
          <p:nvPr/>
        </p:nvSpPr>
        <p:spPr bwMode="auto">
          <a:xfrm>
            <a:off x="3429000" y="3886200"/>
            <a:ext cx="67151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游行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)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9471" name="Text Box 16"/>
          <p:cNvSpPr txBox="1">
            <a:spLocks noChangeArrowheads="1"/>
          </p:cNvSpPr>
          <p:nvPr/>
        </p:nvSpPr>
        <p:spPr bwMode="auto">
          <a:xfrm>
            <a:off x="7908925" y="3886200"/>
            <a:ext cx="5492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472" name="Text Box 17"/>
          <p:cNvSpPr txBox="1">
            <a:spLocks noChangeArrowheads="1"/>
          </p:cNvSpPr>
          <p:nvPr/>
        </p:nvSpPr>
        <p:spPr bwMode="auto">
          <a:xfrm>
            <a:off x="7829550" y="4038600"/>
            <a:ext cx="6715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小孩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)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4"/>
          <p:cNvSpPr txBox="1">
            <a:spLocks noChangeArrowheads="1"/>
          </p:cNvSpPr>
          <p:nvPr/>
        </p:nvSpPr>
        <p:spPr bwMode="auto">
          <a:xfrm>
            <a:off x="285750" y="0"/>
            <a:ext cx="5715000" cy="830263"/>
          </a:xfrm>
          <a:prstGeom prst="rect">
            <a:avLst/>
          </a:prstGeom>
          <a:noFill/>
          <a:ln w="9525">
            <a:solidFill>
              <a:srgbClr val="29292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微软雅黑" pitchFamily="34" charset="-122"/>
                <a:ea typeface="微软雅黑" pitchFamily="34" charset="-122"/>
              </a:rPr>
              <a:t>一、理清结构</a:t>
            </a:r>
          </a:p>
        </p:txBody>
      </p:sp>
      <p:sp>
        <p:nvSpPr>
          <p:cNvPr id="8210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450975" y="1500188"/>
            <a:ext cx="40497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一、皇帝爱新装</a:t>
            </a:r>
          </a:p>
        </p:txBody>
      </p:sp>
      <p:sp>
        <p:nvSpPr>
          <p:cNvPr id="8211" name="Text Box 45"/>
          <p:cNvSpPr txBox="1">
            <a:spLocks noChangeArrowheads="1"/>
          </p:cNvSpPr>
          <p:nvPr/>
        </p:nvSpPr>
        <p:spPr bwMode="auto">
          <a:xfrm>
            <a:off x="6286500" y="1571625"/>
            <a:ext cx="2449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(1)</a:t>
            </a:r>
          </a:p>
        </p:txBody>
      </p:sp>
      <p:sp>
        <p:nvSpPr>
          <p:cNvPr id="8212" name="Rectangle 53"/>
          <p:cNvSpPr>
            <a:spLocks noChangeArrowheads="1"/>
          </p:cNvSpPr>
          <p:nvPr/>
        </p:nvSpPr>
        <p:spPr bwMode="auto">
          <a:xfrm>
            <a:off x="4675188" y="1500188"/>
            <a:ext cx="1325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引子</a:t>
            </a:r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8207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450975" y="2492375"/>
            <a:ext cx="3763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二、骗子做新装</a:t>
            </a:r>
          </a:p>
        </p:txBody>
      </p:sp>
      <p:sp>
        <p:nvSpPr>
          <p:cNvPr id="8208" name="Rectangle 47"/>
          <p:cNvSpPr>
            <a:spLocks noChangeArrowheads="1"/>
          </p:cNvSpPr>
          <p:nvPr/>
        </p:nvSpPr>
        <p:spPr bwMode="auto">
          <a:xfrm>
            <a:off x="6000750" y="2425700"/>
            <a:ext cx="1881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2-4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8209" name="Rectangle 56"/>
          <p:cNvSpPr>
            <a:spLocks noChangeArrowheads="1"/>
          </p:cNvSpPr>
          <p:nvPr/>
        </p:nvSpPr>
        <p:spPr bwMode="auto">
          <a:xfrm>
            <a:off x="4765675" y="2487613"/>
            <a:ext cx="1325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开端</a:t>
            </a:r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8204" name="Text Box 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450975" y="3357563"/>
            <a:ext cx="37639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三、君臣看新装</a:t>
            </a:r>
          </a:p>
        </p:txBody>
      </p:sp>
      <p:sp>
        <p:nvSpPr>
          <p:cNvPr id="8205" name="Rectangle 49"/>
          <p:cNvSpPr>
            <a:spLocks noChangeArrowheads="1"/>
          </p:cNvSpPr>
          <p:nvPr/>
        </p:nvSpPr>
        <p:spPr bwMode="auto">
          <a:xfrm>
            <a:off x="6143625" y="3286125"/>
            <a:ext cx="16017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(5-22)</a:t>
            </a:r>
          </a:p>
        </p:txBody>
      </p:sp>
      <p:sp>
        <p:nvSpPr>
          <p:cNvPr id="8206" name="Rectangle 60"/>
          <p:cNvSpPr>
            <a:spLocks noChangeArrowheads="1"/>
          </p:cNvSpPr>
          <p:nvPr/>
        </p:nvSpPr>
        <p:spPr bwMode="auto">
          <a:xfrm>
            <a:off x="4870450" y="3344863"/>
            <a:ext cx="1325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发展</a:t>
            </a:r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8201" name="Text Box 4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428750" y="4392613"/>
            <a:ext cx="3690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四、游行穿新装</a:t>
            </a:r>
          </a:p>
        </p:txBody>
      </p:sp>
      <p:sp>
        <p:nvSpPr>
          <p:cNvPr id="8202" name="Text Box 50"/>
          <p:cNvSpPr txBox="1">
            <a:spLocks noChangeArrowheads="1"/>
          </p:cNvSpPr>
          <p:nvPr/>
        </p:nvSpPr>
        <p:spPr bwMode="auto">
          <a:xfrm>
            <a:off x="5857875" y="4357688"/>
            <a:ext cx="2714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23-32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8203" name="Text Box 62"/>
          <p:cNvSpPr txBox="1">
            <a:spLocks noChangeArrowheads="1"/>
          </p:cNvSpPr>
          <p:nvPr/>
        </p:nvSpPr>
        <p:spPr bwMode="auto">
          <a:xfrm>
            <a:off x="4765675" y="4357688"/>
            <a:ext cx="182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（高潮）</a:t>
            </a:r>
          </a:p>
        </p:txBody>
      </p:sp>
      <p:sp>
        <p:nvSpPr>
          <p:cNvPr id="19" name="AutoShape 6"/>
          <p:cNvSpPr>
            <a:spLocks/>
          </p:cNvSpPr>
          <p:nvPr/>
        </p:nvSpPr>
        <p:spPr bwMode="auto">
          <a:xfrm>
            <a:off x="857250" y="1428750"/>
            <a:ext cx="571500" cy="4143375"/>
          </a:xfrm>
          <a:prstGeom prst="leftBrace">
            <a:avLst>
              <a:gd name="adj1" fmla="val 51287"/>
              <a:gd name="adj2" fmla="val 50000"/>
            </a:avLst>
          </a:prstGeom>
          <a:noFill/>
          <a:ln w="1016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0" name="TextBox 19"/>
          <p:cNvSpPr txBox="1">
            <a:spLocks noChangeArrowheads="1"/>
          </p:cNvSpPr>
          <p:nvPr/>
        </p:nvSpPr>
        <p:spPr bwMode="auto">
          <a:xfrm>
            <a:off x="-714375" y="1857375"/>
            <a:ext cx="1662113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皇帝的新装</a:t>
            </a:r>
          </a:p>
          <a:p>
            <a:endParaRPr lang="zh-CN" altLang="en-US" sz="48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428750" y="5357813"/>
            <a:ext cx="3429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五、揭穿假新装</a:t>
            </a:r>
            <a:endParaRPr lang="zh-CN" altLang="en-US" sz="3200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979988" y="5357813"/>
            <a:ext cx="1520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结局</a:t>
            </a:r>
            <a:r>
              <a:rPr lang="en-US" altLang="zh-CN" sz="32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3200"/>
          </a:p>
        </p:txBody>
      </p:sp>
      <p:sp>
        <p:nvSpPr>
          <p:cNvPr id="20" name="Text Box 50"/>
          <p:cNvSpPr txBox="1">
            <a:spLocks noChangeArrowheads="1"/>
          </p:cNvSpPr>
          <p:nvPr/>
        </p:nvSpPr>
        <p:spPr bwMode="auto">
          <a:xfrm>
            <a:off x="5786438" y="5357813"/>
            <a:ext cx="2714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33-36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0" grpId="0"/>
      <p:bldP spid="8211" grpId="0"/>
      <p:bldP spid="8212" grpId="0"/>
      <p:bldP spid="8207" grpId="0"/>
      <p:bldP spid="8208" grpId="0"/>
      <p:bldP spid="8209" grpId="0"/>
      <p:bldP spid="8204" grpId="0"/>
      <p:bldP spid="8205" grpId="0"/>
      <p:bldP spid="8206" grpId="0"/>
      <p:bldP spid="8201" grpId="0"/>
      <p:bldP spid="8202" grpId="0"/>
      <p:bldP spid="8203" grpId="0"/>
      <p:bldP spid="19" grpId="0" animBg="1"/>
      <p:bldP spid="8200" grpId="0"/>
      <p:bldP spid="21" grpId="0"/>
      <p:bldP spid="22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214313"/>
            <a:ext cx="88582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二、思考问题：</a:t>
            </a:r>
            <a:endParaRPr kumimoji="1" lang="en-US" altLang="zh-CN" sz="3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、课文是从哪几个方面描写皇帝爱新装的？ 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57188" y="1785938"/>
            <a:ext cx="8215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治装费用、兴趣爱好、换衣次数 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28625" y="4357688"/>
            <a:ext cx="85010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故事的铺垫，为下文骗子愚弄皇帝作了有力的伏笔。 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3571875"/>
            <a:ext cx="8643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、第一段写皇帝爱新装的目的是什么？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1141</TotalTime>
  <Words>1724</Words>
  <Paragraphs>90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Calibri</vt:lpstr>
      <vt:lpstr>Times New Roman</vt:lpstr>
      <vt:lpstr>黑体</vt:lpstr>
      <vt:lpstr>微软雅黑</vt:lpstr>
      <vt:lpstr>Tahoma</vt:lpstr>
      <vt:lpstr>华文行楷</vt:lpstr>
      <vt:lpstr>隶书</vt:lpstr>
      <vt:lpstr>楷体_GB2312</vt:lpstr>
      <vt:lpstr>Comic Sans MS</vt:lpstr>
      <vt:lpstr>Wingdings</vt:lpstr>
      <vt:lpstr>Office 主题</vt:lpstr>
      <vt:lpstr>幻灯片 1</vt:lpstr>
      <vt:lpstr>幻灯片 2</vt:lpstr>
      <vt:lpstr>学习目标</vt:lpstr>
      <vt:lpstr>幻灯片 4</vt:lpstr>
      <vt:lpstr>幻灯片 5</vt:lpstr>
      <vt:lpstr>幻灯片 6</vt:lpstr>
      <vt:lpstr>开端</vt:lpstr>
      <vt:lpstr>幻灯片 8</vt:lpstr>
      <vt:lpstr>幻灯片 9</vt:lpstr>
      <vt:lpstr>幻灯片 10</vt:lpstr>
      <vt:lpstr>幻灯片 11</vt:lpstr>
      <vt:lpstr>幻灯片 12</vt:lpstr>
      <vt:lpstr>6、 故事有什么教育意义与现实意义? 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西张中学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dcterms:created xsi:type="dcterms:W3CDTF">2001-12-15T02:18:38Z</dcterms:created>
  <dcterms:modified xsi:type="dcterms:W3CDTF">2018-09-21T19:34:24Z</dcterms:modified>
  <cp:category/>
</cp:coreProperties>
</file>