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17" r:id="rId5"/>
    <p:sldId id="285" r:id="rId6"/>
    <p:sldId id="286" r:id="rId7"/>
    <p:sldId id="287" r:id="rId8"/>
    <p:sldId id="296" r:id="rId9"/>
    <p:sldId id="299" r:id="rId10"/>
    <p:sldId id="297" r:id="rId11"/>
    <p:sldId id="301" r:id="rId12"/>
    <p:sldId id="303" r:id="rId13"/>
    <p:sldId id="305" r:id="rId14"/>
    <p:sldId id="309" r:id="rId15"/>
    <p:sldId id="310" r:id="rId16"/>
    <p:sldId id="307" r:id="rId17"/>
    <p:sldId id="308" r:id="rId18"/>
    <p:sldId id="311" r:id="rId19"/>
    <p:sldId id="312" r:id="rId20"/>
    <p:sldId id="313" r:id="rId21"/>
    <p:sldId id="314" r:id="rId22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 userDrawn="1">
          <p15:clr>
            <a:srgbClr val="A4A3A4"/>
          </p15:clr>
        </p15:guide>
        <p15:guide id="2" pos="38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606" y="96"/>
      </p:cViewPr>
      <p:guideLst>
        <p:guide orient="horz" pos="2222"/>
        <p:guide pos="383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28A244-5B34-4DF7-9121-06C35A4E7DB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EA3BB0-EEAE-420E-B38B-A7ED22701E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36BB0-216C-460B-89AC-5865958B4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828C3-7BC5-4E1E-AF5F-6C2767E37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D40B7A-87A6-4C99-91EE-84D7EB8FE1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DCB35A-A292-4768-8F9A-EE3EDBE77B8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3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5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6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8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9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fld id="{15336BB0-216C-460B-89AC-5865958B4F8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defRPr>
            </a:lvl1pPr>
          </a:lstStyle>
          <a:p>
            <a:fld id="{212828C3-7BC5-4E1E-AF5F-6C2767E373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2500" advClick="0" advTm="1000">
        <p14:reveal/>
      </p:transition>
    </mc:Choice>
    <mc:Fallback>
      <p:transition spd="slow" advClick="0" advTm="1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宋体" panose="02020400000000000000" pitchFamily="18" charset="-122"/>
          <a:ea typeface="思源宋体" panose="02020400000000000000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图片包含 植物, 树叶, 蕨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912095">
            <a:off x="5556693" y="3641899"/>
            <a:ext cx="2322330" cy="6858000"/>
          </a:xfrm>
          <a:prstGeom prst="rect">
            <a:avLst/>
          </a:prstGeom>
        </p:spPr>
      </p:pic>
      <p:pic>
        <p:nvPicPr>
          <p:cNvPr id="34" name="图片 33" descr="图片包含 植物, 树叶, 蕨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9037" flipH="1" flipV="1">
            <a:off x="3710568" y="-3558357"/>
            <a:ext cx="2322330" cy="6858000"/>
          </a:xfrm>
          <a:prstGeom prst="rect">
            <a:avLst/>
          </a:prstGeom>
        </p:spPr>
      </p:pic>
      <p:pic>
        <p:nvPicPr>
          <p:cNvPr id="35" name="图片 34" descr="图片包含 植物, 树叶, 蕨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45648" flipH="1" flipV="1">
            <a:off x="-1635783" y="-104528"/>
            <a:ext cx="2322330" cy="6858000"/>
          </a:xfrm>
          <a:prstGeom prst="rect">
            <a:avLst/>
          </a:prstGeom>
        </p:spPr>
      </p:pic>
      <p:pic>
        <p:nvPicPr>
          <p:cNvPr id="36" name="图片 35" descr="图片包含 植物, 树叶, 蕨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375123">
            <a:off x="11126457" y="-294735"/>
            <a:ext cx="2322330" cy="6858000"/>
          </a:xfrm>
          <a:prstGeom prst="rect">
            <a:avLst/>
          </a:prstGeom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340528" y="2474932"/>
            <a:ext cx="5510944" cy="109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000" b="1" spc="600">
                <a:solidFill>
                  <a:schemeClr val="bg2">
                    <a:lumMod val="25000"/>
                  </a:schemeClr>
                </a:solidFill>
                <a:latin typeface="思源宋体" panose="02020400000000000000" pitchFamily="18" charset="-122"/>
                <a:ea typeface="思源宋体" panose="02020400000000000000" pitchFamily="18" charset="-122"/>
              </a:rPr>
              <a:t>时间的脚印</a:t>
            </a:r>
            <a:endParaRPr lang="zh-CN" altLang="en-US" sz="6000" b="1" spc="600">
              <a:solidFill>
                <a:schemeClr val="bg2">
                  <a:lumMod val="25000"/>
                </a:schemeClr>
              </a:solidFill>
              <a:latin typeface="思源宋体" panose="02020400000000000000" pitchFamily="18" charset="-122"/>
              <a:ea typeface="思源宋体" panose="02020400000000000000" pitchFamily="18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686629" y="2237244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>
            <a:off x="3686629" y="3804786"/>
            <a:ext cx="4818743" cy="0"/>
          </a:xfrm>
          <a:prstGeom prst="line">
            <a:avLst/>
          </a:prstGeom>
          <a:ln w="381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646160" y="3630295"/>
            <a:ext cx="4064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陶世龙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0242" name="文本框 10241"/>
          <p:cNvSpPr txBox="1"/>
          <p:nvPr/>
        </p:nvSpPr>
        <p:spPr>
          <a:xfrm>
            <a:off x="5371465" y="1884680"/>
            <a:ext cx="6096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二、岩石是怎样保存历史痕迹的？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文本框 10243"/>
          <p:cNvSpPr txBox="1"/>
          <p:nvPr/>
        </p:nvSpPr>
        <p:spPr>
          <a:xfrm>
            <a:off x="5801360" y="2612390"/>
            <a:ext cx="40551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提示一：读第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22—26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45" name="文本框 10244"/>
          <p:cNvSpPr txBox="1"/>
          <p:nvPr/>
        </p:nvSpPr>
        <p:spPr>
          <a:xfrm>
            <a:off x="5801360" y="3216910"/>
            <a:ext cx="571563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提示二：可从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岩石结构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石头颜色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生物化石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等方面去考虑。</a:t>
            </a: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5801360" y="4333875"/>
            <a:ext cx="50565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岩石结构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反映地壳的活动</a:t>
            </a:r>
            <a:endParaRPr lang="zh-CN" altLang="en-US" sz="28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石头颜色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反映远古的气候</a:t>
            </a:r>
            <a:endParaRPr lang="zh-CN" altLang="en-US" sz="28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生物化石</a:t>
            </a:r>
            <a:r>
              <a:rPr lang="en-US" altLang="zh-CN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反映历史的发展</a:t>
            </a:r>
            <a:endParaRPr lang="zh-CN" altLang="en-US" sz="2800" b="1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4" grpId="0"/>
      <p:bldP spid="10245" grpId="0"/>
      <p:bldP spid="102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13220" y="1697990"/>
            <a:ext cx="371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三、明确说明方法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04510" y="2281555"/>
            <a:ext cx="593598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判断下列句子的说明方法，简析其作用。（在课文相应位置做批注）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5181600" y="3269615"/>
            <a:ext cx="635889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、如果大量的水结成了冰，形成冰河，它缓慢地移动着，破坏作用就更大了，就好像一柄铁扫帚从地上扫过，创刮着所遇到的一些石头。</a:t>
            </a:r>
            <a:endParaRPr lang="en-US" altLang="zh-CN" sz="24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3013" name="文本框 2"/>
          <p:cNvSpPr txBox="1"/>
          <p:nvPr/>
        </p:nvSpPr>
        <p:spPr>
          <a:xfrm>
            <a:off x="5297805" y="4490720"/>
            <a:ext cx="612711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</a:t>
            </a:r>
            <a:r>
              <a:rPr lang="en-US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运用打比方的说明方法，生动形象地说明了冰河对岩石具有极大的破坏作用。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3">
                                            <p:txEl>
                                              <p:charRg st="0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13220" y="1697990"/>
            <a:ext cx="371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三、明确说明方法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64455" y="3613150"/>
            <a:ext cx="66630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 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明确：</a:t>
            </a: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举例子、作比较。以建筑兰新铁路时，人们炸掉山头为例，具体地说明了人对岩石的破坏作用。将人对岩石的破坏速度与地质作用的速度进行比较，突出了人对岩石的破坏作用不容忽视。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4455" y="2414270"/>
            <a:ext cx="66738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、例如，在建筑兰新铁路的时候，一个山头在几分钟内就被炸掉了，这相对地质作用的速度可要快多了。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6713220" y="1697990"/>
            <a:ext cx="3717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三、明确说明方法</a:t>
            </a:r>
            <a:endParaRPr lang="zh-CN" altLang="en-US" sz="32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1465" y="2479675"/>
            <a:ext cx="636333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、根据计算，大约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3000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～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10000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年的时间，可以形成一米厚的岩石。</a:t>
            </a:r>
            <a:endParaRPr lang="zh-CN" altLang="en-US" sz="2400"/>
          </a:p>
        </p:txBody>
      </p:sp>
      <p:sp>
        <p:nvSpPr>
          <p:cNvPr id="4" name="文本框 3"/>
          <p:cNvSpPr txBox="1"/>
          <p:nvPr/>
        </p:nvSpPr>
        <p:spPr>
          <a:xfrm>
            <a:off x="5192395" y="3427730"/>
            <a:ext cx="675957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明确：列数字。用概数准确地说明了形成一米厚的岩石需要的时间，使读者对岩石的形成速度有个大致的概念</a:t>
            </a:r>
            <a:r>
              <a:rPr lang="zh-CN" altLang="zh-CN" sz="2400" b="1" noProof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2400" b="1" noProof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5114290" y="1800860"/>
            <a:ext cx="66763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四、理解说明语言特点（准确性、生动性）</a:t>
            </a:r>
            <a:r>
              <a:rPr lang="zh-CN" altLang="en-US" sz="32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（在文中做批注）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59985" y="2983865"/>
            <a:ext cx="68306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、“根据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计算，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3000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10000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年的时间，可以形成一米厚的岩石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。”句中“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大约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”一词可以删去吗？为什么？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59985" y="4197985"/>
            <a:ext cx="66897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明确：“大约”表示约数，说明它后面的时间是估计的，不是准确的；如果去掉，时间就变成准确的了，可能与事实不符。“大约”体现了说明文语言的准确性和严密性。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5114290" y="1800860"/>
            <a:ext cx="66763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四、理解说明语言特点（准确性、生动性）</a:t>
            </a:r>
            <a:r>
              <a:rPr lang="zh-CN" altLang="en-US" sz="32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（在文中做批注）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5114290" y="4529455"/>
            <a:ext cx="6675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明确：该句运用拟人、排比的手法，</a:t>
            </a: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向我们展示了一幅幅岩石受“攻击”的画面，甚至让读者似乎感受到岩石不堪众多因素的“攻击”慢慢“烂”下去的“痛苦”</a:t>
            </a:r>
            <a:r>
              <a:rPr lang="zh-CN" altLang="en-US" sz="2400" b="1" smtClean="0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。体现了说明文语言的生动性。</a:t>
            </a:r>
            <a:endParaRPr lang="zh-CN" altLang="en-US" sz="2400" b="1" smtClean="0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14290" y="2961005"/>
            <a:ext cx="65487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“炎热的阳光烘烤着它，严寒的霜雪冷冻着它，风吹着它，雨打着它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……”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 “狂风来了，洪水冲来了，冰河爬来了”。 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（从说明语言上分析该句特点）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5114290" y="1800860"/>
            <a:ext cx="66763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四、理解说明语言特点（准确性、生动性）</a:t>
            </a:r>
            <a:r>
              <a:rPr lang="zh-CN" altLang="en-US" sz="3200" b="1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（在文中做批注）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9220" y="3056255"/>
            <a:ext cx="65271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lnSpc>
                <a:spcPct val="150000"/>
              </a:lnSpc>
              <a:buNone/>
            </a:pPr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</a:t>
            </a:r>
            <a:r>
              <a:rPr lang="zh-CN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如果这里的石头有光滑的擦痕，那很可能从前这里有冰河经过。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9220" y="4441825"/>
            <a:ext cx="641286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明确：“可能”表猜测。“很可能”说明“从前这里有冰河经过”是猜测的，并不肯定，但可能性很大。说话留有余地，体现了说明文语言的准确性。</a:t>
            </a:r>
            <a:endParaRPr lang="zh-CN" altLang="zh-CN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3"/>
          <p:cNvSpPr txBox="1"/>
          <p:nvPr/>
        </p:nvSpPr>
        <p:spPr>
          <a:xfrm>
            <a:off x="3781458" y="629476"/>
            <a:ext cx="465321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pc="600">
                <a:solidFill>
                  <a:schemeClr val="tx1"/>
                </a:solidFill>
                <a:latin typeface="思源宋体 Light" panose="02020300000000000000" pitchFamily="18" charset="-122"/>
                <a:ea typeface="思源宋体 Light" panose="02020300000000000000" pitchFamily="18" charset="-122"/>
              </a:rPr>
              <a:t>主旨归纳</a:t>
            </a:r>
            <a:endParaRPr lang="zh-CN" altLang="en-US" sz="3200" spc="600">
              <a:solidFill>
                <a:schemeClr val="tx1"/>
              </a:solidFill>
              <a:latin typeface="思源宋体 Light" panose="02020300000000000000" pitchFamily="18" charset="-122"/>
              <a:ea typeface="思源宋体 Light" panose="02020300000000000000" pitchFamily="18" charset="-122"/>
            </a:endParaRPr>
          </a:p>
        </p:txBody>
      </p:sp>
      <p:pic>
        <p:nvPicPr>
          <p:cNvPr id="11" name="图片 10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796085" flipV="1">
            <a:off x="5849547" y="683061"/>
            <a:ext cx="741342" cy="1419115"/>
          </a:xfrm>
          <a:prstGeom prst="rect">
            <a:avLst/>
          </a:prstGeom>
        </p:spPr>
      </p:pic>
      <p:pic>
        <p:nvPicPr>
          <p:cNvPr id="13" name="图片 12" descr="图片包含 植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232" y="2491119"/>
            <a:ext cx="2068076" cy="30210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3333750" y="2491119"/>
            <a:ext cx="0" cy="3021045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698" name="Rectangle 2"/>
          <p:cNvSpPr>
            <a:spLocks noGrp="1"/>
          </p:cNvSpPr>
          <p:nvPr/>
        </p:nvSpPr>
        <p:spPr>
          <a:xfrm>
            <a:off x="3626485" y="1849755"/>
            <a:ext cx="7944485" cy="396240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3200"/>
              <a:t>       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本文是一篇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科普说明文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，作者以充满智慧的语言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介绍了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岩石记录时间的作用及方式，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读懂岩石的这种记录的重大意义，以丰富的例子和富有启发性的语言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激发</a:t>
            </a:r>
            <a:r>
              <a:rPr lang="zh-CN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人们探索自然奥秘的兴趣。</a:t>
            </a:r>
            <a:endParaRPr lang="zh-CN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图片包含 鲜花,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7379" y="3398239"/>
            <a:ext cx="527252" cy="3126332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9314045" y="4034358"/>
            <a:ext cx="2346446" cy="2346446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9170312" y="3889355"/>
            <a:ext cx="2635182" cy="2635182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249" name="Rectangle 10"/>
          <p:cNvSpPr txBox="1">
            <a:spLocks noGrp="1"/>
          </p:cNvSpPr>
          <p:nvPr/>
        </p:nvSpPr>
        <p:spPr>
          <a:xfrm>
            <a:off x="1992313" y="6524625"/>
            <a:ext cx="1439862" cy="1968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eaLnBrk="0" hangingPunct="0"/>
            <a:r>
              <a:rPr lang="de-DE" altLang="en-US" sz="1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Page </a:t>
            </a:r>
            <a:r>
              <a:rPr lang="de-DE" altLang="en-US" sz="1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sym typeface="MS UI Gothic" panose="020B0600070205080204" pitchFamily="34" charset="-128"/>
              </a:rPr>
              <a:t></a:t>
            </a:r>
            <a:r>
              <a:rPr lang="de-DE" altLang="en-US" sz="1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fld id="{9A0DB2DC-4C9A-4742-B13C-FB6460FD3503}" type="slidenum">
              <a:rPr lang="zh-CN" altLang="en-US" sz="10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0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标题 5"/>
          <p:cNvSpPr>
            <a:spLocks noGrp="1"/>
          </p:cNvSpPr>
          <p:nvPr>
            <p:ph type="title"/>
          </p:nvPr>
        </p:nvSpPr>
        <p:spPr>
          <a:xfrm>
            <a:off x="703580" y="506730"/>
            <a:ext cx="8610600" cy="1143000"/>
          </a:xfrm>
        </p:spPr>
        <p:txBody>
          <a:bodyPr wrap="square" lIns="91440" tIns="45720" rIns="91440" bIns="45720" anchor="ctr"/>
          <a:lstStyle/>
          <a:p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古往今来人们对时间感受的名言：</a:t>
            </a:r>
            <a:endParaRPr lang="zh-CN" altLang="en-US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00" name="内容占位符 6"/>
          <p:cNvSpPr>
            <a:spLocks noGrp="1"/>
          </p:cNvSpPr>
          <p:nvPr>
            <p:ph idx="1"/>
          </p:nvPr>
        </p:nvSpPr>
        <p:spPr>
          <a:xfrm>
            <a:off x="703580" y="1768475"/>
            <a:ext cx="9342755" cy="4527550"/>
          </a:xfrm>
        </p:spPr>
        <p:txBody>
          <a:bodyPr wrap="square" lIns="91440" tIns="45720" rIns="91440" bIns="45720" anchor="t">
            <a:normAutofit lnSpcReduction="10000"/>
          </a:bodyPr>
          <a:lstStyle/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少壮不努力，老大徒伤悲。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一寸光阴一寸金，寸金难买寸光阴。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  <a:buNone/>
            </a:pP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放弃时间的人，时间也放弃他。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莎士比亚</a:t>
            </a:r>
            <a:endParaRPr lang="en-US" altLang="zh-CN" b="1" u="sng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 b="1" u="sng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时间就像海绵里的水，只要愿挤，总还是有的。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鲁迅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莫等闲，白了少年头，空悲切！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岳飞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逝者如斯夫，不舍昼夜。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lnSpc>
                <a:spcPct val="70000"/>
              </a:lnSpc>
              <a:spcBef>
                <a:spcPts val="25"/>
              </a:spcBef>
              <a:buNone/>
            </a:pP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把活着的每一天看作生命的最后一天。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——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海伦</a:t>
            </a:r>
            <a:r>
              <a:rPr lang="en-US" altLang="zh-CN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·</a:t>
            </a:r>
            <a:r>
              <a:rPr lang="zh-CN" altLang="en-US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凯勒</a:t>
            </a:r>
            <a:endParaRPr lang="en-US" altLang="zh-CN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/>
          </a:p>
          <a:p>
            <a:pPr>
              <a:lnSpc>
                <a:spcPct val="70000"/>
              </a:lnSpc>
              <a:spcBef>
                <a:spcPts val="25"/>
              </a:spcBef>
            </a:pPr>
            <a:endParaRPr lang="en-US" altLang="zh-CN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0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10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935294" y="3915285"/>
            <a:ext cx="2188042" cy="2870606"/>
            <a:chOff x="4749704" y="3348658"/>
            <a:chExt cx="2188042" cy="2870606"/>
          </a:xfrm>
        </p:grpSpPr>
        <p:sp>
          <p:nvSpPr>
            <p:cNvPr id="34" name="椭圆 33"/>
            <p:cNvSpPr/>
            <p:nvPr/>
          </p:nvSpPr>
          <p:spPr>
            <a:xfrm>
              <a:off x="4749704" y="3945781"/>
              <a:ext cx="2188042" cy="21880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图片包含 植物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5001">
              <a:off x="4958076" y="3348658"/>
              <a:ext cx="1475676" cy="2870606"/>
            </a:xfrm>
            <a:prstGeom prst="rect">
              <a:avLst/>
            </a:prstGeom>
          </p:spPr>
        </p:pic>
      </p:grp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547110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学完课文，我们不禁掩卷沉思：时间虽然没有脚印，然而时间的踪迹却仍然被记录了下来。时间一分一秒地流逝，如同一位永不停步的旅行者，不受任何阻挡，勇往直前。时间又似一条永不停息的小河，勤劳的人能从这条河中捞取财富和智慧，懒惰的人也许只能捞起后悔和失望。所以，时间是公平的，也是无情的。所以，我们应该珍惜时间，让时间在我们身上留下更多值得回忆的脚印吧！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8" name="图片 17" descr="图片包含 植物, 龙舌兰&#10;&#10;已生成极高可信度的说明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3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5594350" y="600075"/>
            <a:ext cx="13449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4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6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1912600" y="11328400"/>
            <a:ext cx="4699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子在川上曰：</a:t>
            </a:r>
            <a:r>
              <a:rPr lang="en-US" altLang="zh-CN"/>
              <a:t>“</a:t>
            </a:r>
            <a:r>
              <a:rPr lang="zh-CN" altLang="en-US"/>
              <a:t>逝者如斯夫，不舍昼夜。</a:t>
            </a:r>
            <a:r>
              <a:rPr lang="en-US" altLang="zh-CN"/>
              <a:t>”</a:t>
            </a:r>
            <a:endParaRPr lang="en-US" altLang="zh-CN"/>
          </a:p>
        </p:txBody>
      </p:sp>
      <p:pic>
        <p:nvPicPr>
          <p:cNvPr id="4" name="内容占位符 3" descr="e168664921d51e93221287a338e82dea8edc342e15d88-XZ3mqd_fw658.webp"/>
          <p:cNvPicPr>
            <a:picLocks noChangeAspect="1"/>
          </p:cNvPicPr>
          <p:nvPr>
            <p:ph idx="1"/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35380" y="1459230"/>
            <a:ext cx="2949575" cy="4763135"/>
          </a:xfrm>
          <a:prstGeom prst="rect">
            <a:avLst/>
          </a:prstGeom>
        </p:spPr>
      </p:pic>
      <p:pic>
        <p:nvPicPr>
          <p:cNvPr id="5" name="图片 4" descr="O1CN01u2sJVs20EEUCvzGQj_!!254196817.jpg_300x300q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440" y="1691005"/>
            <a:ext cx="2720340" cy="3728085"/>
          </a:xfrm>
          <a:prstGeom prst="rect">
            <a:avLst/>
          </a:prstGeom>
        </p:spPr>
      </p:pic>
      <p:pic>
        <p:nvPicPr>
          <p:cNvPr id="6" name="图片 5" descr="48370878617039678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4565" y="1391920"/>
            <a:ext cx="4221480" cy="3014345"/>
          </a:xfrm>
          <a:prstGeom prst="rect">
            <a:avLst/>
          </a:prstGeom>
        </p:spPr>
      </p:pic>
      <p:pic>
        <p:nvPicPr>
          <p:cNvPr id="7" name="图片 6" descr="ddd2cd3ec5314bd295eefd39caa5e81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415" y="4406265"/>
            <a:ext cx="4816475" cy="2286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椭圆 34"/>
          <p:cNvSpPr/>
          <p:nvPr/>
        </p:nvSpPr>
        <p:spPr>
          <a:xfrm>
            <a:off x="805730" y="31166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标题 1"/>
          <p:cNvSpPr>
            <a:spLocks noGrp="1"/>
          </p:cNvSpPr>
          <p:nvPr>
            <p:ph type="title"/>
          </p:nvPr>
        </p:nvSpPr>
        <p:spPr>
          <a:xfrm>
            <a:off x="1341755" y="742950"/>
            <a:ext cx="1116330" cy="1325880"/>
          </a:xfrm>
        </p:spPr>
        <p:txBody>
          <a:bodyPr vert="horz" wrap="square" lIns="91440" tIns="45720" rIns="91440" bIns="45720" anchor="ctr">
            <a:normAutofit fontScale="90000"/>
          </a:bodyPr>
          <a:lstStyle/>
          <a:p>
            <a:pPr eaLnBrk="1" hangingPunct="1"/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作者</a:t>
            </a:r>
            <a:b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</a:br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简介</a:t>
            </a:r>
            <a:endParaRPr lang="zh-CN" altLang="en-US" sz="40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100" name="内容占位符 2"/>
          <p:cNvSpPr>
            <a:spLocks noGrp="1"/>
          </p:cNvSpPr>
          <p:nvPr>
            <p:ph idx="1"/>
          </p:nvPr>
        </p:nvSpPr>
        <p:spPr>
          <a:xfrm>
            <a:off x="3274060" y="1896745"/>
            <a:ext cx="8306435" cy="4351655"/>
          </a:xfrm>
        </p:spPr>
        <p:txBody>
          <a:bodyPr vert="horz" wrap="square" lIns="91440" tIns="45720" rIns="91440" bIns="45720" anchor="t"/>
          <a:lstStyle/>
          <a:p>
            <a:pPr marL="0" indent="0" eaLnBrk="1" hangingPunct="1">
              <a:buNone/>
            </a:pP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陶世龙：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毕业于北京大学地质系。 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1949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年开始写作普及地质矿物知识的文章，之后，陆续发表科普小品及其它科普作品数百篇，部分结集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揭开大地的秘密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地球的画像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时间的脚印</a:t>
            </a:r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出版。被中国科普作家协会评为有突出成就的科普作家。 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3" name="图片 42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5194">
            <a:off x="1447862" y="1387172"/>
            <a:ext cx="904230" cy="19028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uild="p"/>
      <p:bldP spid="4100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3224530" y="1744980"/>
            <a:ext cx="8682355" cy="4666615"/>
          </a:xfrm>
        </p:spPr>
        <p:txBody>
          <a:bodyPr vert="horz" wrap="square" lIns="91440" tIns="45720" rIns="91440" bIns="45720" numCol="1" anchor="t" anchorCtr="0" compatLnSpc="1">
            <a:normAutofit fontScale="90000" lnSpcReduction="1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             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踪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迹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 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装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置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              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烘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烤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腐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蚀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     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   沙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砾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15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山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麓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              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沟</a:t>
            </a:r>
            <a:r>
              <a:rPr kumimoji="0" lang="zh-CN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壑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（            ）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lt"/>
              <a:cs typeface="+mn-lt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龟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lt"/>
                <a:cs typeface="+mn-lt"/>
              </a:rPr>
              <a:t>裂（           ）     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        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帷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幕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charset="0"/>
                <a:ea typeface="楷体_GB2312" pitchFamily="49" charset="-122"/>
                <a:cs typeface="+mn-cs"/>
              </a:rPr>
              <a:t>（             ）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charset="0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海枯石烂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（</a:t>
            </a:r>
            <a:endParaRPr kumimoji="0" lang="zh-CN" altLang="en-US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5855" name="Rectangle 15"/>
          <p:cNvSpPr/>
          <p:nvPr/>
        </p:nvSpPr>
        <p:spPr>
          <a:xfrm>
            <a:off x="4853305" y="2904490"/>
            <a:ext cx="72517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sh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í</a:t>
            </a:r>
            <a:endParaRPr lang="en-US" altLang="zh-CN" sz="3200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5861" name="Rectangle 21"/>
          <p:cNvSpPr/>
          <p:nvPr/>
        </p:nvSpPr>
        <p:spPr>
          <a:xfrm>
            <a:off x="4922520" y="3564255"/>
            <a:ext cx="5645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l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ù</a:t>
            </a:r>
            <a:endParaRPr lang="en-US" altLang="zh-CN" sz="3200" b="1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5863" name="Rectangle 23"/>
          <p:cNvSpPr/>
          <p:nvPr/>
        </p:nvSpPr>
        <p:spPr>
          <a:xfrm>
            <a:off x="4604385" y="4606925"/>
            <a:ext cx="39751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eaLnBrk="0" hangingPunct="0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>
                <a:latin typeface="Times New Roman" panose="02020603050405020304" charset="0"/>
                <a:ea typeface="楷体_GB2312" pitchFamily="49" charset="-122"/>
              </a:rPr>
              <a:t> </a:t>
            </a:r>
            <a:endParaRPr lang="en-US" altLang="zh-CN" sz="3200" b="1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5869" name="Rectangle 29"/>
          <p:cNvSpPr/>
          <p:nvPr/>
        </p:nvSpPr>
        <p:spPr>
          <a:xfrm>
            <a:off x="9096375" y="3488055"/>
            <a:ext cx="12547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h</a:t>
            </a:r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è</a:t>
            </a:r>
            <a:endParaRPr lang="en-US" altLang="zh-CN" sz="3200" b="1">
              <a:solidFill>
                <a:srgbClr val="FF3300"/>
              </a:solidFill>
              <a:latin typeface="Times New Roman" panose="02020603050405020304" charset="0"/>
              <a:ea typeface="楷体_GB2312" pitchFamily="49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702004" y="293888"/>
            <a:ext cx="2188042" cy="2188042"/>
          </a:xfrm>
          <a:prstGeom prst="ellipse">
            <a:avLst/>
          </a:prstGeom>
          <a:solidFill>
            <a:srgbClr val="F3F3F3"/>
          </a:solidFill>
          <a:ln>
            <a:noFill/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99" name="标题 1"/>
          <p:cNvSpPr>
            <a:spLocks noGrp="1"/>
          </p:cNvSpPr>
          <p:nvPr>
            <p:ph type="title"/>
          </p:nvPr>
        </p:nvSpPr>
        <p:spPr>
          <a:xfrm>
            <a:off x="1162685" y="725170"/>
            <a:ext cx="1266190" cy="1325880"/>
          </a:xfrm>
        </p:spPr>
        <p:txBody>
          <a:bodyPr vert="horz" wrap="square" lIns="91440" tIns="45720" rIns="91440" bIns="45720" anchor="ctr">
            <a:normAutofit/>
          </a:bodyPr>
          <a:lstStyle/>
          <a:p>
            <a:pPr eaLnBrk="1" hangingPunct="1"/>
            <a:r>
              <a:rPr lang="zh-CN" altLang="en-US" sz="4000" b="1">
                <a:solidFill>
                  <a:schemeClr val="tx1"/>
                </a:solidFill>
                <a:ea typeface="宋体" panose="02010600030101010101" pitchFamily="2" charset="-122"/>
              </a:rPr>
              <a:t>字音</a:t>
            </a:r>
            <a:endParaRPr lang="zh-CN" altLang="en-US" sz="4000" b="1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54" name="图片 53" descr="图片包含 植物, 树叶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9065" flipV="1">
            <a:off x="1232732" y="1445675"/>
            <a:ext cx="1125120" cy="14788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50920" y="1529080"/>
            <a:ext cx="13716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lt"/>
                <a:cs typeface="+mn-lt"/>
                <a:sym typeface="+mn-ea"/>
              </a:rPr>
              <a:t>掸</a:t>
            </a:r>
            <a:r>
              <a:rPr lang="zh-CN" altLang="zh-CN" sz="2800" b="1" noProof="0" smtClean="0">
                <a:ln>
                  <a:noFill/>
                </a:ln>
                <a:effectLst/>
                <a:uLnTx/>
                <a:uFillTx/>
                <a:ea typeface="+mn-lt"/>
                <a:cs typeface="+mn-lt"/>
                <a:sym typeface="+mn-ea"/>
              </a:rPr>
              <a:t>去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8839200" y="1744980"/>
            <a:ext cx="1512570" cy="5086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2800" b="1"/>
              <a:t>zōnɡ</a:t>
            </a:r>
            <a:endParaRPr lang="zh-CN" altLang="en-US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4731385" y="2397125"/>
            <a:ext cx="9169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/>
              <a:t>zhì</a:t>
            </a:r>
            <a:endParaRPr lang="zh-CN" altLang="en-US" sz="2800" b="1"/>
          </a:p>
        </p:txBody>
      </p:sp>
      <p:sp>
        <p:nvSpPr>
          <p:cNvPr id="9" name="文本框 8"/>
          <p:cNvSpPr txBox="1"/>
          <p:nvPr/>
        </p:nvSpPr>
        <p:spPr>
          <a:xfrm>
            <a:off x="8970010" y="2397125"/>
            <a:ext cx="1381760" cy="4400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2800" b="1"/>
              <a:t>hōnɡ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9203690" y="2943860"/>
            <a:ext cx="9779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 b="1"/>
              <a:t>lì</a:t>
            </a:r>
            <a:endParaRPr lang="zh-CN" altLang="en-US" sz="3200" b="1"/>
          </a:p>
        </p:txBody>
      </p:sp>
      <p:sp>
        <p:nvSpPr>
          <p:cNvPr id="11" name="文本框 10"/>
          <p:cNvSpPr txBox="1"/>
          <p:nvPr/>
        </p:nvSpPr>
        <p:spPr>
          <a:xfrm>
            <a:off x="4603750" y="4023360"/>
            <a:ext cx="12865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200"/>
              <a:t> </a:t>
            </a:r>
            <a:r>
              <a:rPr lang="zh-CN" altLang="en-US" sz="3200" b="1"/>
              <a:t>jūn</a:t>
            </a:r>
            <a:r>
              <a:rPr lang="zh-CN" altLang="en-US" b="1"/>
              <a:t> </a:t>
            </a:r>
            <a:endParaRPr lang="zh-CN" altLang="en-US" b="1"/>
          </a:p>
        </p:txBody>
      </p:sp>
      <p:sp>
        <p:nvSpPr>
          <p:cNvPr id="12" name="文本框 11"/>
          <p:cNvSpPr txBox="1"/>
          <p:nvPr/>
        </p:nvSpPr>
        <p:spPr>
          <a:xfrm>
            <a:off x="9224645" y="4119880"/>
            <a:ext cx="956945" cy="4381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/>
            <a:r>
              <a:rPr lang="zh-CN" altLang="en-US" sz="3200" b="1"/>
              <a:t>wéi</a:t>
            </a:r>
            <a:endParaRPr lang="zh-CN" altLang="en-US" sz="3200" b="1"/>
          </a:p>
        </p:txBody>
      </p:sp>
      <p:sp>
        <p:nvSpPr>
          <p:cNvPr id="13" name="文本框 12"/>
          <p:cNvSpPr txBox="1"/>
          <p:nvPr/>
        </p:nvSpPr>
        <p:spPr>
          <a:xfrm>
            <a:off x="5281295" y="4620260"/>
            <a:ext cx="2963545" cy="570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200" b="1"/>
              <a:t>hǎi kū shí làn）</a:t>
            </a:r>
            <a:endParaRPr lang="en-US" altLang="zh-CN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58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uiExpand="1" build="p"/>
      <p:bldP spid="35855" grpId="0"/>
      <p:bldP spid="35861" grpId="0"/>
      <p:bldP spid="35863" grpId="0"/>
      <p:bldP spid="3586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4720273" y="385445"/>
            <a:ext cx="2738120" cy="70675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cs typeface="+mn-cs"/>
              </a:rPr>
              <a:t>词语  积累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770890" y="1200150"/>
            <a:ext cx="10413365" cy="46101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腐蚀：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通过化学作用，使物体逐渐消损破坏；②人在坏的思想、行为、环境等因素影响下逐渐变质堕落。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本文用①义项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海枯石烂：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海水枯干，石头粉粹。现多用于形容经历极长的时间，但本文是原意。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龟裂：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裂开许多缝子。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山麓：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cs typeface="宋体" panose="02010600030101010101" pitchFamily="2" charset="-122"/>
              </a:rPr>
              <a:t>山坡和周围平地相接的位置。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 descr="图片包含 植物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7596">
            <a:off x="5849763" y="235612"/>
            <a:ext cx="479126" cy="1133695"/>
          </a:xfrm>
          <a:prstGeom prst="rect">
            <a:avLst/>
          </a:prstGeom>
        </p:spPr>
      </p:pic>
      <p:pic>
        <p:nvPicPr>
          <p:cNvPr id="37" name="图片 36" descr="图片包含 植物, 树叶, 蕨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9383" y="4052570"/>
            <a:ext cx="588702" cy="23237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18" name="图片 17" descr="图片包含 植物, 龙舌兰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3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19" name="直接连接符 18"/>
            <p:cNvCxnSpPr/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 descr="图片包含 动物, 无脊椎动物&#10;&#10;已生成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58182">
            <a:off x="4853260" y="2930468"/>
            <a:ext cx="2416307" cy="251689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27394" y="512991"/>
            <a:ext cx="293751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整体感知课文</a:t>
            </a:r>
            <a:endParaRPr lang="zh-CN" altLang="en-US" sz="36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35325" y="1838960"/>
            <a:ext cx="57912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、快速浏览课文，标注段落序号（课前“题记”不算正文段落）。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37270" y="3361690"/>
            <a:ext cx="28003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、课文的语言有什么特点？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6445" y="3253105"/>
            <a:ext cx="35509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、文章按照怎样的说明思路进行说明的，请据此给课文划分结构。</a:t>
            </a:r>
            <a:endParaRPr lang="zh-CN" altLang="en-US" sz="2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push dir="u"/>
      </p:transition>
    </mc:Choice>
    <mc:Fallback>
      <p:transition spd="slow"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3"/>
          <p:cNvSpPr txBox="1"/>
          <p:nvPr/>
        </p:nvSpPr>
        <p:spPr>
          <a:xfrm>
            <a:off x="4275024" y="715201"/>
            <a:ext cx="366100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32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细读理解</a:t>
            </a:r>
            <a:endParaRPr lang="zh-CN" altLang="en-US" sz="3200" spc="60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4711050" y="1237951"/>
            <a:ext cx="2769900" cy="382344"/>
            <a:chOff x="4630057" y="1237951"/>
            <a:chExt cx="2769900" cy="382344"/>
          </a:xfrm>
        </p:grpSpPr>
        <p:pic>
          <p:nvPicPr>
            <p:cNvPr id="21" name="图片 20" descr="图片包含 植物, 龙舌兰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745593" flipV="1">
              <a:off x="5858423" y="812692"/>
              <a:ext cx="382344" cy="1232862"/>
            </a:xfrm>
            <a:prstGeom prst="rect">
              <a:avLst/>
            </a:prstGeom>
          </p:spPr>
        </p:pic>
        <p:cxnSp>
          <p:nvCxnSpPr>
            <p:cNvPr id="22" name="直接连接符 21"/>
            <p:cNvCxnSpPr/>
            <p:nvPr/>
          </p:nvCxnSpPr>
          <p:spPr>
            <a:xfrm>
              <a:off x="4630057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6739433" y="1390447"/>
              <a:ext cx="660524" cy="0"/>
            </a:xfrm>
            <a:prstGeom prst="line">
              <a:avLst/>
            </a:prstGeom>
            <a:ln w="254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 descr="图片包含 植物, 树叶, 蕨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93" y="2381250"/>
            <a:ext cx="588702" cy="2323706"/>
          </a:xfrm>
          <a:prstGeom prst="rect">
            <a:avLst/>
          </a:prstGeom>
        </p:spPr>
      </p:pic>
      <p:pic>
        <p:nvPicPr>
          <p:cNvPr id="38" name="图片 37" descr="图片包含 植物, 树叶, 蕨&#10;&#10;已生成极高可信度的说明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07115" y="2381250"/>
            <a:ext cx="588702" cy="232370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1820" y="1946275"/>
            <a:ext cx="84556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课前引用高士其的诗作为“题记”有什么作用？</a:t>
            </a:r>
            <a:r>
              <a:rPr lang="zh-CN" altLang="en-US" sz="36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endParaRPr lang="zh-CN" altLang="en-US" sz="3600">
              <a:latin typeface="宋体" panose="02010600030101010101" pitchFamily="2" charset="-122"/>
              <a:ea typeface="黑体" panose="0201060906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0"/>
          <p:cNvSpPr txBox="1"/>
          <p:nvPr/>
        </p:nvSpPr>
        <p:spPr>
          <a:xfrm>
            <a:off x="2602657" y="2995270"/>
            <a:ext cx="7056784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mtClean="0"/>
              <a:t>    </a:t>
            </a:r>
            <a:r>
              <a:rPr lang="zh-CN" altLang="en-US" sz="280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照应题目，开启下文，</a:t>
            </a:r>
            <a:r>
              <a:rPr lang="zh-CN" altLang="en-US" sz="28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还形象的暗示了时间每走过一个时代都会留下踪迹，无论是有人类以来，还是史前无人之时。这样，读者的思绪一下子从现实中激扬起来，感叹时间的魔力，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同时产生追寻“时间的脚印”、了解它的踪迹的兴趣，别开生面，独具匠心。</a:t>
            </a:r>
            <a:endParaRPr lang="zh-CN" altLang="en-US" sz="28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矩形 51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597535" y="296545"/>
            <a:ext cx="9477375" cy="19837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noAutofit/>
          </a:bodyPr>
          <a:lstStyle/>
          <a:p>
            <a:pPr>
              <a:tabLst>
                <a:tab pos="7045325" algn="l"/>
              </a:tabLst>
            </a:pPr>
            <a:r>
              <a:rPr lang="en-US" altLang="zh-CN" sz="3200">
                <a:latin typeface="Times New Roman" panose="02020603050405020304" charset="0"/>
                <a:ea typeface="华文新魏" panose="02010800040101010101" pitchFamily="2" charset="-122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文章可分三部分：</a:t>
            </a:r>
            <a:endParaRPr lang="zh-CN" altLang="en-US" sz="3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tabLst>
                <a:tab pos="7045325" algn="l"/>
              </a:tabLst>
            </a:pPr>
            <a:r>
              <a:rPr lang="zh-CN" altLang="en-US" sz="3600" b="1">
                <a:latin typeface="Times New Roman" panose="02020603050405020304" charset="0"/>
                <a:ea typeface="华文新魏" panose="02010800040101010101" pitchFamily="2" charset="-122"/>
              </a:rPr>
              <a:t> </a:t>
            </a:r>
            <a:endParaRPr lang="zh-CN" altLang="en-US" b="1">
              <a:latin typeface="Times New Roman" panose="02020603050405020304" charset="0"/>
            </a:endParaRPr>
          </a:p>
          <a:p>
            <a:pPr>
              <a:tabLst>
                <a:tab pos="7045325" algn="l"/>
              </a:tabLs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第一部分（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1—4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段）：概括说明岩石可以记录时间。 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tabLst>
                <a:tab pos="7045325" algn="l"/>
              </a:tabLst>
            </a:pP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597535" y="2225675"/>
            <a:ext cx="969200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第二部分（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 —28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段）具体说明岩石是怎样记下时间。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661035" y="2880995"/>
            <a:ext cx="976884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第三部分（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29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30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段）说明岩石作为时间的记录是大自然记录的一种，谈懂这些记录不容易，但意义重大。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789244" y="-146810"/>
            <a:ext cx="2188042" cy="2870606"/>
            <a:chOff x="4749704" y="3348658"/>
            <a:chExt cx="2188042" cy="2870606"/>
          </a:xfrm>
        </p:grpSpPr>
        <p:sp>
          <p:nvSpPr>
            <p:cNvPr id="34" name="椭圆 33"/>
            <p:cNvSpPr/>
            <p:nvPr/>
          </p:nvSpPr>
          <p:spPr>
            <a:xfrm>
              <a:off x="4749704" y="3945781"/>
              <a:ext cx="2188042" cy="218804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635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 descr="图片包含 植物&#10;&#10;已生成极高可信度的说明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5001">
              <a:off x="4958076" y="3348658"/>
              <a:ext cx="1475676" cy="2870606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28320" y="4413250"/>
            <a:ext cx="10556875" cy="13017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zh-CN" altLang="en-US" sz="3600"/>
              <a:t>《时间的脚印》采用了阐述事物的</a:t>
            </a:r>
            <a:r>
              <a:rPr lang="zh-CN" altLang="en-US" sz="3600">
                <a:solidFill>
                  <a:srgbClr val="FF0000"/>
                </a:solidFill>
              </a:rPr>
              <a:t>逻辑顺序</a:t>
            </a:r>
            <a:r>
              <a:rPr lang="zh-CN" altLang="en-US" sz="3600"/>
              <a:t>来说明。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7" grpId="0"/>
      <p:bldP spid="1026" grpId="0"/>
      <p:bldP spid="2" grpId="0" build="p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1407541" y="2854470"/>
            <a:ext cx="2900104" cy="2900104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6" name="图片 15" descr="图片包含 植物&#10;&#10;已生成极高可信度的说明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26168">
            <a:off x="5932781" y="725680"/>
            <a:ext cx="626168" cy="1317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1791" y="225287"/>
            <a:ext cx="11675166" cy="6387548"/>
          </a:xfrm>
          <a:prstGeom prst="rect">
            <a:avLst/>
          </a:prstGeom>
          <a:noFill/>
          <a:ln w="254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4711050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20426" y="1390447"/>
            <a:ext cx="660524" cy="0"/>
          </a:xfrm>
          <a:prstGeom prst="line">
            <a:avLst/>
          </a:prstGeom>
          <a:ln w="25400"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 descr="图片包含 植物, 树叶, 蕨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17160">
            <a:off x="1997206" y="2045134"/>
            <a:ext cx="2828050" cy="4017994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1229109" y="2676038"/>
            <a:ext cx="3256968" cy="3256968"/>
          </a:xfrm>
          <a:prstGeom prst="ellipse">
            <a:avLst/>
          </a:prstGeom>
          <a:noFill/>
          <a:ln w="28575">
            <a:solidFill>
              <a:schemeClr val="bg2">
                <a:lumMod val="25000"/>
                <a:alpha val="50000"/>
              </a:schemeClr>
            </a:solidFill>
            <a:prstDash val="dash"/>
          </a:ln>
          <a:effectLst>
            <a:outerShdw blurRad="127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26380" y="504825"/>
            <a:ext cx="183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chemeClr val="tx2">
                    <a:lumMod val="50000"/>
                  </a:schemeClr>
                </a:solidFill>
              </a:rPr>
              <a:t>重点研习</a:t>
            </a:r>
            <a:endParaRPr lang="zh-CN" altLang="en-US" sz="320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60365" y="1884680"/>
            <a:ext cx="6250940" cy="1630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smtClean="0">
                <a:solidFill>
                  <a:schemeClr val="accent2"/>
                </a:solidFill>
                <a:latin typeface="Times New Roman" panose="02020603050405020304" charset="0"/>
                <a:ea typeface="宋体" panose="02010600030101010101" pitchFamily="2" charset="-122"/>
              </a:rPr>
              <a:t>       </a:t>
            </a:r>
            <a:r>
              <a:rPr lang="zh-CN" altLang="en-US" sz="3200" b="1" smtClean="0">
                <a:solidFill>
                  <a:schemeClr val="tx1"/>
                </a:solidFill>
                <a:latin typeface="Times New Roman" panose="02020603050405020304" charset="0"/>
                <a:ea typeface="宋体" panose="02010600030101010101" pitchFamily="2" charset="-122"/>
              </a:rPr>
              <a:t>一、你能根据书上的有关内容概述“石烂”到“新生”的过程吗？</a:t>
            </a:r>
            <a:endParaRPr lang="zh-CN" altLang="en-US" sz="3200" b="1" smtClean="0">
              <a:solidFill>
                <a:schemeClr val="tx1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58017" y="3689231"/>
            <a:ext cx="40106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提示一：读第</a:t>
            </a:r>
            <a:r>
              <a:rPr lang="en-US" altLang="zh-CN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7—18</a:t>
            </a:r>
            <a:r>
              <a:rPr lang="zh-CN" altLang="en-US" sz="2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自然段。</a:t>
            </a:r>
            <a:endParaRPr lang="zh-CN" altLang="en-US" sz="24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58230" y="4213860"/>
            <a:ext cx="55530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提示二：岩石经受着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阳光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霜雪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风沙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空气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水流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、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生物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和</a:t>
            </a:r>
            <a:r>
              <a:rPr lang="zh-CN" altLang="en-US" sz="2400" b="1" u="sng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人类</a:t>
            </a:r>
            <a:r>
              <a:rPr lang="zh-CN" altLang="en-US" sz="2400" b="1" smtClean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</a:rPr>
              <a:t>的“攻击”。</a:t>
            </a:r>
            <a:endParaRPr lang="zh-CN" altLang="en-US" sz="2400" b="1" u="sng" smtClean="0">
              <a:solidFill>
                <a:srgbClr val="FF0000"/>
              </a:solidFill>
              <a:latin typeface="Times New Roman" panose="0202060305040502030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2070" y="5304790"/>
            <a:ext cx="806513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山崖裂缝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——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崩落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——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旅行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——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沉积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——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堆压</a:t>
            </a:r>
            <a:r>
              <a:rPr lang="en-US" altLang="zh-CN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——</a:t>
            </a: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hlinkClick r:id="rId4" action="ppaction://hlinksldjump"/>
              </a:rPr>
              <a:t>新岩石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6853,&quot;width&quot;:4573}"/>
</p:tagLst>
</file>

<file path=ppt/tags/tag2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KSO_WPP_MARK_KEY" val="a910dfc4-9d9b-4385-9f38-4bb23c74f80d"/>
  <p:tag name="COMMONDATA" val="eyJoZGlkIjoiNzU2YjNmZjc3YzM1Yjg3MDYzNjY1ODUwMjg1YTFlODE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2402</Words>
  <Application>WPS 演示</Application>
  <PresentationFormat>宽屏</PresentationFormat>
  <Paragraphs>178</Paragraphs>
  <Slides>19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Arial</vt:lpstr>
      <vt:lpstr>宋体</vt:lpstr>
      <vt:lpstr>Wingdings</vt:lpstr>
      <vt:lpstr>思源宋体</vt:lpstr>
      <vt:lpstr>微软雅黑</vt:lpstr>
      <vt:lpstr>Times New Roman</vt:lpstr>
      <vt:lpstr>楷体_GB2312</vt:lpstr>
      <vt:lpstr>新宋体</vt:lpstr>
      <vt:lpstr>黑体</vt:lpstr>
      <vt:lpstr>华文新魏</vt:lpstr>
      <vt:lpstr>思源宋体 Light</vt:lpstr>
      <vt:lpstr>Calibri</vt:lpstr>
      <vt:lpstr>MS UI Gothic</vt:lpstr>
      <vt:lpstr>等线</vt:lpstr>
      <vt:lpstr>Arial Unicode MS</vt:lpstr>
      <vt:lpstr>等线 Light</vt:lpstr>
      <vt:lpstr>Office 主题​​</vt:lpstr>
      <vt:lpstr>PowerPoint 演示文稿</vt:lpstr>
      <vt:lpstr>子在川上曰：“逝者如斯夫，不舍昼夜。”</vt:lpstr>
      <vt:lpstr>作者 简介</vt:lpstr>
      <vt:lpstr>字音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古往今来人们对时间感受的名言：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牵着蜗牛去散心</cp:lastModifiedBy>
  <cp:revision>189</cp:revision>
  <dcterms:created xsi:type="dcterms:W3CDTF">2017-10-10T00:44:00Z</dcterms:created>
  <dcterms:modified xsi:type="dcterms:W3CDTF">2023-04-03T12:01:22Z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CC808AA2063746D49504B1A73760D490_13</vt:lpwstr>
  </property>
</Properties>
</file>