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7" r:id="rId3"/>
    <p:sldId id="305" r:id="rId4"/>
    <p:sldId id="297" r:id="rId5"/>
    <p:sldId id="298" r:id="rId6"/>
    <p:sldId id="309" r:id="rId7"/>
    <p:sldId id="310" r:id="rId8"/>
    <p:sldId id="306" r:id="rId9"/>
    <p:sldId id="299" r:id="rId10"/>
    <p:sldId id="303" r:id="rId11"/>
    <p:sldId id="311" r:id="rId12"/>
    <p:sldId id="312" r:id="rId13"/>
    <p:sldId id="304" r:id="rId14"/>
    <p:sldId id="314" r:id="rId15"/>
    <p:sldId id="31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50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GI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27012" descr="无标题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08720"/>
            <a:ext cx="4114800" cy="54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27013" descr="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789040"/>
            <a:ext cx="1524000" cy="192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508104" y="1268760"/>
            <a:ext cx="29523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音乐之声</a:t>
            </a:r>
            <a:endParaRPr lang="zh-CN" altLang="en-US" sz="44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4" y="3356992"/>
            <a:ext cx="4572000" cy="88024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b="1" dirty="0" smtClean="0">
                <a:latin typeface="Verdana" pitchFamily="34" charset="0"/>
                <a:ea typeface="隶书" pitchFamily="49" charset="-122"/>
              </a:rPr>
              <a:t>音乐故事片</a:t>
            </a:r>
            <a:endParaRPr lang="zh-CN" altLang="en-US" b="1" dirty="0" smtClean="0">
              <a:latin typeface="Verdana" pitchFamily="34" charset="0"/>
              <a:ea typeface="隶书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 smtClean="0">
                <a:latin typeface="Verdana" pitchFamily="34" charset="0"/>
                <a:ea typeface="隶书" pitchFamily="49" charset="-122"/>
              </a:rPr>
              <a:t>      勒曼</a:t>
            </a:r>
            <a:endParaRPr lang="zh-CN" altLang="en-US" sz="1600" b="1" dirty="0" smtClean="0">
              <a:latin typeface="Verdana" pitchFamily="34" charset="0"/>
              <a:ea typeface="隶书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836712"/>
            <a:ext cx="8064896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课文是怎样体现音乐故事片的特色的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影片中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音乐是刻画人物性格的重要表现形式和剧情发展的重要表现手段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并与女主人公的生活、命运紧密相连。影片中有独唱、合唱、对唱等大量的演唱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以及载歌载舞的表演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具有活泼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音乐故事片是以音乐为重要表现形式的故事片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它在欧美以及其他一些地区和国家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早已是一种相当成熟的电影艺术类型。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音乐之声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被誉为“新风格”音乐故事片的杰作。在这部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欢快的情调。这部影片的巨大成功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在很大程度上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取决于其音乐的艺术感染力。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课文是电影剧本的节选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其中玛丽亚内心独白式的纵情歌唱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具有浓郁的抒情风格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众嬷嬷对白式的、带有夸张的歌唱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则富有喜剧风格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二者都体现了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音乐之声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故事片的音乐特色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而后者突出地体现了音乐故事片常有的喜剧色彩。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 rot="10800000" flipH="1" flipV="1">
            <a:off x="395536" y="1340768"/>
            <a:ext cx="8280920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9552" y="404664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68" y="404664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2770" name="Picture 2" descr="C:\Users\Administrator\Desktop\不要删\课件图片\u=11736911,307015343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379038" cy="4362097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259632" y="2060848"/>
            <a:ext cx="6611105" cy="2462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从节选部分的剧情看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主人公玛利亚具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有怎样的性格特点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玛利亚是一个热爱歌唱、心灵美好、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活泼自由、纯真快乐、无拘无束的少女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形象。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不要删\课件图片\u=50596228,197237001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424936" cy="432048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403648" y="1772816"/>
            <a:ext cx="9144000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在课文的开头部分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大段环境描写对塑造玛利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亚的形象有什么作用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课文的开头部分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由远而近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层次渐进地向人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们展现了富有奥地利特色的地方风光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在诗情画意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的景致中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让主人公“亮相”。这一段环境描写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作为主人公出现和活动的背景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与玛利亚的纵情歌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唱相映衬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有力地烘托了人物当时的内心世界。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611560" y="1092107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请给下列加点字注音或根据拼音写汉字。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涟漪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巍峨峥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　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　　　鳞次栉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顶礼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________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拜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通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xiāo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达旦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611560" y="3501008"/>
            <a:ext cx="7571303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音乐故事片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音乐之声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的剧作者是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国剧作家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姓名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1187624" y="1628800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yī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zhēng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róng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zhù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zhì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膜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宵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43608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9593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7584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23928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84168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9592" y="3861048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美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勒曼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980728"/>
            <a:ext cx="8244565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修道院院长把玛利亚比作“皎洁的月光”“天上的云彩”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你认为这样的比喻恰当吗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在你看来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玛利亚是一个怎样的人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2204864"/>
            <a:ext cx="827502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恰当。　修道院院长把玛利亚比作“皎洁的月光”“天上的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云彩”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生动而恰当地表现了玛利亚自由活泼的性格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嬷嬷对玛利亚的由衷喜爱而又无所适从。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修女玛丽亚是个性格开朗、热情奔放的姑娘。她爱唱歌跳舞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还十分喜爱大自然的清新宁静。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不要删\课件图片\QQ截图201609111645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4392489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91680" y="2492896"/>
            <a:ext cx="597666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巍峨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峥嵘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呼啸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嘹亮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嬷嬷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鳞次栉比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涟漪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远眺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洋溢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伫立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顶礼膜拜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弥撒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忏悔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砰然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窥视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虔诚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按捺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1760" y="2636912"/>
            <a:ext cx="944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é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51920" y="2564904"/>
            <a:ext cx="15799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zhēngróng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0192" y="2636912"/>
            <a:ext cx="864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9752" y="3068960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li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3928" y="3068960"/>
            <a:ext cx="498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56176" y="2996952"/>
            <a:ext cx="1052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mómo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3501008"/>
            <a:ext cx="5565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7984" y="3501008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72200" y="3501008"/>
            <a:ext cx="6815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ti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5776" y="3933056"/>
            <a:ext cx="4074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7944" y="3933056"/>
            <a:ext cx="647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32240" y="3933056"/>
            <a:ext cx="6046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39752" y="4437112"/>
            <a:ext cx="785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mís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a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9952" y="4365104"/>
            <a:ext cx="7970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28184" y="4365104"/>
            <a:ext cx="841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pēng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83768" y="4941168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kuī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39952" y="4941168"/>
            <a:ext cx="7441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44208" y="4869160"/>
            <a:ext cx="498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123728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275856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91880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012160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796136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123728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012160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94015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228184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72412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940152" y="5229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13995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411760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1907704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563888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56388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563888" y="5229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907704" y="5229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907704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12372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03848" y="908720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 flipV="1">
            <a:off x="3491880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3313" name="Picture 1" descr="C:\Users\Administrator\Desktop\不要删\课件图片\QQ截图201609111644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6840760" cy="345638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995936" y="3068960"/>
            <a:ext cx="4572000" cy="1308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jīn(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禁受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jìn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禁止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779912" y="3429000"/>
            <a:ext cx="72008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1840" y="3573016"/>
            <a:ext cx="2055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259632" y="2492896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矩形 4"/>
          <p:cNvSpPr/>
          <p:nvPr/>
        </p:nvSpPr>
        <p:spPr>
          <a:xfrm>
            <a:off x="1187624" y="170080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眺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ti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眺望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+mn-ea"/>
                <a:ea typeface="+mn-ea"/>
              </a:rPr>
              <a:t>tiāo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轻佻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挑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ti</a:t>
            </a:r>
            <a:r>
              <a:rPr lang="en-US" altLang="zh-CN" sz="2400" b="1" dirty="0" err="1" smtClean="0">
                <a:latin typeface="+mn-ea"/>
                <a:ea typeface="+mn-ea"/>
              </a:rPr>
              <a:t>ā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挑选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伫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zhù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伫立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zhù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贮备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zhù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纻衣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032" y="1700808"/>
            <a:ext cx="5921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ā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通宵达旦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霄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ā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九霄云外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遐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遐思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暇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应接不暇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瑕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瑕疵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043608" y="1916832"/>
            <a:ext cx="72008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1043608" y="4221088"/>
            <a:ext cx="72008" cy="115212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4788024" y="1916832"/>
            <a:ext cx="72008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4788024" y="4149080"/>
            <a:ext cx="45719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>
            <a:off x="539552" y="1700808"/>
            <a:ext cx="7992888" cy="417646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851920" y="1052736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6" y="2348880"/>
          <a:ext cx="7704856" cy="2743200"/>
        </p:xfrm>
        <a:graphic>
          <a:graphicData uri="http://schemas.openxmlformats.org/drawingml/2006/table">
            <a:tbl>
              <a:tblPr/>
              <a:tblGrid>
                <a:gridCol w="684876"/>
                <a:gridCol w="7019980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鳞次栉比　比肩接踵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二者都形容“多”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但对象不同。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辨异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“鳞次栉比”多用来形容房屋的密集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就像鱼鳞和梳子齿一样紧密排列着。例句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路旁各种建筑鳞次栉比</a:t>
                      </a:r>
                      <a:r>
                        <a:rPr lang="zh-CN" sz="20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</a:t>
                      </a:r>
                      <a:endParaRPr lang="en-US" altLang="zh-CN" sz="20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“比肩接踵”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则用来形容人很多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很拥挤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肩挨着肩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脚挨着脚。例句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国庆节那天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大街上比肩接踵的全是人。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1556792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成语辨析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3" y="1340768"/>
            <a:ext cx="8604447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流连忘返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通宵达旦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鳞次栉比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巍峨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顶礼膜拜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众说纷纭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老成持重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遐思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忍俊不禁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908720"/>
            <a:ext cx="1955985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0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835696" y="908720"/>
            <a:ext cx="5795176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留恋不止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舍不得离去。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从天黑到天亮。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像鱼鳞和梳子的齿一样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一个挨着一个地排列着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用来形容房屋等密集。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形容山或建筑物的高大雄伟。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文中形容十分虔诚地行礼。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各种各样的说法多而杂乱。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阅历多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办事稳重。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悠远地思索或想象。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忍不住笑。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251520" y="1412776"/>
            <a:ext cx="8424936" cy="468052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10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1000"/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作家作品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7" name="Picture 1" descr="C:\Users\Administrator\Desktop\不要删\课件图片\QQ截图201609111423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208912" cy="4392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150882" y="2861176"/>
            <a:ext cx="62294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勒曼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(1888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1976),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美国歌唱家、剧作家。代表作有《开始和发展》《不只歌唱》《我的歌唱艺术》等。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不要删\课件图片\QQ截图201609111651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80920" cy="432048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475656" y="1988840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“音乐之声”揭示了该影片的主要内容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表明电影要描述的是到处充满音乐的声音。影片中的人物玛丽亚热爱歌唱、无拘无束、活泼快乐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这些思想性格都是通过音乐表现出来的。剧情也是围绕“音乐之声”而展开的。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5.EPS" descr="id:214750175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8496944" cy="432048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2157</Words>
  <Application>Kingsoft Office WPP</Application>
  <PresentationFormat>全屏显示(4:3)</PresentationFormat>
  <Paragraphs>191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