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1"/>
    <p:sldMasterId id="2147483696" r:id="rId2"/>
  </p:sldMasterIdLst>
  <p:notesMasterIdLst>
    <p:notesMasterId r:id="rId33"/>
  </p:notesMasterIdLst>
  <p:handoutMasterIdLst>
    <p:handoutMasterId r:id="rId34"/>
  </p:handoutMasterIdLst>
  <p:sldIdLst>
    <p:sldId id="319" r:id="rId3"/>
    <p:sldId id="329" r:id="rId4"/>
    <p:sldId id="427" r:id="rId5"/>
    <p:sldId id="362" r:id="rId6"/>
    <p:sldId id="363" r:id="rId7"/>
    <p:sldId id="340" r:id="rId8"/>
    <p:sldId id="341" r:id="rId9"/>
    <p:sldId id="428" r:id="rId10"/>
    <p:sldId id="378" r:id="rId11"/>
    <p:sldId id="415" r:id="rId12"/>
    <p:sldId id="429" r:id="rId13"/>
    <p:sldId id="344" r:id="rId14"/>
    <p:sldId id="430" r:id="rId15"/>
    <p:sldId id="345" r:id="rId16"/>
    <p:sldId id="385" r:id="rId17"/>
    <p:sldId id="425" r:id="rId18"/>
    <p:sldId id="431" r:id="rId19"/>
    <p:sldId id="331" r:id="rId20"/>
    <p:sldId id="364" r:id="rId21"/>
    <p:sldId id="388" r:id="rId22"/>
    <p:sldId id="366" r:id="rId23"/>
    <p:sldId id="394" r:id="rId24"/>
    <p:sldId id="395" r:id="rId25"/>
    <p:sldId id="396" r:id="rId26"/>
    <p:sldId id="397" r:id="rId27"/>
    <p:sldId id="398" r:id="rId28"/>
    <p:sldId id="403" r:id="rId29"/>
    <p:sldId id="404" r:id="rId30"/>
    <p:sldId id="405" r:id="rId31"/>
    <p:sldId id="367" r:id="rId32"/>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5991" autoAdjust="0"/>
  </p:normalViewPr>
  <p:slideViewPr>
    <p:cSldViewPr snapToGrid="0">
      <p:cViewPr varScale="1">
        <p:scale>
          <a:sx n="76" d="100"/>
          <a:sy n="76" d="100"/>
        </p:scale>
        <p:origin x="-177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43A99A-2371-4465-8975-234EC9538E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E5D7CD-1455-47DB-9C86-440ED92C1DF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43A99A-2371-4465-8975-234EC9538E38}"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E5D7CD-1455-47DB-9C86-440ED92C1DF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19200" y="22860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第一单元</a:t>
            </a:r>
          </a:p>
        </p:txBody>
      </p:sp>
      <p:sp>
        <p:nvSpPr>
          <p:cNvPr id="3" name="文本框 2"/>
          <p:cNvSpPr txBox="1"/>
          <p:nvPr/>
        </p:nvSpPr>
        <p:spPr>
          <a:xfrm>
            <a:off x="1974215" y="246253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4 </a:t>
            </a:r>
            <a:r>
              <a:rPr lang="zh-CN" altLang="en-US" sz="3600">
                <a:latin typeface="方正大标宋简体" panose="03000509000000000000" charset="-122"/>
                <a:ea typeface="方正大标宋简体" panose="03000509000000000000" charset="-122"/>
              </a:rPr>
              <a:t>海燕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3500" y="635000"/>
            <a:ext cx="7326630" cy="5128895"/>
          </a:xfrm>
          <a:prstGeom prst="rect">
            <a:avLst/>
          </a:prstGeom>
          <a:noFill/>
        </p:spPr>
        <p:txBody>
          <a:bodyPr wrap="square" rtlCol="0">
            <a:spAutoFit/>
          </a:bodyPr>
          <a:lstStyle/>
          <a:p>
            <a:pPr algn="l" fontAlgn="auto">
              <a:lnSpc>
                <a:spcPct val="130000"/>
              </a:lnSpc>
            </a:pPr>
            <a:r>
              <a:rPr lang="zh-CN" altLang="en-US" sz="2800"/>
              <a:t>5.破折号的用法有以下几种：A.解释说明；B.插说；C.话题转换；D.声音的延长。请选出下列句中破折号的用法。</a:t>
            </a:r>
          </a:p>
          <a:p>
            <a:pPr algn="l" fontAlgn="auto">
              <a:lnSpc>
                <a:spcPct val="130000"/>
              </a:lnSpc>
            </a:pPr>
            <a:r>
              <a:rPr lang="zh-CN" altLang="en-US" sz="2800"/>
              <a:t>（</a:t>
            </a:r>
            <a:r>
              <a:rPr lang="en-US" altLang="zh-CN" sz="2800"/>
              <a:t>1</a:t>
            </a:r>
            <a:r>
              <a:rPr lang="zh-CN" altLang="en-US" sz="2800"/>
              <a:t>）海鸭也在呻吟着，——它们这些海鸭啊，享受不了生活的战斗的欢乐：轰隆隆的雷声就把它们吓坏了。（      ）</a:t>
            </a:r>
          </a:p>
          <a:p>
            <a:pPr algn="l" fontAlgn="auto">
              <a:lnSpc>
                <a:spcPct val="130000"/>
              </a:lnSpc>
            </a:pPr>
            <a:r>
              <a:rPr lang="zh-CN" altLang="en-US" sz="2800"/>
              <a:t>（</a:t>
            </a:r>
            <a:r>
              <a:rPr lang="en-US" altLang="zh-CN" sz="2800"/>
              <a:t>2</a:t>
            </a:r>
            <a:r>
              <a:rPr lang="zh-CN" altLang="en-US" sz="2800"/>
              <a:t>）看吧，它飞舞着，像个精灵，——高傲的、黑色的暴风雨的精灵，——它在大笑，它又在号叫……（      ）</a:t>
            </a:r>
          </a:p>
        </p:txBody>
      </p:sp>
      <p:sp>
        <p:nvSpPr>
          <p:cNvPr id="14" name="文本框 13"/>
          <p:cNvSpPr txBox="1"/>
          <p:nvPr/>
        </p:nvSpPr>
        <p:spPr>
          <a:xfrm>
            <a:off x="4356735" y="3544570"/>
            <a:ext cx="843915" cy="460375"/>
          </a:xfrm>
          <a:prstGeom prst="rect">
            <a:avLst/>
          </a:prstGeom>
          <a:noFill/>
        </p:spPr>
        <p:txBody>
          <a:bodyPr wrap="square" rtlCol="0">
            <a:spAutoFit/>
          </a:bodyPr>
          <a:lstStyle/>
          <a:p>
            <a:r>
              <a:rPr lang="en-US" altLang="zh-CN" sz="2400" b="1">
                <a:solidFill>
                  <a:srgbClr val="FF0000"/>
                </a:solidFill>
              </a:rPr>
              <a:t>A</a:t>
            </a:r>
          </a:p>
        </p:txBody>
      </p:sp>
      <p:sp>
        <p:nvSpPr>
          <p:cNvPr id="19" name="文本框 18"/>
          <p:cNvSpPr txBox="1"/>
          <p:nvPr/>
        </p:nvSpPr>
        <p:spPr>
          <a:xfrm>
            <a:off x="3797935" y="5216525"/>
            <a:ext cx="843915"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2070" y="373380"/>
            <a:ext cx="7326630" cy="6249035"/>
          </a:xfrm>
          <a:prstGeom prst="rect">
            <a:avLst/>
          </a:prstGeom>
          <a:noFill/>
        </p:spPr>
        <p:txBody>
          <a:bodyPr wrap="square" rtlCol="0">
            <a:spAutoFit/>
          </a:bodyPr>
          <a:lstStyle/>
          <a:p>
            <a:pPr algn="l" fontAlgn="auto">
              <a:lnSpc>
                <a:spcPct val="130000"/>
              </a:lnSpc>
            </a:pPr>
            <a:r>
              <a:rPr lang="zh-CN" altLang="en-US" sz="2800"/>
              <a:t>6.选词填空。</a:t>
            </a:r>
          </a:p>
          <a:p>
            <a:pPr algn="ctr" fontAlgn="auto">
              <a:lnSpc>
                <a:spcPct val="130000"/>
              </a:lnSpc>
            </a:pPr>
            <a:r>
              <a:rPr lang="zh-CN" altLang="en-US" sz="2800"/>
              <a:t>呻吟 叫喊 号叫 吼叫 呼叫</a:t>
            </a:r>
          </a:p>
          <a:p>
            <a:pPr algn="l" fontAlgn="auto">
              <a:lnSpc>
                <a:spcPct val="130000"/>
              </a:lnSpc>
            </a:pPr>
            <a:r>
              <a:rPr lang="zh-CN" altLang="en-US" sz="2800"/>
              <a:t>（</a:t>
            </a:r>
            <a:r>
              <a:rPr lang="en-US" altLang="zh-CN" sz="2800"/>
              <a:t>1</a:t>
            </a:r>
            <a:r>
              <a:rPr lang="zh-CN" altLang="en-US" sz="2800"/>
              <a:t>）就在这鸟儿勇敢的（         ）声里，乌云听出了欢乐。</a:t>
            </a:r>
          </a:p>
          <a:p>
            <a:pPr algn="l" fontAlgn="auto">
              <a:lnSpc>
                <a:spcPct val="130000"/>
              </a:lnSpc>
            </a:pPr>
            <a:r>
              <a:rPr lang="zh-CN" altLang="en-US" sz="2800"/>
              <a:t>（</a:t>
            </a:r>
            <a:r>
              <a:rPr lang="en-US" altLang="zh-CN" sz="2800"/>
              <a:t>2</a:t>
            </a:r>
            <a:r>
              <a:rPr lang="zh-CN" altLang="en-US" sz="2800"/>
              <a:t>）海鸭也在</a:t>
            </a:r>
            <a:r>
              <a:rPr lang="zh-CN" altLang="en-US" sz="2800">
                <a:sym typeface="+mn-ea"/>
              </a:rPr>
              <a:t>（         ）</a:t>
            </a:r>
            <a:r>
              <a:rPr lang="zh-CN" altLang="en-US" sz="2800"/>
              <a:t>着，——它们这些海鸭啊，享受不了生活的战斗的欢乐；轰隆隆的雷声就把它们吓坏了。</a:t>
            </a:r>
          </a:p>
          <a:p>
            <a:pPr algn="l" fontAlgn="auto">
              <a:lnSpc>
                <a:spcPct val="130000"/>
              </a:lnSpc>
            </a:pPr>
            <a:r>
              <a:rPr lang="zh-CN" altLang="en-US" sz="2800"/>
              <a:t>（</a:t>
            </a:r>
            <a:r>
              <a:rPr lang="en-US" altLang="zh-CN" sz="2800"/>
              <a:t>3</a:t>
            </a:r>
            <a:r>
              <a:rPr lang="zh-CN" altLang="en-US" sz="2800"/>
              <a:t>）它在大笑，它又在</a:t>
            </a:r>
            <a:r>
              <a:rPr lang="zh-CN" altLang="en-US" sz="2800">
                <a:sym typeface="+mn-ea"/>
              </a:rPr>
              <a:t>（         ）</a:t>
            </a:r>
            <a:r>
              <a:rPr lang="zh-CN" altLang="en-US" sz="2800"/>
              <a:t>……</a:t>
            </a:r>
          </a:p>
          <a:p>
            <a:pPr algn="l" fontAlgn="auto">
              <a:lnSpc>
                <a:spcPct val="130000"/>
              </a:lnSpc>
            </a:pPr>
            <a:r>
              <a:rPr lang="zh-CN" altLang="en-US" sz="2800"/>
              <a:t>（</a:t>
            </a:r>
            <a:r>
              <a:rPr lang="en-US" altLang="zh-CN" sz="2800"/>
              <a:t>4</a:t>
            </a:r>
            <a:r>
              <a:rPr lang="zh-CN" altLang="en-US" sz="2800"/>
              <a:t>）波浪在愤怒的飞沫中</a:t>
            </a:r>
            <a:r>
              <a:rPr lang="zh-CN" altLang="en-US" sz="2800">
                <a:sym typeface="+mn-ea"/>
              </a:rPr>
              <a:t>（         ）</a:t>
            </a:r>
            <a:r>
              <a:rPr lang="zh-CN" altLang="en-US" sz="2800"/>
              <a:t>，跟狂风争鸣。</a:t>
            </a:r>
          </a:p>
          <a:p>
            <a:pPr algn="l" fontAlgn="auto">
              <a:lnSpc>
                <a:spcPct val="130000"/>
              </a:lnSpc>
            </a:pPr>
            <a:r>
              <a:rPr lang="zh-CN" altLang="en-US" sz="2800"/>
              <a:t>（</a:t>
            </a:r>
            <a:r>
              <a:rPr lang="en-US" altLang="zh-CN" sz="2800"/>
              <a:t>5</a:t>
            </a:r>
            <a:r>
              <a:rPr lang="zh-CN" altLang="en-US" sz="2800"/>
              <a:t>）狂风</a:t>
            </a:r>
            <a:r>
              <a:rPr lang="zh-CN" altLang="en-US" sz="2800">
                <a:sym typeface="+mn-ea"/>
              </a:rPr>
              <a:t>（         ）</a:t>
            </a:r>
            <a:r>
              <a:rPr lang="zh-CN" altLang="en-US" sz="2800"/>
              <a:t>……雷声轰响……</a:t>
            </a:r>
          </a:p>
        </p:txBody>
      </p:sp>
      <p:sp>
        <p:nvSpPr>
          <p:cNvPr id="14" name="文本框 13"/>
          <p:cNvSpPr txBox="1"/>
          <p:nvPr/>
        </p:nvSpPr>
        <p:spPr>
          <a:xfrm>
            <a:off x="5466080" y="1638935"/>
            <a:ext cx="843915" cy="460375"/>
          </a:xfrm>
          <a:prstGeom prst="rect">
            <a:avLst/>
          </a:prstGeom>
          <a:noFill/>
        </p:spPr>
        <p:txBody>
          <a:bodyPr wrap="square" rtlCol="0">
            <a:spAutoFit/>
          </a:bodyPr>
          <a:lstStyle/>
          <a:p>
            <a:r>
              <a:rPr lang="en-US" altLang="zh-CN" sz="2400" b="1">
                <a:solidFill>
                  <a:srgbClr val="FF0000"/>
                </a:solidFill>
              </a:rPr>
              <a:t>叫喊</a:t>
            </a:r>
          </a:p>
        </p:txBody>
      </p:sp>
      <p:sp>
        <p:nvSpPr>
          <p:cNvPr id="19" name="文本框 18"/>
          <p:cNvSpPr txBox="1"/>
          <p:nvPr/>
        </p:nvSpPr>
        <p:spPr>
          <a:xfrm>
            <a:off x="4072890" y="2712720"/>
            <a:ext cx="843915" cy="460375"/>
          </a:xfrm>
          <a:prstGeom prst="rect">
            <a:avLst/>
          </a:prstGeom>
          <a:noFill/>
        </p:spPr>
        <p:txBody>
          <a:bodyPr wrap="square" rtlCol="0">
            <a:spAutoFit/>
          </a:bodyPr>
          <a:lstStyle/>
          <a:p>
            <a:r>
              <a:rPr lang="en-US" altLang="zh-CN" sz="2400" b="1">
                <a:solidFill>
                  <a:srgbClr val="FF0000"/>
                </a:solidFill>
              </a:rPr>
              <a:t>呻吟</a:t>
            </a:r>
          </a:p>
        </p:txBody>
      </p:sp>
      <p:sp>
        <p:nvSpPr>
          <p:cNvPr id="2" name="文本框 1"/>
          <p:cNvSpPr txBox="1"/>
          <p:nvPr/>
        </p:nvSpPr>
        <p:spPr>
          <a:xfrm>
            <a:off x="5466080" y="4407535"/>
            <a:ext cx="843915" cy="460375"/>
          </a:xfrm>
          <a:prstGeom prst="rect">
            <a:avLst/>
          </a:prstGeom>
          <a:noFill/>
        </p:spPr>
        <p:txBody>
          <a:bodyPr wrap="square" rtlCol="0">
            <a:spAutoFit/>
          </a:bodyPr>
          <a:lstStyle/>
          <a:p>
            <a:r>
              <a:rPr lang="en-US" altLang="zh-CN" sz="2400" b="1">
                <a:solidFill>
                  <a:srgbClr val="FF0000"/>
                </a:solidFill>
              </a:rPr>
              <a:t>号叫</a:t>
            </a:r>
          </a:p>
        </p:txBody>
      </p:sp>
      <p:sp>
        <p:nvSpPr>
          <p:cNvPr id="3" name="文本框 2"/>
          <p:cNvSpPr txBox="1"/>
          <p:nvPr/>
        </p:nvSpPr>
        <p:spPr>
          <a:xfrm>
            <a:off x="5810885" y="4958715"/>
            <a:ext cx="843915" cy="460375"/>
          </a:xfrm>
          <a:prstGeom prst="rect">
            <a:avLst/>
          </a:prstGeom>
          <a:noFill/>
        </p:spPr>
        <p:txBody>
          <a:bodyPr wrap="square" rtlCol="0">
            <a:spAutoFit/>
          </a:bodyPr>
          <a:lstStyle/>
          <a:p>
            <a:r>
              <a:rPr lang="en-US" altLang="zh-CN" sz="2400" b="1">
                <a:solidFill>
                  <a:srgbClr val="FF0000"/>
                </a:solidFill>
              </a:rPr>
              <a:t>呼叫</a:t>
            </a:r>
          </a:p>
        </p:txBody>
      </p:sp>
      <p:sp>
        <p:nvSpPr>
          <p:cNvPr id="4" name="文本框 3"/>
          <p:cNvSpPr txBox="1"/>
          <p:nvPr/>
        </p:nvSpPr>
        <p:spPr>
          <a:xfrm>
            <a:off x="3401695" y="6011545"/>
            <a:ext cx="843915" cy="460375"/>
          </a:xfrm>
          <a:prstGeom prst="rect">
            <a:avLst/>
          </a:prstGeom>
          <a:noFill/>
        </p:spPr>
        <p:txBody>
          <a:bodyPr wrap="square" rtlCol="0">
            <a:spAutoFit/>
          </a:bodyPr>
          <a:lstStyle/>
          <a:p>
            <a:r>
              <a:rPr lang="en-US" altLang="zh-CN" sz="2400" b="1">
                <a:solidFill>
                  <a:srgbClr val="FF0000"/>
                </a:solidFill>
              </a:rPr>
              <a:t>吼叫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9" grpId="0"/>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7115" y="12827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376045" y="1143000"/>
            <a:ext cx="6727825" cy="5128895"/>
          </a:xfrm>
          <a:prstGeom prst="rect">
            <a:avLst/>
          </a:prstGeom>
          <a:noFill/>
        </p:spPr>
        <p:txBody>
          <a:bodyPr wrap="square" rtlCol="0">
            <a:spAutoFit/>
          </a:bodyPr>
          <a:lstStyle/>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在苍茫的大海上，狂风卷集着乌云。在乌云和大海之间，海燕像黑色的闪电，在高傲地飞翔。</a:t>
            </a:r>
          </a:p>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一会儿翅膀碰着波浪，一会儿箭一般地直冲向乌云，它叫喊着，——就在这鸟儿勇敢的叫喊声里，乌云听出了欢乐。</a:t>
            </a:r>
          </a:p>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在这叫喊声里——充满着对暴风雨的渴望!在这叫喊声里，乌云听出了愤怒的力量、热情的火焰和胜利的信心。</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5250" y="1034415"/>
            <a:ext cx="6727825" cy="4569460"/>
          </a:xfrm>
          <a:prstGeom prst="rect">
            <a:avLst/>
          </a:prstGeom>
          <a:noFill/>
        </p:spPr>
        <p:txBody>
          <a:bodyPr wrap="square" rtlCol="0">
            <a:spAutoFit/>
          </a:bodyPr>
          <a:lstStyle/>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海鸥在暴风雨来临之前呻吟着，——呻吟着，它们在大海上飞窜，想把自己对暴风雨的恐惧，掩藏到大海深处。</a:t>
            </a:r>
          </a:p>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a:t>
            </a:r>
          </a:p>
          <a:p>
            <a:pPr algn="l"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这是勇敢的海燕，在怒吼的大海上，在闪电中间，高傲地飞翔;这是胜利的预言家在叫喊：</a:t>
            </a:r>
          </a:p>
          <a:p>
            <a:pPr algn="r" fontAlgn="auto">
              <a:lnSpc>
                <a:spcPct val="130000"/>
              </a:lnSpc>
            </a:pPr>
            <a:r>
              <a:rPr lang="zh-CN" altLang="en-US" sz="2800">
                <a:latin typeface="楷体" panose="02010609060101010101" charset="-122"/>
                <a:ea typeface="楷体" panose="02010609060101010101" charset="-122"/>
                <a:cs typeface="楷体" panose="02010609060101010101" charset="-122"/>
              </a:rPr>
              <a:t>——让暴风雨来得更猛烈些吧!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81150" y="894080"/>
            <a:ext cx="6635115" cy="1651000"/>
          </a:xfrm>
          <a:prstGeom prst="rect">
            <a:avLst/>
          </a:prstGeom>
          <a:noFill/>
        </p:spPr>
        <p:txBody>
          <a:bodyPr wrap="square" rtlCol="0">
            <a:spAutoFit/>
          </a:bodyPr>
          <a:lstStyle/>
          <a:p>
            <a:pPr fontAlgn="auto">
              <a:lnSpc>
                <a:spcPct val="130000"/>
              </a:lnSpc>
            </a:pPr>
            <a:r>
              <a:rPr lang="zh-CN" altLang="en-US" sz="2600"/>
              <a:t>1.作者满怀激情，塑造了“海燕”这一形象，带感情地朗读课文，根据你的理解，谈谈“海燕”的象征意义。</a:t>
            </a:r>
          </a:p>
        </p:txBody>
      </p:sp>
      <p:sp>
        <p:nvSpPr>
          <p:cNvPr id="16" name="文本框 15"/>
          <p:cNvSpPr txBox="1"/>
          <p:nvPr/>
        </p:nvSpPr>
        <p:spPr>
          <a:xfrm>
            <a:off x="1797685" y="2668905"/>
            <a:ext cx="6202045" cy="1938020"/>
          </a:xfrm>
          <a:prstGeom prst="rect">
            <a:avLst/>
          </a:prstGeom>
          <a:noFill/>
        </p:spPr>
        <p:txBody>
          <a:bodyPr wrap="square" rtlCol="0">
            <a:spAutoFit/>
          </a:bodyPr>
          <a:lstStyle/>
          <a:p>
            <a:pPr fontAlgn="auto">
              <a:lnSpc>
                <a:spcPct val="125000"/>
              </a:lnSpc>
            </a:pPr>
            <a:r>
              <a:rPr lang="en-US" altLang="zh-CN" sz="2400" b="1">
                <a:solidFill>
                  <a:srgbClr val="FF0000"/>
                </a:solidFill>
              </a:rPr>
              <a:t>海燕，暴风雨的预言家，海上的勇敢者，无畏、坚强、乐观，充满战斗的豪情，象征俄国革命即将暴发时，勇猛刚强、大智大勇的革命先驱者。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5125" y="1220470"/>
            <a:ext cx="6764655" cy="1770380"/>
          </a:xfrm>
          <a:prstGeom prst="rect">
            <a:avLst/>
          </a:prstGeom>
          <a:noFill/>
        </p:spPr>
        <p:txBody>
          <a:bodyPr wrap="square" rtlCol="0">
            <a:spAutoFit/>
          </a:bodyPr>
          <a:lstStyle/>
          <a:p>
            <a:pPr fontAlgn="auto">
              <a:lnSpc>
                <a:spcPct val="130000"/>
              </a:lnSpc>
            </a:pPr>
            <a:r>
              <a:rPr lang="zh-CN" altLang="en-US" sz="2800"/>
              <a:t>2.结合海燕的象征意义，具体说说“海燕像黑色的闪电，在高傲地飞翔”这句话的含义。 </a:t>
            </a:r>
          </a:p>
        </p:txBody>
      </p:sp>
      <p:sp>
        <p:nvSpPr>
          <p:cNvPr id="16" name="文本框 15"/>
          <p:cNvSpPr txBox="1"/>
          <p:nvPr/>
        </p:nvSpPr>
        <p:spPr>
          <a:xfrm>
            <a:off x="1960880" y="2990850"/>
            <a:ext cx="5723255" cy="1476375"/>
          </a:xfrm>
          <a:prstGeom prst="rect">
            <a:avLst/>
          </a:prstGeom>
          <a:noFill/>
        </p:spPr>
        <p:txBody>
          <a:bodyPr wrap="square" rtlCol="0">
            <a:spAutoFit/>
          </a:bodyPr>
          <a:lstStyle/>
          <a:p>
            <a:pPr fontAlgn="auto">
              <a:lnSpc>
                <a:spcPct val="125000"/>
              </a:lnSpc>
            </a:pPr>
            <a:r>
              <a:rPr lang="zh-CN" altLang="en-US" sz="2400" b="1">
                <a:solidFill>
                  <a:srgbClr val="FF0000"/>
                </a:solidFill>
              </a:rPr>
              <a:t>“黑色”写其色彩，“闪电”喻其敏捷，“高傲”表示海燕蔑视黑暗势力。这句话生动地描绘了战斗者海燕的雄姿。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13535" y="1119505"/>
            <a:ext cx="6764655" cy="1210945"/>
          </a:xfrm>
          <a:prstGeom prst="rect">
            <a:avLst/>
          </a:prstGeom>
          <a:noFill/>
        </p:spPr>
        <p:txBody>
          <a:bodyPr wrap="square" rtlCol="0">
            <a:spAutoFit/>
          </a:bodyPr>
          <a:lstStyle/>
          <a:p>
            <a:pPr fontAlgn="auto">
              <a:lnSpc>
                <a:spcPct val="130000"/>
              </a:lnSpc>
            </a:pPr>
            <a:r>
              <a:rPr lang="zh-CN" altLang="en-US" sz="2800"/>
              <a:t>3.作者是从哪些方面来写海鸥、海鸭和企鹅的?其目的是什么? </a:t>
            </a:r>
          </a:p>
        </p:txBody>
      </p:sp>
      <p:sp>
        <p:nvSpPr>
          <p:cNvPr id="16" name="文本框 15"/>
          <p:cNvSpPr txBox="1"/>
          <p:nvPr/>
        </p:nvSpPr>
        <p:spPr>
          <a:xfrm>
            <a:off x="1786255" y="2459990"/>
            <a:ext cx="6038215" cy="1938020"/>
          </a:xfrm>
          <a:prstGeom prst="rect">
            <a:avLst/>
          </a:prstGeom>
          <a:noFill/>
        </p:spPr>
        <p:txBody>
          <a:bodyPr wrap="square" rtlCol="0">
            <a:spAutoFit/>
          </a:bodyPr>
          <a:lstStyle/>
          <a:p>
            <a:pPr fontAlgn="auto">
              <a:lnSpc>
                <a:spcPct val="125000"/>
              </a:lnSpc>
            </a:pPr>
            <a:r>
              <a:rPr lang="zh-CN" altLang="en-US" sz="2400" b="1">
                <a:solidFill>
                  <a:srgbClr val="FF0000"/>
                </a:solidFill>
              </a:rPr>
              <a:t>通过声音(呻吟)、动作(躲藏)、外形(肥胖)、心理(恐惧)等方面，作者将海上群鸟害怕暴风雨的各种丑态揭露无遗。在这种对待暴风雨的不同态度中，突出了海燕的英雄形象。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78940" y="1130300"/>
            <a:ext cx="6764655" cy="1210945"/>
          </a:xfrm>
          <a:prstGeom prst="rect">
            <a:avLst/>
          </a:prstGeom>
          <a:noFill/>
        </p:spPr>
        <p:txBody>
          <a:bodyPr wrap="square" rtlCol="0">
            <a:spAutoFit/>
          </a:bodyPr>
          <a:lstStyle/>
          <a:p>
            <a:pPr fontAlgn="auto">
              <a:lnSpc>
                <a:spcPct val="130000"/>
              </a:lnSpc>
            </a:pPr>
            <a:r>
              <a:rPr lang="zh-CN" altLang="en-US" sz="2800"/>
              <a:t>4.谈谈你对文章结尾“——让暴风雨来得更猛烈些吧!”的理解。</a:t>
            </a:r>
          </a:p>
        </p:txBody>
      </p:sp>
      <p:sp>
        <p:nvSpPr>
          <p:cNvPr id="16" name="文本框 15"/>
          <p:cNvSpPr txBox="1"/>
          <p:nvPr/>
        </p:nvSpPr>
        <p:spPr>
          <a:xfrm>
            <a:off x="1786255" y="2459990"/>
            <a:ext cx="6038215" cy="1938020"/>
          </a:xfrm>
          <a:prstGeom prst="rect">
            <a:avLst/>
          </a:prstGeom>
          <a:noFill/>
        </p:spPr>
        <p:txBody>
          <a:bodyPr wrap="square" rtlCol="0">
            <a:spAutoFit/>
          </a:bodyPr>
          <a:lstStyle/>
          <a:p>
            <a:pPr fontAlgn="auto">
              <a:lnSpc>
                <a:spcPct val="125000"/>
              </a:lnSpc>
            </a:pPr>
            <a:r>
              <a:rPr lang="zh-CN" altLang="en-US" sz="2400" b="1">
                <a:solidFill>
                  <a:srgbClr val="FF0000"/>
                </a:solidFill>
              </a:rPr>
              <a:t>这是胜利的预言家海燕向人民发出的革命号召。它表达了无产阶级埋葬旧世界创造新世界的强烈愿望，显示了革命战士不畏强暴、顽强战斗的高贵品质。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14730" y="3136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75055" y="1404620"/>
            <a:ext cx="6994525" cy="4490085"/>
          </a:xfrm>
          <a:prstGeom prst="rect">
            <a:avLst/>
          </a:prstGeom>
          <a:noFill/>
        </p:spPr>
        <p:txBody>
          <a:bodyPr wrap="square" rtlCol="0">
            <a:spAutoFit/>
          </a:bodyPr>
          <a:lstStyle/>
          <a:p>
            <a:pPr algn="l" fontAlgn="auto">
              <a:lnSpc>
                <a:spcPct val="110000"/>
              </a:lnSpc>
            </a:pPr>
            <a:r>
              <a:rPr lang="en-US" sz="2600">
                <a:sym typeface="+mn-ea"/>
              </a:rPr>
              <a:t>	</a:t>
            </a:r>
            <a:r>
              <a:rPr sz="2600">
                <a:sym typeface="+mn-ea"/>
              </a:rPr>
              <a:t>推荐阅读：《童年》——高尔基</a:t>
            </a:r>
          </a:p>
          <a:p>
            <a:pPr algn="l" fontAlgn="auto">
              <a:lnSpc>
                <a:spcPct val="110000"/>
              </a:lnSpc>
            </a:pPr>
            <a:r>
              <a:rPr lang="en-US" sz="2600">
                <a:sym typeface="+mn-ea"/>
              </a:rPr>
              <a:t>	</a:t>
            </a:r>
            <a:r>
              <a:rPr sz="2600">
                <a:sym typeface="+mn-ea"/>
              </a:rPr>
              <a:t>作品介绍：《童年》是前苏联作家马克西姆·高尔基以自身经历为原型创作的自传体小说三部曲中的第一部(其他两部分别为《在人间》《我的大学》)。该作讲述了阿廖沙(高尔基的乳名)三岁到十岁这一时期的童年生活，生动地再现了19世纪七八十年代前苏联下层人民的生活状况，写出了高尔基对苦难的认识，对社会人生的独特见解，字里行间涌动着一股生生不息的热望与坚强。</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90575" y="-34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295400" y="1746885"/>
            <a:ext cx="7175500" cy="3211195"/>
          </a:xfrm>
          <a:prstGeom prst="rect">
            <a:avLst/>
          </a:prstGeom>
          <a:noFill/>
        </p:spPr>
        <p:txBody>
          <a:bodyPr wrap="square" rtlCol="0">
            <a:spAutoFit/>
          </a:bodyPr>
          <a:lstStyle/>
          <a:p>
            <a:pPr fontAlgn="auto">
              <a:lnSpc>
                <a:spcPct val="130000"/>
              </a:lnSpc>
            </a:pPr>
            <a:r>
              <a:rPr sz="2600"/>
              <a:t>1.(2018重庆A) 下列词语书写全部正确的一项是（      ）</a:t>
            </a:r>
          </a:p>
          <a:p>
            <a:pPr fontAlgn="auto">
              <a:lnSpc>
                <a:spcPct val="130000"/>
              </a:lnSpc>
            </a:pPr>
            <a:r>
              <a:rPr sz="2600"/>
              <a:t>A.门框  缅怀  腐化惰落  日月如梭</a:t>
            </a:r>
          </a:p>
          <a:p>
            <a:pPr fontAlgn="auto">
              <a:lnSpc>
                <a:spcPct val="130000"/>
              </a:lnSpc>
            </a:pPr>
            <a:r>
              <a:rPr sz="2600"/>
              <a:t>B.诽谤  瞻养  花团锦簇  寡不敌众</a:t>
            </a:r>
          </a:p>
          <a:p>
            <a:pPr fontAlgn="auto">
              <a:lnSpc>
                <a:spcPct val="130000"/>
              </a:lnSpc>
            </a:pPr>
            <a:r>
              <a:rPr sz="2600"/>
              <a:t>C.训诫  侥幸  心不在蔫  满目苍痍</a:t>
            </a:r>
          </a:p>
          <a:p>
            <a:pPr fontAlgn="auto">
              <a:lnSpc>
                <a:spcPct val="130000"/>
              </a:lnSpc>
            </a:pPr>
            <a:r>
              <a:rPr sz="2600"/>
              <a:t>D.畸形  贿赂  疲惫不堪  鞠躬尽瘁</a:t>
            </a:r>
          </a:p>
        </p:txBody>
      </p:sp>
      <p:sp>
        <p:nvSpPr>
          <p:cNvPr id="2" name="文本框 1"/>
          <p:cNvSpPr txBox="1"/>
          <p:nvPr/>
        </p:nvSpPr>
        <p:spPr>
          <a:xfrm>
            <a:off x="1026795" y="980440"/>
            <a:ext cx="3126105" cy="645160"/>
          </a:xfrm>
          <a:prstGeom prst="rect">
            <a:avLst/>
          </a:prstGeom>
          <a:noFill/>
        </p:spPr>
        <p:txBody>
          <a:bodyPr wrap="square" rtlCol="0">
            <a:spAutoFit/>
          </a:bodyPr>
          <a:lstStyle/>
          <a:p>
            <a:r>
              <a:rPr lang="zh-CN" altLang="en-US" sz="3600" b="1"/>
              <a:t>积累与运用</a:t>
            </a:r>
          </a:p>
        </p:txBody>
      </p:sp>
      <p:sp>
        <p:nvSpPr>
          <p:cNvPr id="14" name="文本框 13"/>
          <p:cNvSpPr txBox="1"/>
          <p:nvPr/>
        </p:nvSpPr>
        <p:spPr>
          <a:xfrm>
            <a:off x="1791335" y="2364105"/>
            <a:ext cx="1007110" cy="460375"/>
          </a:xfrm>
          <a:prstGeom prst="rect">
            <a:avLst/>
          </a:prstGeom>
          <a:noFill/>
        </p:spPr>
        <p:txBody>
          <a:bodyPr wrap="square" rtlCol="0">
            <a:spAutoFit/>
          </a:bodyPr>
          <a:lstStyle/>
          <a:p>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20750" y="2374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364615" y="2027555"/>
            <a:ext cx="6698615" cy="2968625"/>
          </a:xfrm>
          <a:prstGeom prst="rect">
            <a:avLst/>
          </a:prstGeom>
          <a:noFill/>
        </p:spPr>
        <p:txBody>
          <a:bodyPr wrap="square" rtlCol="0">
            <a:spAutoFit/>
          </a:bodyPr>
          <a:lstStyle/>
          <a:p>
            <a:pPr fontAlgn="auto">
              <a:lnSpc>
                <a:spcPct val="120000"/>
              </a:lnSpc>
            </a:pPr>
            <a:r>
              <a:rPr lang="en-US" sz="2600"/>
              <a:t>	</a:t>
            </a:r>
            <a:r>
              <a:rPr sz="2600"/>
              <a:t>高尔基(1868—1936)，前苏联无产阶级作家，社会主义现实主义文学的奠基人。1906年高尔基写成长篇小说《母亲》，标志着其创作达到了新的高峰。主要作品有自传体长篇小说三部曲《童年》《在人间》《我的大学》。</a:t>
            </a:r>
          </a:p>
        </p:txBody>
      </p:sp>
      <p:sp>
        <p:nvSpPr>
          <p:cNvPr id="2" name="文本框 1"/>
          <p:cNvSpPr txBox="1"/>
          <p:nvPr/>
        </p:nvSpPr>
        <p:spPr>
          <a:xfrm>
            <a:off x="1288415" y="138239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715" y="196215"/>
            <a:ext cx="6771640" cy="6808470"/>
          </a:xfrm>
          <a:prstGeom prst="rect">
            <a:avLst/>
          </a:prstGeom>
          <a:noFill/>
        </p:spPr>
        <p:txBody>
          <a:bodyPr wrap="square" rtlCol="0">
            <a:spAutoFit/>
          </a:bodyPr>
          <a:lstStyle/>
          <a:p>
            <a:pPr algn="l" fontAlgn="auto">
              <a:lnSpc>
                <a:spcPct val="130000"/>
              </a:lnSpc>
            </a:pPr>
            <a:r>
              <a:rPr lang="zh-CN" altLang="en-US" sz="2800"/>
              <a:t>2.(南开中学中考模拟) 下列句子没有语病的一项是（       ）</a:t>
            </a:r>
          </a:p>
          <a:p>
            <a:pPr algn="l" fontAlgn="auto">
              <a:lnSpc>
                <a:spcPct val="130000"/>
              </a:lnSpc>
            </a:pPr>
            <a:r>
              <a:rPr lang="zh-CN" altLang="en-US" sz="2800"/>
              <a:t>A．《火锅英雄》是一部重庆色彩浓郁的电影，山城的美丽风光、各类美食和漂亮姑娘都在电影中得到了充分表达。</a:t>
            </a:r>
          </a:p>
          <a:p>
            <a:pPr algn="l" fontAlgn="auto">
              <a:lnSpc>
                <a:spcPct val="130000"/>
              </a:lnSpc>
            </a:pPr>
            <a:r>
              <a:rPr lang="zh-CN" altLang="en-US" sz="2800"/>
              <a:t>B.端午节前夕，许多厂家推出物美价廉的节日礼盒，满足消费者馈赠亲友的需求。</a:t>
            </a:r>
          </a:p>
          <a:p>
            <a:pPr algn="l" fontAlgn="auto">
              <a:lnSpc>
                <a:spcPct val="130000"/>
              </a:lnSpc>
            </a:pPr>
            <a:r>
              <a:rPr lang="zh-CN" altLang="en-US" sz="2800"/>
              <a:t>C.通过开通快速公交系统，使主城区的交通拥堵问题得到极大缓解。</a:t>
            </a:r>
          </a:p>
          <a:p>
            <a:pPr algn="l" fontAlgn="auto">
              <a:lnSpc>
                <a:spcPct val="130000"/>
              </a:lnSpc>
            </a:pPr>
            <a:r>
              <a:rPr lang="zh-CN" altLang="en-US" sz="2800"/>
              <a:t>D.是否高度重视人才，是重庆成为“全球竞争力提升速度最快的十座城市”之一的原因。</a:t>
            </a:r>
          </a:p>
        </p:txBody>
      </p:sp>
      <p:sp>
        <p:nvSpPr>
          <p:cNvPr id="14" name="文本框 13"/>
          <p:cNvSpPr txBox="1"/>
          <p:nvPr/>
        </p:nvSpPr>
        <p:spPr>
          <a:xfrm>
            <a:off x="3495040" y="887095"/>
            <a:ext cx="100711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40460" y="956945"/>
            <a:ext cx="7546340" cy="4771390"/>
          </a:xfrm>
          <a:prstGeom prst="rect">
            <a:avLst/>
          </a:prstGeom>
          <a:noFill/>
        </p:spPr>
        <p:txBody>
          <a:bodyPr wrap="square" rtlCol="0">
            <a:spAutoFit/>
          </a:bodyPr>
          <a:lstStyle/>
          <a:p>
            <a:pPr fontAlgn="auto">
              <a:lnSpc>
                <a:spcPct val="130000"/>
              </a:lnSpc>
            </a:pPr>
            <a:r>
              <a:rPr sz="2600"/>
              <a:t>(2018重庆B)</a:t>
            </a:r>
          </a:p>
          <a:p>
            <a:pPr fontAlgn="auto">
              <a:lnSpc>
                <a:spcPct val="130000"/>
              </a:lnSpc>
            </a:pPr>
            <a:r>
              <a:rPr sz="2600"/>
              <a:t>材料一 </a:t>
            </a:r>
          </a:p>
          <a:p>
            <a:pPr fontAlgn="auto">
              <a:lnSpc>
                <a:spcPct val="130000"/>
              </a:lnSpc>
            </a:pPr>
            <a:r>
              <a:rPr lang="en-US" sz="2600"/>
              <a:t>	</a:t>
            </a:r>
            <a:r>
              <a:rPr sz="2600">
                <a:latin typeface="楷体" panose="02010609060101010101" charset="-122"/>
                <a:ea typeface="楷体" panose="02010609060101010101" charset="-122"/>
                <a:cs typeface="楷体" panose="02010609060101010101" charset="-122"/>
              </a:rPr>
              <a:t>美国专家研究发现，在同一年龄段的妇女中，缺乏维生素D的人的体质指数平均要比维生素D水平正常的妇女高3.4。体质指数是评价18岁以上成人群体营养状况的常用指标，它不仅对反应体型胖瘦程度较为敏感，而且与皮褶厚度、上臂围等营养状况指标的相关性也较高。其计算公式为：BMI=体重(千克)/〔身高(米)〕</a:t>
            </a:r>
            <a:r>
              <a:rPr sz="2600" baseline="30000">
                <a:latin typeface="楷体" panose="02010609060101010101" charset="-122"/>
                <a:ea typeface="楷体" panose="02010609060101010101" charset="-122"/>
                <a:cs typeface="楷体" panose="02010609060101010101" charset="-122"/>
              </a:rPr>
              <a:t>2</a:t>
            </a:r>
            <a:r>
              <a:rPr sz="2600">
                <a:latin typeface="楷体" panose="02010609060101010101" charset="-122"/>
                <a:ea typeface="楷体" panose="02010609060101010101" charset="-122"/>
                <a:cs typeface="楷体" panose="02010609060101010101" charset="-122"/>
              </a:rPr>
              <a:t>。</a:t>
            </a:r>
          </a:p>
        </p:txBody>
      </p:sp>
      <p:sp>
        <p:nvSpPr>
          <p:cNvPr id="2" name="文本框 1"/>
          <p:cNvSpPr txBox="1"/>
          <p:nvPr/>
        </p:nvSpPr>
        <p:spPr>
          <a:xfrm>
            <a:off x="965200" y="180975"/>
            <a:ext cx="3876675" cy="645160"/>
          </a:xfrm>
          <a:prstGeom prst="rect">
            <a:avLst/>
          </a:prstGeom>
          <a:noFill/>
        </p:spPr>
        <p:txBody>
          <a:bodyPr wrap="square" rtlCol="0">
            <a:spAutoFit/>
          </a:bodyPr>
          <a:lstStyle/>
          <a:p>
            <a:r>
              <a:rPr lang="zh-CN" altLang="en-US" sz="3600" b="1"/>
              <a:t>非连续性文本阅读</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0030" y="1407160"/>
            <a:ext cx="6609715" cy="321119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世界卫生组织对成人BMI的划分是：正常范围为18.5—24.9，小于18.5为低体重(营养不足)，大于或等于25为超重，肥胖前状态是25—29.9，一级肥胖30—34.9，二级肥胖35—39.9，三级肥胖大于或等于40。这一标准为世界各国广泛采用。</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18870" y="556895"/>
            <a:ext cx="730631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此前也有研究发现，维生素D是身体制造瘦素所必需的营养物质。瘦素又称“脂肪抑制素”，是肥胖基因所编码的蛋白质，其对机体能量代谢和肥胖的发生有重要作用。一方面，瘦素作用于下丘脑的摄食中枢，产生饱腹感从而抑制摄食行为；另一方面，瘦素广泛作用于肝脏、肾脏、脑组织、脂肪组织等的瘦素受体，使其活跃，增加能量消耗。肥胖人中有95%以上的人存在内源性瘦素缺乏和瘦素抵抗。</a:t>
            </a:r>
          </a:p>
          <a:p>
            <a:pPr algn="r" fontAlgn="auto">
              <a:lnSpc>
                <a:spcPct val="130000"/>
              </a:lnSpc>
            </a:pPr>
            <a:r>
              <a:rPr sz="2600">
                <a:latin typeface="楷体" panose="02010609060101010101" charset="-122"/>
                <a:ea typeface="楷体" panose="02010609060101010101" charset="-122"/>
                <a:cs typeface="楷体" panose="02010609060101010101" charset="-122"/>
              </a:rPr>
              <a:t>(摘自《百科知识》2017年04A期，有修改)</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49020" y="78740"/>
            <a:ext cx="7045325" cy="6851650"/>
          </a:xfrm>
          <a:prstGeom prst="rect">
            <a:avLst/>
          </a:prstGeom>
          <a:noFill/>
        </p:spPr>
        <p:txBody>
          <a:bodyPr wrap="square" rtlCol="0">
            <a:spAutoFit/>
          </a:bodyPr>
          <a:lstStyle/>
          <a:p>
            <a:pPr lvl="1" fontAlgn="auto">
              <a:lnSpc>
                <a:spcPct val="130000"/>
              </a:lnSpc>
            </a:pPr>
            <a:r>
              <a:rPr sz="2600">
                <a:latin typeface="+mn-ea"/>
                <a:cs typeface="楷体" panose="02010609060101010101" charset="-122"/>
              </a:rPr>
              <a:t>材料二</a:t>
            </a:r>
            <a:r>
              <a:rPr sz="2600">
                <a:latin typeface="楷体" panose="02010609060101010101" charset="-122"/>
                <a:ea typeface="楷体" panose="02010609060101010101" charset="-122"/>
                <a:cs typeface="楷体" panose="02010609060101010101" charset="-122"/>
              </a:rPr>
              <a:t> </a:t>
            </a:r>
          </a:p>
          <a:p>
            <a:pPr lvl="1"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人体90%的维生素D来源于人体自身的合成，另外10%来于食物。通过食物摄入维生素D分为两类，来源于植物的是维生素D2,来源于动物的是维生素D3。无论是植物、动物，还是人类，合成维生素D都需要日光的照射。人类皮肤中的7-脱氢胆固醇，经过日光的作用后就会变成维生素D3，但是这种维生素D3还不是活性成分，它还需要经过血液运输到肝脏、肾脏进行两次活化后才变成活性维生素D。我们通过食物摄取的维生素D经过肠道吸收后，同样也要经过肝肾的活化，最终才能为身体利用。</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3510" y="341630"/>
            <a:ext cx="6881495" cy="632650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维生素D只在特定的食物中含量较多，因此如果想通过食物补充维生素D，你就要有意识的吃以下几种食物：1．深海鱼：各种深海鱼的鱼肉或鱼卵都含有丰富的维生素D，其中三文鱼含量最高，其次是金枪鱼、虹鳟鱼；2.牛奶：无论是全脂还是脱脂牛奶，都含有天然维生素D，而且目前市场上很多牛奶还会额外强化维生素D；3．鸡蛋：鸡蛋的蛋黄部分含有非常多的维生素D；4．动物肝脏：其中鸡肝维生素D含量较多，猪肝、羊肝等次之；5．菇类：植物类维生素D中菇类含量最丰富，如果食用前给蘑菇照一下太阳，维生素D含量还会进一步增加。</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62355" y="206375"/>
            <a:ext cx="7818755" cy="6689090"/>
          </a:xfrm>
          <a:prstGeom prst="rect">
            <a:avLst/>
          </a:prstGeom>
          <a:noFill/>
        </p:spPr>
        <p:txBody>
          <a:bodyPr wrap="square" rtlCol="0">
            <a:spAutoFit/>
          </a:bodyPr>
          <a:lstStyle/>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材料三 下面是中学生王鹏的生活习惯和饮食习惯：</a:t>
            </a:r>
          </a:p>
          <a:p>
            <a:pPr fontAlgn="auto">
              <a:lnSpc>
                <a:spcPct val="110000"/>
              </a:lnSpc>
            </a:pPr>
            <a:r>
              <a:rPr sz="2600" dirty="0">
                <a:latin typeface="楷体" panose="02010609060101010101" charset="-122"/>
                <a:ea typeface="楷体" panose="02010609060101010101" charset="-122"/>
                <a:cs typeface="楷体" panose="02010609060101010101" charset="-122"/>
              </a:rPr>
              <a:t>(一)生活习惯</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上午 7：40—12：20,上5节课，课间较少出教室。</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中午 12：20—13：00,用午餐；13：00—14：30,在教室休息。</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下午 14：30—17：45,上4节课，课间几乎都在教室做作业。</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周末及寒暑假：不喜欢出门，除了上补习班，基本都待在家里做作业、看电视和上网。</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(二)饮食习惯</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早餐：一般是包子、馒头、油条、豆浆和鸡蛋(不喜欢吃蛋黄)</a:t>
            </a:r>
          </a:p>
          <a:p>
            <a:pPr fontAlgn="auto">
              <a:lnSpc>
                <a:spcPct val="11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中餐和晚餐：主要是米饭、猪肉、牛肉和蔬菜。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96365" y="323215"/>
            <a:ext cx="6623685" cy="1770380"/>
          </a:xfrm>
          <a:prstGeom prst="rect">
            <a:avLst/>
          </a:prstGeom>
          <a:noFill/>
        </p:spPr>
        <p:txBody>
          <a:bodyPr wrap="square" rtlCol="0">
            <a:spAutoFit/>
          </a:bodyPr>
          <a:lstStyle/>
          <a:p>
            <a:pPr fontAlgn="auto">
              <a:lnSpc>
                <a:spcPct val="130000"/>
              </a:lnSpc>
            </a:pPr>
            <a:r>
              <a:rPr sz="2800"/>
              <a:t>4.阅读“材料二”和“材料一”，请在下面这幅“维生素D控制肥胖流程图”中的序号处填入适当的内容。</a:t>
            </a:r>
          </a:p>
        </p:txBody>
      </p:sp>
      <p:sp>
        <p:nvSpPr>
          <p:cNvPr id="16" name="文本框 15"/>
          <p:cNvSpPr txBox="1"/>
          <p:nvPr/>
        </p:nvSpPr>
        <p:spPr>
          <a:xfrm>
            <a:off x="1781810" y="4267835"/>
            <a:ext cx="6379210" cy="1014730"/>
          </a:xfrm>
          <a:prstGeom prst="rect">
            <a:avLst/>
          </a:prstGeom>
          <a:noFill/>
        </p:spPr>
        <p:txBody>
          <a:bodyPr wrap="square" rtlCol="0">
            <a:spAutoFit/>
          </a:bodyPr>
          <a:lstStyle/>
          <a:p>
            <a:pPr fontAlgn="auto">
              <a:lnSpc>
                <a:spcPct val="125000"/>
              </a:lnSpc>
            </a:pPr>
            <a:r>
              <a:rPr lang="en-US" altLang="zh-CN" sz="2400" b="1">
                <a:solidFill>
                  <a:srgbClr val="FF0000"/>
                </a:solidFill>
              </a:rPr>
              <a:t>①维生素合成D；②食物(肠道吸收)；③维生素D；④瘦素(脂肪抑制素)；⑤增加能量消耗。</a:t>
            </a:r>
          </a:p>
        </p:txBody>
      </p:sp>
      <p:pic>
        <p:nvPicPr>
          <p:cNvPr id="2" name="图片 1"/>
          <p:cNvPicPr>
            <a:picLocks noChangeAspect="1"/>
          </p:cNvPicPr>
          <p:nvPr/>
        </p:nvPicPr>
        <p:blipFill>
          <a:blip r:embed="rId3"/>
          <a:stretch>
            <a:fillRect/>
          </a:stretch>
        </p:blipFill>
        <p:spPr>
          <a:xfrm>
            <a:off x="1968500" y="2093595"/>
            <a:ext cx="5723255" cy="206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3200" y="1430655"/>
            <a:ext cx="6710045" cy="1210945"/>
          </a:xfrm>
          <a:prstGeom prst="rect">
            <a:avLst/>
          </a:prstGeom>
          <a:noFill/>
        </p:spPr>
        <p:txBody>
          <a:bodyPr wrap="square" rtlCol="0">
            <a:spAutoFit/>
          </a:bodyPr>
          <a:lstStyle/>
          <a:p>
            <a:pPr fontAlgn="auto">
              <a:lnSpc>
                <a:spcPct val="130000"/>
              </a:lnSpc>
            </a:pPr>
            <a:r>
              <a:rPr sz="2800"/>
              <a:t>5.从“材料一”和“材料二”中可以看出，人体缺乏维生素D可能会导致哪方面的疾病？</a:t>
            </a:r>
          </a:p>
        </p:txBody>
      </p:sp>
      <p:sp>
        <p:nvSpPr>
          <p:cNvPr id="16" name="文本框 15"/>
          <p:cNvSpPr txBox="1"/>
          <p:nvPr/>
        </p:nvSpPr>
        <p:spPr>
          <a:xfrm>
            <a:off x="1724025" y="2929255"/>
            <a:ext cx="6459220" cy="553085"/>
          </a:xfrm>
          <a:prstGeom prst="rect">
            <a:avLst/>
          </a:prstGeom>
          <a:noFill/>
        </p:spPr>
        <p:txBody>
          <a:bodyPr wrap="square" rtlCol="0">
            <a:spAutoFit/>
          </a:bodyPr>
          <a:lstStyle/>
          <a:p>
            <a:pPr fontAlgn="auto">
              <a:lnSpc>
                <a:spcPct val="125000"/>
              </a:lnSpc>
            </a:pPr>
            <a:r>
              <a:rPr lang="zh-CN" altLang="en-US" sz="2400" b="1">
                <a:solidFill>
                  <a:srgbClr val="FF0000"/>
                </a:solidFill>
              </a:rPr>
              <a:t>肥胖、血钙降低、骨头软化和牙齿容易脱落。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73860" y="391795"/>
            <a:ext cx="6144260" cy="1210945"/>
          </a:xfrm>
          <a:prstGeom prst="rect">
            <a:avLst/>
          </a:prstGeom>
          <a:noFill/>
        </p:spPr>
        <p:txBody>
          <a:bodyPr wrap="square" rtlCol="0">
            <a:spAutoFit/>
          </a:bodyPr>
          <a:lstStyle/>
          <a:p>
            <a:pPr fontAlgn="auto">
              <a:lnSpc>
                <a:spcPct val="130000"/>
              </a:lnSpc>
            </a:pPr>
            <a:r>
              <a:rPr sz="2800"/>
              <a:t>6.根据以上三则材料，请你分析王鹏是否有可能患肥胖症。</a:t>
            </a:r>
          </a:p>
        </p:txBody>
      </p:sp>
      <p:sp>
        <p:nvSpPr>
          <p:cNvPr id="16" name="文本框 15"/>
          <p:cNvSpPr txBox="1"/>
          <p:nvPr/>
        </p:nvSpPr>
        <p:spPr>
          <a:xfrm>
            <a:off x="1826260" y="1602740"/>
            <a:ext cx="6143625" cy="4707890"/>
          </a:xfrm>
          <a:prstGeom prst="rect">
            <a:avLst/>
          </a:prstGeom>
          <a:noFill/>
        </p:spPr>
        <p:txBody>
          <a:bodyPr wrap="square" rtlCol="0">
            <a:spAutoFit/>
          </a:bodyPr>
          <a:lstStyle/>
          <a:p>
            <a:pPr fontAlgn="auto">
              <a:lnSpc>
                <a:spcPct val="125000"/>
              </a:lnSpc>
            </a:pPr>
            <a:r>
              <a:rPr lang="zh-CN" altLang="en-US" sz="2400" b="1">
                <a:solidFill>
                  <a:srgbClr val="FF0000"/>
                </a:solidFill>
              </a:rPr>
              <a:t>有可能，人体90%的维生素D来源于日光照射的途径，另外10%来源于特定食物。而在王鹏的生活习惯中平时在户外的时间很少，因此很难接触阳光，也就是说大量产生维生素D的途径有限。另外在食物中，深海鱼、牛奶、动物肝脏、菇类为主要的维生素D来源。在王鹏的饮食习惯中，虽然喜欢吃鸡蛋，但不喜欢吃蛋黄(蛋黄部分含有非常多的维生素D)。综上，王鹏通过两种途径获取维生素D的机会有限。所以王鹏很有可能患肥胖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4440" y="935355"/>
            <a:ext cx="6838315" cy="5688965"/>
          </a:xfrm>
          <a:prstGeom prst="rect">
            <a:avLst/>
          </a:prstGeom>
          <a:noFill/>
        </p:spPr>
        <p:txBody>
          <a:bodyPr wrap="square" rtlCol="0">
            <a:spAutoFit/>
          </a:bodyPr>
          <a:lstStyle/>
          <a:p>
            <a:pPr fontAlgn="auto">
              <a:lnSpc>
                <a:spcPct val="130000"/>
              </a:lnSpc>
            </a:pPr>
            <a:r>
              <a:rPr lang="en-US" sz="2800"/>
              <a:t>	</a:t>
            </a:r>
            <a:r>
              <a:rPr sz="2800"/>
              <a:t>高尔基写这首诗是在1905年俄国第一次大革命的前夜，当时人民群众的革命运动风起云涌，沙皇反动政府加紧了对人民的镇压，正是革命与反革命激烈搏斗的时候，高尔基当时在彼得堡，亲身感受到了工人运动、学生运动的磅礴气势，目睹了沙皇政府镇压学生运动的残暴罪行。他为了热情地歌颂无产阶级革命先驱，揭露沙皇反动政府，抨击资产阶级的丑恶嘴脸，满怀激情地写下了这篇文章。</a:t>
            </a:r>
          </a:p>
        </p:txBody>
      </p:sp>
      <p:sp>
        <p:nvSpPr>
          <p:cNvPr id="2" name="文本框 1"/>
          <p:cNvSpPr txBox="1"/>
          <p:nvPr/>
        </p:nvSpPr>
        <p:spPr>
          <a:xfrm>
            <a:off x="1060450" y="290195"/>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37920" y="6934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560830" y="1795780"/>
            <a:ext cx="6489065" cy="3449955"/>
          </a:xfrm>
          <a:prstGeom prst="rect">
            <a:avLst/>
          </a:prstGeom>
          <a:noFill/>
        </p:spPr>
        <p:txBody>
          <a:bodyPr wrap="square" rtlCol="0">
            <a:spAutoFit/>
          </a:bodyPr>
          <a:lstStyle/>
          <a:p>
            <a:pPr fontAlgn="auto">
              <a:lnSpc>
                <a:spcPct val="130000"/>
              </a:lnSpc>
            </a:pPr>
            <a:r>
              <a:rPr lang="en-US" sz="2800"/>
              <a:t>	</a:t>
            </a:r>
            <a:r>
              <a:rPr sz="2800"/>
              <a:t>除了海燕这个主要形象，文中还有海鸥、海鸭、企鹅和乌云、狂风、雷鸣两组形象。选择其中一组形象，想象一下：如果海燕要向它们表明自己的心志，它会说些什么？试以《海燕的宣言》为题写一段话。</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0480" y="1393190"/>
            <a:ext cx="6838315" cy="2889885"/>
          </a:xfrm>
          <a:prstGeom prst="rect">
            <a:avLst/>
          </a:prstGeom>
          <a:noFill/>
        </p:spPr>
        <p:txBody>
          <a:bodyPr wrap="square" rtlCol="0">
            <a:spAutoFit/>
          </a:bodyPr>
          <a:lstStyle/>
          <a:p>
            <a:pPr fontAlgn="auto">
              <a:lnSpc>
                <a:spcPct val="130000"/>
              </a:lnSpc>
            </a:pPr>
            <a:r>
              <a:rPr lang="en-US" sz="2800"/>
              <a:t>	</a:t>
            </a:r>
            <a:r>
              <a:rPr sz="2800"/>
              <a:t>《海燕》是一篇著名的散文诗，也是一篇战斗宣言，表达了革命者自信豪迈的战斗情怀和高昂的革命乐观主义精神。这也是革命者号召人民行动起来，去迎接一场伟大的“暴风雨”般的革命。</a:t>
            </a:r>
          </a:p>
        </p:txBody>
      </p:sp>
      <p:sp>
        <p:nvSpPr>
          <p:cNvPr id="2" name="文本框 1"/>
          <p:cNvSpPr txBox="1"/>
          <p:nvPr/>
        </p:nvSpPr>
        <p:spPr>
          <a:xfrm>
            <a:off x="1136650" y="562610"/>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697990" y="1557655"/>
            <a:ext cx="6586855"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理想，能给天下不幸者以欢乐。</a:t>
            </a:r>
          </a:p>
          <a:p>
            <a:pPr algn="r" fontAlgn="auto">
              <a:lnSpc>
                <a:spcPct val="130000"/>
              </a:lnSpc>
            </a:pPr>
            <a:r>
              <a:rPr sz="2800"/>
              <a:t>（高尔基） </a:t>
            </a:r>
          </a:p>
        </p:txBody>
      </p:sp>
      <p:pic>
        <p:nvPicPr>
          <p:cNvPr id="6" name="图片 5"/>
          <p:cNvPicPr>
            <a:picLocks noChangeAspect="1"/>
          </p:cNvPicPr>
          <p:nvPr/>
        </p:nvPicPr>
        <p:blipFill>
          <a:blip r:embed="rId3"/>
          <a:stretch>
            <a:fillRect/>
          </a:stretch>
        </p:blipFill>
        <p:spPr>
          <a:xfrm>
            <a:off x="1895475" y="3328035"/>
            <a:ext cx="5068570" cy="176974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90065" y="930275"/>
            <a:ext cx="7109460" cy="5128895"/>
          </a:xfrm>
          <a:prstGeom prst="rect">
            <a:avLst/>
          </a:prstGeom>
          <a:noFill/>
        </p:spPr>
        <p:txBody>
          <a:bodyPr wrap="square" rtlCol="0">
            <a:spAutoFit/>
          </a:bodyPr>
          <a:lstStyle/>
          <a:p>
            <a:pPr fontAlgn="auto">
              <a:lnSpc>
                <a:spcPct val="130000"/>
              </a:lnSpc>
            </a:pPr>
            <a:r>
              <a:rPr lang="zh-CN" altLang="en-US" sz="2800"/>
              <a:t>2.给加点字注音，或根据拼音写汉字。</a:t>
            </a:r>
          </a:p>
          <a:p>
            <a:pPr fontAlgn="auto">
              <a:lnSpc>
                <a:spcPct val="130000"/>
              </a:lnSpc>
            </a:pPr>
            <a:r>
              <a:rPr lang="zh-CN" altLang="en-US" sz="2800"/>
              <a:t>卷集（            ）翅膀</a:t>
            </a:r>
            <a:r>
              <a:rPr lang="zh-CN" altLang="en-US" sz="2800">
                <a:sym typeface="+mn-ea"/>
              </a:rPr>
              <a:t>（            ）</a:t>
            </a:r>
            <a:endParaRPr lang="zh-CN" altLang="en-US" sz="2800"/>
          </a:p>
          <a:p>
            <a:pPr fontAlgn="auto">
              <a:lnSpc>
                <a:spcPct val="130000"/>
              </a:lnSpc>
            </a:pPr>
            <a:r>
              <a:rPr lang="zh-CN" altLang="en-US" sz="2800"/>
              <a:t>飞窜</a:t>
            </a:r>
            <a:r>
              <a:rPr lang="zh-CN" altLang="en-US" sz="2800">
                <a:sym typeface="+mn-ea"/>
              </a:rPr>
              <a:t>（            ）</a:t>
            </a:r>
            <a:r>
              <a:rPr lang="zh-CN" altLang="en-US" sz="2800"/>
              <a:t>胆怯</a:t>
            </a:r>
            <a:r>
              <a:rPr lang="zh-CN" altLang="en-US" sz="2800">
                <a:sym typeface="+mn-ea"/>
              </a:rPr>
              <a:t>（            ）</a:t>
            </a:r>
            <a:endParaRPr lang="zh-CN" altLang="en-US" sz="2800"/>
          </a:p>
          <a:p>
            <a:pPr fontAlgn="auto">
              <a:lnSpc>
                <a:spcPct val="130000"/>
              </a:lnSpc>
            </a:pPr>
            <a:r>
              <a:rPr lang="zh-CN" altLang="en-US" sz="2800"/>
              <a:t>shēn yín</a:t>
            </a:r>
            <a:r>
              <a:rPr lang="zh-CN" altLang="en-US" sz="2800">
                <a:sym typeface="+mn-ea"/>
              </a:rPr>
              <a:t>（            ）</a:t>
            </a:r>
            <a:r>
              <a:rPr lang="zh-CN" altLang="en-US" sz="2800"/>
              <a:t>悬yá</a:t>
            </a:r>
            <a:r>
              <a:rPr lang="zh-CN" altLang="en-US" sz="2800">
                <a:sym typeface="+mn-ea"/>
              </a:rPr>
              <a:t>（            ）</a:t>
            </a:r>
            <a:endParaRPr lang="zh-CN" altLang="en-US" sz="2800"/>
          </a:p>
          <a:p>
            <a:pPr fontAlgn="auto">
              <a:lnSpc>
                <a:spcPct val="130000"/>
              </a:lnSpc>
            </a:pPr>
            <a:r>
              <a:rPr lang="zh-CN" altLang="en-US" sz="2800"/>
              <a:t>fěi翠</a:t>
            </a:r>
            <a:r>
              <a:rPr lang="zh-CN" altLang="en-US" sz="2800">
                <a:sym typeface="+mn-ea"/>
              </a:rPr>
              <a:t>（            ）</a:t>
            </a:r>
            <a:r>
              <a:rPr lang="zh-CN" altLang="en-US" sz="2800"/>
              <a:t>号叫</a:t>
            </a:r>
            <a:r>
              <a:rPr lang="zh-CN" altLang="en-US" sz="2800">
                <a:sym typeface="+mn-ea"/>
              </a:rPr>
              <a:t>（            ）</a:t>
            </a:r>
            <a:endParaRPr lang="zh-CN" altLang="en-US" sz="2800"/>
          </a:p>
          <a:p>
            <a:pPr fontAlgn="auto">
              <a:lnSpc>
                <a:spcPct val="130000"/>
              </a:lnSpc>
            </a:pPr>
            <a:r>
              <a:rPr lang="zh-CN" altLang="en-US" sz="2800"/>
              <a:t>婉yán</a:t>
            </a:r>
            <a:r>
              <a:rPr lang="zh-CN" altLang="en-US" sz="2800">
                <a:sym typeface="+mn-ea"/>
              </a:rPr>
              <a:t>（            ）</a:t>
            </a:r>
            <a:r>
              <a:rPr lang="zh-CN" altLang="en-US" sz="2800"/>
              <a:t>苍茫</a:t>
            </a:r>
            <a:r>
              <a:rPr lang="zh-CN" altLang="en-US" sz="2800">
                <a:sym typeface="+mn-ea"/>
              </a:rPr>
              <a:t>（            ）</a:t>
            </a:r>
            <a:endParaRPr lang="zh-CN" altLang="en-US" sz="2800"/>
          </a:p>
          <a:p>
            <a:pPr fontAlgn="auto">
              <a:lnSpc>
                <a:spcPct val="130000"/>
              </a:lnSpc>
            </a:pPr>
            <a:r>
              <a:rPr lang="zh-CN" altLang="en-US" sz="2800"/>
              <a:t>高ào</a:t>
            </a:r>
            <a:r>
              <a:rPr lang="zh-CN" altLang="en-US" sz="2800">
                <a:sym typeface="+mn-ea"/>
              </a:rPr>
              <a:t>（            ）</a:t>
            </a:r>
            <a:r>
              <a:rPr lang="zh-CN" altLang="en-US" sz="2800"/>
              <a:t>海鸥</a:t>
            </a:r>
            <a:r>
              <a:rPr lang="zh-CN" altLang="en-US" sz="2800">
                <a:sym typeface="+mn-ea"/>
              </a:rPr>
              <a:t>（            ）</a:t>
            </a:r>
            <a:endParaRPr lang="zh-CN" altLang="en-US" sz="2800"/>
          </a:p>
          <a:p>
            <a:pPr fontAlgn="auto">
              <a:lnSpc>
                <a:spcPct val="130000"/>
              </a:lnSpc>
            </a:pPr>
            <a:r>
              <a:rPr lang="zh-CN" altLang="en-US" sz="2800"/>
              <a:t>蠢笨</a:t>
            </a:r>
            <a:r>
              <a:rPr lang="zh-CN" altLang="en-US" sz="2800">
                <a:sym typeface="+mn-ea"/>
              </a:rPr>
              <a:t>（            ）</a:t>
            </a:r>
            <a:r>
              <a:rPr lang="zh-CN" altLang="en-US" sz="2800"/>
              <a:t>熄灭</a:t>
            </a:r>
            <a:r>
              <a:rPr lang="zh-CN" altLang="en-US" sz="2800">
                <a:sym typeface="+mn-ea"/>
              </a:rPr>
              <a:t>（            ）</a:t>
            </a:r>
            <a:endParaRPr lang="zh-CN" altLang="en-US" sz="2800"/>
          </a:p>
          <a:p>
            <a:pPr fontAlgn="auto">
              <a:lnSpc>
                <a:spcPct val="130000"/>
              </a:lnSpc>
            </a:pPr>
            <a:r>
              <a:rPr lang="zh-CN" altLang="en-US" sz="2800"/>
              <a:t>掩藏</a:t>
            </a:r>
            <a:r>
              <a:rPr lang="zh-CN" altLang="en-US" sz="2800">
                <a:sym typeface="+mn-ea"/>
              </a:rPr>
              <a:t>（            ）</a:t>
            </a:r>
            <a:endParaRPr lang="zh-CN" altLang="en-US" sz="2800"/>
          </a:p>
        </p:txBody>
      </p:sp>
      <p:sp>
        <p:nvSpPr>
          <p:cNvPr id="2" name="文本框 1"/>
          <p:cNvSpPr txBox="1"/>
          <p:nvPr/>
        </p:nvSpPr>
        <p:spPr>
          <a:xfrm>
            <a:off x="1863725" y="1834515"/>
            <a:ext cx="426720" cy="368300"/>
          </a:xfrm>
          <a:prstGeom prst="rect">
            <a:avLst/>
          </a:prstGeom>
          <a:noFill/>
        </p:spPr>
        <p:txBody>
          <a:bodyPr wrap="square" rtlCol="0">
            <a:spAutoFit/>
          </a:bodyPr>
          <a:lstStyle/>
          <a:p>
            <a:r>
              <a:rPr lang="zh-CN" altLang="en-US"/>
              <a:t>•</a:t>
            </a:r>
          </a:p>
        </p:txBody>
      </p:sp>
      <p:sp>
        <p:nvSpPr>
          <p:cNvPr id="14" name="文本框 13"/>
          <p:cNvSpPr txBox="1"/>
          <p:nvPr/>
        </p:nvSpPr>
        <p:spPr>
          <a:xfrm>
            <a:off x="3035935" y="1494155"/>
            <a:ext cx="877570" cy="460375"/>
          </a:xfrm>
          <a:prstGeom prst="rect">
            <a:avLst/>
          </a:prstGeom>
          <a:noFill/>
        </p:spPr>
        <p:txBody>
          <a:bodyPr wrap="square" rtlCol="0">
            <a:spAutoFit/>
          </a:bodyPr>
          <a:lstStyle/>
          <a:p>
            <a:r>
              <a:rPr lang="zh-CN" altLang="en-US" sz="2400">
                <a:solidFill>
                  <a:srgbClr val="FF0000"/>
                </a:solidFill>
              </a:rPr>
              <a:t>juǎn</a:t>
            </a:r>
          </a:p>
        </p:txBody>
      </p:sp>
      <p:sp>
        <p:nvSpPr>
          <p:cNvPr id="47" name="文本框 46"/>
          <p:cNvSpPr txBox="1"/>
          <p:nvPr/>
        </p:nvSpPr>
        <p:spPr>
          <a:xfrm>
            <a:off x="4658995" y="1834515"/>
            <a:ext cx="426720" cy="368300"/>
          </a:xfrm>
          <a:prstGeom prst="rect">
            <a:avLst/>
          </a:prstGeom>
          <a:noFill/>
        </p:spPr>
        <p:txBody>
          <a:bodyPr wrap="square" rtlCol="0">
            <a:spAutoFit/>
          </a:bodyPr>
          <a:lstStyle/>
          <a:p>
            <a:r>
              <a:rPr lang="zh-CN" altLang="en-US"/>
              <a:t>•</a:t>
            </a:r>
          </a:p>
        </p:txBody>
      </p:sp>
      <p:sp>
        <p:nvSpPr>
          <p:cNvPr id="48" name="文本框 47"/>
          <p:cNvSpPr txBox="1"/>
          <p:nvPr/>
        </p:nvSpPr>
        <p:spPr>
          <a:xfrm>
            <a:off x="2217420" y="2397125"/>
            <a:ext cx="426720" cy="368300"/>
          </a:xfrm>
          <a:prstGeom prst="rect">
            <a:avLst/>
          </a:prstGeom>
          <a:noFill/>
        </p:spPr>
        <p:txBody>
          <a:bodyPr wrap="square" rtlCol="0">
            <a:spAutoFit/>
          </a:bodyPr>
          <a:lstStyle/>
          <a:p>
            <a:r>
              <a:rPr lang="zh-CN" altLang="en-US"/>
              <a:t>•</a:t>
            </a:r>
          </a:p>
        </p:txBody>
      </p:sp>
      <p:sp>
        <p:nvSpPr>
          <p:cNvPr id="49" name="文本框 48"/>
          <p:cNvSpPr txBox="1"/>
          <p:nvPr/>
        </p:nvSpPr>
        <p:spPr>
          <a:xfrm>
            <a:off x="4658995" y="2397125"/>
            <a:ext cx="426720" cy="368300"/>
          </a:xfrm>
          <a:prstGeom prst="rect">
            <a:avLst/>
          </a:prstGeom>
          <a:noFill/>
        </p:spPr>
        <p:txBody>
          <a:bodyPr wrap="square" rtlCol="0">
            <a:spAutoFit/>
          </a:bodyPr>
          <a:lstStyle/>
          <a:p>
            <a:r>
              <a:rPr lang="zh-CN" altLang="en-US"/>
              <a:t>•</a:t>
            </a:r>
          </a:p>
        </p:txBody>
      </p:sp>
      <p:sp>
        <p:nvSpPr>
          <p:cNvPr id="50" name="文本框 49"/>
          <p:cNvSpPr txBox="1"/>
          <p:nvPr/>
        </p:nvSpPr>
        <p:spPr>
          <a:xfrm>
            <a:off x="4358640" y="3441700"/>
            <a:ext cx="426720" cy="368300"/>
          </a:xfrm>
          <a:prstGeom prst="rect">
            <a:avLst/>
          </a:prstGeom>
          <a:noFill/>
        </p:spPr>
        <p:txBody>
          <a:bodyPr wrap="square" rtlCol="0">
            <a:spAutoFit/>
          </a:bodyPr>
          <a:lstStyle/>
          <a:p>
            <a:r>
              <a:rPr lang="zh-CN" altLang="en-US"/>
              <a:t>•</a:t>
            </a:r>
          </a:p>
        </p:txBody>
      </p:sp>
      <p:sp>
        <p:nvSpPr>
          <p:cNvPr id="51" name="文本框 50"/>
          <p:cNvSpPr txBox="1"/>
          <p:nvPr/>
        </p:nvSpPr>
        <p:spPr>
          <a:xfrm>
            <a:off x="4448810" y="4072890"/>
            <a:ext cx="426720" cy="368300"/>
          </a:xfrm>
          <a:prstGeom prst="rect">
            <a:avLst/>
          </a:prstGeom>
          <a:noFill/>
        </p:spPr>
        <p:txBody>
          <a:bodyPr wrap="square" rtlCol="0">
            <a:spAutoFit/>
          </a:bodyPr>
          <a:lstStyle/>
          <a:p>
            <a:r>
              <a:rPr lang="zh-CN" altLang="en-US"/>
              <a:t>•</a:t>
            </a:r>
          </a:p>
        </p:txBody>
      </p:sp>
      <p:sp>
        <p:nvSpPr>
          <p:cNvPr id="52" name="文本框 51"/>
          <p:cNvSpPr txBox="1"/>
          <p:nvPr/>
        </p:nvSpPr>
        <p:spPr>
          <a:xfrm>
            <a:off x="4658995" y="4573905"/>
            <a:ext cx="426720" cy="368300"/>
          </a:xfrm>
          <a:prstGeom prst="rect">
            <a:avLst/>
          </a:prstGeom>
          <a:noFill/>
        </p:spPr>
        <p:txBody>
          <a:bodyPr wrap="square" rtlCol="0">
            <a:spAutoFit/>
          </a:bodyPr>
          <a:lstStyle/>
          <a:p>
            <a:r>
              <a:rPr lang="zh-CN" altLang="en-US"/>
              <a:t>•</a:t>
            </a:r>
          </a:p>
        </p:txBody>
      </p:sp>
      <p:sp>
        <p:nvSpPr>
          <p:cNvPr id="53" name="文本框 52"/>
          <p:cNvSpPr txBox="1"/>
          <p:nvPr/>
        </p:nvSpPr>
        <p:spPr>
          <a:xfrm>
            <a:off x="1863725" y="5172710"/>
            <a:ext cx="426720" cy="368300"/>
          </a:xfrm>
          <a:prstGeom prst="rect">
            <a:avLst/>
          </a:prstGeom>
          <a:noFill/>
        </p:spPr>
        <p:txBody>
          <a:bodyPr wrap="square" rtlCol="0">
            <a:spAutoFit/>
          </a:bodyPr>
          <a:lstStyle/>
          <a:p>
            <a:r>
              <a:rPr lang="zh-CN" altLang="en-US"/>
              <a:t>•</a:t>
            </a:r>
          </a:p>
        </p:txBody>
      </p:sp>
      <p:sp>
        <p:nvSpPr>
          <p:cNvPr id="54" name="文本框 53"/>
          <p:cNvSpPr txBox="1"/>
          <p:nvPr/>
        </p:nvSpPr>
        <p:spPr>
          <a:xfrm>
            <a:off x="4232275" y="5172710"/>
            <a:ext cx="426720" cy="368300"/>
          </a:xfrm>
          <a:prstGeom prst="rect">
            <a:avLst/>
          </a:prstGeom>
          <a:noFill/>
        </p:spPr>
        <p:txBody>
          <a:bodyPr wrap="square" rtlCol="0">
            <a:spAutoFit/>
          </a:bodyPr>
          <a:lstStyle/>
          <a:p>
            <a:r>
              <a:rPr lang="zh-CN" altLang="en-US"/>
              <a:t>•</a:t>
            </a:r>
          </a:p>
        </p:txBody>
      </p:sp>
      <p:sp>
        <p:nvSpPr>
          <p:cNvPr id="55" name="文本框 54"/>
          <p:cNvSpPr txBox="1"/>
          <p:nvPr/>
        </p:nvSpPr>
        <p:spPr>
          <a:xfrm>
            <a:off x="1863725" y="5760720"/>
            <a:ext cx="426720" cy="368300"/>
          </a:xfrm>
          <a:prstGeom prst="rect">
            <a:avLst/>
          </a:prstGeom>
          <a:noFill/>
        </p:spPr>
        <p:txBody>
          <a:bodyPr wrap="square" rtlCol="0">
            <a:spAutoFit/>
          </a:bodyPr>
          <a:lstStyle/>
          <a:p>
            <a:r>
              <a:rPr lang="zh-CN" altLang="en-US"/>
              <a:t>•</a:t>
            </a:r>
          </a:p>
        </p:txBody>
      </p:sp>
      <p:sp>
        <p:nvSpPr>
          <p:cNvPr id="56" name="文本框 55"/>
          <p:cNvSpPr txBox="1"/>
          <p:nvPr/>
        </p:nvSpPr>
        <p:spPr>
          <a:xfrm>
            <a:off x="5383530" y="1494155"/>
            <a:ext cx="877570" cy="460375"/>
          </a:xfrm>
          <a:prstGeom prst="rect">
            <a:avLst/>
          </a:prstGeom>
          <a:noFill/>
        </p:spPr>
        <p:txBody>
          <a:bodyPr wrap="square" rtlCol="0">
            <a:spAutoFit/>
          </a:bodyPr>
          <a:lstStyle/>
          <a:p>
            <a:r>
              <a:rPr lang="zh-CN" altLang="en-US" sz="2400">
                <a:solidFill>
                  <a:srgbClr val="FF0000"/>
                </a:solidFill>
              </a:rPr>
              <a:t>bǎnɡ</a:t>
            </a:r>
          </a:p>
        </p:txBody>
      </p:sp>
      <p:sp>
        <p:nvSpPr>
          <p:cNvPr id="57" name="文本框 56"/>
          <p:cNvSpPr txBox="1"/>
          <p:nvPr/>
        </p:nvSpPr>
        <p:spPr>
          <a:xfrm>
            <a:off x="3035935" y="2089150"/>
            <a:ext cx="877570" cy="460375"/>
          </a:xfrm>
          <a:prstGeom prst="rect">
            <a:avLst/>
          </a:prstGeom>
          <a:noFill/>
        </p:spPr>
        <p:txBody>
          <a:bodyPr wrap="square" rtlCol="0">
            <a:spAutoFit/>
          </a:bodyPr>
          <a:lstStyle/>
          <a:p>
            <a:r>
              <a:rPr lang="zh-CN" altLang="en-US" sz="2400">
                <a:solidFill>
                  <a:srgbClr val="FF0000"/>
                </a:solidFill>
              </a:rPr>
              <a:t>cuàn</a:t>
            </a:r>
          </a:p>
        </p:txBody>
      </p:sp>
      <p:sp>
        <p:nvSpPr>
          <p:cNvPr id="59" name="文本框 58"/>
          <p:cNvSpPr txBox="1"/>
          <p:nvPr/>
        </p:nvSpPr>
        <p:spPr>
          <a:xfrm>
            <a:off x="5503545" y="2089150"/>
            <a:ext cx="877570" cy="460375"/>
          </a:xfrm>
          <a:prstGeom prst="rect">
            <a:avLst/>
          </a:prstGeom>
          <a:noFill/>
        </p:spPr>
        <p:txBody>
          <a:bodyPr wrap="square" rtlCol="0">
            <a:spAutoFit/>
          </a:bodyPr>
          <a:lstStyle/>
          <a:p>
            <a:r>
              <a:rPr lang="zh-CN" altLang="en-US" sz="2400">
                <a:solidFill>
                  <a:srgbClr val="FF0000"/>
                </a:solidFill>
              </a:rPr>
              <a:t>qiè</a:t>
            </a:r>
          </a:p>
        </p:txBody>
      </p:sp>
      <p:sp>
        <p:nvSpPr>
          <p:cNvPr id="60" name="文本框 59"/>
          <p:cNvSpPr txBox="1"/>
          <p:nvPr/>
        </p:nvSpPr>
        <p:spPr>
          <a:xfrm>
            <a:off x="3481070" y="2662555"/>
            <a:ext cx="877570" cy="460375"/>
          </a:xfrm>
          <a:prstGeom prst="rect">
            <a:avLst/>
          </a:prstGeom>
          <a:noFill/>
        </p:spPr>
        <p:txBody>
          <a:bodyPr wrap="square" rtlCol="0">
            <a:spAutoFit/>
          </a:bodyPr>
          <a:lstStyle/>
          <a:p>
            <a:r>
              <a:rPr lang="zh-CN" altLang="en-US" sz="2400">
                <a:solidFill>
                  <a:srgbClr val="FF0000"/>
                </a:solidFill>
              </a:rPr>
              <a:t>呻吟</a:t>
            </a:r>
          </a:p>
        </p:txBody>
      </p:sp>
      <p:sp>
        <p:nvSpPr>
          <p:cNvPr id="61" name="文本框 60"/>
          <p:cNvSpPr txBox="1"/>
          <p:nvPr/>
        </p:nvSpPr>
        <p:spPr>
          <a:xfrm>
            <a:off x="5927090" y="2662555"/>
            <a:ext cx="877570" cy="460375"/>
          </a:xfrm>
          <a:prstGeom prst="rect">
            <a:avLst/>
          </a:prstGeom>
          <a:noFill/>
        </p:spPr>
        <p:txBody>
          <a:bodyPr wrap="square" rtlCol="0">
            <a:spAutoFit/>
          </a:bodyPr>
          <a:lstStyle/>
          <a:p>
            <a:r>
              <a:rPr lang="zh-CN" altLang="en-US" sz="2400">
                <a:solidFill>
                  <a:srgbClr val="FF0000"/>
                </a:solidFill>
              </a:rPr>
              <a:t>崖</a:t>
            </a:r>
          </a:p>
        </p:txBody>
      </p:sp>
      <p:sp>
        <p:nvSpPr>
          <p:cNvPr id="62" name="文本框 61"/>
          <p:cNvSpPr txBox="1"/>
          <p:nvPr/>
        </p:nvSpPr>
        <p:spPr>
          <a:xfrm>
            <a:off x="3180080" y="3199130"/>
            <a:ext cx="877570" cy="460375"/>
          </a:xfrm>
          <a:prstGeom prst="rect">
            <a:avLst/>
          </a:prstGeom>
          <a:noFill/>
        </p:spPr>
        <p:txBody>
          <a:bodyPr wrap="square" rtlCol="0">
            <a:spAutoFit/>
          </a:bodyPr>
          <a:lstStyle/>
          <a:p>
            <a:r>
              <a:rPr lang="zh-CN" altLang="en-US" sz="2400">
                <a:solidFill>
                  <a:srgbClr val="FF0000"/>
                </a:solidFill>
              </a:rPr>
              <a:t>翡</a:t>
            </a:r>
          </a:p>
        </p:txBody>
      </p:sp>
      <p:sp>
        <p:nvSpPr>
          <p:cNvPr id="63" name="文本框 62"/>
          <p:cNvSpPr txBox="1"/>
          <p:nvPr/>
        </p:nvSpPr>
        <p:spPr>
          <a:xfrm>
            <a:off x="5503545" y="3198495"/>
            <a:ext cx="877570" cy="460375"/>
          </a:xfrm>
          <a:prstGeom prst="rect">
            <a:avLst/>
          </a:prstGeom>
          <a:noFill/>
        </p:spPr>
        <p:txBody>
          <a:bodyPr wrap="square" rtlCol="0">
            <a:spAutoFit/>
          </a:bodyPr>
          <a:lstStyle/>
          <a:p>
            <a:r>
              <a:rPr lang="zh-CN" altLang="en-US" sz="2400">
                <a:solidFill>
                  <a:srgbClr val="FF0000"/>
                </a:solidFill>
              </a:rPr>
              <a:t>háo</a:t>
            </a:r>
          </a:p>
        </p:txBody>
      </p:sp>
      <p:sp>
        <p:nvSpPr>
          <p:cNvPr id="64" name="文本框 63"/>
          <p:cNvSpPr txBox="1"/>
          <p:nvPr/>
        </p:nvSpPr>
        <p:spPr>
          <a:xfrm>
            <a:off x="3288665" y="3810000"/>
            <a:ext cx="877570" cy="460375"/>
          </a:xfrm>
          <a:prstGeom prst="rect">
            <a:avLst/>
          </a:prstGeom>
          <a:noFill/>
        </p:spPr>
        <p:txBody>
          <a:bodyPr wrap="square" rtlCol="0">
            <a:spAutoFit/>
          </a:bodyPr>
          <a:lstStyle/>
          <a:p>
            <a:r>
              <a:rPr lang="zh-CN" altLang="en-US" sz="2400">
                <a:solidFill>
                  <a:srgbClr val="FF0000"/>
                </a:solidFill>
              </a:rPr>
              <a:t>蜒</a:t>
            </a:r>
          </a:p>
        </p:txBody>
      </p:sp>
      <p:sp>
        <p:nvSpPr>
          <p:cNvPr id="81" name="文本框 80"/>
          <p:cNvSpPr txBox="1"/>
          <p:nvPr/>
        </p:nvSpPr>
        <p:spPr>
          <a:xfrm>
            <a:off x="5614670" y="3745230"/>
            <a:ext cx="877570" cy="460375"/>
          </a:xfrm>
          <a:prstGeom prst="rect">
            <a:avLst/>
          </a:prstGeom>
          <a:noFill/>
        </p:spPr>
        <p:txBody>
          <a:bodyPr wrap="square" rtlCol="0">
            <a:spAutoFit/>
          </a:bodyPr>
          <a:lstStyle/>
          <a:p>
            <a:r>
              <a:rPr lang="zh-CN" altLang="en-US" sz="2400">
                <a:solidFill>
                  <a:srgbClr val="FF0000"/>
                </a:solidFill>
              </a:rPr>
              <a:t>cānɡ</a:t>
            </a:r>
          </a:p>
        </p:txBody>
      </p:sp>
      <p:sp>
        <p:nvSpPr>
          <p:cNvPr id="82" name="文本框 81"/>
          <p:cNvSpPr txBox="1"/>
          <p:nvPr/>
        </p:nvSpPr>
        <p:spPr>
          <a:xfrm>
            <a:off x="3180080" y="4270375"/>
            <a:ext cx="877570" cy="460375"/>
          </a:xfrm>
          <a:prstGeom prst="rect">
            <a:avLst/>
          </a:prstGeom>
          <a:noFill/>
        </p:spPr>
        <p:txBody>
          <a:bodyPr wrap="square" rtlCol="0">
            <a:spAutoFit/>
          </a:bodyPr>
          <a:lstStyle/>
          <a:p>
            <a:r>
              <a:rPr lang="zh-CN" altLang="en-US" sz="2400">
                <a:solidFill>
                  <a:srgbClr val="FF0000"/>
                </a:solidFill>
              </a:rPr>
              <a:t>傲</a:t>
            </a:r>
          </a:p>
        </p:txBody>
      </p:sp>
      <p:sp>
        <p:nvSpPr>
          <p:cNvPr id="83" name="文本框 82"/>
          <p:cNvSpPr txBox="1"/>
          <p:nvPr/>
        </p:nvSpPr>
        <p:spPr>
          <a:xfrm>
            <a:off x="5614670" y="4406265"/>
            <a:ext cx="877570" cy="460375"/>
          </a:xfrm>
          <a:prstGeom prst="rect">
            <a:avLst/>
          </a:prstGeom>
          <a:noFill/>
        </p:spPr>
        <p:txBody>
          <a:bodyPr wrap="square" rtlCol="0">
            <a:spAutoFit/>
          </a:bodyPr>
          <a:lstStyle/>
          <a:p>
            <a:r>
              <a:rPr lang="zh-CN" altLang="en-US" sz="2400">
                <a:solidFill>
                  <a:srgbClr val="FF0000"/>
                </a:solidFill>
              </a:rPr>
              <a:t>ōu</a:t>
            </a:r>
          </a:p>
        </p:txBody>
      </p:sp>
      <p:sp>
        <p:nvSpPr>
          <p:cNvPr id="84" name="文本框 83"/>
          <p:cNvSpPr txBox="1"/>
          <p:nvPr/>
        </p:nvSpPr>
        <p:spPr>
          <a:xfrm>
            <a:off x="3035935" y="4866640"/>
            <a:ext cx="877570" cy="460375"/>
          </a:xfrm>
          <a:prstGeom prst="rect">
            <a:avLst/>
          </a:prstGeom>
          <a:noFill/>
        </p:spPr>
        <p:txBody>
          <a:bodyPr wrap="square" rtlCol="0">
            <a:spAutoFit/>
          </a:bodyPr>
          <a:lstStyle/>
          <a:p>
            <a:r>
              <a:rPr lang="zh-CN" altLang="en-US" sz="2400">
                <a:solidFill>
                  <a:srgbClr val="FF0000"/>
                </a:solidFill>
              </a:rPr>
              <a:t>chǔn</a:t>
            </a:r>
          </a:p>
        </p:txBody>
      </p:sp>
      <p:sp>
        <p:nvSpPr>
          <p:cNvPr id="85" name="文本框 84"/>
          <p:cNvSpPr txBox="1"/>
          <p:nvPr/>
        </p:nvSpPr>
        <p:spPr>
          <a:xfrm>
            <a:off x="5614670" y="4942205"/>
            <a:ext cx="877570" cy="460375"/>
          </a:xfrm>
          <a:prstGeom prst="rect">
            <a:avLst/>
          </a:prstGeom>
          <a:noFill/>
        </p:spPr>
        <p:txBody>
          <a:bodyPr wrap="square" rtlCol="0">
            <a:spAutoFit/>
          </a:bodyPr>
          <a:lstStyle/>
          <a:p>
            <a:r>
              <a:rPr lang="zh-CN" altLang="en-US" sz="2400">
                <a:solidFill>
                  <a:srgbClr val="FF0000"/>
                </a:solidFill>
              </a:rPr>
              <a:t>xī</a:t>
            </a:r>
          </a:p>
        </p:txBody>
      </p:sp>
      <p:sp>
        <p:nvSpPr>
          <p:cNvPr id="86" name="文本框 85"/>
          <p:cNvSpPr txBox="1"/>
          <p:nvPr/>
        </p:nvSpPr>
        <p:spPr>
          <a:xfrm>
            <a:off x="3180080" y="5402580"/>
            <a:ext cx="877570" cy="460375"/>
          </a:xfrm>
          <a:prstGeom prst="rect">
            <a:avLst/>
          </a:prstGeom>
          <a:noFill/>
        </p:spPr>
        <p:txBody>
          <a:bodyPr wrap="square" rtlCol="0">
            <a:spAutoFit/>
          </a:bodyPr>
          <a:lstStyle/>
          <a:p>
            <a:r>
              <a:rPr lang="zh-CN" altLang="en-US" sz="2400">
                <a:solidFill>
                  <a:srgbClr val="FF0000"/>
                </a:solidFill>
              </a:rPr>
              <a:t>yǎn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blinds(horizontal)">
                                      <p:cBhvr>
                                        <p:cTn id="13" dur="500"/>
                                        <p:tgtEl>
                                          <p:spTgt spid="4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blinds(horizontal)">
                                      <p:cBhvr>
                                        <p:cTn id="16" dur="500"/>
                                        <p:tgtEl>
                                          <p:spTgt spid="4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linds(horizontal)">
                                      <p:cBhvr>
                                        <p:cTn id="19" dur="500"/>
                                        <p:tgtEl>
                                          <p:spTgt spid="4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blinds(horizontal)">
                                      <p:cBhvr>
                                        <p:cTn id="22" dur="500"/>
                                        <p:tgtEl>
                                          <p:spTgt spid="5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blinds(horizontal)">
                                      <p:cBhvr>
                                        <p:cTn id="25" dur="500"/>
                                        <p:tgtEl>
                                          <p:spTgt spid="5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blinds(horizontal)">
                                      <p:cBhvr>
                                        <p:cTn id="28" dur="500"/>
                                        <p:tgtEl>
                                          <p:spTgt spid="5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blinds(horizontal)">
                                      <p:cBhvr>
                                        <p:cTn id="31" dur="500"/>
                                        <p:tgtEl>
                                          <p:spTgt spid="5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blinds(horizontal)">
                                      <p:cBhvr>
                                        <p:cTn id="34" dur="500"/>
                                        <p:tgtEl>
                                          <p:spTgt spid="5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blinds(horizontal)">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ppt_x"/>
                                          </p:val>
                                        </p:tav>
                                        <p:tav tm="100000">
                                          <p:val>
                                            <p:strVal val="#ppt_x"/>
                                          </p:val>
                                        </p:tav>
                                      </p:tavLst>
                                    </p:anim>
                                    <p:anim calcmode="lin" valueType="num">
                                      <p:cBhvr additive="base">
                                        <p:cTn id="49"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ppt_x"/>
                                          </p:val>
                                        </p:tav>
                                        <p:tav tm="100000">
                                          <p:val>
                                            <p:strVal val="#ppt_x"/>
                                          </p:val>
                                        </p:tav>
                                      </p:tavLst>
                                    </p:anim>
                                    <p:anim calcmode="lin" valueType="num">
                                      <p:cBhvr additive="base">
                                        <p:cTn id="55"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ppt_x"/>
                                          </p:val>
                                        </p:tav>
                                        <p:tav tm="100000">
                                          <p:val>
                                            <p:strVal val="#ppt_x"/>
                                          </p:val>
                                        </p:tav>
                                      </p:tavLst>
                                    </p:anim>
                                    <p:anim calcmode="lin" valueType="num">
                                      <p:cBhvr additive="base">
                                        <p:cTn id="61"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additive="base">
                                        <p:cTn id="66" dur="500" fill="hold"/>
                                        <p:tgtEl>
                                          <p:spTgt spid="60"/>
                                        </p:tgtEl>
                                        <p:attrNameLst>
                                          <p:attrName>ppt_x</p:attrName>
                                        </p:attrNameLst>
                                      </p:cBhvr>
                                      <p:tavLst>
                                        <p:tav tm="0">
                                          <p:val>
                                            <p:strVal val="#ppt_x"/>
                                          </p:val>
                                        </p:tav>
                                        <p:tav tm="100000">
                                          <p:val>
                                            <p:strVal val="#ppt_x"/>
                                          </p:val>
                                        </p:tav>
                                      </p:tavLst>
                                    </p:anim>
                                    <p:anim calcmode="lin" valueType="num">
                                      <p:cBhvr additive="base">
                                        <p:cTn id="67"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500" fill="hold"/>
                                        <p:tgtEl>
                                          <p:spTgt spid="61"/>
                                        </p:tgtEl>
                                        <p:attrNameLst>
                                          <p:attrName>ppt_x</p:attrName>
                                        </p:attrNameLst>
                                      </p:cBhvr>
                                      <p:tavLst>
                                        <p:tav tm="0">
                                          <p:val>
                                            <p:strVal val="#ppt_x"/>
                                          </p:val>
                                        </p:tav>
                                        <p:tav tm="100000">
                                          <p:val>
                                            <p:strVal val="#ppt_x"/>
                                          </p:val>
                                        </p:tav>
                                      </p:tavLst>
                                    </p:anim>
                                    <p:anim calcmode="lin" valueType="num">
                                      <p:cBhvr additive="base">
                                        <p:cTn id="73"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fill="hold"/>
                                        <p:tgtEl>
                                          <p:spTgt spid="62"/>
                                        </p:tgtEl>
                                        <p:attrNameLst>
                                          <p:attrName>ppt_x</p:attrName>
                                        </p:attrNameLst>
                                      </p:cBhvr>
                                      <p:tavLst>
                                        <p:tav tm="0">
                                          <p:val>
                                            <p:strVal val="#ppt_x"/>
                                          </p:val>
                                        </p:tav>
                                        <p:tav tm="100000">
                                          <p:val>
                                            <p:strVal val="#ppt_x"/>
                                          </p:val>
                                        </p:tav>
                                      </p:tavLst>
                                    </p:anim>
                                    <p:anim calcmode="lin" valueType="num">
                                      <p:cBhvr additive="base">
                                        <p:cTn id="79"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additive="base">
                                        <p:cTn id="84" dur="500" fill="hold"/>
                                        <p:tgtEl>
                                          <p:spTgt spid="63"/>
                                        </p:tgtEl>
                                        <p:attrNameLst>
                                          <p:attrName>ppt_x</p:attrName>
                                        </p:attrNameLst>
                                      </p:cBhvr>
                                      <p:tavLst>
                                        <p:tav tm="0">
                                          <p:val>
                                            <p:strVal val="#ppt_x"/>
                                          </p:val>
                                        </p:tav>
                                        <p:tav tm="100000">
                                          <p:val>
                                            <p:strVal val="#ppt_x"/>
                                          </p:val>
                                        </p:tav>
                                      </p:tavLst>
                                    </p:anim>
                                    <p:anim calcmode="lin" valueType="num">
                                      <p:cBhvr additive="base">
                                        <p:cTn id="85"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additive="base">
                                        <p:cTn id="90" dur="500" fill="hold"/>
                                        <p:tgtEl>
                                          <p:spTgt spid="64"/>
                                        </p:tgtEl>
                                        <p:attrNameLst>
                                          <p:attrName>ppt_x</p:attrName>
                                        </p:attrNameLst>
                                      </p:cBhvr>
                                      <p:tavLst>
                                        <p:tav tm="0">
                                          <p:val>
                                            <p:strVal val="#ppt_x"/>
                                          </p:val>
                                        </p:tav>
                                        <p:tav tm="100000">
                                          <p:val>
                                            <p:strVal val="#ppt_x"/>
                                          </p:val>
                                        </p:tav>
                                      </p:tavLst>
                                    </p:anim>
                                    <p:anim calcmode="lin" valueType="num">
                                      <p:cBhvr additive="base">
                                        <p:cTn id="91"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81"/>
                                        </p:tgtEl>
                                        <p:attrNameLst>
                                          <p:attrName>style.visibility</p:attrName>
                                        </p:attrNameLst>
                                      </p:cBhvr>
                                      <p:to>
                                        <p:strVal val="visible"/>
                                      </p:to>
                                    </p:set>
                                    <p:anim calcmode="lin" valueType="num">
                                      <p:cBhvr additive="base">
                                        <p:cTn id="96" dur="500" fill="hold"/>
                                        <p:tgtEl>
                                          <p:spTgt spid="81"/>
                                        </p:tgtEl>
                                        <p:attrNameLst>
                                          <p:attrName>ppt_x</p:attrName>
                                        </p:attrNameLst>
                                      </p:cBhvr>
                                      <p:tavLst>
                                        <p:tav tm="0">
                                          <p:val>
                                            <p:strVal val="#ppt_x"/>
                                          </p:val>
                                        </p:tav>
                                        <p:tav tm="100000">
                                          <p:val>
                                            <p:strVal val="#ppt_x"/>
                                          </p:val>
                                        </p:tav>
                                      </p:tavLst>
                                    </p:anim>
                                    <p:anim calcmode="lin" valueType="num">
                                      <p:cBhvr additive="base">
                                        <p:cTn id="97"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82"/>
                                        </p:tgtEl>
                                        <p:attrNameLst>
                                          <p:attrName>style.visibility</p:attrName>
                                        </p:attrNameLst>
                                      </p:cBhvr>
                                      <p:to>
                                        <p:strVal val="visible"/>
                                      </p:to>
                                    </p:set>
                                    <p:anim calcmode="lin" valueType="num">
                                      <p:cBhvr additive="base">
                                        <p:cTn id="102" dur="500" fill="hold"/>
                                        <p:tgtEl>
                                          <p:spTgt spid="82"/>
                                        </p:tgtEl>
                                        <p:attrNameLst>
                                          <p:attrName>ppt_x</p:attrName>
                                        </p:attrNameLst>
                                      </p:cBhvr>
                                      <p:tavLst>
                                        <p:tav tm="0">
                                          <p:val>
                                            <p:strVal val="#ppt_x"/>
                                          </p:val>
                                        </p:tav>
                                        <p:tav tm="100000">
                                          <p:val>
                                            <p:strVal val="#ppt_x"/>
                                          </p:val>
                                        </p:tav>
                                      </p:tavLst>
                                    </p:anim>
                                    <p:anim calcmode="lin" valueType="num">
                                      <p:cBhvr additive="base">
                                        <p:cTn id="103"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83"/>
                                        </p:tgtEl>
                                        <p:attrNameLst>
                                          <p:attrName>style.visibility</p:attrName>
                                        </p:attrNameLst>
                                      </p:cBhvr>
                                      <p:to>
                                        <p:strVal val="visible"/>
                                      </p:to>
                                    </p:set>
                                    <p:anim calcmode="lin" valueType="num">
                                      <p:cBhvr additive="base">
                                        <p:cTn id="108" dur="500" fill="hold"/>
                                        <p:tgtEl>
                                          <p:spTgt spid="83"/>
                                        </p:tgtEl>
                                        <p:attrNameLst>
                                          <p:attrName>ppt_x</p:attrName>
                                        </p:attrNameLst>
                                      </p:cBhvr>
                                      <p:tavLst>
                                        <p:tav tm="0">
                                          <p:val>
                                            <p:strVal val="#ppt_x"/>
                                          </p:val>
                                        </p:tav>
                                        <p:tav tm="100000">
                                          <p:val>
                                            <p:strVal val="#ppt_x"/>
                                          </p:val>
                                        </p:tav>
                                      </p:tavLst>
                                    </p:anim>
                                    <p:anim calcmode="lin" valueType="num">
                                      <p:cBhvr additive="base">
                                        <p:cTn id="109"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84"/>
                                        </p:tgtEl>
                                        <p:attrNameLst>
                                          <p:attrName>style.visibility</p:attrName>
                                        </p:attrNameLst>
                                      </p:cBhvr>
                                      <p:to>
                                        <p:strVal val="visible"/>
                                      </p:to>
                                    </p:set>
                                    <p:anim calcmode="lin" valueType="num">
                                      <p:cBhvr additive="base">
                                        <p:cTn id="114" dur="500" fill="hold"/>
                                        <p:tgtEl>
                                          <p:spTgt spid="84"/>
                                        </p:tgtEl>
                                        <p:attrNameLst>
                                          <p:attrName>ppt_x</p:attrName>
                                        </p:attrNameLst>
                                      </p:cBhvr>
                                      <p:tavLst>
                                        <p:tav tm="0">
                                          <p:val>
                                            <p:strVal val="#ppt_x"/>
                                          </p:val>
                                        </p:tav>
                                        <p:tav tm="100000">
                                          <p:val>
                                            <p:strVal val="#ppt_x"/>
                                          </p:val>
                                        </p:tav>
                                      </p:tavLst>
                                    </p:anim>
                                    <p:anim calcmode="lin" valueType="num">
                                      <p:cBhvr additive="base">
                                        <p:cTn id="115"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85"/>
                                        </p:tgtEl>
                                        <p:attrNameLst>
                                          <p:attrName>style.visibility</p:attrName>
                                        </p:attrNameLst>
                                      </p:cBhvr>
                                      <p:to>
                                        <p:strVal val="visible"/>
                                      </p:to>
                                    </p:set>
                                    <p:anim calcmode="lin" valueType="num">
                                      <p:cBhvr additive="base">
                                        <p:cTn id="120" dur="500" fill="hold"/>
                                        <p:tgtEl>
                                          <p:spTgt spid="85"/>
                                        </p:tgtEl>
                                        <p:attrNameLst>
                                          <p:attrName>ppt_x</p:attrName>
                                        </p:attrNameLst>
                                      </p:cBhvr>
                                      <p:tavLst>
                                        <p:tav tm="0">
                                          <p:val>
                                            <p:strVal val="#ppt_x"/>
                                          </p:val>
                                        </p:tav>
                                        <p:tav tm="100000">
                                          <p:val>
                                            <p:strVal val="#ppt_x"/>
                                          </p:val>
                                        </p:tav>
                                      </p:tavLst>
                                    </p:anim>
                                    <p:anim calcmode="lin" valueType="num">
                                      <p:cBhvr additive="base">
                                        <p:cTn id="12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86"/>
                                        </p:tgtEl>
                                        <p:attrNameLst>
                                          <p:attrName>style.visibility</p:attrName>
                                        </p:attrNameLst>
                                      </p:cBhvr>
                                      <p:to>
                                        <p:strVal val="visible"/>
                                      </p:to>
                                    </p:set>
                                    <p:anim calcmode="lin" valueType="num">
                                      <p:cBhvr additive="base">
                                        <p:cTn id="126" dur="500" fill="hold"/>
                                        <p:tgtEl>
                                          <p:spTgt spid="86"/>
                                        </p:tgtEl>
                                        <p:attrNameLst>
                                          <p:attrName>ppt_x</p:attrName>
                                        </p:attrNameLst>
                                      </p:cBhvr>
                                      <p:tavLst>
                                        <p:tav tm="0">
                                          <p:val>
                                            <p:strVal val="#ppt_x"/>
                                          </p:val>
                                        </p:tav>
                                        <p:tav tm="100000">
                                          <p:val>
                                            <p:strVal val="#ppt_x"/>
                                          </p:val>
                                        </p:tav>
                                      </p:tavLst>
                                    </p:anim>
                                    <p:anim calcmode="lin" valueType="num">
                                      <p:cBhvr additive="base">
                                        <p:cTn id="127"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47" grpId="0"/>
      <p:bldP spid="48" grpId="0"/>
      <p:bldP spid="49" grpId="0"/>
      <p:bldP spid="50" grpId="0"/>
      <p:bldP spid="51" grpId="0"/>
      <p:bldP spid="52" grpId="0"/>
      <p:bldP spid="53" grpId="0"/>
      <p:bldP spid="54" grpId="0"/>
      <p:bldP spid="55" grpId="0"/>
      <p:bldP spid="56" grpId="0"/>
      <p:bldP spid="57" grpId="0"/>
      <p:bldP spid="59" grpId="0"/>
      <p:bldP spid="60" grpId="0"/>
      <p:bldP spid="61" grpId="0"/>
      <p:bldP spid="62" grpId="0"/>
      <p:bldP spid="63" grpId="0"/>
      <p:bldP spid="64" grpId="0"/>
      <p:bldP spid="81" grpId="0"/>
      <p:bldP spid="82" grpId="0"/>
      <p:bldP spid="83" grpId="0"/>
      <p:bldP spid="84" grpId="0"/>
      <p:bldP spid="85"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1112520"/>
            <a:ext cx="7042785" cy="2691130"/>
          </a:xfrm>
          <a:prstGeom prst="rect">
            <a:avLst/>
          </a:prstGeom>
          <a:noFill/>
        </p:spPr>
        <p:txBody>
          <a:bodyPr wrap="square" rtlCol="0">
            <a:spAutoFit/>
          </a:bodyPr>
          <a:lstStyle/>
          <a:p>
            <a:pPr fontAlgn="auto">
              <a:lnSpc>
                <a:spcPct val="130000"/>
              </a:lnSpc>
            </a:pPr>
            <a:r>
              <a:rPr lang="zh-CN" altLang="en-US" sz="2600">
                <a:sym typeface="+mn-ea"/>
              </a:rPr>
              <a:t>3.解释下列句中加点的词语。</a:t>
            </a:r>
          </a:p>
          <a:p>
            <a:pPr fontAlgn="auto">
              <a:lnSpc>
                <a:spcPct val="130000"/>
              </a:lnSpc>
            </a:pPr>
            <a:r>
              <a:rPr lang="zh-CN" altLang="en-US" sz="2600">
                <a:sym typeface="+mn-ea"/>
              </a:rPr>
              <a:t>（</a:t>
            </a:r>
            <a:r>
              <a:rPr lang="en-US" altLang="zh-CN" sz="2600">
                <a:sym typeface="+mn-ea"/>
              </a:rPr>
              <a:t>1</a:t>
            </a:r>
            <a:r>
              <a:rPr lang="zh-CN" altLang="en-US" sz="2600">
                <a:sym typeface="+mn-ea"/>
              </a:rPr>
              <a:t>）海鸭也在呻吟着，——它们这些海鸭啊，享受不了生活的战斗的欢乐：轰隆隆的雷声就把它们吓坏了。</a:t>
            </a:r>
          </a:p>
          <a:p>
            <a:pPr fontAlgn="auto">
              <a:lnSpc>
                <a:spcPct val="130000"/>
              </a:lnSpc>
            </a:pPr>
            <a:r>
              <a:rPr lang="zh-CN" altLang="en-US" sz="2600">
                <a:sym typeface="+mn-ea"/>
              </a:rPr>
              <a:t>呻吟：</a:t>
            </a:r>
          </a:p>
        </p:txBody>
      </p:sp>
      <p:sp>
        <p:nvSpPr>
          <p:cNvPr id="18" name="文本框 17"/>
          <p:cNvSpPr txBox="1"/>
          <p:nvPr/>
        </p:nvSpPr>
        <p:spPr>
          <a:xfrm>
            <a:off x="2290445" y="3264535"/>
            <a:ext cx="5977255" cy="829945"/>
          </a:xfrm>
          <a:prstGeom prst="rect">
            <a:avLst/>
          </a:prstGeom>
          <a:noFill/>
        </p:spPr>
        <p:txBody>
          <a:bodyPr wrap="square" rtlCol="0">
            <a:spAutoFit/>
          </a:bodyPr>
          <a:lstStyle/>
          <a:p>
            <a:r>
              <a:rPr lang="zh-CN" altLang="en-US" sz="2400" b="1">
                <a:solidFill>
                  <a:srgbClr val="FF0000"/>
                </a:solidFill>
              </a:rPr>
              <a:t>指因痛苦而发出声音。这里用拟人的手法形象地突出海鸭惧怕暴风雨的痛苦情形。</a:t>
            </a:r>
          </a:p>
        </p:txBody>
      </p:sp>
      <p:sp>
        <p:nvSpPr>
          <p:cNvPr id="53" name="文本框 52"/>
          <p:cNvSpPr txBox="1"/>
          <p:nvPr/>
        </p:nvSpPr>
        <p:spPr>
          <a:xfrm>
            <a:off x="3671570" y="1961515"/>
            <a:ext cx="91630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1112520"/>
            <a:ext cx="7042785" cy="3211195"/>
          </a:xfrm>
          <a:prstGeom prst="rect">
            <a:avLst/>
          </a:prstGeom>
          <a:noFill/>
        </p:spPr>
        <p:txBody>
          <a:bodyPr wrap="square" rtlCol="0">
            <a:spAutoFit/>
          </a:bodyPr>
          <a:lstStyle/>
          <a:p>
            <a:pPr fontAlgn="auto">
              <a:lnSpc>
                <a:spcPct val="130000"/>
              </a:lnSpc>
            </a:pPr>
            <a:r>
              <a:rPr lang="zh-CN" altLang="en-US" sz="2600">
                <a:sym typeface="+mn-ea"/>
              </a:rPr>
              <a:t>（</a:t>
            </a:r>
            <a:r>
              <a:rPr lang="en-US" altLang="zh-CN" sz="2600">
                <a:sym typeface="+mn-ea"/>
              </a:rPr>
              <a:t>2</a:t>
            </a:r>
            <a:r>
              <a:rPr lang="zh-CN" altLang="en-US" sz="2600">
                <a:sym typeface="+mn-ea"/>
              </a:rPr>
              <a:t>）它笑那些乌云，它因为欢乐而号叫！</a:t>
            </a:r>
          </a:p>
          <a:p>
            <a:pPr fontAlgn="auto">
              <a:lnSpc>
                <a:spcPct val="130000"/>
              </a:lnSpc>
            </a:pPr>
            <a:r>
              <a:rPr lang="zh-CN" altLang="en-US" sz="2600">
                <a:sym typeface="+mn-ea"/>
              </a:rPr>
              <a:t>号叫：</a:t>
            </a:r>
          </a:p>
          <a:p>
            <a:pPr fontAlgn="auto">
              <a:lnSpc>
                <a:spcPct val="130000"/>
              </a:lnSpc>
            </a:pPr>
            <a:endParaRPr lang="zh-CN" altLang="en-US" sz="2600">
              <a:sym typeface="+mn-ea"/>
            </a:endParaRPr>
          </a:p>
          <a:p>
            <a:pPr fontAlgn="auto">
              <a:lnSpc>
                <a:spcPct val="130000"/>
              </a:lnSpc>
            </a:pPr>
            <a:r>
              <a:rPr lang="zh-CN" altLang="en-US" sz="2600">
                <a:sym typeface="+mn-ea"/>
              </a:rPr>
              <a:t>（</a:t>
            </a:r>
            <a:r>
              <a:rPr lang="en-US" altLang="zh-CN" sz="2600">
                <a:sym typeface="+mn-ea"/>
              </a:rPr>
              <a:t>3</a:t>
            </a:r>
            <a:r>
              <a:rPr lang="zh-CN" altLang="en-US" sz="2600">
                <a:sym typeface="+mn-ea"/>
              </a:rPr>
              <a:t>）蠢笨的企鹅，胆怯地把肥胖的身体躲藏在悬崖底下……</a:t>
            </a:r>
          </a:p>
          <a:p>
            <a:pPr fontAlgn="auto">
              <a:lnSpc>
                <a:spcPct val="130000"/>
              </a:lnSpc>
            </a:pPr>
            <a:r>
              <a:rPr lang="zh-CN" altLang="en-US" sz="2600">
                <a:sym typeface="+mn-ea"/>
              </a:rPr>
              <a:t>胆怯：</a:t>
            </a:r>
          </a:p>
        </p:txBody>
      </p:sp>
      <p:sp>
        <p:nvSpPr>
          <p:cNvPr id="18" name="文本框 17"/>
          <p:cNvSpPr txBox="1"/>
          <p:nvPr/>
        </p:nvSpPr>
        <p:spPr>
          <a:xfrm>
            <a:off x="2388235" y="1818640"/>
            <a:ext cx="5977255" cy="829945"/>
          </a:xfrm>
          <a:prstGeom prst="rect">
            <a:avLst/>
          </a:prstGeom>
          <a:noFill/>
        </p:spPr>
        <p:txBody>
          <a:bodyPr wrap="square" rtlCol="0">
            <a:spAutoFit/>
          </a:bodyPr>
          <a:lstStyle/>
          <a:p>
            <a:r>
              <a:rPr lang="zh-CN" altLang="en-US" sz="2400" b="1">
                <a:solidFill>
                  <a:srgbClr val="FF0000"/>
                </a:solidFill>
              </a:rPr>
              <a:t>大声叫，这里用拟人的手法突出了海燕在暴风雨来临之前勇敢兴奋的形象。</a:t>
            </a:r>
          </a:p>
        </p:txBody>
      </p:sp>
      <p:sp>
        <p:nvSpPr>
          <p:cNvPr id="53" name="文本框 52"/>
          <p:cNvSpPr txBox="1"/>
          <p:nvPr/>
        </p:nvSpPr>
        <p:spPr>
          <a:xfrm>
            <a:off x="6678295" y="1450340"/>
            <a:ext cx="91630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2" name="文本框 1"/>
          <p:cNvSpPr txBox="1"/>
          <p:nvPr/>
        </p:nvSpPr>
        <p:spPr>
          <a:xfrm>
            <a:off x="4364990" y="3046730"/>
            <a:ext cx="91630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3" name="文本框 2"/>
          <p:cNvSpPr txBox="1"/>
          <p:nvPr/>
        </p:nvSpPr>
        <p:spPr>
          <a:xfrm>
            <a:off x="2388235" y="3872230"/>
            <a:ext cx="5977255" cy="829945"/>
          </a:xfrm>
          <a:prstGeom prst="rect">
            <a:avLst/>
          </a:prstGeom>
          <a:noFill/>
        </p:spPr>
        <p:txBody>
          <a:bodyPr wrap="square" rtlCol="0">
            <a:spAutoFit/>
          </a:bodyPr>
          <a:lstStyle/>
          <a:p>
            <a:r>
              <a:rPr lang="zh-CN" altLang="en-US" sz="2400" b="1">
                <a:solidFill>
                  <a:srgbClr val="FF0000"/>
                </a:solidFill>
              </a:rPr>
              <a:t>这里用拟人的手法生动形象地表现出企鹅在暴风雨来临之前胆小畏缩的情形。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53"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5280" y="131445"/>
            <a:ext cx="6630035" cy="6292850"/>
          </a:xfrm>
          <a:prstGeom prst="rect">
            <a:avLst/>
          </a:prstGeom>
          <a:noFill/>
        </p:spPr>
        <p:txBody>
          <a:bodyPr wrap="square" rtlCol="0">
            <a:spAutoFit/>
          </a:bodyPr>
          <a:lstStyle/>
          <a:p>
            <a:pPr algn="l" fontAlgn="auto">
              <a:lnSpc>
                <a:spcPct val="120000"/>
              </a:lnSpc>
            </a:pPr>
            <a:r>
              <a:rPr lang="zh-CN" altLang="en-US" sz="2800"/>
              <a:t>4．对下列句子使用修辞判断正确的一项是（        ）</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①海燕像黑色的闪电。</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②波浪在愤怒的飞沫中呼叫，跟狂风争鸣。</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③它深信，乌云遮不住太阳，——是的，遮不住的！</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④大海抓住闪电的箭光，把它们熄灭在自己的深渊里。</a:t>
            </a:r>
            <a:r>
              <a:rPr lang="zh-CN" altLang="en-US" sz="2800"/>
              <a:t> </a:t>
            </a:r>
          </a:p>
          <a:p>
            <a:pPr algn="l" fontAlgn="auto">
              <a:lnSpc>
                <a:spcPct val="120000"/>
              </a:lnSpc>
            </a:pPr>
            <a:r>
              <a:rPr lang="zh-CN" altLang="en-US" sz="2800"/>
              <a:t>A.比喻  比喻  反复  拟人</a:t>
            </a:r>
          </a:p>
          <a:p>
            <a:pPr algn="l" fontAlgn="auto">
              <a:lnSpc>
                <a:spcPct val="120000"/>
              </a:lnSpc>
            </a:pPr>
            <a:r>
              <a:rPr lang="zh-CN" altLang="en-US" sz="2800"/>
              <a:t>B.比喻  拟人  反复  拟人</a:t>
            </a:r>
          </a:p>
          <a:p>
            <a:pPr algn="l" fontAlgn="auto">
              <a:lnSpc>
                <a:spcPct val="120000"/>
              </a:lnSpc>
            </a:pPr>
            <a:r>
              <a:rPr lang="zh-CN" altLang="en-US" sz="2800"/>
              <a:t>C.拟人  拟人  拟人  比喻</a:t>
            </a:r>
          </a:p>
          <a:p>
            <a:pPr algn="l" fontAlgn="auto">
              <a:lnSpc>
                <a:spcPct val="120000"/>
              </a:lnSpc>
            </a:pPr>
            <a:r>
              <a:rPr lang="zh-CN" altLang="en-US" sz="2800"/>
              <a:t>D.比喻  比喻  拟人  拟人</a:t>
            </a:r>
          </a:p>
        </p:txBody>
      </p:sp>
      <p:sp>
        <p:nvSpPr>
          <p:cNvPr id="14" name="文本框 13"/>
          <p:cNvSpPr txBox="1"/>
          <p:nvPr/>
        </p:nvSpPr>
        <p:spPr>
          <a:xfrm>
            <a:off x="2613025" y="746125"/>
            <a:ext cx="46355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1673</Words>
  <Application>WPS 演示</Application>
  <PresentationFormat>全屏显示(4:3)</PresentationFormat>
  <Paragraphs>148</Paragraphs>
  <Slides>30</Slides>
  <Notes>27</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2018-03-16T10:25:00Z</dcterms:created>
  <dcterms:modified xsi:type="dcterms:W3CDTF">2019-01-23T06:32:06Z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2052-10.1.0.7668</vt:lpwstr>
  </property>
</Properties>
</file>