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7" r:id="rId2"/>
  </p:sldMasterIdLst>
  <p:notesMasterIdLst>
    <p:notesMasterId r:id="rId43"/>
  </p:notesMasterIdLst>
  <p:handoutMasterIdLst>
    <p:handoutMasterId r:id="rId44"/>
  </p:handoutMasterIdLst>
  <p:sldIdLst>
    <p:sldId id="323" r:id="rId3"/>
    <p:sldId id="1011" r:id="rId4"/>
    <p:sldId id="523" r:id="rId5"/>
    <p:sldId id="1046" r:id="rId6"/>
    <p:sldId id="632" r:id="rId7"/>
    <p:sldId id="634" r:id="rId8"/>
    <p:sldId id="1047" r:id="rId9"/>
    <p:sldId id="1048" r:id="rId10"/>
    <p:sldId id="748" r:id="rId11"/>
    <p:sldId id="586" r:id="rId12"/>
    <p:sldId id="1050" r:id="rId13"/>
    <p:sldId id="925" r:id="rId14"/>
    <p:sldId id="996" r:id="rId15"/>
    <p:sldId id="1013" r:id="rId16"/>
    <p:sldId id="639" r:id="rId17"/>
    <p:sldId id="997" r:id="rId18"/>
    <p:sldId id="926" r:id="rId19"/>
    <p:sldId id="922" r:id="rId20"/>
    <p:sldId id="941" r:id="rId21"/>
    <p:sldId id="928" r:id="rId22"/>
    <p:sldId id="992" r:id="rId23"/>
    <p:sldId id="999" r:id="rId24"/>
    <p:sldId id="1000" r:id="rId25"/>
    <p:sldId id="973" r:id="rId26"/>
    <p:sldId id="1014" r:id="rId27"/>
    <p:sldId id="994" r:id="rId28"/>
    <p:sldId id="998" r:id="rId29"/>
    <p:sldId id="1052" r:id="rId30"/>
    <p:sldId id="916" r:id="rId31"/>
    <p:sldId id="1015" r:id="rId32"/>
    <p:sldId id="1001" r:id="rId33"/>
    <p:sldId id="1002" r:id="rId34"/>
    <p:sldId id="571" r:id="rId35"/>
    <p:sldId id="936" r:id="rId36"/>
    <p:sldId id="937" r:id="rId37"/>
    <p:sldId id="938" r:id="rId38"/>
    <p:sldId id="939" r:id="rId39"/>
    <p:sldId id="940" r:id="rId40"/>
    <p:sldId id="1053" r:id="rId41"/>
    <p:sldId id="971" r:id="rId42"/>
  </p:sldIdLst>
  <p:sldSz cx="9144000" cy="5143500" type="screen16x9"/>
  <p:notesSz cx="6858000" cy="9144000"/>
  <p:embeddedFontLst>
    <p:embeddedFont>
      <p:font typeface="楷体" pitchFamily="49" charset="-122"/>
      <p:regular r:id="rId45"/>
    </p:embeddedFont>
    <p:embeddedFont>
      <p:font typeface="Tahoma" pitchFamily="34" charset="0"/>
      <p:regular r:id="rId46"/>
      <p:bold r:id="rId47"/>
    </p:embeddedFont>
    <p:embeddedFont>
      <p:font typeface="微软雅黑" pitchFamily="34" charset="-122"/>
      <p:regular r:id="rId48"/>
      <p:bold r:id="rId49"/>
    </p:embeddedFont>
    <p:embeddedFont>
      <p:font typeface="黑体" pitchFamily="49" charset="-122"/>
      <p:regular r:id="rId50"/>
    </p:embeddedFont>
    <p:embeddedFont>
      <p:font typeface="幼圆" charset="-122"/>
      <p:regular r:id="rId51"/>
    </p:embeddedFont>
    <p:embeddedFont>
      <p:font typeface="汉语拼音" charset="0"/>
      <p:regular r:id="rId52"/>
    </p:embeddedFont>
    <p:embeddedFont>
      <p:font typeface="Calibri" pitchFamily="34" charset="0"/>
      <p:regular r:id="rId53"/>
      <p:bold r:id="rId54"/>
      <p:italic r:id="rId55"/>
      <p:boldItalic r:id="rId5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0000"/>
    <a:srgbClr val="FF0000"/>
    <a:srgbClr val="AAF208"/>
    <a:srgbClr val="FF00FF"/>
    <a:srgbClr val="FFFFFF"/>
    <a:srgbClr val="333300"/>
    <a:srgbClr val="D60093"/>
    <a:srgbClr val="F8324E"/>
    <a:srgbClr val="00B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7" autoAdjust="0"/>
    <p:restoredTop sz="94660"/>
  </p:normalViewPr>
  <p:slideViewPr>
    <p:cSldViewPr>
      <p:cViewPr>
        <p:scale>
          <a:sx n="83" d="100"/>
          <a:sy n="83" d="100"/>
        </p:scale>
        <p:origin x="-1104" y="-216"/>
      </p:cViewPr>
      <p:guideLst>
        <p:guide orient="horz" pos="3162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48" d="100"/>
          <a:sy n="48" d="100"/>
        </p:scale>
        <p:origin x="-2562" y="-108"/>
      </p:cViewPr>
      <p:guideLst>
        <p:guide orient="horz" pos="3076"/>
        <p:guide pos="22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font" Target="fonts/font11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2.fntdata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5.fntdata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handoutMaster" Target="handoutMasters/handoutMaster1.xml"/><Relationship Id="rId52" Type="http://schemas.openxmlformats.org/officeDocument/2006/relationships/font" Target="fonts/font8.fntdata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4.fntdata"/><Relationship Id="rId56" Type="http://schemas.openxmlformats.org/officeDocument/2006/relationships/font" Target="fonts/font12.fntdata"/><Relationship Id="rId8" Type="http://schemas.openxmlformats.org/officeDocument/2006/relationships/slide" Target="slides/slide6.xml"/><Relationship Id="rId51" Type="http://schemas.openxmlformats.org/officeDocument/2006/relationships/font" Target="fonts/font7.fntdata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21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32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28" Type="http://schemas.openxmlformats.org/officeDocument/2006/relationships/image" Target="../media/image3.png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Relationship Id="rId27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AutoShape 2" descr="http://img.weixinyidu.com/151208/e409e86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668" name="AutoShape 4" descr="http://img.weixinyidu.com/151208/e409e86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14691" name="Picture 3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3490912"/>
            <a:ext cx="9156700" cy="165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" name="组合 3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5" name="矩形 4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1868805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23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  这不仅仅是个人修养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  <p:sldLayoutId id="2147483680" r:id="rId23"/>
    <p:sldLayoutId id="2147483681" r:id="rId24"/>
    <p:sldLayoutId id="2147483682" r:id="rId2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&#21548;&#20889;-23%20&#36825;&#19981;&#20165;&#20165;&#26159;&#20010;&#20154;&#20462;&#20859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slide" Target="slide19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-&#35838;&#25991;&#26391;&#35835;-23&#36825;&#19981;&#20165;&#20165;&#26159;&#20010;&#20154;&#20462;&#20859;.mp4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-2&#26690;&#26519;&#23665;&#27700;.mp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pic.58pic.com/58pic/12/41/87/44458PICr36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395536" y="556250"/>
            <a:ext cx="8064896" cy="11988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0480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同学们，有一首古诗，我们代代传唱，首先让我们欣赏一下。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5616" y="1923678"/>
            <a:ext cx="5886400" cy="230695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/>
              <a:t> 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悯农</a:t>
            </a: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李绅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锄禾日当午，汗滴禾下土。</a:t>
            </a:r>
            <a:b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谁知盘中餐，粒粒皆辛苦。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2097405"/>
            <a:ext cx="3047365" cy="3047365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1" grpId="0" bldLvl="0" animBg="1"/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式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267744" y="1131590"/>
            <a:ext cx="1296144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00B0604020202020204" pitchFamily="34" charset="0"/>
              </a:rPr>
              <a:t>shì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929059" y="1071552"/>
            <a:ext cx="2587158" cy="540060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283544"/>
              <a:gd name="adj6" fmla="val -18224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不要多写撇。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70705" y="2432050"/>
            <a:ext cx="4182745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公式  算式  方式</a:t>
            </a:r>
          </a:p>
        </p:txBody>
      </p:sp>
      <p:sp>
        <p:nvSpPr>
          <p:cNvPr id="7" name="矩形 6"/>
          <p:cNvSpPr/>
          <p:nvPr/>
        </p:nvSpPr>
        <p:spPr>
          <a:xfrm>
            <a:off x="2849245" y="2588260"/>
            <a:ext cx="628015" cy="800100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>
          <a:blip r:embed="rId3" cstate="print">
            <a:lum bright="24000"/>
          </a:blip>
          <a:srcRect b="53201"/>
          <a:stretch>
            <a:fillRect/>
          </a:stretch>
        </p:blipFill>
        <p:spPr>
          <a:xfrm>
            <a:off x="-4445" y="-5715"/>
            <a:ext cx="9152255" cy="1036320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42" name="矩形 41"/>
          <p:cNvSpPr/>
          <p:nvPr/>
        </p:nvSpPr>
        <p:spPr>
          <a:xfrm>
            <a:off x="0" y="3580130"/>
            <a:ext cx="9144000" cy="15843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387406" y="501881"/>
            <a:ext cx="2425831" cy="574675"/>
            <a:chOff x="3387260" y="501625"/>
            <a:chExt cx="2426130" cy="574746"/>
          </a:xfrm>
        </p:grpSpPr>
        <p:grpSp>
          <p:nvGrpSpPr>
            <p:cNvPr id="4" name="组合 49"/>
            <p:cNvGrpSpPr/>
            <p:nvPr/>
          </p:nvGrpSpPr>
          <p:grpSpPr>
            <a:xfrm>
              <a:off x="3387260" y="573514"/>
              <a:ext cx="456833" cy="456366"/>
              <a:chOff x="631825" y="5181600"/>
              <a:chExt cx="1554163" cy="1552575"/>
            </a:xfrm>
          </p:grpSpPr>
          <p:sp>
            <p:nvSpPr>
              <p:cNvPr id="5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7" name="TextBox 11"/>
            <p:cNvSpPr txBox="1">
              <a:spLocks noChangeArrowheads="1"/>
            </p:cNvSpPr>
            <p:nvPr/>
          </p:nvSpPr>
          <p:spPr bwMode="auto">
            <a:xfrm>
              <a:off x="3876705" y="501625"/>
              <a:ext cx="1936685" cy="574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1" tIns="34285" rIns="68571" bIns="34285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识字游戏</a:t>
              </a: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  <a:lum contrast="12000"/>
          </a:blip>
          <a:srcRect b="38088"/>
          <a:stretch>
            <a:fillRect/>
          </a:stretch>
        </p:blipFill>
        <p:spPr>
          <a:xfrm>
            <a:off x="0" y="2744470"/>
            <a:ext cx="9148445" cy="241998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EFF">
                  <a:alpha val="100000"/>
                </a:srgbClr>
              </a:clrFrom>
              <a:clrTo>
                <a:srgbClr val="FFFEFF">
                  <a:alpha val="100000"/>
                  <a:alpha val="0"/>
                </a:srgbClr>
              </a:clrTo>
            </a:clrChange>
            <a:lum contrast="18000"/>
          </a:blip>
          <a:srcRect l="1667" t="36071" r="66649" b="42000"/>
          <a:stretch>
            <a:fillRect/>
          </a:stretch>
        </p:blipFill>
        <p:spPr>
          <a:xfrm>
            <a:off x="0" y="951230"/>
            <a:ext cx="3089910" cy="1604010"/>
          </a:xfrm>
          <a:prstGeom prst="rect">
            <a:avLst/>
          </a:prstGeom>
        </p:spPr>
      </p:pic>
      <p:sp>
        <p:nvSpPr>
          <p:cNvPr id="38" name="矩形 3"/>
          <p:cNvSpPr>
            <a:spLocks noChangeArrowheads="1"/>
          </p:cNvSpPr>
          <p:nvPr/>
        </p:nvSpPr>
        <p:spPr bwMode="auto">
          <a:xfrm>
            <a:off x="6330405" y="1076442"/>
            <a:ext cx="2621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>
                <a:solidFill>
                  <a:srgbClr val="0000FF"/>
                </a:solidFill>
              </a:rPr>
              <a:t>骑自行车上学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7746" r="38566" b="64459"/>
          <a:stretch>
            <a:fillRect/>
          </a:stretch>
        </p:blipFill>
        <p:spPr>
          <a:xfrm>
            <a:off x="7987665" y="2424430"/>
            <a:ext cx="1156335" cy="1301750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7195820" y="2607310"/>
            <a:ext cx="537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修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174740" y="2734310"/>
            <a:ext cx="537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耗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5225415" y="2430780"/>
            <a:ext cx="537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社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4347845" y="2557780"/>
            <a:ext cx="537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效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613785" y="2469515"/>
            <a:ext cx="537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竭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2362200" y="2430780"/>
            <a:ext cx="537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倡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02361 -0.041975 " pathEditMode="relative" ptsTypes="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5972 -0.041852 L -0.200486 -0.013827 " pathEditMode="relative" ptsTypes="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097 0.000247 L -0.310694 -0.055802 " pathEditMode="relative" ptsTypes="">
                                      <p:cBhvr>
                                        <p:cTn id="3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8611 -0.069753 L -0.405208 -0.041852 " pathEditMode="relative" ptsTypes="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20972 -0.027778 L -0.499722 -0.041852 " pathEditMode="relative" ptsTypes="">
                                      <p:cBhvr>
                                        <p:cTn id="5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15486 -0.055802 L -0.610000 -0.083827 " pathEditMode="relative" rAng="0" ptsTypes="">
                                      <p:cBhvr>
                                        <p:cTn id="6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8" grpId="0"/>
      <p:bldP spid="49" grpId="0"/>
      <p:bldP spid="50" grpId="0"/>
      <p:bldP spid="51" grpId="0"/>
      <p:bldP spid="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75" y="1144576"/>
            <a:ext cx="821537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俭以养德：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节俭有助于养成质朴勤劳的德操。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1994927"/>
            <a:ext cx="8462744" cy="58356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课文中指勤俭节约可以培养一个人的道德修养。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1560" y="2859023"/>
            <a:ext cx="7675216" cy="58477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静以修身，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俭以养德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，愿你享受美好生活！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51686" y="377746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627534"/>
            <a:ext cx="7992888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取之不尽、用之不竭：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指拿不完，用不尽。形容非常丰富。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7544" y="1779662"/>
            <a:ext cx="7128792" cy="583565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文中指地球上的资源很丰富，用不完。</a:t>
            </a:r>
          </a:p>
        </p:txBody>
      </p:sp>
      <p:sp>
        <p:nvSpPr>
          <p:cNvPr id="5" name="矩形 4"/>
          <p:cNvSpPr/>
          <p:nvPr/>
        </p:nvSpPr>
        <p:spPr>
          <a:xfrm>
            <a:off x="543238" y="2620640"/>
            <a:ext cx="76328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地球上的资源并不是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取之不尽、用之不竭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的，我们要注意节约。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ldLvl="0" animBg="1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062" y="688747"/>
            <a:ext cx="741682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物尽其用：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尽量发挥出各种东西的效用。指不浪费一点东西。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3568" y="1998588"/>
            <a:ext cx="4608512" cy="583565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文中强调了节约的作用。</a:t>
            </a:r>
          </a:p>
        </p:txBody>
      </p:sp>
      <p:sp>
        <p:nvSpPr>
          <p:cNvPr id="5" name="矩形 4"/>
          <p:cNvSpPr/>
          <p:nvPr/>
        </p:nvSpPr>
        <p:spPr>
          <a:xfrm>
            <a:off x="755650" y="2931795"/>
            <a:ext cx="68967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我们要尽量做到人尽其才，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物尽其用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ldLvl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539750" y="1635125"/>
            <a:ext cx="8006080" cy="2011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课文由古人的“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”，写到生活中的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，然后告诉我们如何做到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489827" y="1731025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俭以养德</a:t>
            </a:r>
          </a:p>
        </p:txBody>
      </p:sp>
      <p:sp>
        <p:nvSpPr>
          <p:cNvPr id="15" name="矩形 14"/>
          <p:cNvSpPr/>
          <p:nvPr/>
        </p:nvSpPr>
        <p:spPr>
          <a:xfrm>
            <a:off x="1869083" y="2349057"/>
            <a:ext cx="262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资源浪费现象</a:t>
            </a:r>
          </a:p>
        </p:txBody>
      </p:sp>
      <p:sp>
        <p:nvSpPr>
          <p:cNvPr id="21" name="矩形 20"/>
          <p:cNvSpPr/>
          <p:nvPr/>
        </p:nvSpPr>
        <p:spPr>
          <a:xfrm>
            <a:off x="1204615" y="3030215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节约</a:t>
            </a:r>
          </a:p>
        </p:txBody>
      </p:sp>
      <p:sp>
        <p:nvSpPr>
          <p:cNvPr id="13" name="文本框 6"/>
          <p:cNvSpPr txBox="1"/>
          <p:nvPr/>
        </p:nvSpPr>
        <p:spPr>
          <a:xfrm>
            <a:off x="669211" y="906552"/>
            <a:ext cx="4752528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课文主要写了什么内容？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14"/>
          <p:cNvSpPr txBox="1"/>
          <p:nvPr/>
        </p:nvSpPr>
        <p:spPr>
          <a:xfrm>
            <a:off x="536936" y="34471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整体感知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490" y="397395"/>
            <a:ext cx="366860" cy="45633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1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532130" y="224790"/>
            <a:ext cx="5356225" cy="710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课文的段落如何划分？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5536" y="1007090"/>
            <a:ext cx="8208912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第一部分（   ）：提出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在今天被赋予了新的意义。</a:t>
            </a: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第二部分（    ）：写节约要从我们日常生活中的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第三部分（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）：点明中心论点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节约，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5299834" y="103735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节约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40132" y="268782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小事做起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87022" y="376540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从我做起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30421" y="100712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sp>
        <p:nvSpPr>
          <p:cNvPr id="11" name="矩形 10"/>
          <p:cNvSpPr/>
          <p:nvPr/>
        </p:nvSpPr>
        <p:spPr>
          <a:xfrm>
            <a:off x="2771800" y="2041525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2-5</a:t>
            </a:r>
          </a:p>
        </p:txBody>
      </p:sp>
      <p:sp>
        <p:nvSpPr>
          <p:cNvPr id="16" name="矩形 15"/>
          <p:cNvSpPr/>
          <p:nvPr/>
        </p:nvSpPr>
        <p:spPr>
          <a:xfrm>
            <a:off x="2930257" y="31988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en-US" altLang="zh-CN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0" grpId="0"/>
      <p:bldP spid="11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39552" y="771550"/>
            <a:ext cx="7416824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、读一读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用红色的词语说一句话。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20"/>
          <p:cNvSpPr/>
          <p:nvPr/>
        </p:nvSpPr>
        <p:spPr>
          <a:xfrm>
            <a:off x="1404799" y="1321197"/>
            <a:ext cx="3600400" cy="15455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节约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节制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节省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消耗  浪费  铺张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1600" y="3651870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节省粮食是奶奶时常提醒我们的。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43608" y="3003798"/>
            <a:ext cx="57606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节约用水要从日常生活做起。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624428" y="376585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课堂演练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620" y="429261"/>
            <a:ext cx="366860" cy="456339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623793" y="37722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课堂演练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985" y="429896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611560" y="555526"/>
            <a:ext cx="7416824" cy="27284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、找朋友。</a:t>
            </a:r>
          </a:p>
          <a:p>
            <a:pPr>
              <a:lnSpc>
                <a:spcPct val="120000"/>
              </a:lnSpc>
            </a:pPr>
            <a:r>
              <a:rPr lang="en-US" altLang="zh-CN" sz="36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xiū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cāo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hào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6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pǔ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6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gǎo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jiǎn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</a:p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普   操    稿    减    修   耗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1259632" y="1779662"/>
            <a:ext cx="4824536" cy="108012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2051720" y="1779662"/>
            <a:ext cx="144016" cy="864096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347864" y="1779662"/>
            <a:ext cx="3816424" cy="936104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1115616" y="1851670"/>
            <a:ext cx="3528392" cy="864096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3491880" y="1779662"/>
            <a:ext cx="2376264" cy="936104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4932040" y="1779662"/>
            <a:ext cx="2088232" cy="1008112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6122670" y="3561080"/>
            <a:ext cx="2338070" cy="472440"/>
            <a:chOff x="9981" y="5834"/>
            <a:chExt cx="3682" cy="744"/>
          </a:xfrm>
        </p:grpSpPr>
        <p:sp>
          <p:nvSpPr>
            <p:cNvPr id="3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b="16715"/>
          <a:stretch>
            <a:fillRect/>
          </a:stretch>
        </p:blipFill>
        <p:spPr>
          <a:xfrm>
            <a:off x="2667635" y="2785110"/>
            <a:ext cx="3809365" cy="23634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8465" y="792480"/>
            <a:ext cx="8307705" cy="30232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 fontAlgn="auto">
              <a:lnSpc>
                <a:spcPct val="10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同学们，今天我们的生活富裕了。我们可以穿上漂亮的衣服，可以背上书包高高兴兴地到学校学习文化知识，可以去公园玩耍、做游戏。可是，有的同学却不懂得珍惜今天的幸福生活。今天我们再次走进课文谈一谈关勤俭节约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21310" y="392430"/>
            <a:ext cx="1629410" cy="400050"/>
            <a:chOff x="506" y="505"/>
            <a:chExt cx="2566" cy="6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06" y="522"/>
              <a:ext cx="2566" cy="5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文本框 11"/>
            <p:cNvSpPr txBox="1"/>
            <p:nvPr/>
          </p:nvSpPr>
          <p:spPr>
            <a:xfrm>
              <a:off x="525" y="505"/>
              <a:ext cx="1939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</a:rPr>
                <a:t>第二课时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8" name="Picture 8" descr="http://imgsrc.baidu.com/imgad/pic/item/71cf3bc79f3df8dc6cc740bcc611728b47102821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t="23708" r="21571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467544" y="483518"/>
            <a:ext cx="7992888" cy="28613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这首诗告诉我们每一粒粮食都是农民伯伯辛辛苦苦种出来的，我们要节约每一粒粮食。其实在我们生活中要节约的何止一粒米，节约是我们中华民族的优秀传统。</a:t>
            </a:r>
          </a:p>
        </p:txBody>
      </p:sp>
      <p:sp>
        <p:nvSpPr>
          <p:cNvPr id="4" name="矩形 3"/>
          <p:cNvSpPr/>
          <p:nvPr/>
        </p:nvSpPr>
        <p:spPr>
          <a:xfrm>
            <a:off x="467360" y="3291840"/>
            <a:ext cx="7992745" cy="119888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今天我们就来学习一篇关于“勤俭节约”的课文。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1051560" y="929005"/>
            <a:ext cx="7776845" cy="1754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诸葛亮曾经说过“俭以养德”指勤俭节约可以培养人的道德情操。课文引用这句话有什么作用？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2910" y="2786064"/>
            <a:ext cx="771530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引用诸葛亮的话，增强了本文的说服力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更能说明节约是中华民族的传统美德。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19055" y="400073"/>
            <a:ext cx="2330450" cy="560705"/>
            <a:chOff x="292074" y="533430"/>
            <a:chExt cx="3107265" cy="747607"/>
          </a:xfrm>
        </p:grpSpPr>
        <p:sp>
          <p:nvSpPr>
            <p:cNvPr id="2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互动课堂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198" y="1014866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428596" y="357172"/>
            <a:ext cx="764386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看看这些浪费的图片，你有什么感想？</a:t>
            </a:r>
          </a:p>
        </p:txBody>
      </p:sp>
      <p:pic>
        <p:nvPicPr>
          <p:cNvPr id="48130" name="Picture 2" descr="http://imgsrc.baidu.com/image/c0%3Dpixel_huitu%2C0%2C0%2C294%2C40/sign=33cd653250b5c9ea76fe0ba3bc41d36c/4a36acaf2edda3cc7b8feb190ae93901213f929b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1209" b="7762"/>
          <a:stretch>
            <a:fillRect/>
          </a:stretch>
        </p:blipFill>
        <p:spPr bwMode="auto">
          <a:xfrm>
            <a:off x="571472" y="1071552"/>
            <a:ext cx="7000924" cy="3857634"/>
          </a:xfrm>
          <a:prstGeom prst="rect">
            <a:avLst/>
          </a:prstGeom>
          <a:noFill/>
        </p:spPr>
      </p:pic>
      <p:pic>
        <p:nvPicPr>
          <p:cNvPr id="48134" name="Picture 6" descr="http://images.rednet.cn/articleimage/2012/08/14/162447516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3116237" y="1071234"/>
            <a:ext cx="6000792" cy="3949889"/>
          </a:xfrm>
          <a:prstGeom prst="rect">
            <a:avLst/>
          </a:prstGeom>
          <a:noFill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5" y="1309370"/>
            <a:ext cx="5283835" cy="36195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2696183" y="1672891"/>
            <a:ext cx="3992880" cy="1014730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不应该浪费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7540" y="493066"/>
            <a:ext cx="5872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你们身边有哪些浪费资源的现象呢？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240" y="1118870"/>
            <a:ext cx="867727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有的同学有很多的学习用品，掉在地上，不及时寻找捡起，一些好好的学习用品在前面笔筒没人认领。 </a:t>
            </a:r>
          </a:p>
        </p:txBody>
      </p:sp>
      <p:sp>
        <p:nvSpPr>
          <p:cNvPr id="8" name="矩形 7"/>
          <p:cNvSpPr/>
          <p:nvPr/>
        </p:nvSpPr>
        <p:spPr>
          <a:xfrm>
            <a:off x="922629" y="2205675"/>
            <a:ext cx="661797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洗手水龙头开得哗啦啦，甚至忘记关了。</a:t>
            </a: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81305" y="2849880"/>
            <a:ext cx="838708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擦脸擦手用的不是手绢，而是一次性的餐巾纸，一天就要好几包。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4710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28596" y="500048"/>
            <a:ext cx="8280920" cy="1177245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课文举了什么例子说明生活中的资源消耗问题。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082" name="Picture 2" descr="http://imgsrc.baidu.com/imgad/pic/item/b17eca8065380cd70c4a56c7aa44ad3459828140.jpg"/>
          <p:cNvPicPr>
            <a:picLocks noChangeAspect="1" noChangeArrowheads="1"/>
          </p:cNvPicPr>
          <p:nvPr/>
        </p:nvPicPr>
        <p:blipFill>
          <a:blip r:embed="rId2" cstate="print"/>
          <a:srcRect r="381" b="9274"/>
          <a:stretch>
            <a:fillRect/>
          </a:stretch>
        </p:blipFill>
        <p:spPr bwMode="auto">
          <a:xfrm>
            <a:off x="571472" y="1785932"/>
            <a:ext cx="3429024" cy="2971827"/>
          </a:xfrm>
          <a:prstGeom prst="rect">
            <a:avLst/>
          </a:prstGeom>
          <a:noFill/>
        </p:spPr>
      </p:pic>
      <p:pic>
        <p:nvPicPr>
          <p:cNvPr id="46084" name="Picture 4" descr="http://pic1.win4000.com/wallpaper/2/596d73c09c54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785932"/>
            <a:ext cx="3893293" cy="2643206"/>
          </a:xfrm>
          <a:prstGeom prst="rect">
            <a:avLst/>
          </a:prstGeom>
          <a:noFill/>
        </p:spPr>
      </p:pic>
      <p:sp>
        <p:nvSpPr>
          <p:cNvPr id="10" name="左箭头 9"/>
          <p:cNvSpPr/>
          <p:nvPr/>
        </p:nvSpPr>
        <p:spPr>
          <a:xfrm>
            <a:off x="4143372" y="2786064"/>
            <a:ext cx="785818" cy="357190"/>
          </a:xfrm>
          <a:prstGeom prst="lef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620" y="499745"/>
            <a:ext cx="7647940" cy="201104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比如一张普通的纸，它也许来自遥远森林中的一棵大树，经过许多道工序，才成为我们书写用的稿纸。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20446" y="2726056"/>
            <a:ext cx="1415772" cy="58477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举例子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51810" y="2597785"/>
            <a:ext cx="429577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说明过度的消耗，会影响我们周围的环境</a:t>
            </a:r>
            <a:r>
              <a:rPr lang="zh-CN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12" name="椭圆 11"/>
          <p:cNvSpPr/>
          <p:nvPr/>
        </p:nvSpPr>
        <p:spPr>
          <a:xfrm>
            <a:off x="1357290" y="571486"/>
            <a:ext cx="1143008" cy="6423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箭头连接符 14"/>
          <p:cNvCxnSpPr/>
          <p:nvPr/>
        </p:nvCxnSpPr>
        <p:spPr>
          <a:xfrm>
            <a:off x="1928794" y="1214428"/>
            <a:ext cx="0" cy="1512168"/>
          </a:xfrm>
          <a:prstGeom prst="straightConnector1">
            <a:avLst/>
          </a:prstGeom>
          <a:ln w="412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9" grpId="0" bldLvl="0" animBg="1"/>
      <p:bldP spid="11" grpId="0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14345" y="1686549"/>
            <a:ext cx="7715304" cy="1531620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云能预示天气。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比如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，在新疆地区，出现云就代表将要下雨。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215390" y="714375"/>
            <a:ext cx="7491730" cy="65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比如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仿写一段运用举例子说明方法的话。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690" y="786130"/>
            <a:ext cx="520700" cy="5080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48814" y="3214692"/>
            <a:ext cx="1857388" cy="50006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574930" y="469344"/>
            <a:ext cx="5871548" cy="887960"/>
            <a:chOff x="1148476" y="1409096"/>
            <a:chExt cx="10869682" cy="2680387"/>
          </a:xfrm>
        </p:grpSpPr>
        <p:sp>
          <p:nvSpPr>
            <p:cNvPr id="4" name="文本框 6"/>
            <p:cNvSpPr txBox="1"/>
            <p:nvPr/>
          </p:nvSpPr>
          <p:spPr>
            <a:xfrm>
              <a:off x="1282301" y="1510816"/>
              <a:ext cx="10735857" cy="21443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应该如何节约呢？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" name="单圆角矩形 4"/>
            <p:cNvSpPr/>
            <p:nvPr/>
          </p:nvSpPr>
          <p:spPr>
            <a:xfrm flipH="1">
              <a:off x="1148476" y="1409096"/>
              <a:ext cx="7405674" cy="2680387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2430453" y="4011617"/>
            <a:ext cx="4071966" cy="646331"/>
          </a:xfrm>
          <a:prstGeom prst="rect">
            <a:avLst/>
          </a:prstGeom>
          <a:solidFill>
            <a:srgbClr val="AAF208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节约很容易做到。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6250" y="1500180"/>
            <a:ext cx="7786742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节约不是要降低我们的生活水准，而是有节制地使用，节省不必要的开支，不铺张，不浪费。节约在很多时候只是</a:t>
            </a:r>
            <a:r>
              <a:rPr lang="zh-CN" altLang="en-US" sz="36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举手之劳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43010" grpId="0" bldLvl="0" animBg="1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imgsrc.baidu.com/imgad/pic/item/c2cec3fdfc039245b09589298d94a4c27d1e25f7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r="-807" b="4737"/>
          <a:stretch>
            <a:fillRect/>
          </a:stretch>
        </p:blipFill>
        <p:spPr bwMode="auto">
          <a:xfrm>
            <a:off x="1296670" y="416560"/>
            <a:ext cx="3942080" cy="450088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01665" y="1697990"/>
            <a:ext cx="20123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洗手时拧小水龙头。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0"/>
          <p:cNvSpPr txBox="1"/>
          <p:nvPr/>
        </p:nvSpPr>
        <p:spPr>
          <a:xfrm>
            <a:off x="5701665" y="3717925"/>
            <a:ext cx="32524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理解表达第二题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0085" y="533400"/>
            <a:ext cx="5293360" cy="3622675"/>
            <a:chOff x="1157" y="840"/>
            <a:chExt cx="8336" cy="57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/>
            <a:srcRect r="7367"/>
            <a:stretch>
              <a:fillRect/>
            </a:stretch>
          </p:blipFill>
          <p:spPr>
            <a:xfrm>
              <a:off x="1157" y="840"/>
              <a:ext cx="8336" cy="5699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7540" y="5865"/>
              <a:ext cx="1928" cy="6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TextBox 3"/>
          <p:cNvSpPr txBox="1"/>
          <p:nvPr/>
        </p:nvSpPr>
        <p:spPr>
          <a:xfrm>
            <a:off x="6125845" y="1534795"/>
            <a:ext cx="201231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夏天适当调高空调的温度。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5831840" y="3724275"/>
            <a:ext cx="32524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理解表达第二题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123277" y="762006"/>
            <a:ext cx="2390793" cy="770890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绿色出行</a:t>
            </a:r>
            <a:endParaRPr lang="zh-CN" altLang="en-US" sz="3400" dirty="0"/>
          </a:p>
        </p:txBody>
      </p:sp>
      <p:sp>
        <p:nvSpPr>
          <p:cNvPr id="57348" name="AutoShape 4" descr="http://img3.imgtn.bdimg.com/it/u=3196854968,2818543267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0962" name="Picture 2" descr="http://s6.sinaimg.cn/mw690/001AaPblzy77xC6ZwRne5&amp;690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r="-1" b="6681"/>
          <a:stretch>
            <a:fillRect/>
          </a:stretch>
        </p:blipFill>
        <p:spPr bwMode="auto">
          <a:xfrm>
            <a:off x="332740" y="762000"/>
            <a:ext cx="5553710" cy="3152775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6052820" y="1575435"/>
            <a:ext cx="2919730" cy="20612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乘公交车、骑自行车、步行，以节省燃料，减少废气排放。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0"/>
          <p:cNvSpPr txBox="1"/>
          <p:nvPr/>
        </p:nvSpPr>
        <p:spPr>
          <a:xfrm>
            <a:off x="5810250" y="3826510"/>
            <a:ext cx="32524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理解表达第二题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8" grpId="0" bldLvl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src.baidu.com/imgad/pic/item/adaf2edda3cc7cd9f039f0f43201213fb80e9183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l="7597" b="10780"/>
          <a:stretch>
            <a:fillRect/>
          </a:stretch>
        </p:blipFill>
        <p:spPr bwMode="auto">
          <a:xfrm>
            <a:off x="-1270" y="0"/>
            <a:ext cx="9145270" cy="5143500"/>
          </a:xfrm>
          <a:prstGeom prst="rect">
            <a:avLst/>
          </a:prstGeom>
          <a:noFill/>
        </p:spPr>
      </p:pic>
      <p:sp>
        <p:nvSpPr>
          <p:cNvPr id="9" name="圆角矩形 8"/>
          <p:cNvSpPr/>
          <p:nvPr/>
        </p:nvSpPr>
        <p:spPr>
          <a:xfrm>
            <a:off x="611560" y="915566"/>
            <a:ext cx="8136904" cy="1584176"/>
          </a:xfrm>
          <a:prstGeom prst="roundRect">
            <a:avLst/>
          </a:prstGeom>
          <a:solidFill>
            <a:schemeClr val="bg1">
              <a:alpha val="38824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683568" y="1203598"/>
            <a:ext cx="7992888" cy="996402"/>
          </a:xfrm>
          <a:prstGeom prst="roundRect">
            <a:avLst/>
          </a:prstGeom>
          <a:solidFill>
            <a:srgbClr val="FFFFFF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23  这不仅仅是个人修养</a:t>
            </a:r>
          </a:p>
        </p:txBody>
      </p:sp>
      <p:sp>
        <p:nvSpPr>
          <p:cNvPr id="75778" name="AutoShape 2" descr="http://img4.imgtn.bdimg.com/it/u=633760409,2239638681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636" name="AutoShape 4" descr="http://img0.imgtn.bdimg.com/it/u=3919955990,2958809206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-14605" y="109220"/>
            <a:ext cx="3097530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1"/>
          <p:cNvSpPr txBox="1"/>
          <p:nvPr/>
        </p:nvSpPr>
        <p:spPr>
          <a:xfrm>
            <a:off x="182871" y="92906"/>
            <a:ext cx="197739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苏教版  语文  三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年级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下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7" name="文本框 14">
            <a:hlinkClick r:id="rId5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357172"/>
            <a:ext cx="807249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节约还要物尽其用，使每一样东西都得到合理高效的利用。</a:t>
            </a:r>
          </a:p>
        </p:txBody>
      </p:sp>
      <p:pic>
        <p:nvPicPr>
          <p:cNvPr id="116740" name="Picture 4" descr="http://imgsrc.baidu.com/image/c0%3Dshijue1%2C0%2C0%2C294%2C40/sign=3fd9f5e93087e950561afb2f78513936/342ac65c10385343722b7d0b9913b07eca808830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2085" b="6250"/>
          <a:stretch>
            <a:fillRect/>
          </a:stretch>
        </p:blipFill>
        <p:spPr bwMode="auto">
          <a:xfrm>
            <a:off x="571472" y="1643056"/>
            <a:ext cx="5143536" cy="328760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929322" y="2071684"/>
            <a:ext cx="2214578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废弃物品分类回收利用。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6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42876" y="4286262"/>
            <a:ext cx="8858280" cy="641714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旧自行车、旧衣服卖到二手市场或送给需要的人。</a:t>
            </a:r>
          </a:p>
        </p:txBody>
      </p:sp>
      <p:pic>
        <p:nvPicPr>
          <p:cNvPr id="37890" name="Picture 2" descr="http://imgsrc.baidu.com/imgad/pic/item/810a19d8bc3eb135800a73b3ac1ea8d3fc1f44ed.jpg"/>
          <p:cNvPicPr>
            <a:picLocks noChangeAspect="1" noChangeArrowheads="1"/>
          </p:cNvPicPr>
          <p:nvPr/>
        </p:nvPicPr>
        <p:blipFill>
          <a:blip r:embed="rId3" cstate="print"/>
          <a:srcRect r="201" b="6250"/>
          <a:stretch>
            <a:fillRect/>
          </a:stretch>
        </p:blipFill>
        <p:spPr bwMode="auto">
          <a:xfrm>
            <a:off x="571472" y="214296"/>
            <a:ext cx="6572296" cy="411596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56870" y="428625"/>
            <a:ext cx="8143240" cy="1450340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不仅仅是个人修养，更是社会文明的表现。</a:t>
            </a:r>
            <a:endParaRPr lang="zh-CN" altLang="en-US" sz="3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422563" y="3066682"/>
            <a:ext cx="8143932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0480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“这”指的是节约，从我做起的做法。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69670" y="1915160"/>
            <a:ext cx="5796280" cy="770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想一想：</a:t>
            </a:r>
            <a:r>
              <a:rPr lang="zh-CN" altLang="en-US" sz="3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“这”指的是什么？</a:t>
            </a:r>
            <a:endParaRPr lang="zh-CN" altLang="en-US" sz="3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9"/>
          <p:cNvSpPr txBox="1"/>
          <p:nvPr/>
        </p:nvSpPr>
        <p:spPr>
          <a:xfrm>
            <a:off x="1078399" y="506889"/>
            <a:ext cx="152313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小拓展</a:t>
            </a:r>
            <a:endParaRPr lang="zh-CN" altLang="en-US" sz="2800" b="1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1078409" y="1126133"/>
            <a:ext cx="731631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结合课文内容，谈谈你对节约的理解。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285720" y="1928808"/>
            <a:ext cx="8648700" cy="12496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节约要从身边小事做起，节省不必要的开支，尽力做到物尽其用。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0"/>
          <p:cNvSpPr txBox="1"/>
          <p:nvPr/>
        </p:nvSpPr>
        <p:spPr>
          <a:xfrm>
            <a:off x="2109470" y="506730"/>
            <a:ext cx="32524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理解表达第一题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714375" y="714375"/>
            <a:ext cx="7848600" cy="411924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627657" y="2238631"/>
            <a:ext cx="569387" cy="787395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节约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00298" y="1428742"/>
            <a:ext cx="278608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传统美德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8860" y="2071684"/>
            <a:ext cx="264320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保护家园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57422" y="2714626"/>
            <a:ext cx="264320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节制、节省资源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28860" y="3357568"/>
            <a:ext cx="2000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健康、环保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2143108" y="1428742"/>
            <a:ext cx="214314" cy="2428892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左大括号 25"/>
          <p:cNvSpPr/>
          <p:nvPr/>
        </p:nvSpPr>
        <p:spPr>
          <a:xfrm flipH="1">
            <a:off x="4857752" y="2714626"/>
            <a:ext cx="214314" cy="1214446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5072066" y="3000378"/>
            <a:ext cx="157163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物尽其用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69950" y="863600"/>
            <a:ext cx="75755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</a:p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不</a:t>
            </a:r>
          </a:p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仅</a:t>
            </a:r>
          </a:p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仅</a:t>
            </a:r>
          </a:p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</a:p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</a:p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</a:p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修</a:t>
            </a:r>
          </a:p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养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左大括号 19"/>
          <p:cNvSpPr/>
          <p:nvPr/>
        </p:nvSpPr>
        <p:spPr>
          <a:xfrm flipH="1">
            <a:off x="6500826" y="1428742"/>
            <a:ext cx="214314" cy="2571768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6786578" y="2285998"/>
            <a:ext cx="1571636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节约资源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保护家园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083" y="339755"/>
            <a:ext cx="2651725" cy="561692"/>
            <a:chOff x="192083" y="411510"/>
            <a:chExt cx="2651725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结构梳理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  <p:sp>
        <p:nvSpPr>
          <p:cNvPr id="4" name="燕尾形箭头 3"/>
          <p:cNvSpPr/>
          <p:nvPr/>
        </p:nvSpPr>
        <p:spPr>
          <a:xfrm>
            <a:off x="1331595" y="2571750"/>
            <a:ext cx="360045" cy="144145"/>
          </a:xfrm>
          <a:prstGeom prst="notched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8" grpId="0"/>
      <p:bldP spid="19" grpId="0"/>
      <p:bldP spid="25" grpId="0" animBg="1"/>
      <p:bldP spid="26" grpId="0" animBg="1"/>
      <p:bldP spid="27" grpId="0"/>
      <p:bldP spid="20" grpId="0" animBg="1"/>
      <p:bldP spid="28" grpId="0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4348" y="1357304"/>
            <a:ext cx="7315745" cy="18402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课文由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俭以养德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引出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，使我们意识到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的严重性；启发从小养成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的好习惯。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00430" y="1982783"/>
            <a:ext cx="2286016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身边浪费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93142" y="1366829"/>
            <a:ext cx="1928826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节约问题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00047" y="2572067"/>
            <a:ext cx="1928826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勤俭节约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主题概括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4282" y="642290"/>
            <a:ext cx="8643998" cy="33896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节约的名言</a:t>
            </a:r>
            <a:endParaRPr lang="zh-CN" altLang="en-US" sz="36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取之有度，用之有节，则常足。</a:t>
            </a:r>
          </a:p>
          <a:p>
            <a:pPr algn="r">
              <a:lnSpc>
                <a:spcPct val="120000"/>
              </a:lnSpc>
            </a:pPr>
            <a:r>
              <a:rPr 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《资治通鉴》</a:t>
            </a:r>
          </a:p>
          <a:p>
            <a:pPr>
              <a:lnSpc>
                <a:spcPct val="120000"/>
              </a:lnSpc>
            </a:pPr>
            <a:r>
              <a:rPr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由俭入奢易，由奢入俭难。——司马光</a:t>
            </a:r>
          </a:p>
          <a:p>
            <a:pPr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节约与勤勉是人类两个名医。 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卢梭</a:t>
            </a:r>
            <a:endParaRPr lang="zh-CN" altLang="en-US" sz="36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3327" y="309910"/>
            <a:ext cx="2376264" cy="561692"/>
            <a:chOff x="179512" y="411510"/>
            <a:chExt cx="2376264" cy="561692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拓展延伸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42844" y="786373"/>
            <a:ext cx="8286808" cy="2284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、辨字组词。</a:t>
            </a:r>
            <a:endParaRPr lang="zh-CN" altLang="en-US" sz="32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材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     )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竭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     )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倡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     )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序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     )</a:t>
            </a: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财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     )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喝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     )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唱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     )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予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     )</a:t>
            </a:r>
          </a:p>
        </p:txBody>
      </p:sp>
      <p:sp>
        <p:nvSpPr>
          <p:cNvPr id="17" name="矩形 16"/>
          <p:cNvSpPr/>
          <p:nvPr/>
        </p:nvSpPr>
        <p:spPr>
          <a:xfrm>
            <a:off x="1000100" y="164305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木材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000100" y="242887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钱财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3066531" y="164305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竭力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071802" y="242887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喝水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5072066" y="164305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倡导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5072066" y="242887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唱歌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143768" y="164305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顺序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143768" y="242887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给予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79512" y="339755"/>
            <a:ext cx="2376264" cy="561692"/>
            <a:chOff x="179512" y="411510"/>
            <a:chExt cx="2376264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45397" y="697708"/>
            <a:ext cx="8653777" cy="302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二、照样子，写句子。</a:t>
            </a:r>
            <a:endParaRPr lang="zh-CN" altLang="en-US" sz="32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lang="en-US" altLang="zh-CN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节约不是要降低我们的生活水准，而是有节制地使用，节省不必要的开支，不铺张，不浪费。</a:t>
            </a:r>
            <a:endParaRPr lang="zh-CN" altLang="en-US" sz="32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不是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……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而是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……</a:t>
            </a:r>
            <a:endParaRPr lang="en-US" altLang="zh-CN" sz="32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________________________________________</a:t>
            </a:r>
          </a:p>
        </p:txBody>
      </p:sp>
      <p:sp>
        <p:nvSpPr>
          <p:cNvPr id="7" name="矩形 6"/>
          <p:cNvSpPr/>
          <p:nvPr/>
        </p:nvSpPr>
        <p:spPr>
          <a:xfrm>
            <a:off x="768323" y="3145470"/>
            <a:ext cx="77764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不是没有美</a:t>
            </a:r>
            <a:r>
              <a:rPr 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而是我们缺少发现美的眼光。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45397" y="868522"/>
            <a:ext cx="8653777" cy="2530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2.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如果不好好利用，随手涂涂写写就丢掉，不仅浪费别人的劳动成果，也浪费了珍贵的木材。</a:t>
            </a: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不仅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……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也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……</a:t>
            </a: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________________________________________</a:t>
            </a: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73720" y="2814395"/>
            <a:ext cx="721523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他不仅是我同学 也是我最好的朋友。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409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93620" y="655955"/>
            <a:ext cx="6457950" cy="3830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7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俭以养德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出于诸葛亮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诫子书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：“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夫君子之行，静以修身，俭以养德，非淡泊无以明志，非宁静无以致远。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”指恬静以修善自身，</a:t>
            </a:r>
            <a:r>
              <a:rPr lang="zh-CN" altLang="en-US" sz="27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俭朴以淳养品德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。诸葛亮因为蜀国效力，鞠躬尽瘁死而后已，所以没有那么多的时间教育自己的儿子诸葛瞻，写下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诫子书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给八岁的儿子，教育他要正直做人，今后要为国效力，做一个有用的人。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26" name="Picture 2" descr="https://timgsa.baidu.com/timg?image&amp;quality=80&amp;size=b9999_10000&amp;sec=1538404817668&amp;di=d4178ec593fa2738e92d340661d6a222&amp;imgtype=0&amp;src=http%3A%2F%2Fnews.hnjy.com.cn%2Fu%2Fcms%2Fnews%2F201408%2F07171843e1l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479"/>
          <a:stretch>
            <a:fillRect/>
          </a:stretch>
        </p:blipFill>
        <p:spPr bwMode="auto">
          <a:xfrm>
            <a:off x="-470535" y="314960"/>
            <a:ext cx="2783840" cy="4667250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231804" y="378171"/>
            <a:ext cx="1629583" cy="400110"/>
            <a:chOff x="160049" y="525491"/>
            <a:chExt cx="1629583" cy="40011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文本框 11"/>
            <p:cNvSpPr txBox="1"/>
            <p:nvPr/>
          </p:nvSpPr>
          <p:spPr>
            <a:xfrm>
              <a:off x="172162" y="525491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9675" y="1553845"/>
            <a:ext cx="2856865" cy="2286000"/>
          </a:xfrm>
          <a:prstGeom prst="rect">
            <a:avLst/>
          </a:prstGeom>
          <a:effectLst>
            <a:softEdge rad="139700"/>
          </a:effectLst>
        </p:spPr>
      </p:pic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14282" y="500383"/>
            <a:ext cx="8290475" cy="10534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三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、为减少浪费现象，请你写几条标语，作为警示。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0100" y="1785932"/>
            <a:ext cx="7000924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财富有限，节约无限。</a:t>
            </a:r>
          </a:p>
          <a:p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民以食为天，食以俭为先。</a:t>
            </a:r>
          </a:p>
          <a:p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倡导“光盘”，拒绝“剩”宴。</a:t>
            </a:r>
          </a:p>
          <a:p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坚守勤俭美德，引领节约时尚。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131840" y="151151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849320" y="1511518"/>
            <a:ext cx="12955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养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36455" y="1157348"/>
            <a:ext cx="93610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xiū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60967" y="1104731"/>
            <a:ext cx="79208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cāo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499992" y="1511518"/>
            <a:ext cx="132121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耗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04048" y="1082890"/>
            <a:ext cx="79208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hào</a:t>
            </a:r>
            <a:endParaRPr lang="zh-CN" altLang="en-US" sz="3000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5965223" y="1511518"/>
            <a:ext cx="128572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90295" y="1082890"/>
            <a:ext cx="74194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pǔ</a:t>
            </a:r>
            <a:endParaRPr lang="zh-CN" altLang="en-US" sz="3000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7355240" y="1511518"/>
            <a:ext cx="139322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稿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380312" y="1059582"/>
            <a:ext cx="864096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gǎo</a:t>
            </a:r>
            <a:endParaRPr lang="zh-CN" altLang="en-US" sz="3000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835696" y="2856362"/>
            <a:ext cx="139322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97990" y="2427605"/>
            <a:ext cx="98044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jiǎn</a:t>
            </a: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203848" y="2856362"/>
            <a:ext cx="139322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社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228920" y="2407242"/>
            <a:ext cx="91103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shè</a:t>
            </a:r>
            <a:endParaRPr lang="zh-CN" altLang="en-US" sz="3000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474920" y="2856362"/>
            <a:ext cx="1825272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燃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烧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499992" y="2427734"/>
            <a:ext cx="7200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rán</a:t>
            </a:r>
            <a:endParaRPr lang="zh-CN" altLang="en-US" sz="3000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5940152" y="2787774"/>
            <a:ext cx="1368152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效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397272" y="2359146"/>
            <a:ext cx="91103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xiào</a:t>
            </a:r>
            <a:endParaRPr lang="zh-CN" altLang="en-US" sz="3000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7452320" y="2787774"/>
            <a:ext cx="1368152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妨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787005" y="2359025"/>
            <a:ext cx="10337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fán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14">
            <a:hlinkClick r:id="rId3" action="ppaction://hlinkfile"/>
          </p:cNvPr>
          <p:cNvSpPr txBox="1"/>
          <p:nvPr/>
        </p:nvSpPr>
        <p:spPr>
          <a:xfrm>
            <a:off x="653667" y="37914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朗读课文 扫清障碍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1263" y="488916"/>
            <a:ext cx="351070" cy="3801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4337204" y="435126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091" y="420500"/>
            <a:ext cx="366860" cy="45633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33539" y="1367066"/>
            <a:ext cx="1121491" cy="438582"/>
            <a:chOff x="505294" y="1510576"/>
            <a:chExt cx="1121491" cy="438582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1524285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25663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2418006" y="158690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28901" y="158309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96691" y="158309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60746" y="159008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979971" y="161294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18006" y="288929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88336" y="288929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079291" y="288929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990516" y="285944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510706" y="285627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000"/>
                            </p:stCondLst>
                            <p:childTnLst>
                              <p:par>
                                <p:cTn id="9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16" grpId="0"/>
      <p:bldP spid="16" grpId="1"/>
      <p:bldP spid="18" grpId="0"/>
      <p:bldP spid="18" grpId="1"/>
      <p:bldP spid="21" grpId="0"/>
      <p:bldP spid="21" grpId="1"/>
      <p:bldP spid="24" grpId="0"/>
      <p:bldP spid="24" grpId="1"/>
      <p:bldP spid="26" grpId="0"/>
      <p:bldP spid="26" grpId="1"/>
      <p:bldP spid="29" grpId="0"/>
      <p:bldP spid="29" grpId="1"/>
      <p:bldP spid="35" grpId="0"/>
      <p:bldP spid="35" grpId="1"/>
      <p:bldP spid="37" grpId="0"/>
      <p:bldP spid="37" grpId="1"/>
      <p:bldP spid="14" grpId="0" bldLvl="0" animBg="1"/>
      <p:bldP spid="7" grpId="0" bldLvl="0" animBg="1"/>
      <p:bldP spid="8" grpId="0" bldLvl="0" animBg="1"/>
      <p:bldP spid="13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8" grpId="0" bldLvl="0" animBg="1"/>
      <p:bldP spid="3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1" name="组合 7"/>
          <p:cNvGrpSpPr/>
          <p:nvPr/>
        </p:nvGrpSpPr>
        <p:grpSpPr>
          <a:xfrm>
            <a:off x="1673925" y="859468"/>
            <a:ext cx="1095518" cy="1139190"/>
            <a:chOff x="2437" y="2032"/>
            <a:chExt cx="1244" cy="1264"/>
          </a:xfrm>
        </p:grpSpPr>
        <p:sp>
          <p:nvSpPr>
            <p:cNvPr id="123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1733287" y="868755"/>
            <a:ext cx="608489" cy="11772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予</a:t>
            </a:r>
          </a:p>
        </p:txBody>
      </p:sp>
      <p:sp>
        <p:nvSpPr>
          <p:cNvPr id="12294" name="文本框 64"/>
          <p:cNvSpPr txBox="1"/>
          <p:nvPr/>
        </p:nvSpPr>
        <p:spPr>
          <a:xfrm>
            <a:off x="3017125" y="895663"/>
            <a:ext cx="999303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4349846" y="868993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序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5692570" y="850895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</a:t>
            </a:r>
          </a:p>
        </p:txBody>
      </p:sp>
      <p:sp>
        <p:nvSpPr>
          <p:cNvPr id="12300" name="文本框 64"/>
          <p:cNvSpPr txBox="1"/>
          <p:nvPr/>
        </p:nvSpPr>
        <p:spPr>
          <a:xfrm>
            <a:off x="7022296" y="843305"/>
            <a:ext cx="93547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竭</a:t>
            </a:r>
          </a:p>
        </p:txBody>
      </p:sp>
      <p:sp>
        <p:nvSpPr>
          <p:cNvPr id="12302" name="文本框 64"/>
          <p:cNvSpPr txBox="1"/>
          <p:nvPr/>
        </p:nvSpPr>
        <p:spPr>
          <a:xfrm>
            <a:off x="2166414" y="2210743"/>
            <a:ext cx="834658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</a:t>
            </a:r>
          </a:p>
        </p:txBody>
      </p:sp>
      <p:sp>
        <p:nvSpPr>
          <p:cNvPr id="12304" name="文本框 64"/>
          <p:cNvSpPr txBox="1"/>
          <p:nvPr/>
        </p:nvSpPr>
        <p:spPr>
          <a:xfrm>
            <a:off x="3654079" y="2187247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倡</a:t>
            </a:r>
          </a:p>
        </p:txBody>
      </p:sp>
      <p:grpSp>
        <p:nvGrpSpPr>
          <p:cNvPr id="3" name="组合 7"/>
          <p:cNvGrpSpPr/>
          <p:nvPr/>
        </p:nvGrpSpPr>
        <p:grpSpPr>
          <a:xfrm>
            <a:off x="2968541" y="877565"/>
            <a:ext cx="1095518" cy="1139190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" name="组合 7"/>
          <p:cNvGrpSpPr/>
          <p:nvPr/>
        </p:nvGrpSpPr>
        <p:grpSpPr>
          <a:xfrm>
            <a:off x="4299833" y="859468"/>
            <a:ext cx="1095518" cy="1139190"/>
            <a:chOff x="2437" y="2032"/>
            <a:chExt cx="1244" cy="1264"/>
          </a:xfrm>
        </p:grpSpPr>
        <p:sp>
          <p:nvSpPr>
            <p:cNvPr id="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" name="组合 7"/>
          <p:cNvGrpSpPr/>
          <p:nvPr/>
        </p:nvGrpSpPr>
        <p:grpSpPr>
          <a:xfrm>
            <a:off x="5638746" y="850895"/>
            <a:ext cx="1095518" cy="1139190"/>
            <a:chOff x="2437" y="2032"/>
            <a:chExt cx="1244" cy="1264"/>
          </a:xfrm>
        </p:grpSpPr>
        <p:sp>
          <p:nvSpPr>
            <p:cNvPr id="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5" name="组合 7"/>
          <p:cNvGrpSpPr/>
          <p:nvPr/>
        </p:nvGrpSpPr>
        <p:grpSpPr>
          <a:xfrm>
            <a:off x="7033336" y="861879"/>
            <a:ext cx="1095518" cy="1139190"/>
            <a:chOff x="2437" y="2032"/>
            <a:chExt cx="1244" cy="1264"/>
          </a:xfrm>
        </p:grpSpPr>
        <p:sp>
          <p:nvSpPr>
            <p:cNvPr id="1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9" name="组合 7"/>
          <p:cNvGrpSpPr/>
          <p:nvPr/>
        </p:nvGrpSpPr>
        <p:grpSpPr>
          <a:xfrm>
            <a:off x="2158938" y="2209791"/>
            <a:ext cx="1095518" cy="1139190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" name="组合 7"/>
          <p:cNvGrpSpPr/>
          <p:nvPr/>
        </p:nvGrpSpPr>
        <p:grpSpPr>
          <a:xfrm>
            <a:off x="3599098" y="2201218"/>
            <a:ext cx="1095518" cy="1139190"/>
            <a:chOff x="2437" y="2032"/>
            <a:chExt cx="1244" cy="1264"/>
          </a:xfrm>
        </p:grpSpPr>
        <p:sp>
          <p:nvSpPr>
            <p:cNvPr id="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4" name="文本框 64"/>
          <p:cNvSpPr txBox="1"/>
          <p:nvPr/>
        </p:nvSpPr>
        <p:spPr>
          <a:xfrm>
            <a:off x="4937757" y="2209791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式</a:t>
            </a:r>
          </a:p>
        </p:txBody>
      </p:sp>
      <p:grpSp>
        <p:nvGrpSpPr>
          <p:cNvPr id="45" name="组合 7"/>
          <p:cNvGrpSpPr/>
          <p:nvPr/>
        </p:nvGrpSpPr>
        <p:grpSpPr>
          <a:xfrm>
            <a:off x="4878680" y="2210505"/>
            <a:ext cx="1095518" cy="1139190"/>
            <a:chOff x="2437" y="2032"/>
            <a:chExt cx="1244" cy="1264"/>
          </a:xfrm>
        </p:grpSpPr>
        <p:sp>
          <p:nvSpPr>
            <p:cNvPr id="4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9" name="文本框 64"/>
          <p:cNvSpPr txBox="1"/>
          <p:nvPr/>
        </p:nvSpPr>
        <p:spPr>
          <a:xfrm>
            <a:off x="6182385" y="2210743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塑</a:t>
            </a:r>
          </a:p>
        </p:txBody>
      </p:sp>
      <p:grpSp>
        <p:nvGrpSpPr>
          <p:cNvPr id="50" name="组合 7"/>
          <p:cNvGrpSpPr/>
          <p:nvPr/>
        </p:nvGrpSpPr>
        <p:grpSpPr>
          <a:xfrm>
            <a:off x="6142802" y="2211457"/>
            <a:ext cx="1095518" cy="1139190"/>
            <a:chOff x="2437" y="2032"/>
            <a:chExt cx="1244" cy="1264"/>
          </a:xfrm>
        </p:grpSpPr>
        <p:sp>
          <p:nvSpPr>
            <p:cNvPr id="5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4" name="组合 33"/>
          <p:cNvGrpSpPr/>
          <p:nvPr/>
        </p:nvGrpSpPr>
        <p:grpSpPr>
          <a:xfrm>
            <a:off x="252279" y="810571"/>
            <a:ext cx="1121491" cy="438582"/>
            <a:chOff x="467544" y="523551"/>
            <a:chExt cx="1121491" cy="438582"/>
          </a:xfrm>
        </p:grpSpPr>
        <p:sp>
          <p:nvSpPr>
            <p:cNvPr id="67" name="TextBox 11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44" grpId="0"/>
      <p:bldP spid="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2540" y="784860"/>
            <a:ext cx="2478405" cy="1894205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490741" y="171294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8705" y="1276350"/>
            <a:ext cx="2400935" cy="1977390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359213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</a:p>
        </p:txBody>
      </p:sp>
      <p:sp>
        <p:nvSpPr>
          <p:cNvPr id="94" name="文本框 64"/>
          <p:cNvSpPr txBox="1"/>
          <p:nvPr/>
        </p:nvSpPr>
        <p:spPr>
          <a:xfrm>
            <a:off x="3918898" y="1708160"/>
            <a:ext cx="1728192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</a:p>
        </p:txBody>
      </p:sp>
      <p:sp>
        <p:nvSpPr>
          <p:cNvPr id="96" name="文本框 64"/>
          <p:cNvSpPr txBox="1"/>
          <p:nvPr/>
        </p:nvSpPr>
        <p:spPr>
          <a:xfrm>
            <a:off x="6731228" y="127763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840886" y="2140208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36030" y="2777490"/>
            <a:ext cx="2478405" cy="1894205"/>
          </a:xfrm>
          <a:prstGeom prst="rect">
            <a:avLst/>
          </a:prstGeom>
        </p:spPr>
      </p:pic>
      <p:cxnSp>
        <p:nvCxnSpPr>
          <p:cNvPr id="4" name="直线连接符 75"/>
          <p:cNvCxnSpPr/>
          <p:nvPr/>
        </p:nvCxnSpPr>
        <p:spPr>
          <a:xfrm>
            <a:off x="6474231" y="370557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64"/>
          <p:cNvSpPr txBox="1"/>
          <p:nvPr/>
        </p:nvSpPr>
        <p:spPr>
          <a:xfrm>
            <a:off x="6714718" y="3270260"/>
            <a:ext cx="1728192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  结构</a:t>
            </a:r>
          </a:p>
        </p:txBody>
      </p:sp>
      <p:sp>
        <p:nvSpPr>
          <p:cNvPr id="6" name="文本框 64"/>
          <p:cNvSpPr txBox="1"/>
          <p:nvPr/>
        </p:nvSpPr>
        <p:spPr>
          <a:xfrm>
            <a:off x="2411001" y="2579122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倡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4"/>
          <p:cNvSpPr txBox="1"/>
          <p:nvPr/>
        </p:nvSpPr>
        <p:spPr>
          <a:xfrm>
            <a:off x="638929" y="2570738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64"/>
          <p:cNvSpPr txBox="1"/>
          <p:nvPr/>
        </p:nvSpPr>
        <p:spPr>
          <a:xfrm>
            <a:off x="1546905" y="2579122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竭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64"/>
          <p:cNvSpPr txBox="1"/>
          <p:nvPr/>
        </p:nvSpPr>
        <p:spPr>
          <a:xfrm>
            <a:off x="4065667" y="2355726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64"/>
          <p:cNvSpPr txBox="1"/>
          <p:nvPr/>
        </p:nvSpPr>
        <p:spPr>
          <a:xfrm>
            <a:off x="4785747" y="2360058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64"/>
          <p:cNvSpPr txBox="1"/>
          <p:nvPr/>
        </p:nvSpPr>
        <p:spPr>
          <a:xfrm>
            <a:off x="6802730" y="1937933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予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64"/>
          <p:cNvSpPr txBox="1"/>
          <p:nvPr/>
        </p:nvSpPr>
        <p:spPr>
          <a:xfrm>
            <a:off x="7306786" y="1937933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64"/>
          <p:cNvSpPr txBox="1"/>
          <p:nvPr/>
        </p:nvSpPr>
        <p:spPr>
          <a:xfrm>
            <a:off x="7882850" y="1937933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塑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64"/>
          <p:cNvSpPr txBox="1"/>
          <p:nvPr/>
        </p:nvSpPr>
        <p:spPr>
          <a:xfrm>
            <a:off x="7274108" y="3809888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25" grpId="0"/>
      <p:bldP spid="30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754380" y="1419225"/>
            <a:ext cx="743585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：少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目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省   广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予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序   耒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毛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耗      </a:t>
            </a:r>
            <a:r>
              <a:rPr lang="zh-CN" altLang="en-US" sz="2800" dirty="0" smtClean="0"/>
              <a:t>    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39"/>
          <p:cNvSpPr txBox="1"/>
          <p:nvPr/>
        </p:nvSpPr>
        <p:spPr>
          <a:xfrm>
            <a:off x="770255" y="2353310"/>
            <a:ext cx="153924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比一比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41"/>
          <p:cNvSpPr txBox="1"/>
          <p:nvPr/>
        </p:nvSpPr>
        <p:spPr>
          <a:xfrm>
            <a:off x="2203450" y="2358390"/>
            <a:ext cx="466026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防（防止）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妨（妨碍）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予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411760" y="1301011"/>
            <a:ext cx="864096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00B0604020202020204" pitchFamily="34" charset="0"/>
              </a:rPr>
              <a:t>yǔ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89968" y="2427357"/>
            <a:ext cx="4536504" cy="691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注意“予”要区别“子”。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55776" y="2427734"/>
            <a:ext cx="576064" cy="504056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06225"/>
              <a:gd name="adj6" fmla="val -44436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要少写 “丶”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35896" y="410999"/>
            <a:ext cx="1944216" cy="577081"/>
            <a:chOff x="3635896" y="554509"/>
            <a:chExt cx="1944216" cy="577081"/>
          </a:xfrm>
        </p:grpSpPr>
        <p:sp>
          <p:nvSpPr>
            <p:cNvPr id="5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易写错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5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animBg="1"/>
      <p:bldP spid="4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2104</Words>
  <Application>Microsoft Office PowerPoint</Application>
  <PresentationFormat>全屏显示(16:9)</PresentationFormat>
  <Paragraphs>226</Paragraphs>
  <Slides>40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56" baseType="lpstr">
      <vt:lpstr>Arial</vt:lpstr>
      <vt:lpstr>宋体</vt:lpstr>
      <vt:lpstr>楷体</vt:lpstr>
      <vt:lpstr>Tahoma</vt:lpstr>
      <vt:lpstr>Times New Roman</vt:lpstr>
      <vt:lpstr>微软雅黑</vt:lpstr>
      <vt:lpstr>Kaiti SC</vt:lpstr>
      <vt:lpstr>Heiti SC Light</vt:lpstr>
      <vt:lpstr>黑体</vt:lpstr>
      <vt:lpstr>GB Pinyinok-B</vt:lpstr>
      <vt:lpstr>幼圆</vt:lpstr>
      <vt:lpstr>华文楷体</vt:lpstr>
      <vt:lpstr>汉语拼音</vt:lpstr>
      <vt:lpstr>Calibri</vt:lpstr>
      <vt:lpstr>1_Office 主题​​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2019-01-21T06:57:23Z</dcterms:modified>
  <cp:category>语文备课大师【全免费】</cp:category>
</cp:coreProperties>
</file>