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8"/>
  </p:notesMasterIdLst>
  <p:sldIdLst>
    <p:sldId id="257" r:id="rId3"/>
    <p:sldId id="256" r:id="rId4"/>
    <p:sldId id="288" r:id="rId5"/>
    <p:sldId id="261" r:id="rId6"/>
    <p:sldId id="262" r:id="rId7"/>
    <p:sldId id="263" r:id="rId8"/>
    <p:sldId id="264" r:id="rId9"/>
    <p:sldId id="267" r:id="rId10"/>
    <p:sldId id="265" r:id="rId11"/>
    <p:sldId id="272" r:id="rId12"/>
    <p:sldId id="258" r:id="rId13"/>
    <p:sldId id="281" r:id="rId14"/>
    <p:sldId id="282" r:id="rId15"/>
    <p:sldId id="266" r:id="rId16"/>
    <p:sldId id="268" r:id="rId17"/>
    <p:sldId id="269" r:id="rId19"/>
    <p:sldId id="270" r:id="rId20"/>
    <p:sldId id="271" r:id="rId2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幸全" initials="幸" lastIdx="0" clrIdx="0"/>
  <p:cmAuthor id="2" name="作者" initials="作"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2A2EC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5" Type="http://schemas.openxmlformats.org/officeDocument/2006/relationships/commentAuthors" Target="commentAuthors.xml"/><Relationship Id="rId24" Type="http://schemas.openxmlformats.org/officeDocument/2006/relationships/tableStyles" Target="tableStyles.xml"/><Relationship Id="rId23" Type="http://schemas.openxmlformats.org/officeDocument/2006/relationships/viewProps" Target="viewProps.xml"/><Relationship Id="rId22" Type="http://schemas.openxmlformats.org/officeDocument/2006/relationships/presProps" Target="presProps.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notesMaster" Target="notesMasters/notesMaster1.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幻灯片图像占位符 1"/>
          <p:cNvSpPr>
            <a:spLocks noGrp="1" noRot="1" noChangeAspect="1" noTextEdit="1"/>
          </p:cNvSpPr>
          <p:nvPr>
            <p:ph type="sldImg"/>
          </p:nvPr>
        </p:nvSpPr>
        <p:spPr bwMode="auto">
          <a:noFill/>
          <a:ln>
            <a:solidFill>
              <a:srgbClr val="000000"/>
            </a:solidFill>
            <a:miter lim="800000"/>
          </a:ln>
        </p:spPr>
      </p:sp>
      <p:sp>
        <p:nvSpPr>
          <p:cNvPr id="73731" name="备注占位符 2"/>
          <p:cNvSpPr>
            <a:spLocks noGrp="1"/>
          </p:cNvSpPr>
          <p:nvPr>
            <p:ph type="body" idx="1"/>
          </p:nvPr>
        </p:nvSpPr>
        <p:spPr bwMode="auto">
          <a:noFill/>
        </p:spPr>
        <p:txBody>
          <a:bodyPr wrap="square" numCol="1" anchor="t" anchorCtr="0" compatLnSpc="1"/>
          <a:lstStyle/>
          <a:p>
            <a:pPr>
              <a:spcBef>
                <a:spcPct val="0"/>
              </a:spcBef>
            </a:pPr>
            <a:endParaRPr lang="zh-CN" altLang="en-US"/>
          </a:p>
        </p:txBody>
      </p:sp>
      <p:sp>
        <p:nvSpPr>
          <p:cNvPr id="73732"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3247296C-306C-4C84-B1CD-06E4C65B098F}" type="slidenum">
              <a:rPr lang="zh-CN" altLang="en-US"/>
            </a:fld>
            <a:endParaRPr lang="en-US"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幻灯片图像占位符 1"/>
          <p:cNvSpPr>
            <a:spLocks noGrp="1" noRot="1" noChangeAspect="1" noTextEdit="1"/>
          </p:cNvSpPr>
          <p:nvPr>
            <p:ph type="sldImg"/>
          </p:nvPr>
        </p:nvSpPr>
        <p:spPr bwMode="auto">
          <a:noFill/>
          <a:ln>
            <a:solidFill>
              <a:srgbClr val="000000"/>
            </a:solidFill>
            <a:miter lim="800000"/>
          </a:ln>
        </p:spPr>
      </p:sp>
      <p:sp>
        <p:nvSpPr>
          <p:cNvPr id="73731" name="备注占位符 2"/>
          <p:cNvSpPr>
            <a:spLocks noGrp="1"/>
          </p:cNvSpPr>
          <p:nvPr>
            <p:ph type="body" idx="1"/>
          </p:nvPr>
        </p:nvSpPr>
        <p:spPr bwMode="auto">
          <a:noFill/>
        </p:spPr>
        <p:txBody>
          <a:bodyPr wrap="square" numCol="1" anchor="t" anchorCtr="0" compatLnSpc="1"/>
          <a:lstStyle/>
          <a:p>
            <a:pPr>
              <a:spcBef>
                <a:spcPct val="0"/>
              </a:spcBef>
            </a:pPr>
            <a:endParaRPr lang="zh-CN" altLang="en-US"/>
          </a:p>
        </p:txBody>
      </p:sp>
      <p:sp>
        <p:nvSpPr>
          <p:cNvPr id="73732"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3247296C-306C-4C84-B1CD-06E4C65B098F}" type="slidenum">
              <a:rPr lang="zh-CN" altLang="en-US"/>
            </a:fld>
            <a:endParaRPr lang="en-US"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幻灯片图像占位符 1"/>
          <p:cNvSpPr>
            <a:spLocks noGrp="1" noRot="1" noChangeAspect="1" noTextEdit="1"/>
          </p:cNvSpPr>
          <p:nvPr>
            <p:ph type="sldImg"/>
          </p:nvPr>
        </p:nvSpPr>
        <p:spPr bwMode="auto">
          <a:noFill/>
          <a:ln>
            <a:solidFill>
              <a:srgbClr val="000000"/>
            </a:solidFill>
            <a:miter lim="800000"/>
          </a:ln>
        </p:spPr>
      </p:sp>
      <p:sp>
        <p:nvSpPr>
          <p:cNvPr id="73731" name="备注占位符 2"/>
          <p:cNvSpPr>
            <a:spLocks noGrp="1"/>
          </p:cNvSpPr>
          <p:nvPr>
            <p:ph type="body" idx="1"/>
          </p:nvPr>
        </p:nvSpPr>
        <p:spPr bwMode="auto">
          <a:noFill/>
        </p:spPr>
        <p:txBody>
          <a:bodyPr wrap="square" numCol="1" anchor="t" anchorCtr="0" compatLnSpc="1"/>
          <a:lstStyle/>
          <a:p>
            <a:pPr>
              <a:spcBef>
                <a:spcPct val="0"/>
              </a:spcBef>
            </a:pPr>
            <a:endParaRPr lang="zh-CN" altLang="en-US"/>
          </a:p>
        </p:txBody>
      </p:sp>
      <p:sp>
        <p:nvSpPr>
          <p:cNvPr id="73732"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3247296C-306C-4C84-B1CD-06E4C65B098F}" type="slidenum">
              <a:rPr lang="zh-CN" altLang="en-US"/>
            </a:fld>
            <a:endParaRPr lang="en-US"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幻灯片图像占位符 1"/>
          <p:cNvSpPr>
            <a:spLocks noGrp="1" noRot="1" noChangeAspect="1" noTextEdit="1"/>
          </p:cNvSpPr>
          <p:nvPr>
            <p:ph type="sldImg"/>
          </p:nvPr>
        </p:nvSpPr>
        <p:spPr bwMode="auto">
          <a:noFill/>
          <a:ln>
            <a:solidFill>
              <a:srgbClr val="000000"/>
            </a:solidFill>
            <a:miter lim="800000"/>
          </a:ln>
        </p:spPr>
      </p:sp>
      <p:sp>
        <p:nvSpPr>
          <p:cNvPr id="73731" name="备注占位符 2"/>
          <p:cNvSpPr>
            <a:spLocks noGrp="1"/>
          </p:cNvSpPr>
          <p:nvPr>
            <p:ph type="body" idx="1"/>
          </p:nvPr>
        </p:nvSpPr>
        <p:spPr bwMode="auto">
          <a:noFill/>
        </p:spPr>
        <p:txBody>
          <a:bodyPr wrap="square" numCol="1" anchor="t" anchorCtr="0" compatLnSpc="1"/>
          <a:lstStyle/>
          <a:p>
            <a:pPr>
              <a:spcBef>
                <a:spcPct val="0"/>
              </a:spcBef>
            </a:pPr>
            <a:endParaRPr lang="zh-CN" altLang="en-US"/>
          </a:p>
        </p:txBody>
      </p:sp>
      <p:sp>
        <p:nvSpPr>
          <p:cNvPr id="73732"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3247296C-306C-4C84-B1CD-06E4C65B098F}" type="slidenum">
              <a:rPr lang="zh-CN" altLang="en-US"/>
            </a:fld>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
        <p:nvSpPr>
          <p:cNvPr id="7" name="文本框 6"/>
          <p:cNvSpPr txBox="1"/>
          <p:nvPr userDrawn="1"/>
        </p:nvSpPr>
        <p:spPr>
          <a:xfrm rot="19920000">
            <a:off x="1541145" y="2562225"/>
            <a:ext cx="9108440" cy="1568450"/>
          </a:xfrm>
          <a:prstGeom prst="rect">
            <a:avLst/>
          </a:prstGeom>
          <a:noFill/>
        </p:spPr>
        <p:txBody>
          <a:bodyPr wrap="square" rtlCol="0">
            <a:spAutoFit/>
          </a:bodyPr>
          <a:p>
            <a:r>
              <a:rPr lang="zh-CN" altLang="en-US" sz="9600" b="1">
                <a:solidFill>
                  <a:schemeClr val="accent5">
                    <a:lumMod val="20000"/>
                    <a:lumOff val="80000"/>
                  </a:schemeClr>
                </a:solidFill>
                <a:latin typeface="华文行楷" panose="02010800040101010101" charset="-122"/>
                <a:ea typeface="华文行楷" panose="02010800040101010101" charset="-122"/>
              </a:rPr>
              <a:t>赵生勤老师课件</a:t>
            </a:r>
            <a:endParaRPr lang="zh-CN" altLang="en-US" sz="9600" b="1">
              <a:solidFill>
                <a:schemeClr val="accent5">
                  <a:lumMod val="20000"/>
                  <a:lumOff val="80000"/>
                </a:schemeClr>
              </a:solidFill>
              <a:latin typeface="华文行楷" panose="02010800040101010101" charset="-122"/>
              <a:ea typeface="华文行楷" panose="02010800040101010101"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1.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3.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4.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png"/><Relationship Id="rId1" Type="http://schemas.openxmlformats.org/officeDocument/2006/relationships/tags" Target="../tags/tag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217" name="图片 2"/>
          <p:cNvPicPr>
            <a:picLocks noChangeAspect="1"/>
          </p:cNvPicPr>
          <p:nvPr/>
        </p:nvPicPr>
        <p:blipFill>
          <a:blip r:embed="rId1"/>
          <a:stretch>
            <a:fillRect/>
          </a:stretch>
        </p:blipFill>
        <p:spPr>
          <a:xfrm>
            <a:off x="0" y="-9525"/>
            <a:ext cx="12192000" cy="6877050"/>
          </a:xfrm>
          <a:prstGeom prst="rect">
            <a:avLst/>
          </a:prstGeom>
          <a:noFill/>
          <a:ln w="9525">
            <a:noFill/>
          </a:ln>
        </p:spPr>
      </p:pic>
      <p:sp>
        <p:nvSpPr>
          <p:cNvPr id="2" name="文本框 1"/>
          <p:cNvSpPr txBox="1"/>
          <p:nvPr/>
        </p:nvSpPr>
        <p:spPr>
          <a:xfrm>
            <a:off x="577850" y="1196975"/>
            <a:ext cx="11036300" cy="2646045"/>
          </a:xfrm>
          <a:prstGeom prst="rect">
            <a:avLst/>
          </a:prstGeom>
          <a:noFill/>
        </p:spPr>
        <p:txBody>
          <a:bodyPr wrap="square" rtlCol="0">
            <a:spAutoFit/>
          </a:bodyPr>
          <a:p>
            <a:r>
              <a:rPr lang="zh-CN" altLang="en-US" sz="16600" b="1">
                <a:solidFill>
                  <a:srgbClr val="FF0000"/>
                </a:solidFill>
                <a:latin typeface="华文行楷" panose="02010800040101010101" charset="-122"/>
                <a:ea typeface="华文行楷" panose="02010800040101010101" charset="-122"/>
              </a:rPr>
              <a:t>修辞立其诚</a:t>
            </a:r>
            <a:endParaRPr lang="zh-CN" altLang="en-US" sz="16600" b="1">
              <a:solidFill>
                <a:srgbClr val="FF0000"/>
              </a:solidFill>
              <a:latin typeface="华文行楷" panose="02010800040101010101" charset="-122"/>
              <a:ea typeface="华文行楷" panose="02010800040101010101" charset="-122"/>
            </a:endParaRPr>
          </a:p>
        </p:txBody>
      </p:sp>
      <p:sp>
        <p:nvSpPr>
          <p:cNvPr id="3" name="文本框 2"/>
          <p:cNvSpPr txBox="1"/>
          <p:nvPr/>
        </p:nvSpPr>
        <p:spPr>
          <a:xfrm>
            <a:off x="4463415" y="4214495"/>
            <a:ext cx="2701290" cy="1106805"/>
          </a:xfrm>
          <a:prstGeom prst="rect">
            <a:avLst/>
          </a:prstGeom>
          <a:noFill/>
        </p:spPr>
        <p:txBody>
          <a:bodyPr wrap="none" rtlCol="0" anchor="t">
            <a:spAutoFit/>
          </a:bodyPr>
          <a:p>
            <a:r>
              <a:rPr lang="zh-CN" sz="6600" b="1" smtClean="0">
                <a:ln>
                  <a:noFill/>
                </a:ln>
                <a:solidFill>
                  <a:srgbClr val="2A2EC8"/>
                </a:solidFill>
                <a:effectLst/>
                <a:latin typeface="华文行楷" panose="02010800040101010101" charset="-122"/>
                <a:ea typeface="华文行楷" panose="02010800040101010101" charset="-122"/>
                <a:cs typeface="Times New Roman" panose="02020603050405020304" pitchFamily="18" charset="0"/>
                <a:sym typeface="+mn-ea"/>
              </a:rPr>
              <a:t>张岱年</a:t>
            </a:r>
            <a:endParaRPr lang="zh-CN" altLang="en-US" sz="6600" b="1" smtClean="0">
              <a:ln>
                <a:noFill/>
              </a:ln>
              <a:solidFill>
                <a:srgbClr val="2A2EC8"/>
              </a:solidFill>
              <a:effectLst/>
              <a:latin typeface="华文行楷" panose="02010800040101010101" charset="-122"/>
              <a:ea typeface="华文行楷" panose="02010800040101010101" charset="-122"/>
              <a:cs typeface="Times New Roman" panose="02020603050405020304" pitchFamily="18" charset="0"/>
              <a:sym typeface="+mn-ea"/>
            </a:endParaRPr>
          </a:p>
        </p:txBody>
      </p:sp>
      <p:pic>
        <p:nvPicPr>
          <p:cNvPr id="5" name="图片 4"/>
          <p:cNvPicPr>
            <a:picLocks noChangeAspect="1"/>
          </p:cNvPicPr>
          <p:nvPr/>
        </p:nvPicPr>
        <p:blipFill>
          <a:blip r:embed="rId2"/>
          <a:stretch>
            <a:fillRect/>
          </a:stretch>
        </p:blipFill>
        <p:spPr>
          <a:xfrm>
            <a:off x="8074025" y="3498850"/>
            <a:ext cx="2101850" cy="3359150"/>
          </a:xfrm>
          <a:prstGeom prst="rect">
            <a:avLst/>
          </a:prstGeom>
        </p:spPr>
      </p:pic>
      <p:pic>
        <p:nvPicPr>
          <p:cNvPr id="6" name="图片 5"/>
          <p:cNvPicPr>
            <a:picLocks noChangeAspect="1"/>
          </p:cNvPicPr>
          <p:nvPr/>
        </p:nvPicPr>
        <p:blipFill>
          <a:blip r:embed="rId3"/>
          <a:stretch>
            <a:fillRect/>
          </a:stretch>
        </p:blipFill>
        <p:spPr>
          <a:xfrm>
            <a:off x="1610995" y="3498850"/>
            <a:ext cx="2197735" cy="3359150"/>
          </a:xfrm>
          <a:prstGeom prst="rect">
            <a:avLst/>
          </a:prstGeom>
        </p:spPr>
      </p:pic>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9217"/>
                                        </p:tgtEl>
                                        <p:attrNameLst>
                                          <p:attrName>style.visibility</p:attrName>
                                        </p:attrNameLst>
                                      </p:cBhvr>
                                      <p:to>
                                        <p:strVal val="visible"/>
                                      </p:to>
                                    </p:set>
                                    <p:anim calcmode="lin" valueType="num">
                                      <p:cBhvr>
                                        <p:cTn id="7" dur="1000" fill="hold"/>
                                        <p:tgtEl>
                                          <p:spTgt spid="9217"/>
                                        </p:tgtEl>
                                        <p:attrNameLst>
                                          <p:attrName>ppt_w</p:attrName>
                                        </p:attrNameLst>
                                      </p:cBhvr>
                                      <p:tavLst>
                                        <p:tav tm="0">
                                          <p:val>
                                            <p:strVal val="#ppt_w*0.70"/>
                                          </p:val>
                                        </p:tav>
                                        <p:tav tm="100000">
                                          <p:val>
                                            <p:strVal val="#ppt_w"/>
                                          </p:val>
                                        </p:tav>
                                      </p:tavLst>
                                    </p:anim>
                                    <p:anim calcmode="lin" valueType="num">
                                      <p:cBhvr>
                                        <p:cTn id="8" dur="1000" fill="hold"/>
                                        <p:tgtEl>
                                          <p:spTgt spid="9217"/>
                                        </p:tgtEl>
                                        <p:attrNameLst>
                                          <p:attrName>ppt_h</p:attrName>
                                        </p:attrNameLst>
                                      </p:cBhvr>
                                      <p:tavLst>
                                        <p:tav tm="0">
                                          <p:val>
                                            <p:strVal val="#ppt_h"/>
                                          </p:val>
                                        </p:tav>
                                        <p:tav tm="100000">
                                          <p:val>
                                            <p:strVal val="#ppt_h"/>
                                          </p:val>
                                        </p:tav>
                                      </p:tavLst>
                                    </p:anim>
                                    <p:animEffect transition="in" filter="fade">
                                      <p:cBhvr>
                                        <p:cTn id="9" dur="1000"/>
                                        <p:tgtEl>
                                          <p:spTgt spid="9217"/>
                                        </p:tgtEl>
                                      </p:cBhvr>
                                    </p:animEffect>
                                  </p:childTnLst>
                                </p:cTn>
                              </p:par>
                            </p:childTnLst>
                          </p:cTn>
                        </p:par>
                        <p:par>
                          <p:cTn id="10" fill="hold">
                            <p:stCondLst>
                              <p:cond delay="1000"/>
                            </p:stCondLst>
                            <p:childTnLst>
                              <p:par>
                                <p:cTn id="11" presetID="2" presetClass="entr" presetSubtype="8" fill="hold" nodeType="afterEffect">
                                  <p:stCondLst>
                                    <p:cond delay="0"/>
                                  </p:stCondLst>
                                  <p:childTnLst>
                                    <p:set>
                                      <p:cBhvr>
                                        <p:cTn id="12" dur="1000" fill="hold">
                                          <p:stCondLst>
                                            <p:cond delay="0"/>
                                          </p:stCondLst>
                                        </p:cTn>
                                        <p:tgtEl>
                                          <p:spTgt spid="6"/>
                                        </p:tgtEl>
                                        <p:attrNameLst>
                                          <p:attrName>style.visibility</p:attrName>
                                        </p:attrNameLst>
                                      </p:cBhvr>
                                      <p:to>
                                        <p:strVal val="visible"/>
                                      </p:to>
                                    </p:set>
                                    <p:anim calcmode="lin" valueType="num">
                                      <p:cBhvr additive="base">
                                        <p:cTn id="13" dur="1000" fill="hold"/>
                                        <p:tgtEl>
                                          <p:spTgt spid="6"/>
                                        </p:tgtEl>
                                        <p:attrNameLst>
                                          <p:attrName>ppt_x</p:attrName>
                                        </p:attrNameLst>
                                      </p:cBhvr>
                                      <p:tavLst>
                                        <p:tav tm="0">
                                          <p:val>
                                            <p:strVal val="0-#ppt_w/2"/>
                                          </p:val>
                                        </p:tav>
                                        <p:tav tm="100000">
                                          <p:val>
                                            <p:strVal val="#ppt_x"/>
                                          </p:val>
                                        </p:tav>
                                      </p:tavLst>
                                    </p:anim>
                                    <p:anim calcmode="lin" valueType="num">
                                      <p:cBhvr additive="base">
                                        <p:cTn id="14" dur="1000" fill="hold"/>
                                        <p:tgtEl>
                                          <p:spTgt spid="6"/>
                                        </p:tgtEl>
                                        <p:attrNameLst>
                                          <p:attrName>ppt_y</p:attrName>
                                        </p:attrNameLst>
                                      </p:cBhvr>
                                      <p:tavLst>
                                        <p:tav tm="0">
                                          <p:val>
                                            <p:strVal val="#ppt_y"/>
                                          </p:val>
                                        </p:tav>
                                        <p:tav tm="100000">
                                          <p:val>
                                            <p:strVal val="#ppt_y"/>
                                          </p:val>
                                        </p:tav>
                                      </p:tavLst>
                                    </p:anim>
                                  </p:childTnLst>
                                </p:cTn>
                              </p:par>
                              <p:par>
                                <p:cTn id="15" presetID="2" presetClass="entr" presetSubtype="2" fill="hold" nodeType="withEffect">
                                  <p:stCondLst>
                                    <p:cond delay="0"/>
                                  </p:stCondLst>
                                  <p:childTnLst>
                                    <p:set>
                                      <p:cBhvr>
                                        <p:cTn id="16" dur="1000" fill="hold">
                                          <p:stCondLst>
                                            <p:cond delay="0"/>
                                          </p:stCondLst>
                                        </p:cTn>
                                        <p:tgtEl>
                                          <p:spTgt spid="5"/>
                                        </p:tgtEl>
                                        <p:attrNameLst>
                                          <p:attrName>style.visibility</p:attrName>
                                        </p:attrNameLst>
                                      </p:cBhvr>
                                      <p:to>
                                        <p:strVal val="visible"/>
                                      </p:to>
                                    </p:set>
                                    <p:anim calcmode="lin" valueType="num">
                                      <p:cBhvr additive="base">
                                        <p:cTn id="17" dur="1000" fill="hold"/>
                                        <p:tgtEl>
                                          <p:spTgt spid="5"/>
                                        </p:tgtEl>
                                        <p:attrNameLst>
                                          <p:attrName>ppt_x</p:attrName>
                                        </p:attrNameLst>
                                      </p:cBhvr>
                                      <p:tavLst>
                                        <p:tav tm="0">
                                          <p:val>
                                            <p:strVal val="1+#ppt_w/2"/>
                                          </p:val>
                                        </p:tav>
                                        <p:tav tm="100000">
                                          <p:val>
                                            <p:strVal val="#ppt_x"/>
                                          </p:val>
                                        </p:tav>
                                      </p:tavLst>
                                    </p:anim>
                                    <p:anim calcmode="lin" valueType="num">
                                      <p:cBhvr additive="base">
                                        <p:cTn id="18" dur="1000" fill="hold"/>
                                        <p:tgtEl>
                                          <p:spTgt spid="5"/>
                                        </p:tgtEl>
                                        <p:attrNameLst>
                                          <p:attrName>ppt_y</p:attrName>
                                        </p:attrNameLst>
                                      </p:cBhvr>
                                      <p:tavLst>
                                        <p:tav tm="0">
                                          <p:val>
                                            <p:strVal val="#ppt_y"/>
                                          </p:val>
                                        </p:tav>
                                        <p:tav tm="100000">
                                          <p:val>
                                            <p:strVal val="#ppt_y"/>
                                          </p:val>
                                        </p:tav>
                                      </p:tavLst>
                                    </p:anim>
                                  </p:childTnLst>
                                </p:cTn>
                              </p:par>
                            </p:childTnLst>
                          </p:cTn>
                        </p:par>
                        <p:par>
                          <p:cTn id="19" fill="hold">
                            <p:stCondLst>
                              <p:cond delay="2000"/>
                            </p:stCondLst>
                            <p:childTnLst>
                              <p:par>
                                <p:cTn id="20" presetID="23" presetClass="entr" presetSubtype="16" fill="hold" grpId="0" nodeType="afterEffect">
                                  <p:stCondLst>
                                    <p:cond delay="0"/>
                                  </p:stCondLst>
                                  <p:childTnLst>
                                    <p:set>
                                      <p:cBhvr>
                                        <p:cTn id="21" dur="1000" fill="hold">
                                          <p:stCondLst>
                                            <p:cond delay="0"/>
                                          </p:stCondLst>
                                        </p:cTn>
                                        <p:tgtEl>
                                          <p:spTgt spid="2"/>
                                        </p:tgtEl>
                                        <p:attrNameLst>
                                          <p:attrName>style.visibility</p:attrName>
                                        </p:attrNameLst>
                                      </p:cBhvr>
                                      <p:to>
                                        <p:strVal val="visible"/>
                                      </p:to>
                                    </p:set>
                                    <p:anim calcmode="lin" valueType="num">
                                      <p:cBhvr>
                                        <p:cTn id="22" dur="1000" fill="hold"/>
                                        <p:tgtEl>
                                          <p:spTgt spid="2"/>
                                        </p:tgtEl>
                                        <p:attrNameLst>
                                          <p:attrName>ppt_w</p:attrName>
                                        </p:attrNameLst>
                                      </p:cBhvr>
                                      <p:tavLst>
                                        <p:tav tm="0">
                                          <p:val>
                                            <p:fltVal val="0"/>
                                          </p:val>
                                        </p:tav>
                                        <p:tav tm="100000">
                                          <p:val>
                                            <p:strVal val="#ppt_w"/>
                                          </p:val>
                                        </p:tav>
                                      </p:tavLst>
                                    </p:anim>
                                    <p:anim calcmode="lin" valueType="num">
                                      <p:cBhvr>
                                        <p:cTn id="23" dur="1000" fill="hold"/>
                                        <p:tgtEl>
                                          <p:spTgt spid="2"/>
                                        </p:tgtEl>
                                        <p:attrNameLst>
                                          <p:attrName>ppt_h</p:attrName>
                                        </p:attrNameLst>
                                      </p:cBhvr>
                                      <p:tavLst>
                                        <p:tav tm="0">
                                          <p:val>
                                            <p:fltVal val="0"/>
                                          </p:val>
                                        </p:tav>
                                        <p:tav tm="100000">
                                          <p:val>
                                            <p:strVal val="#ppt_h"/>
                                          </p:val>
                                        </p:tav>
                                      </p:tavLst>
                                    </p:anim>
                                  </p:childTnLst>
                                </p:cTn>
                              </p:par>
                              <p:par>
                                <p:cTn id="24" presetID="23" presetClass="entr" presetSubtype="16" fill="hold" grpId="0" nodeType="withEffect">
                                  <p:stCondLst>
                                    <p:cond delay="0"/>
                                  </p:stCondLst>
                                  <p:childTnLst>
                                    <p:set>
                                      <p:cBhvr>
                                        <p:cTn id="25" dur="1000" fill="hold">
                                          <p:stCondLst>
                                            <p:cond delay="0"/>
                                          </p:stCondLst>
                                        </p:cTn>
                                        <p:tgtEl>
                                          <p:spTgt spid="3"/>
                                        </p:tgtEl>
                                        <p:attrNameLst>
                                          <p:attrName>style.visibility</p:attrName>
                                        </p:attrNameLst>
                                      </p:cBhvr>
                                      <p:to>
                                        <p:strVal val="visible"/>
                                      </p:to>
                                    </p:set>
                                    <p:anim calcmode="lin" valueType="num">
                                      <p:cBhvr>
                                        <p:cTn id="26" dur="1000" fill="hold"/>
                                        <p:tgtEl>
                                          <p:spTgt spid="3"/>
                                        </p:tgtEl>
                                        <p:attrNameLst>
                                          <p:attrName>ppt_w</p:attrName>
                                        </p:attrNameLst>
                                      </p:cBhvr>
                                      <p:tavLst>
                                        <p:tav tm="0">
                                          <p:val>
                                            <p:fltVal val="0"/>
                                          </p:val>
                                        </p:tav>
                                        <p:tav tm="100000">
                                          <p:val>
                                            <p:strVal val="#ppt_w"/>
                                          </p:val>
                                        </p:tav>
                                      </p:tavLst>
                                    </p:anim>
                                    <p:anim calcmode="lin" valueType="num">
                                      <p:cBhvr>
                                        <p:cTn id="27" dur="1000" fill="hold"/>
                                        <p:tgtEl>
                                          <p:spTgt spid="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403350" y="1421765"/>
            <a:ext cx="9756140" cy="4523105"/>
          </a:xfrm>
          <a:prstGeom prst="rect">
            <a:avLst/>
          </a:prstGeom>
          <a:noFill/>
          <a:ln w="9525">
            <a:noFill/>
          </a:ln>
        </p:spPr>
        <p:txBody>
          <a:bodyPr wrap="square">
            <a:spAutoFit/>
          </a:bodyPr>
          <a:p>
            <a:pPr indent="0">
              <a:lnSpc>
                <a:spcPct val="150000"/>
              </a:lnSpc>
            </a:pPr>
            <a:r>
              <a:rPr lang="zh-CN" sz="3200" b="1">
                <a:solidFill>
                  <a:srgbClr val="FF0000"/>
                </a:solidFill>
                <a:latin typeface="华文中宋" panose="02010600040101010101" charset="-122"/>
                <a:ea typeface="华文中宋" panose="02010600040101010101" charset="-122"/>
              </a:rPr>
              <a:t>经师：</a:t>
            </a:r>
            <a:r>
              <a:rPr lang="zh-CN" sz="3200" b="1">
                <a:latin typeface="华文中宋" panose="02010600040101010101" charset="-122"/>
                <a:ea typeface="华文中宋" panose="02010600040101010101" charset="-122"/>
              </a:rPr>
              <a:t>旧时讲授经书的教师。</a:t>
            </a:r>
            <a:endParaRPr lang="zh-CN" sz="3200" b="1">
              <a:latin typeface="华文中宋" panose="02010600040101010101" charset="-122"/>
              <a:ea typeface="华文中宋" panose="02010600040101010101" charset="-122"/>
            </a:endParaRPr>
          </a:p>
          <a:p>
            <a:pPr indent="0">
              <a:lnSpc>
                <a:spcPct val="150000"/>
              </a:lnSpc>
            </a:pPr>
            <a:r>
              <a:rPr lang="zh-CN" sz="3200" b="1">
                <a:solidFill>
                  <a:srgbClr val="FF0000"/>
                </a:solidFill>
                <a:latin typeface="华文中宋" panose="02010600040101010101" charset="-122"/>
                <a:ea typeface="华文中宋" panose="02010600040101010101" charset="-122"/>
              </a:rPr>
              <a:t>曲学阿世：</a:t>
            </a:r>
            <a:r>
              <a:rPr lang="zh-CN" sz="3200" b="1">
                <a:latin typeface="华文中宋" panose="02010600040101010101" charset="-122"/>
                <a:ea typeface="华文中宋" panose="02010600040101010101" charset="-122"/>
              </a:rPr>
              <a:t>学些邪门歪道的东西，以迎合时尚。</a:t>
            </a:r>
            <a:endParaRPr lang="zh-CN" sz="3200" b="1">
              <a:latin typeface="华文中宋" panose="02010600040101010101" charset="-122"/>
              <a:ea typeface="华文中宋" panose="02010600040101010101" charset="-122"/>
            </a:endParaRPr>
          </a:p>
          <a:p>
            <a:pPr indent="0">
              <a:lnSpc>
                <a:spcPct val="150000"/>
              </a:lnSpc>
            </a:pPr>
            <a:r>
              <a:rPr lang="zh-CN" sz="3200" b="1">
                <a:solidFill>
                  <a:srgbClr val="FF0000"/>
                </a:solidFill>
                <a:latin typeface="华文中宋" panose="02010600040101010101" charset="-122"/>
                <a:ea typeface="华文中宋" panose="02010600040101010101" charset="-122"/>
              </a:rPr>
              <a:t>顺风转舵：</a:t>
            </a:r>
            <a:r>
              <a:rPr lang="zh-CN" sz="3200" b="1">
                <a:latin typeface="华文中宋" panose="02010600040101010101" charset="-122"/>
                <a:ea typeface="华文中宋" panose="02010600040101010101" charset="-122"/>
              </a:rPr>
              <a:t>随着风向转换舵位。比喻顺着情势改变态度（含贬义）。</a:t>
            </a:r>
            <a:endParaRPr lang="zh-CN" sz="3200" b="1">
              <a:latin typeface="华文中宋" panose="02010600040101010101" charset="-122"/>
              <a:ea typeface="华文中宋" panose="02010600040101010101" charset="-122"/>
            </a:endParaRPr>
          </a:p>
          <a:p>
            <a:pPr indent="0">
              <a:lnSpc>
                <a:spcPct val="150000"/>
              </a:lnSpc>
            </a:pPr>
            <a:r>
              <a:rPr lang="zh-CN" sz="3200" b="1">
                <a:solidFill>
                  <a:srgbClr val="FF0000"/>
                </a:solidFill>
                <a:latin typeface="华文中宋" panose="02010600040101010101" charset="-122"/>
                <a:ea typeface="华文中宋" panose="02010600040101010101" charset="-122"/>
              </a:rPr>
              <a:t>哗众取宠：</a:t>
            </a:r>
            <a:r>
              <a:rPr lang="zh-CN" sz="3200" b="1">
                <a:latin typeface="华文中宋" panose="02010600040101010101" charset="-122"/>
                <a:ea typeface="华文中宋" panose="02010600040101010101" charset="-122"/>
              </a:rPr>
              <a:t>以浮夸的言论迎合群众，骗取群众的信赖和支持。</a:t>
            </a:r>
            <a:endParaRPr lang="zh-CN" altLang="en-US" sz="3200" b="1">
              <a:latin typeface="华文中宋" panose="02010600040101010101" charset="-122"/>
              <a:ea typeface="华文中宋" panose="02010600040101010101" charset="-122"/>
            </a:endParaRPr>
          </a:p>
        </p:txBody>
      </p:sp>
      <p:sp>
        <p:nvSpPr>
          <p:cNvPr id="4" name="文本框 3"/>
          <p:cNvSpPr txBox="1"/>
          <p:nvPr/>
        </p:nvSpPr>
        <p:spPr>
          <a:xfrm>
            <a:off x="4886960" y="455930"/>
            <a:ext cx="2418080" cy="768350"/>
          </a:xfrm>
          <a:prstGeom prst="rect">
            <a:avLst/>
          </a:prstGeom>
          <a:noFill/>
        </p:spPr>
        <p:txBody>
          <a:bodyPr wrap="none" rtlCol="0">
            <a:spAutoFit/>
          </a:bodyPr>
          <a:p>
            <a:pPr algn="l"/>
            <a:r>
              <a:rPr lang="zh-CN" sz="4400" b="1">
                <a:solidFill>
                  <a:srgbClr val="FF0000"/>
                </a:solidFill>
                <a:latin typeface="微软雅黑" panose="020B0503020204020204" charset="-122"/>
                <a:ea typeface="微软雅黑" panose="020B0503020204020204" charset="-122"/>
                <a:sym typeface="+mn-ea"/>
              </a:rPr>
              <a:t>词语积累</a:t>
            </a:r>
            <a:endParaRPr lang="zh-CN" altLang="en-US" sz="4400" b="1">
              <a:solidFill>
                <a:srgbClr val="FF0000"/>
              </a:solidFill>
              <a:latin typeface="微软雅黑" panose="020B0503020204020204" charset="-122"/>
              <a:ea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ppt_x"/>
                                          </p:val>
                                        </p:tav>
                                        <p:tav tm="100000">
                                          <p:val>
                                            <p:strVal val="#ppt_x"/>
                                          </p:val>
                                        </p:tav>
                                      </p:tavLst>
                                    </p:anim>
                                    <p:anim calcmode="lin" valueType="num">
                                      <p:cBhvr additive="base">
                                        <p:cTn id="8" dur="10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100">
                                            <p:txEl>
                                              <p:pRg st="0" end="0"/>
                                            </p:txEl>
                                          </p:spTgt>
                                        </p:tgtEl>
                                        <p:attrNameLst>
                                          <p:attrName>style.visibility</p:attrName>
                                        </p:attrNameLst>
                                      </p:cBhvr>
                                      <p:to>
                                        <p:strVal val="visible"/>
                                      </p:to>
                                    </p:set>
                                    <p:anim calcmode="lin" valueType="num">
                                      <p:cBhvr>
                                        <p:cTn id="12" dur="1000" fill="hold"/>
                                        <p:tgtEl>
                                          <p:spTgt spid="100">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100">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100">
                                            <p:txEl>
                                              <p:pRg st="0" end="0"/>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100">
                                            <p:txEl>
                                              <p:pRg st="1" end="1"/>
                                            </p:txEl>
                                          </p:spTgt>
                                        </p:tgtEl>
                                        <p:attrNameLst>
                                          <p:attrName>style.visibility</p:attrName>
                                        </p:attrNameLst>
                                      </p:cBhvr>
                                      <p:to>
                                        <p:strVal val="visible"/>
                                      </p:to>
                                    </p:set>
                                    <p:anim calcmode="lin" valueType="num">
                                      <p:cBhvr>
                                        <p:cTn id="18" dur="1000" fill="hold"/>
                                        <p:tgtEl>
                                          <p:spTgt spid="100">
                                            <p:txEl>
                                              <p:pRg st="1" end="1"/>
                                            </p:txEl>
                                          </p:spTgt>
                                        </p:tgtEl>
                                        <p:attrNameLst>
                                          <p:attrName>ppt_w</p:attrName>
                                        </p:attrNameLst>
                                      </p:cBhvr>
                                      <p:tavLst>
                                        <p:tav tm="0">
                                          <p:val>
                                            <p:strVal val="#ppt_w*0.70"/>
                                          </p:val>
                                        </p:tav>
                                        <p:tav tm="100000">
                                          <p:val>
                                            <p:strVal val="#ppt_w"/>
                                          </p:val>
                                        </p:tav>
                                      </p:tavLst>
                                    </p:anim>
                                    <p:anim calcmode="lin" valueType="num">
                                      <p:cBhvr>
                                        <p:cTn id="19" dur="1000" fill="hold"/>
                                        <p:tgtEl>
                                          <p:spTgt spid="100">
                                            <p:txEl>
                                              <p:pRg st="1" end="1"/>
                                            </p:txEl>
                                          </p:spTgt>
                                        </p:tgtEl>
                                        <p:attrNameLst>
                                          <p:attrName>ppt_h</p:attrName>
                                        </p:attrNameLst>
                                      </p:cBhvr>
                                      <p:tavLst>
                                        <p:tav tm="0">
                                          <p:val>
                                            <p:strVal val="#ppt_h"/>
                                          </p:val>
                                        </p:tav>
                                        <p:tav tm="100000">
                                          <p:val>
                                            <p:strVal val="#ppt_h"/>
                                          </p:val>
                                        </p:tav>
                                      </p:tavLst>
                                    </p:anim>
                                    <p:animEffect transition="in" filter="fade">
                                      <p:cBhvr>
                                        <p:cTn id="20" dur="1000"/>
                                        <p:tgtEl>
                                          <p:spTgt spid="100">
                                            <p:txEl>
                                              <p:pRg st="1" end="1"/>
                                            </p:txEl>
                                          </p:spTgt>
                                        </p:tgtEl>
                                      </p:cBhvr>
                                    </p:animEffect>
                                  </p:childTnLst>
                                </p:cTn>
                              </p:par>
                            </p:childTnLst>
                          </p:cTn>
                        </p:par>
                        <p:par>
                          <p:cTn id="21" fill="hold">
                            <p:stCondLst>
                              <p:cond delay="3000"/>
                            </p:stCondLst>
                            <p:childTnLst>
                              <p:par>
                                <p:cTn id="22" presetID="55" presetClass="entr" presetSubtype="0" fill="hold" nodeType="afterEffect">
                                  <p:stCondLst>
                                    <p:cond delay="0"/>
                                  </p:stCondLst>
                                  <p:childTnLst>
                                    <p:set>
                                      <p:cBhvr>
                                        <p:cTn id="23" dur="1" fill="hold">
                                          <p:stCondLst>
                                            <p:cond delay="0"/>
                                          </p:stCondLst>
                                        </p:cTn>
                                        <p:tgtEl>
                                          <p:spTgt spid="100">
                                            <p:txEl>
                                              <p:pRg st="2" end="2"/>
                                            </p:txEl>
                                          </p:spTgt>
                                        </p:tgtEl>
                                        <p:attrNameLst>
                                          <p:attrName>style.visibility</p:attrName>
                                        </p:attrNameLst>
                                      </p:cBhvr>
                                      <p:to>
                                        <p:strVal val="visible"/>
                                      </p:to>
                                    </p:set>
                                    <p:anim calcmode="lin" valueType="num">
                                      <p:cBhvr>
                                        <p:cTn id="24" dur="1000" fill="hold"/>
                                        <p:tgtEl>
                                          <p:spTgt spid="100">
                                            <p:txEl>
                                              <p:pRg st="2" end="2"/>
                                            </p:txEl>
                                          </p:spTgt>
                                        </p:tgtEl>
                                        <p:attrNameLst>
                                          <p:attrName>ppt_w</p:attrName>
                                        </p:attrNameLst>
                                      </p:cBhvr>
                                      <p:tavLst>
                                        <p:tav tm="0">
                                          <p:val>
                                            <p:strVal val="#ppt_w*0.70"/>
                                          </p:val>
                                        </p:tav>
                                        <p:tav tm="100000">
                                          <p:val>
                                            <p:strVal val="#ppt_w"/>
                                          </p:val>
                                        </p:tav>
                                      </p:tavLst>
                                    </p:anim>
                                    <p:anim calcmode="lin" valueType="num">
                                      <p:cBhvr>
                                        <p:cTn id="25" dur="1000" fill="hold"/>
                                        <p:tgtEl>
                                          <p:spTgt spid="100">
                                            <p:txEl>
                                              <p:pRg st="2" end="2"/>
                                            </p:txEl>
                                          </p:spTgt>
                                        </p:tgtEl>
                                        <p:attrNameLst>
                                          <p:attrName>ppt_h</p:attrName>
                                        </p:attrNameLst>
                                      </p:cBhvr>
                                      <p:tavLst>
                                        <p:tav tm="0">
                                          <p:val>
                                            <p:strVal val="#ppt_h"/>
                                          </p:val>
                                        </p:tav>
                                        <p:tav tm="100000">
                                          <p:val>
                                            <p:strVal val="#ppt_h"/>
                                          </p:val>
                                        </p:tav>
                                      </p:tavLst>
                                    </p:anim>
                                    <p:animEffect transition="in" filter="fade">
                                      <p:cBhvr>
                                        <p:cTn id="26" dur="1000"/>
                                        <p:tgtEl>
                                          <p:spTgt spid="100">
                                            <p:txEl>
                                              <p:pRg st="2" end="2"/>
                                            </p:txEl>
                                          </p:spTgt>
                                        </p:tgtEl>
                                      </p:cBhvr>
                                    </p:animEffect>
                                  </p:childTnLst>
                                </p:cTn>
                              </p:par>
                            </p:childTnLst>
                          </p:cTn>
                        </p:par>
                        <p:par>
                          <p:cTn id="27" fill="hold">
                            <p:stCondLst>
                              <p:cond delay="4000"/>
                            </p:stCondLst>
                            <p:childTnLst>
                              <p:par>
                                <p:cTn id="28" presetID="55" presetClass="entr" presetSubtype="0" fill="hold" nodeType="afterEffect">
                                  <p:stCondLst>
                                    <p:cond delay="0"/>
                                  </p:stCondLst>
                                  <p:childTnLst>
                                    <p:set>
                                      <p:cBhvr>
                                        <p:cTn id="29" dur="1" fill="hold">
                                          <p:stCondLst>
                                            <p:cond delay="0"/>
                                          </p:stCondLst>
                                        </p:cTn>
                                        <p:tgtEl>
                                          <p:spTgt spid="100">
                                            <p:txEl>
                                              <p:pRg st="3" end="3"/>
                                            </p:txEl>
                                          </p:spTgt>
                                        </p:tgtEl>
                                        <p:attrNameLst>
                                          <p:attrName>style.visibility</p:attrName>
                                        </p:attrNameLst>
                                      </p:cBhvr>
                                      <p:to>
                                        <p:strVal val="visible"/>
                                      </p:to>
                                    </p:set>
                                    <p:anim calcmode="lin" valueType="num">
                                      <p:cBhvr>
                                        <p:cTn id="30" dur="1000" fill="hold"/>
                                        <p:tgtEl>
                                          <p:spTgt spid="100">
                                            <p:txEl>
                                              <p:pRg st="3" end="3"/>
                                            </p:txEl>
                                          </p:spTgt>
                                        </p:tgtEl>
                                        <p:attrNameLst>
                                          <p:attrName>ppt_w</p:attrName>
                                        </p:attrNameLst>
                                      </p:cBhvr>
                                      <p:tavLst>
                                        <p:tav tm="0">
                                          <p:val>
                                            <p:strVal val="#ppt_w*0.70"/>
                                          </p:val>
                                        </p:tav>
                                        <p:tav tm="100000">
                                          <p:val>
                                            <p:strVal val="#ppt_w"/>
                                          </p:val>
                                        </p:tav>
                                      </p:tavLst>
                                    </p:anim>
                                    <p:anim calcmode="lin" valueType="num">
                                      <p:cBhvr>
                                        <p:cTn id="31" dur="1000" fill="hold"/>
                                        <p:tgtEl>
                                          <p:spTgt spid="100">
                                            <p:txEl>
                                              <p:pRg st="3" end="3"/>
                                            </p:txEl>
                                          </p:spTgt>
                                        </p:tgtEl>
                                        <p:attrNameLst>
                                          <p:attrName>ppt_h</p:attrName>
                                        </p:attrNameLst>
                                      </p:cBhvr>
                                      <p:tavLst>
                                        <p:tav tm="0">
                                          <p:val>
                                            <p:strVal val="#ppt_h"/>
                                          </p:val>
                                        </p:tav>
                                        <p:tav tm="100000">
                                          <p:val>
                                            <p:strVal val="#ppt_h"/>
                                          </p:val>
                                        </p:tav>
                                      </p:tavLst>
                                    </p:anim>
                                    <p:animEffect transition="in" filter="fade">
                                      <p:cBhvr>
                                        <p:cTn id="32" dur="1000"/>
                                        <p:tgtEl>
                                          <p:spTgt spid="10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 name="文本框 17"/>
          <p:cNvSpPr txBox="1"/>
          <p:nvPr/>
        </p:nvSpPr>
        <p:spPr>
          <a:xfrm>
            <a:off x="733425" y="428625"/>
            <a:ext cx="689610" cy="6000750"/>
          </a:xfrm>
          <a:prstGeom prst="rect">
            <a:avLst/>
          </a:prstGeom>
          <a:noFill/>
        </p:spPr>
        <p:txBody>
          <a:bodyPr wrap="square" rtlCol="0">
            <a:spAutoFit/>
          </a:bodyPr>
          <a:p>
            <a:pPr algn="l"/>
            <a:r>
              <a:rPr lang="zh-CN" altLang="en-US" sz="3200" b="1" spc="200">
                <a:ln w="3175">
                  <a:noFill/>
                  <a:prstDash val="dash"/>
                </a:ln>
                <a:solidFill>
                  <a:srgbClr val="FF0000"/>
                </a:solidFill>
                <a:highlight>
                  <a:srgbClr val="FFFF00"/>
                </a:highlight>
                <a:latin typeface="微软雅黑" panose="020B0503020204020204" charset="-122"/>
                <a:ea typeface="微软雅黑" panose="020B0503020204020204" charset="-122"/>
                <a:cs typeface="微软雅黑" panose="020B0503020204020204" charset="-122"/>
                <a:sym typeface="+mn-ea"/>
              </a:rPr>
              <a:t>概括文章每个自然段的意思</a:t>
            </a:r>
            <a:endParaRPr lang="zh-CN" altLang="en-US" sz="3200" b="1" strike="noStrike" spc="200" noProof="1">
              <a:ln w="3175">
                <a:noFill/>
                <a:prstDash val="dash"/>
              </a:ln>
              <a:solidFill>
                <a:srgbClr val="FF0000"/>
              </a:solidFill>
              <a:highlight>
                <a:srgbClr val="FFFF00"/>
              </a:highlight>
              <a:latin typeface="微软雅黑" panose="020B0503020204020204" charset="-122"/>
              <a:ea typeface="微软雅黑" panose="020B0503020204020204" charset="-122"/>
              <a:cs typeface="微软雅黑" panose="020B0503020204020204" charset="-122"/>
              <a:sym typeface="+mn-ea"/>
            </a:endParaRPr>
          </a:p>
        </p:txBody>
      </p:sp>
      <p:sp>
        <p:nvSpPr>
          <p:cNvPr id="19" name="文本框 18"/>
          <p:cNvSpPr txBox="1"/>
          <p:nvPr/>
        </p:nvSpPr>
        <p:spPr>
          <a:xfrm>
            <a:off x="1802130" y="215900"/>
            <a:ext cx="9937115" cy="6426200"/>
          </a:xfrm>
          <a:prstGeom prst="rect">
            <a:avLst/>
          </a:prstGeom>
          <a:noFill/>
        </p:spPr>
        <p:txBody>
          <a:bodyPr wrap="square" rtlCol="0">
            <a:spAutoFit/>
          </a:bodyPr>
          <a:p>
            <a:pPr marL="0" lvl="0" indent="0" algn="l" fontAlgn="auto">
              <a:lnSpc>
                <a:spcPct val="110000"/>
              </a:lnSpc>
              <a:spcBef>
                <a:spcPct val="0"/>
              </a:spcBef>
              <a:spcAft>
                <a:spcPts val="800"/>
              </a:spcAft>
              <a:buSzTx/>
              <a:buNone/>
            </a:pPr>
            <a:r>
              <a:rPr lang="zh-CN" sz="3200" b="1" spc="200">
                <a:ln w="3175">
                  <a:noFill/>
                  <a:prstDash val="dash"/>
                </a:ln>
                <a:solidFill>
                  <a:srgbClr val="FF0000"/>
                </a:solidFill>
                <a:latin typeface="华文中宋" panose="02010600040101010101" charset="-122"/>
                <a:ea typeface="华文中宋" panose="02010600040101010101" charset="-122"/>
                <a:cs typeface="华文中宋" panose="02010600040101010101" charset="-122"/>
                <a:sym typeface="+mn-ea"/>
              </a:rPr>
              <a:t>第1段：</a:t>
            </a:r>
            <a:r>
              <a:rPr lang="zh-CN" sz="3200" b="1" spc="200">
                <a:ln w="3175">
                  <a:noFill/>
                  <a:prstDash val="dash"/>
                </a:ln>
                <a:solidFill>
                  <a:schemeClr val="tx1"/>
                </a:solidFill>
                <a:latin typeface="华文中宋" panose="02010600040101010101" charset="-122"/>
                <a:ea typeface="华文中宋" panose="02010600040101010101" charset="-122"/>
                <a:cs typeface="华文中宋" panose="02010600040101010101" charset="-122"/>
                <a:sym typeface="+mn-ea"/>
              </a:rPr>
              <a:t>提出中心论点并阐释。</a:t>
            </a:r>
            <a:endParaRPr lang="zh-CN" sz="3200" b="1" spc="200">
              <a:ln w="3175">
                <a:noFill/>
                <a:prstDash val="dash"/>
              </a:ln>
              <a:solidFill>
                <a:schemeClr val="tx1"/>
              </a:solidFill>
              <a:latin typeface="华文中宋" panose="02010600040101010101" charset="-122"/>
              <a:ea typeface="华文中宋" panose="02010600040101010101" charset="-122"/>
              <a:cs typeface="华文中宋" panose="02010600040101010101" charset="-122"/>
              <a:sym typeface="+mn-ea"/>
            </a:endParaRPr>
          </a:p>
          <a:p>
            <a:pPr marL="0" lvl="0" indent="0" algn="l" fontAlgn="auto">
              <a:lnSpc>
                <a:spcPct val="110000"/>
              </a:lnSpc>
              <a:spcBef>
                <a:spcPct val="0"/>
              </a:spcBef>
              <a:spcAft>
                <a:spcPts val="800"/>
              </a:spcAft>
              <a:buSzTx/>
              <a:buNone/>
            </a:pPr>
            <a:r>
              <a:rPr lang="zh-CN" sz="3200" b="1" spc="200">
                <a:ln w="3175">
                  <a:noFill/>
                  <a:prstDash val="dash"/>
                </a:ln>
                <a:solidFill>
                  <a:srgbClr val="FF0000"/>
                </a:solidFill>
                <a:latin typeface="华文中宋" panose="02010600040101010101" charset="-122"/>
                <a:ea typeface="华文中宋" panose="02010600040101010101" charset="-122"/>
                <a:cs typeface="华文中宋" panose="02010600040101010101" charset="-122"/>
                <a:sym typeface="+mn-ea"/>
              </a:rPr>
              <a:t>第2段：</a:t>
            </a:r>
            <a:r>
              <a:rPr lang="zh-CN" sz="3200" b="1" spc="200">
                <a:ln w="3175">
                  <a:noFill/>
                  <a:prstDash val="dash"/>
                </a:ln>
                <a:solidFill>
                  <a:schemeClr val="tx1"/>
                </a:solidFill>
                <a:latin typeface="华文中宋" panose="02010600040101010101" charset="-122"/>
                <a:ea typeface="华文中宋" panose="02010600040101010101" charset="-122"/>
                <a:cs typeface="华文中宋" panose="02010600040101010101" charset="-122"/>
                <a:sym typeface="+mn-ea"/>
              </a:rPr>
              <a:t>总说“立其诚”的三个方面的含义。</a:t>
            </a:r>
            <a:endParaRPr lang="zh-CN" sz="3200" b="1" spc="200">
              <a:ln w="3175">
                <a:noFill/>
                <a:prstDash val="dash"/>
              </a:ln>
              <a:solidFill>
                <a:schemeClr val="tx1"/>
              </a:solidFill>
              <a:latin typeface="华文中宋" panose="02010600040101010101" charset="-122"/>
              <a:ea typeface="华文中宋" panose="02010600040101010101" charset="-122"/>
              <a:cs typeface="华文中宋" panose="02010600040101010101" charset="-122"/>
              <a:sym typeface="+mn-ea"/>
            </a:endParaRPr>
          </a:p>
          <a:p>
            <a:pPr marL="0" lvl="0" indent="0" algn="l" fontAlgn="auto">
              <a:lnSpc>
                <a:spcPct val="110000"/>
              </a:lnSpc>
              <a:spcBef>
                <a:spcPct val="0"/>
              </a:spcBef>
              <a:spcAft>
                <a:spcPts val="800"/>
              </a:spcAft>
              <a:buSzTx/>
              <a:buNone/>
            </a:pPr>
            <a:r>
              <a:rPr lang="zh-CN" sz="3200" b="1" spc="200">
                <a:ln w="3175">
                  <a:noFill/>
                  <a:prstDash val="dash"/>
                </a:ln>
                <a:solidFill>
                  <a:srgbClr val="FF0000"/>
                </a:solidFill>
                <a:latin typeface="华文中宋" panose="02010600040101010101" charset="-122"/>
                <a:ea typeface="华文中宋" panose="02010600040101010101" charset="-122"/>
                <a:cs typeface="华文中宋" panose="02010600040101010101" charset="-122"/>
                <a:sym typeface="+mn-ea"/>
              </a:rPr>
              <a:t>第3段：</a:t>
            </a:r>
            <a:r>
              <a:rPr lang="zh-CN" sz="3200" b="1" spc="200">
                <a:ln w="3175">
                  <a:noFill/>
                  <a:prstDash val="dash"/>
                </a:ln>
                <a:solidFill>
                  <a:schemeClr val="tx1"/>
                </a:solidFill>
                <a:latin typeface="华文中宋" panose="02010600040101010101" charset="-122"/>
                <a:ea typeface="华文中宋" panose="02010600040101010101" charset="-122"/>
                <a:cs typeface="华文中宋" panose="02010600040101010101" charset="-122"/>
                <a:sym typeface="+mn-ea"/>
              </a:rPr>
              <a:t>立其诚的第一个方面的含义：名实一致。</a:t>
            </a:r>
            <a:endParaRPr lang="zh-CN" sz="3200" b="1" spc="200">
              <a:ln w="3175">
                <a:noFill/>
                <a:prstDash val="dash"/>
              </a:ln>
              <a:solidFill>
                <a:schemeClr val="tx1"/>
              </a:solidFill>
              <a:latin typeface="华文中宋" panose="02010600040101010101" charset="-122"/>
              <a:ea typeface="华文中宋" panose="02010600040101010101" charset="-122"/>
              <a:cs typeface="华文中宋" panose="02010600040101010101" charset="-122"/>
              <a:sym typeface="+mn-ea"/>
            </a:endParaRPr>
          </a:p>
          <a:p>
            <a:pPr marL="0" lvl="0" indent="0" algn="l" fontAlgn="auto">
              <a:lnSpc>
                <a:spcPct val="110000"/>
              </a:lnSpc>
              <a:spcBef>
                <a:spcPct val="0"/>
              </a:spcBef>
              <a:spcAft>
                <a:spcPts val="800"/>
              </a:spcAft>
              <a:buSzTx/>
              <a:buNone/>
            </a:pPr>
            <a:r>
              <a:rPr lang="zh-CN" sz="3200" b="1" spc="200">
                <a:ln w="3175">
                  <a:noFill/>
                  <a:prstDash val="dash"/>
                </a:ln>
                <a:solidFill>
                  <a:srgbClr val="FF0000"/>
                </a:solidFill>
                <a:latin typeface="华文中宋" panose="02010600040101010101" charset="-122"/>
                <a:ea typeface="华文中宋" panose="02010600040101010101" charset="-122"/>
                <a:cs typeface="华文中宋" panose="02010600040101010101" charset="-122"/>
                <a:sym typeface="+mn-ea"/>
              </a:rPr>
              <a:t>第4段：</a:t>
            </a:r>
            <a:r>
              <a:rPr lang="zh-CN" sz="3200" b="1" spc="200">
                <a:ln w="3175">
                  <a:noFill/>
                  <a:prstDash val="dash"/>
                </a:ln>
                <a:solidFill>
                  <a:schemeClr val="tx1"/>
                </a:solidFill>
                <a:latin typeface="华文中宋" panose="02010600040101010101" charset="-122"/>
                <a:ea typeface="华文中宋" panose="02010600040101010101" charset="-122"/>
                <a:cs typeface="华文中宋" panose="02010600040101010101" charset="-122"/>
                <a:sym typeface="+mn-ea"/>
              </a:rPr>
              <a:t>立其诚的第二个方面的含义：言行一致。</a:t>
            </a:r>
            <a:endParaRPr lang="zh-CN" sz="3200" b="1" spc="200">
              <a:ln w="3175">
                <a:noFill/>
                <a:prstDash val="dash"/>
              </a:ln>
              <a:solidFill>
                <a:schemeClr val="tx1"/>
              </a:solidFill>
              <a:latin typeface="华文中宋" panose="02010600040101010101" charset="-122"/>
              <a:ea typeface="华文中宋" panose="02010600040101010101" charset="-122"/>
              <a:cs typeface="华文中宋" panose="02010600040101010101" charset="-122"/>
              <a:sym typeface="+mn-ea"/>
            </a:endParaRPr>
          </a:p>
          <a:p>
            <a:pPr marL="0" lvl="0" indent="0" algn="l" fontAlgn="auto">
              <a:lnSpc>
                <a:spcPct val="110000"/>
              </a:lnSpc>
              <a:spcBef>
                <a:spcPct val="0"/>
              </a:spcBef>
              <a:spcAft>
                <a:spcPts val="800"/>
              </a:spcAft>
              <a:buSzTx/>
              <a:buNone/>
            </a:pPr>
            <a:r>
              <a:rPr lang="zh-CN" sz="3200" b="1" spc="200">
                <a:ln w="3175">
                  <a:noFill/>
                  <a:prstDash val="dash"/>
                </a:ln>
                <a:solidFill>
                  <a:srgbClr val="FF0000"/>
                </a:solidFill>
                <a:latin typeface="华文中宋" panose="02010600040101010101" charset="-122"/>
                <a:ea typeface="华文中宋" panose="02010600040101010101" charset="-122"/>
                <a:cs typeface="华文中宋" panose="02010600040101010101" charset="-122"/>
                <a:sym typeface="+mn-ea"/>
              </a:rPr>
              <a:t>第5段：</a:t>
            </a:r>
            <a:r>
              <a:rPr lang="zh-CN" sz="3200" b="1" spc="200">
                <a:ln w="3175">
                  <a:noFill/>
                  <a:prstDash val="dash"/>
                </a:ln>
                <a:solidFill>
                  <a:schemeClr val="tx1"/>
                </a:solidFill>
                <a:latin typeface="华文中宋" panose="02010600040101010101" charset="-122"/>
                <a:ea typeface="华文中宋" panose="02010600040101010101" charset="-122"/>
                <a:cs typeface="华文中宋" panose="02010600040101010101" charset="-122"/>
                <a:sym typeface="+mn-ea"/>
              </a:rPr>
              <a:t>立其诚的第三个方面的含义：表里一致。</a:t>
            </a:r>
            <a:endParaRPr lang="zh-CN" sz="3200" b="1" spc="200">
              <a:ln w="3175">
                <a:noFill/>
                <a:prstDash val="dash"/>
              </a:ln>
              <a:solidFill>
                <a:schemeClr val="tx1"/>
              </a:solidFill>
              <a:latin typeface="华文中宋" panose="02010600040101010101" charset="-122"/>
              <a:ea typeface="华文中宋" panose="02010600040101010101" charset="-122"/>
              <a:cs typeface="华文中宋" panose="02010600040101010101" charset="-122"/>
              <a:sym typeface="+mn-ea"/>
            </a:endParaRPr>
          </a:p>
          <a:p>
            <a:pPr marL="0" lvl="0" indent="0" algn="l" fontAlgn="auto">
              <a:lnSpc>
                <a:spcPct val="110000"/>
              </a:lnSpc>
              <a:spcBef>
                <a:spcPct val="0"/>
              </a:spcBef>
              <a:spcAft>
                <a:spcPts val="800"/>
              </a:spcAft>
              <a:buSzTx/>
              <a:buNone/>
            </a:pPr>
            <a:r>
              <a:rPr lang="zh-CN" sz="3200" b="1" spc="200">
                <a:ln w="3175">
                  <a:noFill/>
                  <a:prstDash val="dash"/>
                </a:ln>
                <a:solidFill>
                  <a:srgbClr val="FF0000"/>
                </a:solidFill>
                <a:latin typeface="华文中宋" panose="02010600040101010101" charset="-122"/>
                <a:ea typeface="华文中宋" panose="02010600040101010101" charset="-122"/>
                <a:cs typeface="华文中宋" panose="02010600040101010101" charset="-122"/>
                <a:sym typeface="+mn-ea"/>
              </a:rPr>
              <a:t>第6段：</a:t>
            </a:r>
            <a:r>
              <a:rPr lang="zh-CN" sz="3200" b="1" spc="200">
                <a:ln w="3175">
                  <a:noFill/>
                  <a:prstDash val="dash"/>
                </a:ln>
                <a:solidFill>
                  <a:schemeClr val="tx1"/>
                </a:solidFill>
                <a:latin typeface="华文中宋" panose="02010600040101010101" charset="-122"/>
                <a:ea typeface="华文中宋" panose="02010600040101010101" charset="-122"/>
                <a:cs typeface="华文中宋" panose="02010600040101010101" charset="-122"/>
                <a:sym typeface="+mn-ea"/>
              </a:rPr>
              <a:t>总说“立其诚”的重要性。</a:t>
            </a:r>
            <a:endParaRPr lang="zh-CN" sz="3200" b="1" spc="200">
              <a:ln w="3175">
                <a:noFill/>
                <a:prstDash val="dash"/>
              </a:ln>
              <a:solidFill>
                <a:schemeClr val="tx1"/>
              </a:solidFill>
              <a:latin typeface="华文中宋" panose="02010600040101010101" charset="-122"/>
              <a:ea typeface="华文中宋" panose="02010600040101010101" charset="-122"/>
              <a:cs typeface="华文中宋" panose="02010600040101010101" charset="-122"/>
              <a:sym typeface="+mn-ea"/>
            </a:endParaRPr>
          </a:p>
          <a:p>
            <a:pPr marL="0" lvl="0" indent="0" algn="l" fontAlgn="auto">
              <a:lnSpc>
                <a:spcPct val="110000"/>
              </a:lnSpc>
              <a:spcBef>
                <a:spcPct val="0"/>
              </a:spcBef>
              <a:spcAft>
                <a:spcPts val="800"/>
              </a:spcAft>
              <a:buSzTx/>
              <a:buNone/>
            </a:pPr>
            <a:r>
              <a:rPr lang="zh-CN" sz="3200" b="1" spc="200">
                <a:ln w="3175">
                  <a:noFill/>
                  <a:prstDash val="dash"/>
                </a:ln>
                <a:solidFill>
                  <a:srgbClr val="FF0000"/>
                </a:solidFill>
                <a:latin typeface="华文中宋" panose="02010600040101010101" charset="-122"/>
                <a:ea typeface="华文中宋" panose="02010600040101010101" charset="-122"/>
                <a:cs typeface="华文中宋" panose="02010600040101010101" charset="-122"/>
                <a:sym typeface="+mn-ea"/>
              </a:rPr>
              <a:t>第7-8段：</a:t>
            </a:r>
            <a:r>
              <a:rPr lang="zh-CN" sz="3200" b="1" spc="200">
                <a:ln w="3175">
                  <a:noFill/>
                  <a:prstDash val="dash"/>
                </a:ln>
                <a:solidFill>
                  <a:schemeClr val="tx1"/>
                </a:solidFill>
                <a:latin typeface="华文中宋" panose="02010600040101010101" charset="-122"/>
                <a:ea typeface="华文中宋" panose="02010600040101010101" charset="-122"/>
                <a:cs typeface="华文中宋" panose="02010600040101010101" charset="-122"/>
                <a:sym typeface="+mn-ea"/>
              </a:rPr>
              <a:t>从认识世界角度论述立其诚的重要性。</a:t>
            </a:r>
            <a:endParaRPr lang="zh-CN" sz="3200" b="1" spc="200">
              <a:ln w="3175">
                <a:noFill/>
                <a:prstDash val="dash"/>
              </a:ln>
              <a:solidFill>
                <a:schemeClr val="tx1"/>
              </a:solidFill>
              <a:latin typeface="华文中宋" panose="02010600040101010101" charset="-122"/>
              <a:ea typeface="华文中宋" panose="02010600040101010101" charset="-122"/>
              <a:cs typeface="华文中宋" panose="02010600040101010101" charset="-122"/>
              <a:sym typeface="+mn-ea"/>
            </a:endParaRPr>
          </a:p>
          <a:p>
            <a:pPr marL="0" lvl="0" indent="0" algn="l" fontAlgn="auto">
              <a:lnSpc>
                <a:spcPct val="110000"/>
              </a:lnSpc>
              <a:spcBef>
                <a:spcPct val="0"/>
              </a:spcBef>
              <a:spcAft>
                <a:spcPts val="800"/>
              </a:spcAft>
              <a:buSzTx/>
              <a:buNone/>
            </a:pPr>
            <a:r>
              <a:rPr lang="zh-CN" sz="3200" b="1" spc="200">
                <a:ln w="3175">
                  <a:noFill/>
                  <a:prstDash val="dash"/>
                </a:ln>
                <a:solidFill>
                  <a:srgbClr val="FF0000"/>
                </a:solidFill>
                <a:latin typeface="华文中宋" panose="02010600040101010101" charset="-122"/>
                <a:ea typeface="华文中宋" panose="02010600040101010101" charset="-122"/>
                <a:cs typeface="华文中宋" panose="02010600040101010101" charset="-122"/>
                <a:sym typeface="+mn-ea"/>
              </a:rPr>
              <a:t>第9段：</a:t>
            </a:r>
            <a:r>
              <a:rPr lang="zh-CN" sz="3200" b="1" spc="200">
                <a:ln w="3175">
                  <a:noFill/>
                  <a:prstDash val="dash"/>
                </a:ln>
                <a:solidFill>
                  <a:schemeClr val="tx1"/>
                </a:solidFill>
                <a:latin typeface="华文中宋" panose="02010600040101010101" charset="-122"/>
                <a:ea typeface="华文中宋" panose="02010600040101010101" charset="-122"/>
                <a:cs typeface="华文中宋" panose="02010600040101010101" charset="-122"/>
                <a:sym typeface="+mn-ea"/>
              </a:rPr>
              <a:t>从端正学风角度论述立其诚的重要性。</a:t>
            </a:r>
            <a:endParaRPr lang="zh-CN" sz="3200" b="1" spc="200">
              <a:ln w="3175">
                <a:noFill/>
                <a:prstDash val="dash"/>
              </a:ln>
              <a:solidFill>
                <a:schemeClr val="tx1"/>
              </a:solidFill>
              <a:latin typeface="华文中宋" panose="02010600040101010101" charset="-122"/>
              <a:ea typeface="华文中宋" panose="02010600040101010101" charset="-122"/>
              <a:cs typeface="华文中宋" panose="02010600040101010101" charset="-122"/>
              <a:sym typeface="+mn-ea"/>
            </a:endParaRPr>
          </a:p>
          <a:p>
            <a:pPr marL="0" lvl="0" indent="0" algn="l" fontAlgn="auto">
              <a:lnSpc>
                <a:spcPct val="110000"/>
              </a:lnSpc>
              <a:spcBef>
                <a:spcPct val="0"/>
              </a:spcBef>
              <a:spcAft>
                <a:spcPts val="800"/>
              </a:spcAft>
              <a:buSzTx/>
              <a:buNone/>
            </a:pPr>
            <a:r>
              <a:rPr lang="zh-CN" sz="3200" b="1" spc="200">
                <a:ln w="3175">
                  <a:noFill/>
                  <a:prstDash val="dash"/>
                </a:ln>
                <a:solidFill>
                  <a:srgbClr val="FF0000"/>
                </a:solidFill>
                <a:latin typeface="华文中宋" panose="02010600040101010101" charset="-122"/>
                <a:ea typeface="华文中宋" panose="02010600040101010101" charset="-122"/>
                <a:cs typeface="华文中宋" panose="02010600040101010101" charset="-122"/>
                <a:sym typeface="+mn-ea"/>
              </a:rPr>
              <a:t>第10段：</a:t>
            </a:r>
            <a:r>
              <a:rPr lang="zh-CN" sz="3200" b="1" spc="200">
                <a:ln w="3175">
                  <a:noFill/>
                  <a:prstDash val="dash"/>
                </a:ln>
                <a:solidFill>
                  <a:schemeClr val="tx1"/>
                </a:solidFill>
                <a:latin typeface="华文中宋" panose="02010600040101010101" charset="-122"/>
                <a:ea typeface="华文中宋" panose="02010600040101010101" charset="-122"/>
                <a:cs typeface="华文中宋" panose="02010600040101010101" charset="-122"/>
                <a:sym typeface="+mn-ea"/>
              </a:rPr>
              <a:t>从社会现实角度论述立其诚的重要性。</a:t>
            </a:r>
            <a:endParaRPr lang="zh-CN" sz="3200" b="1" spc="200">
              <a:ln w="3175">
                <a:noFill/>
                <a:prstDash val="dash"/>
              </a:ln>
              <a:solidFill>
                <a:schemeClr val="tx1"/>
              </a:solidFill>
              <a:latin typeface="华文中宋" panose="02010600040101010101" charset="-122"/>
              <a:ea typeface="华文中宋" panose="02010600040101010101" charset="-122"/>
              <a:cs typeface="华文中宋" panose="02010600040101010101" charset="-122"/>
              <a:sym typeface="+mn-ea"/>
            </a:endParaRPr>
          </a:p>
          <a:p>
            <a:pPr marL="0" lvl="0" indent="0" algn="l" fontAlgn="auto">
              <a:lnSpc>
                <a:spcPct val="110000"/>
              </a:lnSpc>
              <a:spcBef>
                <a:spcPct val="0"/>
              </a:spcBef>
              <a:spcAft>
                <a:spcPts val="800"/>
              </a:spcAft>
              <a:buSzTx/>
              <a:buNone/>
            </a:pPr>
            <a:r>
              <a:rPr lang="zh-CN" sz="3200" b="1" spc="200">
                <a:ln w="3175">
                  <a:noFill/>
                  <a:prstDash val="dash"/>
                </a:ln>
                <a:solidFill>
                  <a:srgbClr val="FF0000"/>
                </a:solidFill>
                <a:latin typeface="华文中宋" panose="02010600040101010101" charset="-122"/>
                <a:ea typeface="华文中宋" panose="02010600040101010101" charset="-122"/>
                <a:cs typeface="华文中宋" panose="02010600040101010101" charset="-122"/>
                <a:sym typeface="+mn-ea"/>
              </a:rPr>
              <a:t>第11段：</a:t>
            </a:r>
            <a:r>
              <a:rPr lang="zh-CN" sz="3200" b="1" spc="200">
                <a:ln w="3175">
                  <a:noFill/>
                  <a:prstDash val="dash"/>
                </a:ln>
                <a:solidFill>
                  <a:schemeClr val="tx1"/>
                </a:solidFill>
                <a:latin typeface="华文中宋" panose="02010600040101010101" charset="-122"/>
                <a:ea typeface="华文中宋" panose="02010600040101010101" charset="-122"/>
                <a:cs typeface="华文中宋" panose="02010600040101010101" charset="-122"/>
                <a:sym typeface="+mn-ea"/>
              </a:rPr>
              <a:t>总结，修辞立其诚是辩证唯物主义原则。</a:t>
            </a:r>
            <a:endParaRPr lang="zh-CN" altLang="en-US" sz="3200" b="1" strike="noStrike" spc="200" noProof="1">
              <a:ln w="3175">
                <a:noFill/>
                <a:prstDash val="dash"/>
              </a:ln>
              <a:solidFill>
                <a:schemeClr val="tx1"/>
              </a:solidFill>
              <a:latin typeface="华文中宋" panose="02010600040101010101" charset="-122"/>
              <a:ea typeface="华文中宋" panose="02010600040101010101" charset="-122"/>
              <a:cs typeface="华文中宋" panose="02010600040101010101" charset="-122"/>
              <a:sym typeface="+mn-ea"/>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18"/>
                                        </p:tgtEl>
                                        <p:attrNameLst>
                                          <p:attrName>style.visibility</p:attrName>
                                        </p:attrNameLst>
                                      </p:cBhvr>
                                      <p:to>
                                        <p:strVal val="visible"/>
                                      </p:to>
                                    </p:set>
                                    <p:anim calcmode="lin" valueType="num">
                                      <p:cBhvr additive="base">
                                        <p:cTn id="7" dur="1000" fill="hold"/>
                                        <p:tgtEl>
                                          <p:spTgt spid="18"/>
                                        </p:tgtEl>
                                        <p:attrNameLst>
                                          <p:attrName>ppt_x</p:attrName>
                                        </p:attrNameLst>
                                      </p:cBhvr>
                                      <p:tavLst>
                                        <p:tav tm="0">
                                          <p:val>
                                            <p:strVal val="#ppt_x"/>
                                          </p:val>
                                        </p:tav>
                                        <p:tav tm="100000">
                                          <p:val>
                                            <p:strVal val="#ppt_x"/>
                                          </p:val>
                                        </p:tav>
                                      </p:tavLst>
                                    </p:anim>
                                    <p:anim calcmode="lin" valueType="num">
                                      <p:cBhvr additive="base">
                                        <p:cTn id="8" dur="1000" fill="hold"/>
                                        <p:tgtEl>
                                          <p:spTgt spid="18"/>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19">
                                            <p:txEl>
                                              <p:pRg st="0" end="0"/>
                                            </p:txEl>
                                          </p:spTgt>
                                        </p:tgtEl>
                                        <p:attrNameLst>
                                          <p:attrName>style.visibility</p:attrName>
                                        </p:attrNameLst>
                                      </p:cBhvr>
                                      <p:to>
                                        <p:strVal val="visible"/>
                                      </p:to>
                                    </p:set>
                                    <p:anim calcmode="lin" valueType="num">
                                      <p:cBhvr>
                                        <p:cTn id="12" dur="1000" fill="hold"/>
                                        <p:tgtEl>
                                          <p:spTgt spid="19">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19">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19">
                                            <p:txEl>
                                              <p:pRg st="0" end="0"/>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19">
                                            <p:txEl>
                                              <p:pRg st="1" end="1"/>
                                            </p:txEl>
                                          </p:spTgt>
                                        </p:tgtEl>
                                        <p:attrNameLst>
                                          <p:attrName>style.visibility</p:attrName>
                                        </p:attrNameLst>
                                      </p:cBhvr>
                                      <p:to>
                                        <p:strVal val="visible"/>
                                      </p:to>
                                    </p:set>
                                    <p:anim calcmode="lin" valueType="num">
                                      <p:cBhvr>
                                        <p:cTn id="18" dur="1000" fill="hold"/>
                                        <p:tgtEl>
                                          <p:spTgt spid="19">
                                            <p:txEl>
                                              <p:pRg st="1" end="1"/>
                                            </p:txEl>
                                          </p:spTgt>
                                        </p:tgtEl>
                                        <p:attrNameLst>
                                          <p:attrName>ppt_w</p:attrName>
                                        </p:attrNameLst>
                                      </p:cBhvr>
                                      <p:tavLst>
                                        <p:tav tm="0">
                                          <p:val>
                                            <p:strVal val="#ppt_w*0.70"/>
                                          </p:val>
                                        </p:tav>
                                        <p:tav tm="100000">
                                          <p:val>
                                            <p:strVal val="#ppt_w"/>
                                          </p:val>
                                        </p:tav>
                                      </p:tavLst>
                                    </p:anim>
                                    <p:anim calcmode="lin" valueType="num">
                                      <p:cBhvr>
                                        <p:cTn id="19" dur="1000" fill="hold"/>
                                        <p:tgtEl>
                                          <p:spTgt spid="19">
                                            <p:txEl>
                                              <p:pRg st="1" end="1"/>
                                            </p:txEl>
                                          </p:spTgt>
                                        </p:tgtEl>
                                        <p:attrNameLst>
                                          <p:attrName>ppt_h</p:attrName>
                                        </p:attrNameLst>
                                      </p:cBhvr>
                                      <p:tavLst>
                                        <p:tav tm="0">
                                          <p:val>
                                            <p:strVal val="#ppt_h"/>
                                          </p:val>
                                        </p:tav>
                                        <p:tav tm="100000">
                                          <p:val>
                                            <p:strVal val="#ppt_h"/>
                                          </p:val>
                                        </p:tav>
                                      </p:tavLst>
                                    </p:anim>
                                    <p:animEffect transition="in" filter="fade">
                                      <p:cBhvr>
                                        <p:cTn id="20" dur="1000"/>
                                        <p:tgtEl>
                                          <p:spTgt spid="19">
                                            <p:txEl>
                                              <p:pRg st="1" end="1"/>
                                            </p:txEl>
                                          </p:spTgt>
                                        </p:tgtEl>
                                      </p:cBhvr>
                                    </p:animEffect>
                                  </p:childTnLst>
                                </p:cTn>
                              </p:par>
                            </p:childTnLst>
                          </p:cTn>
                        </p:par>
                        <p:par>
                          <p:cTn id="21" fill="hold">
                            <p:stCondLst>
                              <p:cond delay="3000"/>
                            </p:stCondLst>
                            <p:childTnLst>
                              <p:par>
                                <p:cTn id="22" presetID="55" presetClass="entr" presetSubtype="0" fill="hold" nodeType="afterEffect">
                                  <p:stCondLst>
                                    <p:cond delay="0"/>
                                  </p:stCondLst>
                                  <p:childTnLst>
                                    <p:set>
                                      <p:cBhvr>
                                        <p:cTn id="23" dur="1" fill="hold">
                                          <p:stCondLst>
                                            <p:cond delay="0"/>
                                          </p:stCondLst>
                                        </p:cTn>
                                        <p:tgtEl>
                                          <p:spTgt spid="19">
                                            <p:txEl>
                                              <p:pRg st="2" end="2"/>
                                            </p:txEl>
                                          </p:spTgt>
                                        </p:tgtEl>
                                        <p:attrNameLst>
                                          <p:attrName>style.visibility</p:attrName>
                                        </p:attrNameLst>
                                      </p:cBhvr>
                                      <p:to>
                                        <p:strVal val="visible"/>
                                      </p:to>
                                    </p:set>
                                    <p:anim calcmode="lin" valueType="num">
                                      <p:cBhvr>
                                        <p:cTn id="24" dur="1000" fill="hold"/>
                                        <p:tgtEl>
                                          <p:spTgt spid="19">
                                            <p:txEl>
                                              <p:pRg st="2" end="2"/>
                                            </p:txEl>
                                          </p:spTgt>
                                        </p:tgtEl>
                                        <p:attrNameLst>
                                          <p:attrName>ppt_w</p:attrName>
                                        </p:attrNameLst>
                                      </p:cBhvr>
                                      <p:tavLst>
                                        <p:tav tm="0">
                                          <p:val>
                                            <p:strVal val="#ppt_w*0.70"/>
                                          </p:val>
                                        </p:tav>
                                        <p:tav tm="100000">
                                          <p:val>
                                            <p:strVal val="#ppt_w"/>
                                          </p:val>
                                        </p:tav>
                                      </p:tavLst>
                                    </p:anim>
                                    <p:anim calcmode="lin" valueType="num">
                                      <p:cBhvr>
                                        <p:cTn id="25" dur="1000" fill="hold"/>
                                        <p:tgtEl>
                                          <p:spTgt spid="19">
                                            <p:txEl>
                                              <p:pRg st="2" end="2"/>
                                            </p:txEl>
                                          </p:spTgt>
                                        </p:tgtEl>
                                        <p:attrNameLst>
                                          <p:attrName>ppt_h</p:attrName>
                                        </p:attrNameLst>
                                      </p:cBhvr>
                                      <p:tavLst>
                                        <p:tav tm="0">
                                          <p:val>
                                            <p:strVal val="#ppt_h"/>
                                          </p:val>
                                        </p:tav>
                                        <p:tav tm="100000">
                                          <p:val>
                                            <p:strVal val="#ppt_h"/>
                                          </p:val>
                                        </p:tav>
                                      </p:tavLst>
                                    </p:anim>
                                    <p:animEffect transition="in" filter="fade">
                                      <p:cBhvr>
                                        <p:cTn id="26" dur="1000"/>
                                        <p:tgtEl>
                                          <p:spTgt spid="19">
                                            <p:txEl>
                                              <p:pRg st="2" end="2"/>
                                            </p:txEl>
                                          </p:spTgt>
                                        </p:tgtEl>
                                      </p:cBhvr>
                                    </p:animEffect>
                                  </p:childTnLst>
                                </p:cTn>
                              </p:par>
                            </p:childTnLst>
                          </p:cTn>
                        </p:par>
                        <p:par>
                          <p:cTn id="27" fill="hold">
                            <p:stCondLst>
                              <p:cond delay="4000"/>
                            </p:stCondLst>
                            <p:childTnLst>
                              <p:par>
                                <p:cTn id="28" presetID="55" presetClass="entr" presetSubtype="0" fill="hold" nodeType="afterEffect">
                                  <p:stCondLst>
                                    <p:cond delay="0"/>
                                  </p:stCondLst>
                                  <p:childTnLst>
                                    <p:set>
                                      <p:cBhvr>
                                        <p:cTn id="29" dur="1" fill="hold">
                                          <p:stCondLst>
                                            <p:cond delay="0"/>
                                          </p:stCondLst>
                                        </p:cTn>
                                        <p:tgtEl>
                                          <p:spTgt spid="19">
                                            <p:txEl>
                                              <p:pRg st="3" end="3"/>
                                            </p:txEl>
                                          </p:spTgt>
                                        </p:tgtEl>
                                        <p:attrNameLst>
                                          <p:attrName>style.visibility</p:attrName>
                                        </p:attrNameLst>
                                      </p:cBhvr>
                                      <p:to>
                                        <p:strVal val="visible"/>
                                      </p:to>
                                    </p:set>
                                    <p:anim calcmode="lin" valueType="num">
                                      <p:cBhvr>
                                        <p:cTn id="30" dur="1000" fill="hold"/>
                                        <p:tgtEl>
                                          <p:spTgt spid="19">
                                            <p:txEl>
                                              <p:pRg st="3" end="3"/>
                                            </p:txEl>
                                          </p:spTgt>
                                        </p:tgtEl>
                                        <p:attrNameLst>
                                          <p:attrName>ppt_w</p:attrName>
                                        </p:attrNameLst>
                                      </p:cBhvr>
                                      <p:tavLst>
                                        <p:tav tm="0">
                                          <p:val>
                                            <p:strVal val="#ppt_w*0.70"/>
                                          </p:val>
                                        </p:tav>
                                        <p:tav tm="100000">
                                          <p:val>
                                            <p:strVal val="#ppt_w"/>
                                          </p:val>
                                        </p:tav>
                                      </p:tavLst>
                                    </p:anim>
                                    <p:anim calcmode="lin" valueType="num">
                                      <p:cBhvr>
                                        <p:cTn id="31" dur="1000" fill="hold"/>
                                        <p:tgtEl>
                                          <p:spTgt spid="19">
                                            <p:txEl>
                                              <p:pRg st="3" end="3"/>
                                            </p:txEl>
                                          </p:spTgt>
                                        </p:tgtEl>
                                        <p:attrNameLst>
                                          <p:attrName>ppt_h</p:attrName>
                                        </p:attrNameLst>
                                      </p:cBhvr>
                                      <p:tavLst>
                                        <p:tav tm="0">
                                          <p:val>
                                            <p:strVal val="#ppt_h"/>
                                          </p:val>
                                        </p:tav>
                                        <p:tav tm="100000">
                                          <p:val>
                                            <p:strVal val="#ppt_h"/>
                                          </p:val>
                                        </p:tav>
                                      </p:tavLst>
                                    </p:anim>
                                    <p:animEffect transition="in" filter="fade">
                                      <p:cBhvr>
                                        <p:cTn id="32" dur="1000"/>
                                        <p:tgtEl>
                                          <p:spTgt spid="19">
                                            <p:txEl>
                                              <p:pRg st="3" end="3"/>
                                            </p:txEl>
                                          </p:spTgt>
                                        </p:tgtEl>
                                      </p:cBhvr>
                                    </p:animEffect>
                                  </p:childTnLst>
                                </p:cTn>
                              </p:par>
                            </p:childTnLst>
                          </p:cTn>
                        </p:par>
                        <p:par>
                          <p:cTn id="33" fill="hold">
                            <p:stCondLst>
                              <p:cond delay="5000"/>
                            </p:stCondLst>
                            <p:childTnLst>
                              <p:par>
                                <p:cTn id="34" presetID="55" presetClass="entr" presetSubtype="0" fill="hold" nodeType="afterEffect">
                                  <p:stCondLst>
                                    <p:cond delay="0"/>
                                  </p:stCondLst>
                                  <p:childTnLst>
                                    <p:set>
                                      <p:cBhvr>
                                        <p:cTn id="35" dur="1" fill="hold">
                                          <p:stCondLst>
                                            <p:cond delay="0"/>
                                          </p:stCondLst>
                                        </p:cTn>
                                        <p:tgtEl>
                                          <p:spTgt spid="19">
                                            <p:txEl>
                                              <p:pRg st="4" end="4"/>
                                            </p:txEl>
                                          </p:spTgt>
                                        </p:tgtEl>
                                        <p:attrNameLst>
                                          <p:attrName>style.visibility</p:attrName>
                                        </p:attrNameLst>
                                      </p:cBhvr>
                                      <p:to>
                                        <p:strVal val="visible"/>
                                      </p:to>
                                    </p:set>
                                    <p:anim calcmode="lin" valueType="num">
                                      <p:cBhvr>
                                        <p:cTn id="36" dur="1000" fill="hold"/>
                                        <p:tgtEl>
                                          <p:spTgt spid="19">
                                            <p:txEl>
                                              <p:pRg st="4" end="4"/>
                                            </p:txEl>
                                          </p:spTgt>
                                        </p:tgtEl>
                                        <p:attrNameLst>
                                          <p:attrName>ppt_w</p:attrName>
                                        </p:attrNameLst>
                                      </p:cBhvr>
                                      <p:tavLst>
                                        <p:tav tm="0">
                                          <p:val>
                                            <p:strVal val="#ppt_w*0.70"/>
                                          </p:val>
                                        </p:tav>
                                        <p:tav tm="100000">
                                          <p:val>
                                            <p:strVal val="#ppt_w"/>
                                          </p:val>
                                        </p:tav>
                                      </p:tavLst>
                                    </p:anim>
                                    <p:anim calcmode="lin" valueType="num">
                                      <p:cBhvr>
                                        <p:cTn id="37" dur="1000" fill="hold"/>
                                        <p:tgtEl>
                                          <p:spTgt spid="19">
                                            <p:txEl>
                                              <p:pRg st="4" end="4"/>
                                            </p:txEl>
                                          </p:spTgt>
                                        </p:tgtEl>
                                        <p:attrNameLst>
                                          <p:attrName>ppt_h</p:attrName>
                                        </p:attrNameLst>
                                      </p:cBhvr>
                                      <p:tavLst>
                                        <p:tav tm="0">
                                          <p:val>
                                            <p:strVal val="#ppt_h"/>
                                          </p:val>
                                        </p:tav>
                                        <p:tav tm="100000">
                                          <p:val>
                                            <p:strVal val="#ppt_h"/>
                                          </p:val>
                                        </p:tav>
                                      </p:tavLst>
                                    </p:anim>
                                    <p:animEffect transition="in" filter="fade">
                                      <p:cBhvr>
                                        <p:cTn id="38" dur="1000"/>
                                        <p:tgtEl>
                                          <p:spTgt spid="19">
                                            <p:txEl>
                                              <p:pRg st="4" end="4"/>
                                            </p:txEl>
                                          </p:spTgt>
                                        </p:tgtEl>
                                      </p:cBhvr>
                                    </p:animEffect>
                                  </p:childTnLst>
                                </p:cTn>
                              </p:par>
                            </p:childTnLst>
                          </p:cTn>
                        </p:par>
                        <p:par>
                          <p:cTn id="39" fill="hold">
                            <p:stCondLst>
                              <p:cond delay="6000"/>
                            </p:stCondLst>
                            <p:childTnLst>
                              <p:par>
                                <p:cTn id="40" presetID="55" presetClass="entr" presetSubtype="0" fill="hold" nodeType="afterEffect">
                                  <p:stCondLst>
                                    <p:cond delay="0"/>
                                  </p:stCondLst>
                                  <p:childTnLst>
                                    <p:set>
                                      <p:cBhvr>
                                        <p:cTn id="41" dur="1" fill="hold">
                                          <p:stCondLst>
                                            <p:cond delay="0"/>
                                          </p:stCondLst>
                                        </p:cTn>
                                        <p:tgtEl>
                                          <p:spTgt spid="19">
                                            <p:txEl>
                                              <p:pRg st="5" end="5"/>
                                            </p:txEl>
                                          </p:spTgt>
                                        </p:tgtEl>
                                        <p:attrNameLst>
                                          <p:attrName>style.visibility</p:attrName>
                                        </p:attrNameLst>
                                      </p:cBhvr>
                                      <p:to>
                                        <p:strVal val="visible"/>
                                      </p:to>
                                    </p:set>
                                    <p:anim calcmode="lin" valueType="num">
                                      <p:cBhvr>
                                        <p:cTn id="42" dur="1000" fill="hold"/>
                                        <p:tgtEl>
                                          <p:spTgt spid="19">
                                            <p:txEl>
                                              <p:pRg st="5" end="5"/>
                                            </p:txEl>
                                          </p:spTgt>
                                        </p:tgtEl>
                                        <p:attrNameLst>
                                          <p:attrName>ppt_w</p:attrName>
                                        </p:attrNameLst>
                                      </p:cBhvr>
                                      <p:tavLst>
                                        <p:tav tm="0">
                                          <p:val>
                                            <p:strVal val="#ppt_w*0.70"/>
                                          </p:val>
                                        </p:tav>
                                        <p:tav tm="100000">
                                          <p:val>
                                            <p:strVal val="#ppt_w"/>
                                          </p:val>
                                        </p:tav>
                                      </p:tavLst>
                                    </p:anim>
                                    <p:anim calcmode="lin" valueType="num">
                                      <p:cBhvr>
                                        <p:cTn id="43" dur="1000" fill="hold"/>
                                        <p:tgtEl>
                                          <p:spTgt spid="19">
                                            <p:txEl>
                                              <p:pRg st="5" end="5"/>
                                            </p:txEl>
                                          </p:spTgt>
                                        </p:tgtEl>
                                        <p:attrNameLst>
                                          <p:attrName>ppt_h</p:attrName>
                                        </p:attrNameLst>
                                      </p:cBhvr>
                                      <p:tavLst>
                                        <p:tav tm="0">
                                          <p:val>
                                            <p:strVal val="#ppt_h"/>
                                          </p:val>
                                        </p:tav>
                                        <p:tav tm="100000">
                                          <p:val>
                                            <p:strVal val="#ppt_h"/>
                                          </p:val>
                                        </p:tav>
                                      </p:tavLst>
                                    </p:anim>
                                    <p:animEffect transition="in" filter="fade">
                                      <p:cBhvr>
                                        <p:cTn id="44" dur="1000"/>
                                        <p:tgtEl>
                                          <p:spTgt spid="19">
                                            <p:txEl>
                                              <p:pRg st="5" end="5"/>
                                            </p:txEl>
                                          </p:spTgt>
                                        </p:tgtEl>
                                      </p:cBhvr>
                                    </p:animEffect>
                                  </p:childTnLst>
                                </p:cTn>
                              </p:par>
                            </p:childTnLst>
                          </p:cTn>
                        </p:par>
                        <p:par>
                          <p:cTn id="45" fill="hold">
                            <p:stCondLst>
                              <p:cond delay="7000"/>
                            </p:stCondLst>
                            <p:childTnLst>
                              <p:par>
                                <p:cTn id="46" presetID="55" presetClass="entr" presetSubtype="0" fill="hold" nodeType="afterEffect">
                                  <p:stCondLst>
                                    <p:cond delay="0"/>
                                  </p:stCondLst>
                                  <p:childTnLst>
                                    <p:set>
                                      <p:cBhvr>
                                        <p:cTn id="47" dur="1" fill="hold">
                                          <p:stCondLst>
                                            <p:cond delay="0"/>
                                          </p:stCondLst>
                                        </p:cTn>
                                        <p:tgtEl>
                                          <p:spTgt spid="19">
                                            <p:txEl>
                                              <p:pRg st="6" end="6"/>
                                            </p:txEl>
                                          </p:spTgt>
                                        </p:tgtEl>
                                        <p:attrNameLst>
                                          <p:attrName>style.visibility</p:attrName>
                                        </p:attrNameLst>
                                      </p:cBhvr>
                                      <p:to>
                                        <p:strVal val="visible"/>
                                      </p:to>
                                    </p:set>
                                    <p:anim calcmode="lin" valueType="num">
                                      <p:cBhvr>
                                        <p:cTn id="48" dur="1000" fill="hold"/>
                                        <p:tgtEl>
                                          <p:spTgt spid="19">
                                            <p:txEl>
                                              <p:pRg st="6" end="6"/>
                                            </p:txEl>
                                          </p:spTgt>
                                        </p:tgtEl>
                                        <p:attrNameLst>
                                          <p:attrName>ppt_w</p:attrName>
                                        </p:attrNameLst>
                                      </p:cBhvr>
                                      <p:tavLst>
                                        <p:tav tm="0">
                                          <p:val>
                                            <p:strVal val="#ppt_w*0.70"/>
                                          </p:val>
                                        </p:tav>
                                        <p:tav tm="100000">
                                          <p:val>
                                            <p:strVal val="#ppt_w"/>
                                          </p:val>
                                        </p:tav>
                                      </p:tavLst>
                                    </p:anim>
                                    <p:anim calcmode="lin" valueType="num">
                                      <p:cBhvr>
                                        <p:cTn id="49" dur="1000" fill="hold"/>
                                        <p:tgtEl>
                                          <p:spTgt spid="19">
                                            <p:txEl>
                                              <p:pRg st="6" end="6"/>
                                            </p:txEl>
                                          </p:spTgt>
                                        </p:tgtEl>
                                        <p:attrNameLst>
                                          <p:attrName>ppt_h</p:attrName>
                                        </p:attrNameLst>
                                      </p:cBhvr>
                                      <p:tavLst>
                                        <p:tav tm="0">
                                          <p:val>
                                            <p:strVal val="#ppt_h"/>
                                          </p:val>
                                        </p:tav>
                                        <p:tav tm="100000">
                                          <p:val>
                                            <p:strVal val="#ppt_h"/>
                                          </p:val>
                                        </p:tav>
                                      </p:tavLst>
                                    </p:anim>
                                    <p:animEffect transition="in" filter="fade">
                                      <p:cBhvr>
                                        <p:cTn id="50" dur="1000"/>
                                        <p:tgtEl>
                                          <p:spTgt spid="19">
                                            <p:txEl>
                                              <p:pRg st="6" end="6"/>
                                            </p:txEl>
                                          </p:spTgt>
                                        </p:tgtEl>
                                      </p:cBhvr>
                                    </p:animEffect>
                                  </p:childTnLst>
                                </p:cTn>
                              </p:par>
                            </p:childTnLst>
                          </p:cTn>
                        </p:par>
                        <p:par>
                          <p:cTn id="51" fill="hold">
                            <p:stCondLst>
                              <p:cond delay="8000"/>
                            </p:stCondLst>
                            <p:childTnLst>
                              <p:par>
                                <p:cTn id="52" presetID="55" presetClass="entr" presetSubtype="0" fill="hold" nodeType="afterEffect">
                                  <p:stCondLst>
                                    <p:cond delay="0"/>
                                  </p:stCondLst>
                                  <p:childTnLst>
                                    <p:set>
                                      <p:cBhvr>
                                        <p:cTn id="53" dur="1" fill="hold">
                                          <p:stCondLst>
                                            <p:cond delay="0"/>
                                          </p:stCondLst>
                                        </p:cTn>
                                        <p:tgtEl>
                                          <p:spTgt spid="19">
                                            <p:txEl>
                                              <p:pRg st="7" end="7"/>
                                            </p:txEl>
                                          </p:spTgt>
                                        </p:tgtEl>
                                        <p:attrNameLst>
                                          <p:attrName>style.visibility</p:attrName>
                                        </p:attrNameLst>
                                      </p:cBhvr>
                                      <p:to>
                                        <p:strVal val="visible"/>
                                      </p:to>
                                    </p:set>
                                    <p:anim calcmode="lin" valueType="num">
                                      <p:cBhvr>
                                        <p:cTn id="54" dur="1000" fill="hold"/>
                                        <p:tgtEl>
                                          <p:spTgt spid="19">
                                            <p:txEl>
                                              <p:pRg st="7" end="7"/>
                                            </p:txEl>
                                          </p:spTgt>
                                        </p:tgtEl>
                                        <p:attrNameLst>
                                          <p:attrName>ppt_w</p:attrName>
                                        </p:attrNameLst>
                                      </p:cBhvr>
                                      <p:tavLst>
                                        <p:tav tm="0">
                                          <p:val>
                                            <p:strVal val="#ppt_w*0.70"/>
                                          </p:val>
                                        </p:tav>
                                        <p:tav tm="100000">
                                          <p:val>
                                            <p:strVal val="#ppt_w"/>
                                          </p:val>
                                        </p:tav>
                                      </p:tavLst>
                                    </p:anim>
                                    <p:anim calcmode="lin" valueType="num">
                                      <p:cBhvr>
                                        <p:cTn id="55" dur="1000" fill="hold"/>
                                        <p:tgtEl>
                                          <p:spTgt spid="19">
                                            <p:txEl>
                                              <p:pRg st="7" end="7"/>
                                            </p:txEl>
                                          </p:spTgt>
                                        </p:tgtEl>
                                        <p:attrNameLst>
                                          <p:attrName>ppt_h</p:attrName>
                                        </p:attrNameLst>
                                      </p:cBhvr>
                                      <p:tavLst>
                                        <p:tav tm="0">
                                          <p:val>
                                            <p:strVal val="#ppt_h"/>
                                          </p:val>
                                        </p:tav>
                                        <p:tav tm="100000">
                                          <p:val>
                                            <p:strVal val="#ppt_h"/>
                                          </p:val>
                                        </p:tav>
                                      </p:tavLst>
                                    </p:anim>
                                    <p:animEffect transition="in" filter="fade">
                                      <p:cBhvr>
                                        <p:cTn id="56" dur="1000"/>
                                        <p:tgtEl>
                                          <p:spTgt spid="19">
                                            <p:txEl>
                                              <p:pRg st="7" end="7"/>
                                            </p:txEl>
                                          </p:spTgt>
                                        </p:tgtEl>
                                      </p:cBhvr>
                                    </p:animEffect>
                                  </p:childTnLst>
                                </p:cTn>
                              </p:par>
                            </p:childTnLst>
                          </p:cTn>
                        </p:par>
                        <p:par>
                          <p:cTn id="57" fill="hold">
                            <p:stCondLst>
                              <p:cond delay="9000"/>
                            </p:stCondLst>
                            <p:childTnLst>
                              <p:par>
                                <p:cTn id="58" presetID="55" presetClass="entr" presetSubtype="0" fill="hold" nodeType="afterEffect">
                                  <p:stCondLst>
                                    <p:cond delay="0"/>
                                  </p:stCondLst>
                                  <p:childTnLst>
                                    <p:set>
                                      <p:cBhvr>
                                        <p:cTn id="59" dur="1" fill="hold">
                                          <p:stCondLst>
                                            <p:cond delay="0"/>
                                          </p:stCondLst>
                                        </p:cTn>
                                        <p:tgtEl>
                                          <p:spTgt spid="19">
                                            <p:txEl>
                                              <p:pRg st="8" end="8"/>
                                            </p:txEl>
                                          </p:spTgt>
                                        </p:tgtEl>
                                        <p:attrNameLst>
                                          <p:attrName>style.visibility</p:attrName>
                                        </p:attrNameLst>
                                      </p:cBhvr>
                                      <p:to>
                                        <p:strVal val="visible"/>
                                      </p:to>
                                    </p:set>
                                    <p:anim calcmode="lin" valueType="num">
                                      <p:cBhvr>
                                        <p:cTn id="60" dur="1000" fill="hold"/>
                                        <p:tgtEl>
                                          <p:spTgt spid="19">
                                            <p:txEl>
                                              <p:pRg st="8" end="8"/>
                                            </p:txEl>
                                          </p:spTgt>
                                        </p:tgtEl>
                                        <p:attrNameLst>
                                          <p:attrName>ppt_w</p:attrName>
                                        </p:attrNameLst>
                                      </p:cBhvr>
                                      <p:tavLst>
                                        <p:tav tm="0">
                                          <p:val>
                                            <p:strVal val="#ppt_w*0.70"/>
                                          </p:val>
                                        </p:tav>
                                        <p:tav tm="100000">
                                          <p:val>
                                            <p:strVal val="#ppt_w"/>
                                          </p:val>
                                        </p:tav>
                                      </p:tavLst>
                                    </p:anim>
                                    <p:anim calcmode="lin" valueType="num">
                                      <p:cBhvr>
                                        <p:cTn id="61" dur="1000" fill="hold"/>
                                        <p:tgtEl>
                                          <p:spTgt spid="19">
                                            <p:txEl>
                                              <p:pRg st="8" end="8"/>
                                            </p:txEl>
                                          </p:spTgt>
                                        </p:tgtEl>
                                        <p:attrNameLst>
                                          <p:attrName>ppt_h</p:attrName>
                                        </p:attrNameLst>
                                      </p:cBhvr>
                                      <p:tavLst>
                                        <p:tav tm="0">
                                          <p:val>
                                            <p:strVal val="#ppt_h"/>
                                          </p:val>
                                        </p:tav>
                                        <p:tav tm="100000">
                                          <p:val>
                                            <p:strVal val="#ppt_h"/>
                                          </p:val>
                                        </p:tav>
                                      </p:tavLst>
                                    </p:anim>
                                    <p:animEffect transition="in" filter="fade">
                                      <p:cBhvr>
                                        <p:cTn id="62" dur="1000"/>
                                        <p:tgtEl>
                                          <p:spTgt spid="19">
                                            <p:txEl>
                                              <p:pRg st="8" end="8"/>
                                            </p:txEl>
                                          </p:spTgt>
                                        </p:tgtEl>
                                      </p:cBhvr>
                                    </p:animEffect>
                                  </p:childTnLst>
                                </p:cTn>
                              </p:par>
                            </p:childTnLst>
                          </p:cTn>
                        </p:par>
                        <p:par>
                          <p:cTn id="63" fill="hold">
                            <p:stCondLst>
                              <p:cond delay="10000"/>
                            </p:stCondLst>
                            <p:childTnLst>
                              <p:par>
                                <p:cTn id="64" presetID="55" presetClass="entr" presetSubtype="0" fill="hold" nodeType="afterEffect">
                                  <p:stCondLst>
                                    <p:cond delay="0"/>
                                  </p:stCondLst>
                                  <p:childTnLst>
                                    <p:set>
                                      <p:cBhvr>
                                        <p:cTn id="65" dur="1" fill="hold">
                                          <p:stCondLst>
                                            <p:cond delay="0"/>
                                          </p:stCondLst>
                                        </p:cTn>
                                        <p:tgtEl>
                                          <p:spTgt spid="19">
                                            <p:txEl>
                                              <p:pRg st="9" end="9"/>
                                            </p:txEl>
                                          </p:spTgt>
                                        </p:tgtEl>
                                        <p:attrNameLst>
                                          <p:attrName>style.visibility</p:attrName>
                                        </p:attrNameLst>
                                      </p:cBhvr>
                                      <p:to>
                                        <p:strVal val="visible"/>
                                      </p:to>
                                    </p:set>
                                    <p:anim calcmode="lin" valueType="num">
                                      <p:cBhvr>
                                        <p:cTn id="66" dur="1000" fill="hold"/>
                                        <p:tgtEl>
                                          <p:spTgt spid="19">
                                            <p:txEl>
                                              <p:pRg st="9" end="9"/>
                                            </p:txEl>
                                          </p:spTgt>
                                        </p:tgtEl>
                                        <p:attrNameLst>
                                          <p:attrName>ppt_w</p:attrName>
                                        </p:attrNameLst>
                                      </p:cBhvr>
                                      <p:tavLst>
                                        <p:tav tm="0">
                                          <p:val>
                                            <p:strVal val="#ppt_w*0.70"/>
                                          </p:val>
                                        </p:tav>
                                        <p:tav tm="100000">
                                          <p:val>
                                            <p:strVal val="#ppt_w"/>
                                          </p:val>
                                        </p:tav>
                                      </p:tavLst>
                                    </p:anim>
                                    <p:anim calcmode="lin" valueType="num">
                                      <p:cBhvr>
                                        <p:cTn id="67" dur="1000" fill="hold"/>
                                        <p:tgtEl>
                                          <p:spTgt spid="19">
                                            <p:txEl>
                                              <p:pRg st="9" end="9"/>
                                            </p:txEl>
                                          </p:spTgt>
                                        </p:tgtEl>
                                        <p:attrNameLst>
                                          <p:attrName>ppt_h</p:attrName>
                                        </p:attrNameLst>
                                      </p:cBhvr>
                                      <p:tavLst>
                                        <p:tav tm="0">
                                          <p:val>
                                            <p:strVal val="#ppt_h"/>
                                          </p:val>
                                        </p:tav>
                                        <p:tav tm="100000">
                                          <p:val>
                                            <p:strVal val="#ppt_h"/>
                                          </p:val>
                                        </p:tav>
                                      </p:tavLst>
                                    </p:anim>
                                    <p:animEffect transition="in" filter="fade">
                                      <p:cBhvr>
                                        <p:cTn id="68" dur="1000"/>
                                        <p:tgtEl>
                                          <p:spTgt spid="19">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604260" y="288290"/>
            <a:ext cx="4983480" cy="645160"/>
          </a:xfrm>
          <a:prstGeom prst="rect">
            <a:avLst/>
          </a:prstGeom>
          <a:noFill/>
        </p:spPr>
        <p:txBody>
          <a:bodyPr wrap="none" rtlCol="0">
            <a:spAutoFit/>
          </a:bodyPr>
          <a:p>
            <a:pPr marL="0" lvl="0" indent="0" algn="l" fontAlgn="auto">
              <a:lnSpc>
                <a:spcPct val="90000"/>
              </a:lnSpc>
              <a:spcBef>
                <a:spcPct val="0"/>
              </a:spcBef>
              <a:spcAft>
                <a:spcPts val="800"/>
              </a:spcAft>
              <a:buSzTx/>
              <a:buFont typeface="Wingdings" panose="05000000000000000000" pitchFamily="2" charset="2"/>
              <a:buNone/>
            </a:pPr>
            <a:r>
              <a:rPr lang="zh-CN" altLang="en-US" sz="4000" b="1" spc="200">
                <a:ln w="3175">
                  <a:noFill/>
                  <a:prstDash val="dash"/>
                </a:ln>
                <a:solidFill>
                  <a:srgbClr val="FF0000"/>
                </a:solidFill>
                <a:latin typeface="微软雅黑" panose="020B0503020204020204" charset="-122"/>
                <a:ea typeface="微软雅黑" panose="020B0503020204020204" charset="-122"/>
                <a:cs typeface="微软雅黑" panose="020B0503020204020204" charset="-122"/>
                <a:sym typeface="+mn-ea"/>
              </a:rPr>
              <a:t>概括全文的结构层次</a:t>
            </a:r>
            <a:endParaRPr lang="zh-CN" altLang="en-US" sz="4000" b="1" strike="noStrike" spc="200" noProof="1">
              <a:ln w="3175">
                <a:noFill/>
                <a:prstDash val="dash"/>
              </a:ln>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849630" y="1018540"/>
            <a:ext cx="10713720" cy="5262245"/>
          </a:xfrm>
          <a:prstGeom prst="rect">
            <a:avLst/>
          </a:prstGeom>
          <a:noFill/>
        </p:spPr>
        <p:txBody>
          <a:bodyPr wrap="square" rtlCol="0">
            <a:spAutoFit/>
          </a:bodyPr>
          <a:p>
            <a:pPr algn="l"/>
            <a:r>
              <a:rPr lang="zh-CN" sz="3200" b="1" spc="200">
                <a:ln w="3175">
                  <a:noFill/>
                  <a:prstDash val="dash"/>
                </a:ln>
                <a:solidFill>
                  <a:srgbClr val="FF0000"/>
                </a:solidFill>
                <a:latin typeface="华文中宋" panose="02010600040101010101" charset="-122"/>
                <a:ea typeface="华文中宋" panose="02010600040101010101" charset="-122"/>
                <a:cs typeface="华文中宋" panose="02010600040101010101" charset="-122"/>
                <a:sym typeface="+mn-ea"/>
              </a:rPr>
              <a:t>第一部分</a:t>
            </a:r>
            <a:r>
              <a:rPr lang="zh-CN" sz="3200" b="1" spc="200">
                <a:ln w="3175">
                  <a:noFill/>
                  <a:prstDash val="dash"/>
                </a:ln>
                <a:solidFill>
                  <a:schemeClr val="tx1"/>
                </a:solidFill>
                <a:latin typeface="华文中宋" panose="02010600040101010101" charset="-122"/>
                <a:ea typeface="华文中宋" panose="02010600040101010101" charset="-122"/>
                <a:cs typeface="华文中宋" panose="02010600040101010101" charset="-122"/>
                <a:sym typeface="+mn-ea"/>
              </a:rPr>
              <a:t>（第一段）：引论，提出问题，提出全文中心论点。</a:t>
            </a:r>
            <a:endParaRPr lang="zh-CN" sz="3200" b="1" spc="200">
              <a:ln w="3175">
                <a:noFill/>
                <a:prstDash val="dash"/>
              </a:ln>
              <a:solidFill>
                <a:schemeClr val="tx1"/>
              </a:solidFill>
              <a:latin typeface="华文中宋" panose="02010600040101010101" charset="-122"/>
              <a:ea typeface="华文中宋" panose="02010600040101010101" charset="-122"/>
              <a:cs typeface="华文中宋" panose="02010600040101010101" charset="-122"/>
              <a:sym typeface="+mn-ea"/>
            </a:endParaRPr>
          </a:p>
          <a:p>
            <a:pPr algn="l"/>
            <a:r>
              <a:rPr lang="zh-CN" sz="3200" b="1" spc="200">
                <a:ln w="3175">
                  <a:noFill/>
                  <a:prstDash val="dash"/>
                </a:ln>
                <a:solidFill>
                  <a:srgbClr val="FF0000"/>
                </a:solidFill>
                <a:latin typeface="华文中宋" panose="02010600040101010101" charset="-122"/>
                <a:ea typeface="华文中宋" panose="02010600040101010101" charset="-122"/>
                <a:cs typeface="华文中宋" panose="02010600040101010101" charset="-122"/>
                <a:sym typeface="+mn-ea"/>
              </a:rPr>
              <a:t>第二部分</a:t>
            </a:r>
            <a:r>
              <a:rPr lang="zh-CN" sz="3200" b="1" spc="200">
                <a:ln w="3175">
                  <a:noFill/>
                  <a:prstDash val="dash"/>
                </a:ln>
                <a:solidFill>
                  <a:schemeClr val="tx1"/>
                </a:solidFill>
                <a:latin typeface="华文中宋" panose="02010600040101010101" charset="-122"/>
                <a:ea typeface="华文中宋" panose="02010600040101010101" charset="-122"/>
                <a:cs typeface="华文中宋" panose="02010600040101010101" charset="-122"/>
                <a:sym typeface="+mn-ea"/>
              </a:rPr>
              <a:t>（第二至十段）：本论，分析问题，从“立其诚”的含义和“立其诚”的重要性两大方面论证中心论点。</a:t>
            </a:r>
            <a:endParaRPr lang="zh-CN" sz="3200" b="1" spc="200">
              <a:ln w="3175">
                <a:noFill/>
                <a:prstDash val="dash"/>
              </a:ln>
              <a:solidFill>
                <a:schemeClr val="tx1"/>
              </a:solidFill>
              <a:latin typeface="华文中宋" panose="02010600040101010101" charset="-122"/>
              <a:ea typeface="华文中宋" panose="02010600040101010101" charset="-122"/>
              <a:cs typeface="华文中宋" panose="02010600040101010101" charset="-122"/>
              <a:sym typeface="+mn-ea"/>
            </a:endParaRPr>
          </a:p>
          <a:p>
            <a:pPr algn="l"/>
            <a:r>
              <a:rPr lang="en-US" altLang="zh-CN" sz="2800" b="1" spc="200">
                <a:ln w="3175">
                  <a:noFill/>
                  <a:prstDash val="dash"/>
                </a:ln>
                <a:solidFill>
                  <a:srgbClr val="00B0F0"/>
                </a:solidFill>
                <a:latin typeface="华文中宋" panose="02010600040101010101" charset="-122"/>
                <a:ea typeface="华文中宋" panose="02010600040101010101" charset="-122"/>
                <a:cs typeface="华文中宋" panose="02010600040101010101" charset="-122"/>
                <a:sym typeface="+mn-ea"/>
              </a:rPr>
              <a:t>    </a:t>
            </a:r>
            <a:r>
              <a:rPr lang="zh-CN" sz="2800" b="1" spc="200">
                <a:ln w="3175">
                  <a:noFill/>
                  <a:prstDash val="dash"/>
                </a:ln>
                <a:solidFill>
                  <a:srgbClr val="00B0F0"/>
                </a:solidFill>
                <a:latin typeface="华文中宋" panose="02010600040101010101" charset="-122"/>
                <a:ea typeface="华文中宋" panose="02010600040101010101" charset="-122"/>
                <a:cs typeface="华文中宋" panose="02010600040101010101" charset="-122"/>
                <a:sym typeface="+mn-ea"/>
              </a:rPr>
              <a:t>第一层（第二至五段）：从“立其诚”的含义方面论证中心论点。</a:t>
            </a:r>
            <a:endParaRPr lang="zh-CN" sz="2800" b="1" spc="200">
              <a:ln w="3175">
                <a:noFill/>
                <a:prstDash val="dash"/>
              </a:ln>
              <a:solidFill>
                <a:srgbClr val="00B0F0"/>
              </a:solidFill>
              <a:latin typeface="华文中宋" panose="02010600040101010101" charset="-122"/>
              <a:ea typeface="华文中宋" panose="02010600040101010101" charset="-122"/>
              <a:cs typeface="华文中宋" panose="02010600040101010101" charset="-122"/>
              <a:sym typeface="+mn-ea"/>
            </a:endParaRPr>
          </a:p>
          <a:p>
            <a:pPr algn="l"/>
            <a:r>
              <a:rPr lang="en-US" altLang="zh-CN" sz="2800" b="1" spc="200">
                <a:ln w="3175">
                  <a:noFill/>
                  <a:prstDash val="dash"/>
                </a:ln>
                <a:solidFill>
                  <a:srgbClr val="00B0F0"/>
                </a:solidFill>
                <a:latin typeface="华文中宋" panose="02010600040101010101" charset="-122"/>
                <a:ea typeface="华文中宋" panose="02010600040101010101" charset="-122"/>
                <a:cs typeface="华文中宋" panose="02010600040101010101" charset="-122"/>
                <a:sym typeface="+mn-ea"/>
              </a:rPr>
              <a:t>    </a:t>
            </a:r>
            <a:r>
              <a:rPr lang="zh-CN" sz="2800" b="1" spc="200">
                <a:ln w="3175">
                  <a:noFill/>
                  <a:prstDash val="dash"/>
                </a:ln>
                <a:solidFill>
                  <a:srgbClr val="00B0F0"/>
                </a:solidFill>
                <a:latin typeface="华文中宋" panose="02010600040101010101" charset="-122"/>
                <a:ea typeface="华文中宋" panose="02010600040101010101" charset="-122"/>
                <a:cs typeface="华文中宋" panose="02010600040101010101" charset="-122"/>
                <a:sym typeface="+mn-ea"/>
              </a:rPr>
              <a:t>第二层（第六至十段）：从“立其诚”的重要性方面论证中心论点。</a:t>
            </a:r>
            <a:endParaRPr lang="zh-CN" sz="2800" b="1" spc="200">
              <a:ln w="3175">
                <a:noFill/>
                <a:prstDash val="dash"/>
              </a:ln>
              <a:solidFill>
                <a:srgbClr val="00B0F0"/>
              </a:solidFill>
              <a:latin typeface="华文中宋" panose="02010600040101010101" charset="-122"/>
              <a:ea typeface="华文中宋" panose="02010600040101010101" charset="-122"/>
              <a:cs typeface="华文中宋" panose="02010600040101010101" charset="-122"/>
              <a:sym typeface="+mn-ea"/>
            </a:endParaRPr>
          </a:p>
          <a:p>
            <a:pPr algn="l"/>
            <a:r>
              <a:rPr lang="zh-CN" sz="3200" b="1" spc="200">
                <a:ln w="3175">
                  <a:noFill/>
                  <a:prstDash val="dash"/>
                </a:ln>
                <a:solidFill>
                  <a:srgbClr val="FF0000"/>
                </a:solidFill>
                <a:latin typeface="华文中宋" panose="02010600040101010101" charset="-122"/>
                <a:ea typeface="华文中宋" panose="02010600040101010101" charset="-122"/>
                <a:cs typeface="华文中宋" panose="02010600040101010101" charset="-122"/>
                <a:sym typeface="+mn-ea"/>
              </a:rPr>
              <a:t>第三部分</a:t>
            </a:r>
            <a:r>
              <a:rPr lang="zh-CN" sz="3200" b="1" spc="200">
                <a:ln w="3175">
                  <a:noFill/>
                  <a:prstDash val="dash"/>
                </a:ln>
                <a:solidFill>
                  <a:schemeClr val="tx1"/>
                </a:solidFill>
                <a:latin typeface="华文中宋" panose="02010600040101010101" charset="-122"/>
                <a:ea typeface="华文中宋" panose="02010600040101010101" charset="-122"/>
                <a:cs typeface="华文中宋" panose="02010600040101010101" charset="-122"/>
                <a:sym typeface="+mn-ea"/>
              </a:rPr>
              <a:t>（第十一段）：结论，解决问题，总结全文，再次强调中心论点。</a:t>
            </a:r>
            <a:endParaRPr lang="zh-CN" altLang="en-US" sz="3200" b="1" strike="noStrike" spc="200" noProof="1">
              <a:ln w="3175">
                <a:noFill/>
                <a:prstDash val="dash"/>
              </a:ln>
              <a:solidFill>
                <a:schemeClr val="tx1"/>
              </a:solidFill>
              <a:latin typeface="华文中宋" panose="02010600040101010101" charset="-122"/>
              <a:ea typeface="华文中宋" panose="02010600040101010101" charset="-122"/>
              <a:cs typeface="华文中宋" panose="02010600040101010101" charset="-122"/>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ppt_x"/>
                                          </p:val>
                                        </p:tav>
                                        <p:tav tm="100000">
                                          <p:val>
                                            <p:strVal val="#ppt_x"/>
                                          </p:val>
                                        </p:tav>
                                      </p:tavLst>
                                    </p:anim>
                                    <p:anim calcmode="lin" valueType="num">
                                      <p:cBhvr additive="base">
                                        <p:cTn id="8" dur="10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 calcmode="lin" valueType="num">
                                      <p:cBhvr>
                                        <p:cTn id="12" dur="1000" fill="hold"/>
                                        <p:tgtEl>
                                          <p:spTgt spid="4">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4">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4">
                                            <p:txEl>
                                              <p:pRg st="0" end="0"/>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4">
                                            <p:txEl>
                                              <p:pRg st="1" end="1"/>
                                            </p:txEl>
                                          </p:spTgt>
                                        </p:tgtEl>
                                        <p:attrNameLst>
                                          <p:attrName>style.visibility</p:attrName>
                                        </p:attrNameLst>
                                      </p:cBhvr>
                                      <p:to>
                                        <p:strVal val="visible"/>
                                      </p:to>
                                    </p:set>
                                    <p:anim calcmode="lin" valueType="num">
                                      <p:cBhvr>
                                        <p:cTn id="18" dur="1000" fill="hold"/>
                                        <p:tgtEl>
                                          <p:spTgt spid="4">
                                            <p:txEl>
                                              <p:pRg st="1" end="1"/>
                                            </p:txEl>
                                          </p:spTgt>
                                        </p:tgtEl>
                                        <p:attrNameLst>
                                          <p:attrName>ppt_w</p:attrName>
                                        </p:attrNameLst>
                                      </p:cBhvr>
                                      <p:tavLst>
                                        <p:tav tm="0">
                                          <p:val>
                                            <p:strVal val="#ppt_w*0.70"/>
                                          </p:val>
                                        </p:tav>
                                        <p:tav tm="100000">
                                          <p:val>
                                            <p:strVal val="#ppt_w"/>
                                          </p:val>
                                        </p:tav>
                                      </p:tavLst>
                                    </p:anim>
                                    <p:anim calcmode="lin" valueType="num">
                                      <p:cBhvr>
                                        <p:cTn id="19" dur="1000" fill="hold"/>
                                        <p:tgtEl>
                                          <p:spTgt spid="4">
                                            <p:txEl>
                                              <p:pRg st="1" end="1"/>
                                            </p:txEl>
                                          </p:spTgt>
                                        </p:tgtEl>
                                        <p:attrNameLst>
                                          <p:attrName>ppt_h</p:attrName>
                                        </p:attrNameLst>
                                      </p:cBhvr>
                                      <p:tavLst>
                                        <p:tav tm="0">
                                          <p:val>
                                            <p:strVal val="#ppt_h"/>
                                          </p:val>
                                        </p:tav>
                                        <p:tav tm="100000">
                                          <p:val>
                                            <p:strVal val="#ppt_h"/>
                                          </p:val>
                                        </p:tav>
                                      </p:tavLst>
                                    </p:anim>
                                    <p:animEffect transition="in" filter="fade">
                                      <p:cBhvr>
                                        <p:cTn id="20" dur="1000"/>
                                        <p:tgtEl>
                                          <p:spTgt spid="4">
                                            <p:txEl>
                                              <p:pRg st="1" end="1"/>
                                            </p:txEl>
                                          </p:spTgt>
                                        </p:tgtEl>
                                      </p:cBhvr>
                                    </p:animEffect>
                                  </p:childTnLst>
                                </p:cTn>
                              </p:par>
                            </p:childTnLst>
                          </p:cTn>
                        </p:par>
                        <p:par>
                          <p:cTn id="21" fill="hold">
                            <p:stCondLst>
                              <p:cond delay="3000"/>
                            </p:stCondLst>
                            <p:childTnLst>
                              <p:par>
                                <p:cTn id="22" presetID="55" presetClass="entr" presetSubtype="0" fill="hold" nodeType="afterEffect">
                                  <p:stCondLst>
                                    <p:cond delay="0"/>
                                  </p:stCondLst>
                                  <p:childTnLst>
                                    <p:set>
                                      <p:cBhvr>
                                        <p:cTn id="23" dur="1" fill="hold">
                                          <p:stCondLst>
                                            <p:cond delay="0"/>
                                          </p:stCondLst>
                                        </p:cTn>
                                        <p:tgtEl>
                                          <p:spTgt spid="4">
                                            <p:txEl>
                                              <p:pRg st="2" end="2"/>
                                            </p:txEl>
                                          </p:spTgt>
                                        </p:tgtEl>
                                        <p:attrNameLst>
                                          <p:attrName>style.visibility</p:attrName>
                                        </p:attrNameLst>
                                      </p:cBhvr>
                                      <p:to>
                                        <p:strVal val="visible"/>
                                      </p:to>
                                    </p:set>
                                    <p:anim calcmode="lin" valueType="num">
                                      <p:cBhvr>
                                        <p:cTn id="24" dur="1000" fill="hold"/>
                                        <p:tgtEl>
                                          <p:spTgt spid="4">
                                            <p:txEl>
                                              <p:pRg st="2" end="2"/>
                                            </p:txEl>
                                          </p:spTgt>
                                        </p:tgtEl>
                                        <p:attrNameLst>
                                          <p:attrName>ppt_w</p:attrName>
                                        </p:attrNameLst>
                                      </p:cBhvr>
                                      <p:tavLst>
                                        <p:tav tm="0">
                                          <p:val>
                                            <p:strVal val="#ppt_w*0.70"/>
                                          </p:val>
                                        </p:tav>
                                        <p:tav tm="100000">
                                          <p:val>
                                            <p:strVal val="#ppt_w"/>
                                          </p:val>
                                        </p:tav>
                                      </p:tavLst>
                                    </p:anim>
                                    <p:anim calcmode="lin" valueType="num">
                                      <p:cBhvr>
                                        <p:cTn id="25" dur="1000" fill="hold"/>
                                        <p:tgtEl>
                                          <p:spTgt spid="4">
                                            <p:txEl>
                                              <p:pRg st="2" end="2"/>
                                            </p:txEl>
                                          </p:spTgt>
                                        </p:tgtEl>
                                        <p:attrNameLst>
                                          <p:attrName>ppt_h</p:attrName>
                                        </p:attrNameLst>
                                      </p:cBhvr>
                                      <p:tavLst>
                                        <p:tav tm="0">
                                          <p:val>
                                            <p:strVal val="#ppt_h"/>
                                          </p:val>
                                        </p:tav>
                                        <p:tav tm="100000">
                                          <p:val>
                                            <p:strVal val="#ppt_h"/>
                                          </p:val>
                                        </p:tav>
                                      </p:tavLst>
                                    </p:anim>
                                    <p:animEffect transition="in" filter="fade">
                                      <p:cBhvr>
                                        <p:cTn id="26" dur="1000"/>
                                        <p:tgtEl>
                                          <p:spTgt spid="4">
                                            <p:txEl>
                                              <p:pRg st="2" end="2"/>
                                            </p:txEl>
                                          </p:spTgt>
                                        </p:tgtEl>
                                      </p:cBhvr>
                                    </p:animEffect>
                                  </p:childTnLst>
                                </p:cTn>
                              </p:par>
                            </p:childTnLst>
                          </p:cTn>
                        </p:par>
                        <p:par>
                          <p:cTn id="27" fill="hold">
                            <p:stCondLst>
                              <p:cond delay="4000"/>
                            </p:stCondLst>
                            <p:childTnLst>
                              <p:par>
                                <p:cTn id="28" presetID="55" presetClass="entr" presetSubtype="0" fill="hold" nodeType="afterEffect">
                                  <p:stCondLst>
                                    <p:cond delay="0"/>
                                  </p:stCondLst>
                                  <p:childTnLst>
                                    <p:set>
                                      <p:cBhvr>
                                        <p:cTn id="29" dur="1" fill="hold">
                                          <p:stCondLst>
                                            <p:cond delay="0"/>
                                          </p:stCondLst>
                                        </p:cTn>
                                        <p:tgtEl>
                                          <p:spTgt spid="4">
                                            <p:txEl>
                                              <p:pRg st="3" end="3"/>
                                            </p:txEl>
                                          </p:spTgt>
                                        </p:tgtEl>
                                        <p:attrNameLst>
                                          <p:attrName>style.visibility</p:attrName>
                                        </p:attrNameLst>
                                      </p:cBhvr>
                                      <p:to>
                                        <p:strVal val="visible"/>
                                      </p:to>
                                    </p:set>
                                    <p:anim calcmode="lin" valueType="num">
                                      <p:cBhvr>
                                        <p:cTn id="30" dur="1000" fill="hold"/>
                                        <p:tgtEl>
                                          <p:spTgt spid="4">
                                            <p:txEl>
                                              <p:pRg st="3" end="3"/>
                                            </p:txEl>
                                          </p:spTgt>
                                        </p:tgtEl>
                                        <p:attrNameLst>
                                          <p:attrName>ppt_w</p:attrName>
                                        </p:attrNameLst>
                                      </p:cBhvr>
                                      <p:tavLst>
                                        <p:tav tm="0">
                                          <p:val>
                                            <p:strVal val="#ppt_w*0.70"/>
                                          </p:val>
                                        </p:tav>
                                        <p:tav tm="100000">
                                          <p:val>
                                            <p:strVal val="#ppt_w"/>
                                          </p:val>
                                        </p:tav>
                                      </p:tavLst>
                                    </p:anim>
                                    <p:anim calcmode="lin" valueType="num">
                                      <p:cBhvr>
                                        <p:cTn id="31" dur="1000" fill="hold"/>
                                        <p:tgtEl>
                                          <p:spTgt spid="4">
                                            <p:txEl>
                                              <p:pRg st="3" end="3"/>
                                            </p:txEl>
                                          </p:spTgt>
                                        </p:tgtEl>
                                        <p:attrNameLst>
                                          <p:attrName>ppt_h</p:attrName>
                                        </p:attrNameLst>
                                      </p:cBhvr>
                                      <p:tavLst>
                                        <p:tav tm="0">
                                          <p:val>
                                            <p:strVal val="#ppt_h"/>
                                          </p:val>
                                        </p:tav>
                                        <p:tav tm="100000">
                                          <p:val>
                                            <p:strVal val="#ppt_h"/>
                                          </p:val>
                                        </p:tav>
                                      </p:tavLst>
                                    </p:anim>
                                    <p:animEffect transition="in" filter="fade">
                                      <p:cBhvr>
                                        <p:cTn id="32" dur="1000"/>
                                        <p:tgtEl>
                                          <p:spTgt spid="4">
                                            <p:txEl>
                                              <p:pRg st="3" end="3"/>
                                            </p:txEl>
                                          </p:spTgt>
                                        </p:tgtEl>
                                      </p:cBhvr>
                                    </p:animEffect>
                                  </p:childTnLst>
                                </p:cTn>
                              </p:par>
                            </p:childTnLst>
                          </p:cTn>
                        </p:par>
                        <p:par>
                          <p:cTn id="33" fill="hold">
                            <p:stCondLst>
                              <p:cond delay="5000"/>
                            </p:stCondLst>
                            <p:childTnLst>
                              <p:par>
                                <p:cTn id="34" presetID="55" presetClass="entr" presetSubtype="0" fill="hold" nodeType="afterEffect">
                                  <p:stCondLst>
                                    <p:cond delay="0"/>
                                  </p:stCondLst>
                                  <p:childTnLst>
                                    <p:set>
                                      <p:cBhvr>
                                        <p:cTn id="35" dur="1" fill="hold">
                                          <p:stCondLst>
                                            <p:cond delay="0"/>
                                          </p:stCondLst>
                                        </p:cTn>
                                        <p:tgtEl>
                                          <p:spTgt spid="4">
                                            <p:txEl>
                                              <p:pRg st="4" end="4"/>
                                            </p:txEl>
                                          </p:spTgt>
                                        </p:tgtEl>
                                        <p:attrNameLst>
                                          <p:attrName>style.visibility</p:attrName>
                                        </p:attrNameLst>
                                      </p:cBhvr>
                                      <p:to>
                                        <p:strVal val="visible"/>
                                      </p:to>
                                    </p:set>
                                    <p:anim calcmode="lin" valueType="num">
                                      <p:cBhvr>
                                        <p:cTn id="36" dur="1000" fill="hold"/>
                                        <p:tgtEl>
                                          <p:spTgt spid="4">
                                            <p:txEl>
                                              <p:pRg st="4" end="4"/>
                                            </p:txEl>
                                          </p:spTgt>
                                        </p:tgtEl>
                                        <p:attrNameLst>
                                          <p:attrName>ppt_w</p:attrName>
                                        </p:attrNameLst>
                                      </p:cBhvr>
                                      <p:tavLst>
                                        <p:tav tm="0">
                                          <p:val>
                                            <p:strVal val="#ppt_w*0.70"/>
                                          </p:val>
                                        </p:tav>
                                        <p:tav tm="100000">
                                          <p:val>
                                            <p:strVal val="#ppt_w"/>
                                          </p:val>
                                        </p:tav>
                                      </p:tavLst>
                                    </p:anim>
                                    <p:anim calcmode="lin" valueType="num">
                                      <p:cBhvr>
                                        <p:cTn id="37" dur="1000" fill="hold"/>
                                        <p:tgtEl>
                                          <p:spTgt spid="4">
                                            <p:txEl>
                                              <p:pRg st="4" end="4"/>
                                            </p:txEl>
                                          </p:spTgt>
                                        </p:tgtEl>
                                        <p:attrNameLst>
                                          <p:attrName>ppt_h</p:attrName>
                                        </p:attrNameLst>
                                      </p:cBhvr>
                                      <p:tavLst>
                                        <p:tav tm="0">
                                          <p:val>
                                            <p:strVal val="#ppt_h"/>
                                          </p:val>
                                        </p:tav>
                                        <p:tav tm="100000">
                                          <p:val>
                                            <p:strVal val="#ppt_h"/>
                                          </p:val>
                                        </p:tav>
                                      </p:tavLst>
                                    </p:anim>
                                    <p:animEffect transition="in" filter="fade">
                                      <p:cBhvr>
                                        <p:cTn id="38" dur="10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604260" y="279400"/>
            <a:ext cx="4983480" cy="706755"/>
          </a:xfrm>
          <a:prstGeom prst="rect">
            <a:avLst/>
          </a:prstGeom>
          <a:noFill/>
        </p:spPr>
        <p:txBody>
          <a:bodyPr wrap="none" rtlCol="0">
            <a:spAutoFit/>
          </a:bodyPr>
          <a:p>
            <a:pPr algn="l"/>
            <a:r>
              <a:rPr lang="zh-CN" altLang="en-US" sz="4000" b="1" spc="200">
                <a:ln w="3175">
                  <a:noFill/>
                  <a:prstDash val="dash"/>
                </a:ln>
                <a:solidFill>
                  <a:srgbClr val="FF0000"/>
                </a:solidFill>
                <a:latin typeface="微软雅黑" panose="020B0503020204020204" charset="-122"/>
                <a:ea typeface="微软雅黑" panose="020B0503020204020204" charset="-122"/>
                <a:cs typeface="微软雅黑" panose="020B0503020204020204" charset="-122"/>
                <a:sym typeface="+mn-ea"/>
              </a:rPr>
              <a:t>理清文章的结构方式</a:t>
            </a:r>
            <a:endParaRPr lang="zh-CN" altLang="en-US" sz="4000" b="1" strike="noStrike" spc="200" noProof="1">
              <a:ln w="3175">
                <a:noFill/>
                <a:prstDash val="dash"/>
              </a:ln>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791845" y="986155"/>
            <a:ext cx="10608945" cy="2113280"/>
          </a:xfrm>
          <a:prstGeom prst="rect">
            <a:avLst/>
          </a:prstGeom>
          <a:noFill/>
        </p:spPr>
        <p:txBody>
          <a:bodyPr wrap="square" rtlCol="0" anchor="t">
            <a:spAutoFit/>
          </a:bodyPr>
          <a:p>
            <a:pPr marL="0" lvl="0" indent="0" algn="l" fontAlgn="auto">
              <a:lnSpc>
                <a:spcPct val="130000"/>
              </a:lnSpc>
              <a:spcBef>
                <a:spcPct val="0"/>
              </a:spcBef>
              <a:spcAft>
                <a:spcPts val="800"/>
              </a:spcAft>
              <a:buSzTx/>
              <a:buNone/>
            </a:pPr>
            <a:r>
              <a:rPr lang="zh-CN" sz="3200" b="1" spc="200">
                <a:ln w="3175">
                  <a:noFill/>
                  <a:prstDash val="dash"/>
                </a:ln>
                <a:solidFill>
                  <a:srgbClr val="FF0000"/>
                </a:solidFill>
                <a:latin typeface="华文中宋" panose="02010600040101010101" charset="-122"/>
                <a:ea typeface="华文中宋" panose="02010600040101010101" charset="-122"/>
                <a:cs typeface="华文中宋" panose="02010600040101010101" charset="-122"/>
                <a:sym typeface="+mn-ea"/>
              </a:rPr>
              <a:t>全文总体来看：</a:t>
            </a:r>
            <a:r>
              <a:rPr lang="zh-CN" sz="3200" b="1" spc="200">
                <a:ln w="3175">
                  <a:noFill/>
                  <a:prstDash val="dash"/>
                </a:ln>
                <a:solidFill>
                  <a:schemeClr val="tx1"/>
                </a:solidFill>
                <a:latin typeface="华文中宋" panose="02010600040101010101" charset="-122"/>
                <a:ea typeface="华文中宋" panose="02010600040101010101" charset="-122"/>
                <a:cs typeface="华文中宋" panose="02010600040101010101" charset="-122"/>
                <a:sym typeface="+mn-ea"/>
              </a:rPr>
              <a:t>是什么——为什么——怎么办，层进式的结构方式。</a:t>
            </a:r>
            <a:endParaRPr lang="zh-CN" sz="3200" b="1" strike="noStrike" spc="200" noProof="1">
              <a:ln w="3175">
                <a:noFill/>
                <a:prstDash val="dash"/>
              </a:ln>
              <a:solidFill>
                <a:schemeClr val="tx1"/>
              </a:solidFill>
              <a:latin typeface="华文中宋" panose="02010600040101010101" charset="-122"/>
              <a:ea typeface="华文中宋" panose="02010600040101010101" charset="-122"/>
              <a:cs typeface="华文中宋" panose="02010600040101010101" charset="-122"/>
            </a:endParaRPr>
          </a:p>
          <a:p>
            <a:pPr marL="0" lvl="0" indent="0" algn="l" fontAlgn="auto">
              <a:lnSpc>
                <a:spcPct val="130000"/>
              </a:lnSpc>
              <a:spcBef>
                <a:spcPct val="0"/>
              </a:spcBef>
              <a:spcAft>
                <a:spcPts val="800"/>
              </a:spcAft>
              <a:buSzTx/>
              <a:buNone/>
            </a:pPr>
            <a:r>
              <a:rPr lang="zh-CN" sz="3200" b="1" spc="200">
                <a:ln w="3175">
                  <a:noFill/>
                  <a:prstDash val="dash"/>
                </a:ln>
                <a:solidFill>
                  <a:srgbClr val="FF0000"/>
                </a:solidFill>
                <a:latin typeface="华文中宋" panose="02010600040101010101" charset="-122"/>
                <a:ea typeface="华文中宋" panose="02010600040101010101" charset="-122"/>
                <a:cs typeface="华文中宋" panose="02010600040101010101" charset="-122"/>
                <a:sym typeface="+mn-ea"/>
              </a:rPr>
              <a:t>第二部分两大层次：</a:t>
            </a:r>
            <a:r>
              <a:rPr lang="zh-CN" sz="3200" b="1" spc="200">
                <a:ln w="3175">
                  <a:noFill/>
                  <a:prstDash val="dash"/>
                </a:ln>
                <a:solidFill>
                  <a:schemeClr val="tx1"/>
                </a:solidFill>
                <a:latin typeface="华文中宋" panose="02010600040101010101" charset="-122"/>
                <a:ea typeface="华文中宋" panose="02010600040101010101" charset="-122"/>
                <a:cs typeface="华文中宋" panose="02010600040101010101" charset="-122"/>
                <a:sym typeface="+mn-ea"/>
              </a:rPr>
              <a:t>总——分；分述的三个方面并列式。</a:t>
            </a:r>
            <a:endParaRPr lang="zh-CN" altLang="en-US" sz="3200" b="1" spc="200">
              <a:ln w="3175">
                <a:noFill/>
                <a:prstDash val="dash"/>
              </a:ln>
              <a:solidFill>
                <a:schemeClr val="tx1"/>
              </a:solidFill>
              <a:latin typeface="华文中宋" panose="02010600040101010101" charset="-122"/>
              <a:ea typeface="华文中宋" panose="02010600040101010101" charset="-122"/>
              <a:cs typeface="华文中宋" panose="02010600040101010101" charset="-122"/>
              <a:sym typeface="+mn-ea"/>
            </a:endParaRPr>
          </a:p>
        </p:txBody>
      </p:sp>
      <p:sp>
        <p:nvSpPr>
          <p:cNvPr id="4" name="文本框 3"/>
          <p:cNvSpPr txBox="1"/>
          <p:nvPr/>
        </p:nvSpPr>
        <p:spPr>
          <a:xfrm>
            <a:off x="791845" y="3601720"/>
            <a:ext cx="627380" cy="2553335"/>
          </a:xfrm>
          <a:prstGeom prst="rect">
            <a:avLst/>
          </a:prstGeom>
          <a:solidFill>
            <a:srgbClr val="FFFF00"/>
          </a:solidFill>
        </p:spPr>
        <p:txBody>
          <a:bodyPr wrap="square" rtlCol="0" anchor="t">
            <a:spAutoFit/>
          </a:bodyPr>
          <a:p>
            <a:r>
              <a:rPr lang="en-US" altLang="zh-CN" sz="3200" b="1" kern="100">
                <a:solidFill>
                  <a:srgbClr val="FF0000"/>
                </a:solidFill>
                <a:latin typeface="微软雅黑" panose="020B0503020204020204" charset="-122"/>
                <a:ea typeface="微软雅黑" panose="020B0503020204020204" charset="-122"/>
                <a:cs typeface="Times New Roman" panose="02020603050405020304"/>
                <a:sym typeface="Times New Roman" panose="02020603050405020304"/>
              </a:rPr>
              <a:t>修辞立其诚</a:t>
            </a:r>
            <a:endParaRPr lang="en-US" altLang="zh-CN" sz="3200" b="1" kern="100">
              <a:solidFill>
                <a:srgbClr val="FF0000"/>
              </a:solidFill>
              <a:latin typeface="微软雅黑" panose="020B0503020204020204" charset="-122"/>
              <a:ea typeface="微软雅黑" panose="020B0503020204020204" charset="-122"/>
              <a:cs typeface="Times New Roman" panose="02020603050405020304"/>
              <a:sym typeface="Times New Roman" panose="02020603050405020304"/>
            </a:endParaRPr>
          </a:p>
        </p:txBody>
      </p:sp>
      <p:sp>
        <p:nvSpPr>
          <p:cNvPr id="5" name="文本框 4"/>
          <p:cNvSpPr txBox="1"/>
          <p:nvPr/>
        </p:nvSpPr>
        <p:spPr>
          <a:xfrm>
            <a:off x="1947545" y="3601720"/>
            <a:ext cx="1556385" cy="2582545"/>
          </a:xfrm>
          <a:prstGeom prst="rect">
            <a:avLst/>
          </a:prstGeom>
          <a:noFill/>
        </p:spPr>
        <p:txBody>
          <a:bodyPr wrap="none" rtlCol="0" anchor="t">
            <a:spAutoFit/>
          </a:bodyPr>
          <a:p>
            <a:pPr>
              <a:lnSpc>
                <a:spcPct val="90000"/>
              </a:lnSpc>
            </a:pPr>
            <a:r>
              <a:rPr lang="en-US" altLang="zh-CN" sz="3600" b="1" kern="100">
                <a:latin typeface="华文中宋" panose="02010600040101010101" charset="-122"/>
                <a:ea typeface="华文中宋" panose="02010600040101010101" charset="-122"/>
                <a:cs typeface="Times New Roman" panose="02020603050405020304"/>
                <a:sym typeface="Times New Roman" panose="02020603050405020304"/>
              </a:rPr>
              <a:t>是什么</a:t>
            </a:r>
            <a:endParaRPr lang="en-US" altLang="zh-CN" sz="3600" b="1" kern="100">
              <a:latin typeface="华文中宋" panose="02010600040101010101" charset="-122"/>
              <a:ea typeface="华文中宋" panose="02010600040101010101" charset="-122"/>
              <a:cs typeface="Times New Roman" panose="02020603050405020304"/>
              <a:sym typeface="Times New Roman" panose="02020603050405020304"/>
            </a:endParaRPr>
          </a:p>
          <a:p>
            <a:pPr>
              <a:lnSpc>
                <a:spcPct val="90000"/>
              </a:lnSpc>
            </a:pPr>
            <a:endParaRPr lang="zh-CN" altLang="en-US" sz="3600" b="1" kern="100">
              <a:latin typeface="华文中宋" panose="02010600040101010101" charset="-122"/>
              <a:ea typeface="华文中宋" panose="02010600040101010101" charset="-122"/>
              <a:cs typeface="Times New Roman" panose="02020603050405020304"/>
              <a:sym typeface="Times New Roman" panose="02020603050405020304"/>
            </a:endParaRPr>
          </a:p>
          <a:p>
            <a:pPr>
              <a:lnSpc>
                <a:spcPct val="90000"/>
              </a:lnSpc>
            </a:pPr>
            <a:r>
              <a:rPr lang="zh-CN" altLang="en-US" sz="3600" b="1" kern="100">
                <a:latin typeface="华文中宋" panose="02010600040101010101" charset="-122"/>
                <a:ea typeface="华文中宋" panose="02010600040101010101" charset="-122"/>
                <a:cs typeface="Times New Roman" panose="02020603050405020304"/>
                <a:sym typeface="Times New Roman" panose="02020603050405020304"/>
              </a:rPr>
              <a:t>为</a:t>
            </a:r>
            <a:r>
              <a:rPr lang="en-US" altLang="zh-CN" sz="3600" b="1" kern="100">
                <a:latin typeface="华文中宋" panose="02010600040101010101" charset="-122"/>
                <a:ea typeface="华文中宋" panose="02010600040101010101" charset="-122"/>
                <a:cs typeface="Times New Roman" panose="02020603050405020304"/>
                <a:sym typeface="Times New Roman" panose="02020603050405020304"/>
              </a:rPr>
              <a:t>什么</a:t>
            </a:r>
            <a:endParaRPr lang="en-US" altLang="zh-CN" sz="3600" b="1" kern="100">
              <a:latin typeface="华文中宋" panose="02010600040101010101" charset="-122"/>
              <a:ea typeface="华文中宋" panose="02010600040101010101" charset="-122"/>
              <a:cs typeface="Times New Roman" panose="02020603050405020304"/>
              <a:sym typeface="Times New Roman" panose="02020603050405020304"/>
            </a:endParaRPr>
          </a:p>
          <a:p>
            <a:pPr>
              <a:lnSpc>
                <a:spcPct val="90000"/>
              </a:lnSpc>
            </a:pPr>
            <a:endParaRPr lang="zh-CN" altLang="en-US" sz="3600" b="1" kern="100">
              <a:latin typeface="华文中宋" panose="02010600040101010101" charset="-122"/>
              <a:ea typeface="华文中宋" panose="02010600040101010101" charset="-122"/>
              <a:cs typeface="Times New Roman" panose="02020603050405020304"/>
              <a:sym typeface="Times New Roman" panose="02020603050405020304"/>
            </a:endParaRPr>
          </a:p>
          <a:p>
            <a:pPr>
              <a:lnSpc>
                <a:spcPct val="90000"/>
              </a:lnSpc>
            </a:pPr>
            <a:r>
              <a:rPr lang="zh-CN" altLang="en-US" sz="3600" b="1" kern="100">
                <a:latin typeface="华文中宋" panose="02010600040101010101" charset="-122"/>
                <a:ea typeface="华文中宋" panose="02010600040101010101" charset="-122"/>
                <a:cs typeface="Times New Roman" panose="02020603050405020304"/>
                <a:sym typeface="Times New Roman" panose="02020603050405020304"/>
              </a:rPr>
              <a:t>怎么办</a:t>
            </a:r>
            <a:endParaRPr lang="zh-CN" altLang="en-US" sz="3600" b="1" kern="100">
              <a:latin typeface="华文中宋" panose="02010600040101010101" charset="-122"/>
              <a:ea typeface="华文中宋" panose="02010600040101010101" charset="-122"/>
              <a:cs typeface="Times New Roman" panose="02020603050405020304"/>
              <a:sym typeface="Times New Roman" panose="02020603050405020304"/>
            </a:endParaRPr>
          </a:p>
        </p:txBody>
      </p:sp>
      <p:sp>
        <p:nvSpPr>
          <p:cNvPr id="6" name="文本框 5"/>
          <p:cNvSpPr txBox="1"/>
          <p:nvPr/>
        </p:nvSpPr>
        <p:spPr>
          <a:xfrm>
            <a:off x="4032885" y="3587115"/>
            <a:ext cx="692785" cy="2553335"/>
          </a:xfrm>
          <a:prstGeom prst="rect">
            <a:avLst/>
          </a:prstGeom>
          <a:solidFill>
            <a:schemeClr val="accent4">
              <a:lumMod val="40000"/>
              <a:lumOff val="60000"/>
            </a:schemeClr>
          </a:solidFill>
        </p:spPr>
        <p:txBody>
          <a:bodyPr wrap="square" rtlCol="0" anchor="t">
            <a:spAutoFit/>
          </a:bodyPr>
          <a:p>
            <a:r>
              <a:rPr lang="en-US" altLang="zh-CN" sz="4000" b="1" kern="100">
                <a:solidFill>
                  <a:srgbClr val="2A2EC8"/>
                </a:solidFill>
                <a:latin typeface="华文中宋" panose="02010600040101010101" charset="-122"/>
                <a:ea typeface="华文中宋" panose="02010600040101010101" charset="-122"/>
                <a:cs typeface="Times New Roman" panose="02020603050405020304"/>
                <a:sym typeface="Times New Roman" panose="02020603050405020304"/>
              </a:rPr>
              <a:t>层层递进</a:t>
            </a:r>
            <a:endParaRPr lang="en-US" altLang="zh-CN" sz="4000" b="1" kern="100">
              <a:solidFill>
                <a:srgbClr val="2A2EC8"/>
              </a:solidFill>
              <a:latin typeface="华文中宋" panose="02010600040101010101" charset="-122"/>
              <a:ea typeface="华文中宋" panose="02010600040101010101" charset="-122"/>
              <a:cs typeface="Times New Roman" panose="02020603050405020304"/>
              <a:sym typeface="Times New Roman" panose="02020603050405020304"/>
            </a:endParaRPr>
          </a:p>
        </p:txBody>
      </p:sp>
      <p:sp>
        <p:nvSpPr>
          <p:cNvPr id="7" name="文本框 6"/>
          <p:cNvSpPr txBox="1"/>
          <p:nvPr/>
        </p:nvSpPr>
        <p:spPr>
          <a:xfrm>
            <a:off x="5125720" y="3465195"/>
            <a:ext cx="5175885" cy="2797175"/>
          </a:xfrm>
          <a:prstGeom prst="rect">
            <a:avLst/>
          </a:prstGeom>
          <a:noFill/>
        </p:spPr>
        <p:txBody>
          <a:bodyPr wrap="square" rtlCol="0" anchor="t">
            <a:spAutoFit/>
          </a:bodyPr>
          <a:p>
            <a:pPr algn="just" fontAlgn="auto">
              <a:lnSpc>
                <a:spcPct val="110000"/>
              </a:lnSpc>
            </a:pPr>
            <a:r>
              <a:rPr lang="en-US" altLang="zh-CN" sz="3200" b="1" kern="100">
                <a:latin typeface="华文中宋" panose="02010600040101010101" charset="-122"/>
                <a:ea typeface="华文中宋" panose="02010600040101010101" charset="-122"/>
                <a:cs typeface="华文中宋" panose="02010600040101010101" charset="-122"/>
                <a:sym typeface="Times New Roman" panose="02020603050405020304"/>
              </a:rPr>
              <a:t>名实一致  言行一致  表里一致（并列式）</a:t>
            </a:r>
            <a:endParaRPr lang="en-US" altLang="zh-CN" sz="3200" b="1" strike="noStrike" kern="100" noProof="1">
              <a:latin typeface="华文中宋" panose="02010600040101010101" charset="-122"/>
              <a:ea typeface="华文中宋" panose="02010600040101010101" charset="-122"/>
              <a:cs typeface="华文中宋" panose="02010600040101010101" charset="-122"/>
              <a:sym typeface="Times New Roman" panose="02020603050405020304"/>
            </a:endParaRPr>
          </a:p>
          <a:p>
            <a:pPr algn="just" fontAlgn="auto">
              <a:lnSpc>
                <a:spcPct val="110000"/>
              </a:lnSpc>
            </a:pPr>
            <a:r>
              <a:rPr lang="en-US" altLang="zh-CN" sz="3200" b="1" kern="100">
                <a:latin typeface="华文中宋" panose="02010600040101010101" charset="-122"/>
                <a:ea typeface="华文中宋" panose="02010600040101010101" charset="-122"/>
                <a:cs typeface="华文中宋" panose="02010600040101010101" charset="-122"/>
                <a:sym typeface="Times New Roman" panose="02020603050405020304"/>
              </a:rPr>
              <a:t>认识世界  端正学风  社会现实（并列式）</a:t>
            </a:r>
            <a:endParaRPr lang="en-US" altLang="zh-CN" sz="3200" b="1" kern="100">
              <a:latin typeface="华文中宋" panose="02010600040101010101" charset="-122"/>
              <a:ea typeface="华文中宋" panose="02010600040101010101" charset="-122"/>
              <a:cs typeface="华文中宋" panose="02010600040101010101" charset="-122"/>
              <a:sym typeface="Times New Roman" panose="02020603050405020304"/>
            </a:endParaRPr>
          </a:p>
          <a:p>
            <a:pPr algn="just" fontAlgn="auto">
              <a:lnSpc>
                <a:spcPct val="110000"/>
              </a:lnSpc>
            </a:pPr>
            <a:r>
              <a:rPr lang="en-US" altLang="zh-CN" sz="3200" b="1" kern="100">
                <a:latin typeface="华文中宋" panose="02010600040101010101" charset="-122"/>
                <a:ea typeface="华文中宋" panose="02010600040101010101" charset="-122"/>
                <a:cs typeface="华文中宋" panose="02010600040101010101" charset="-122"/>
                <a:sym typeface="Times New Roman" panose="02020603050405020304"/>
              </a:rPr>
              <a:t>坚持辩证唯物主义原则</a:t>
            </a:r>
            <a:endParaRPr lang="en-US" altLang="zh-CN" sz="3200" b="1" kern="100">
              <a:latin typeface="华文中宋" panose="02010600040101010101" charset="-122"/>
              <a:ea typeface="华文中宋" panose="02010600040101010101" charset="-122"/>
              <a:cs typeface="华文中宋" panose="02010600040101010101" charset="-122"/>
              <a:sym typeface="Times New Roman" panose="02020603050405020304"/>
            </a:endParaRPr>
          </a:p>
        </p:txBody>
      </p:sp>
      <p:sp>
        <p:nvSpPr>
          <p:cNvPr id="8" name="文本框 7"/>
          <p:cNvSpPr txBox="1"/>
          <p:nvPr/>
        </p:nvSpPr>
        <p:spPr>
          <a:xfrm>
            <a:off x="10701655" y="3587115"/>
            <a:ext cx="699135" cy="2582545"/>
          </a:xfrm>
          <a:prstGeom prst="rect">
            <a:avLst/>
          </a:prstGeom>
          <a:solidFill>
            <a:schemeClr val="accent5">
              <a:lumMod val="20000"/>
              <a:lumOff val="80000"/>
            </a:schemeClr>
          </a:solidFill>
        </p:spPr>
        <p:txBody>
          <a:bodyPr wrap="square" rtlCol="0" anchor="t">
            <a:spAutoFit/>
          </a:bodyPr>
          <a:p>
            <a:pPr>
              <a:lnSpc>
                <a:spcPct val="90000"/>
              </a:lnSpc>
            </a:pPr>
            <a:r>
              <a:rPr lang="en-US" altLang="zh-CN" sz="3600" b="1" kern="100">
                <a:solidFill>
                  <a:srgbClr val="FF0000"/>
                </a:solidFill>
                <a:latin typeface="微软雅黑" panose="020B0503020204020204" charset="-122"/>
                <a:ea typeface="微软雅黑" panose="020B0503020204020204" charset="-122"/>
                <a:cs typeface="Times New Roman" panose="02020603050405020304"/>
                <a:sym typeface="Times New Roman" panose="02020603050405020304"/>
              </a:rPr>
              <a:t>总</a:t>
            </a:r>
            <a:endParaRPr lang="en-US" altLang="zh-CN" sz="3600" b="1" kern="100">
              <a:solidFill>
                <a:srgbClr val="FF0000"/>
              </a:solidFill>
              <a:latin typeface="微软雅黑" panose="020B0503020204020204" charset="-122"/>
              <a:ea typeface="微软雅黑" panose="020B0503020204020204" charset="-122"/>
              <a:cs typeface="Times New Roman" panose="02020603050405020304"/>
              <a:sym typeface="Times New Roman" panose="02020603050405020304"/>
            </a:endParaRPr>
          </a:p>
          <a:p>
            <a:pPr>
              <a:lnSpc>
                <a:spcPct val="90000"/>
              </a:lnSpc>
            </a:pPr>
            <a:endParaRPr lang="en-US" altLang="zh-CN" sz="3600" b="1" kern="100">
              <a:solidFill>
                <a:srgbClr val="FF0000"/>
              </a:solidFill>
              <a:latin typeface="微软雅黑" panose="020B0503020204020204" charset="-122"/>
              <a:ea typeface="微软雅黑" panose="020B0503020204020204" charset="-122"/>
              <a:cs typeface="Times New Roman" panose="02020603050405020304"/>
              <a:sym typeface="Times New Roman" panose="02020603050405020304"/>
            </a:endParaRPr>
          </a:p>
          <a:p>
            <a:pPr>
              <a:lnSpc>
                <a:spcPct val="90000"/>
              </a:lnSpc>
            </a:pPr>
            <a:r>
              <a:rPr lang="en-US" altLang="zh-CN" sz="3600" b="1" kern="100">
                <a:solidFill>
                  <a:srgbClr val="FF0000"/>
                </a:solidFill>
                <a:latin typeface="微软雅黑" panose="020B0503020204020204" charset="-122"/>
                <a:ea typeface="微软雅黑" panose="020B0503020204020204" charset="-122"/>
                <a:cs typeface="Times New Roman" panose="02020603050405020304"/>
                <a:sym typeface="Times New Roman" panose="02020603050405020304"/>
              </a:rPr>
              <a:t>分</a:t>
            </a:r>
            <a:endParaRPr lang="en-US" altLang="zh-CN" sz="3600" b="1" kern="100">
              <a:solidFill>
                <a:srgbClr val="FF0000"/>
              </a:solidFill>
              <a:latin typeface="微软雅黑" panose="020B0503020204020204" charset="-122"/>
              <a:ea typeface="微软雅黑" panose="020B0503020204020204" charset="-122"/>
              <a:cs typeface="Times New Roman" panose="02020603050405020304"/>
              <a:sym typeface="Times New Roman" panose="02020603050405020304"/>
            </a:endParaRPr>
          </a:p>
          <a:p>
            <a:pPr>
              <a:lnSpc>
                <a:spcPct val="90000"/>
              </a:lnSpc>
            </a:pPr>
            <a:endParaRPr lang="en-US" altLang="zh-CN" sz="3600" b="1" kern="100">
              <a:solidFill>
                <a:srgbClr val="FF0000"/>
              </a:solidFill>
              <a:latin typeface="微软雅黑" panose="020B0503020204020204" charset="-122"/>
              <a:ea typeface="微软雅黑" panose="020B0503020204020204" charset="-122"/>
              <a:cs typeface="Times New Roman" panose="02020603050405020304"/>
              <a:sym typeface="Times New Roman" panose="02020603050405020304"/>
            </a:endParaRPr>
          </a:p>
          <a:p>
            <a:pPr>
              <a:lnSpc>
                <a:spcPct val="90000"/>
              </a:lnSpc>
            </a:pPr>
            <a:r>
              <a:rPr lang="en-US" altLang="zh-CN" sz="3600" b="1" kern="100">
                <a:solidFill>
                  <a:srgbClr val="FF0000"/>
                </a:solidFill>
                <a:latin typeface="微软雅黑" panose="020B0503020204020204" charset="-122"/>
                <a:ea typeface="微软雅黑" panose="020B0503020204020204" charset="-122"/>
                <a:cs typeface="Times New Roman" panose="02020603050405020304"/>
                <a:sym typeface="Times New Roman" panose="02020603050405020304"/>
              </a:rPr>
              <a:t>总</a:t>
            </a:r>
            <a:endParaRPr lang="en-US" altLang="zh-CN" sz="3600" b="1" kern="100">
              <a:solidFill>
                <a:srgbClr val="FF0000"/>
              </a:solidFill>
              <a:latin typeface="微软雅黑" panose="020B0503020204020204" charset="-122"/>
              <a:ea typeface="微软雅黑" panose="020B0503020204020204" charset="-122"/>
              <a:cs typeface="Times New Roman" panose="02020603050405020304"/>
              <a:sym typeface="Times New Roman" panose="02020603050405020304"/>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p:cTn id="12" dur="10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3">
                                            <p:txEl>
                                              <p:pRg st="0" end="0"/>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p:cTn id="18" dur="1000" fill="hold"/>
                                        <p:tgtEl>
                                          <p:spTgt spid="3">
                                            <p:txEl>
                                              <p:pRg st="1" end="1"/>
                                            </p:txEl>
                                          </p:spTgt>
                                        </p:tgtEl>
                                        <p:attrNameLst>
                                          <p:attrName>ppt_w</p:attrName>
                                        </p:attrNameLst>
                                      </p:cBhvr>
                                      <p:tavLst>
                                        <p:tav tm="0">
                                          <p:val>
                                            <p:strVal val="#ppt_w*0.70"/>
                                          </p:val>
                                        </p:tav>
                                        <p:tav tm="100000">
                                          <p:val>
                                            <p:strVal val="#ppt_w"/>
                                          </p:val>
                                        </p:tav>
                                      </p:tavLst>
                                    </p:anim>
                                    <p:anim calcmode="lin" valueType="num">
                                      <p:cBhvr>
                                        <p:cTn id="19" dur="1000" fill="hold"/>
                                        <p:tgtEl>
                                          <p:spTgt spid="3">
                                            <p:txEl>
                                              <p:pRg st="1" end="1"/>
                                            </p:txEl>
                                          </p:spTgt>
                                        </p:tgtEl>
                                        <p:attrNameLst>
                                          <p:attrName>ppt_h</p:attrName>
                                        </p:attrNameLst>
                                      </p:cBhvr>
                                      <p:tavLst>
                                        <p:tav tm="0">
                                          <p:val>
                                            <p:strVal val="#ppt_h"/>
                                          </p:val>
                                        </p:tav>
                                        <p:tav tm="100000">
                                          <p:val>
                                            <p:strVal val="#ppt_h"/>
                                          </p:val>
                                        </p:tav>
                                      </p:tavLst>
                                    </p:anim>
                                    <p:animEffect transition="in" filter="fade">
                                      <p:cBhvr>
                                        <p:cTn id="20" dur="1000"/>
                                        <p:tgtEl>
                                          <p:spTgt spid="3">
                                            <p:txEl>
                                              <p:pRg st="1" end="1"/>
                                            </p:txEl>
                                          </p:spTgt>
                                        </p:tgtEl>
                                      </p:cBhvr>
                                    </p:animEffect>
                                  </p:childTnLst>
                                </p:cTn>
                              </p:par>
                            </p:childTnLst>
                          </p:cTn>
                        </p:par>
                        <p:par>
                          <p:cTn id="21" fill="hold">
                            <p:stCondLst>
                              <p:cond delay="3000"/>
                            </p:stCondLst>
                            <p:childTnLst>
                              <p:par>
                                <p:cTn id="22" presetID="2" presetClass="entr" presetSubtype="4" fill="hold" grpId="0" nodeType="afterEffect">
                                  <p:stCondLst>
                                    <p:cond delay="0"/>
                                  </p:stCondLst>
                                  <p:childTnLst>
                                    <p:set>
                                      <p:cBhvr>
                                        <p:cTn id="23" dur="1000" fill="hold">
                                          <p:stCondLst>
                                            <p:cond delay="0"/>
                                          </p:stCondLst>
                                        </p:cTn>
                                        <p:tgtEl>
                                          <p:spTgt spid="4"/>
                                        </p:tgtEl>
                                        <p:attrNameLst>
                                          <p:attrName>style.visibility</p:attrName>
                                        </p:attrNameLst>
                                      </p:cBhvr>
                                      <p:to>
                                        <p:strVal val="visible"/>
                                      </p:to>
                                    </p:set>
                                    <p:anim calcmode="lin" valueType="num">
                                      <p:cBhvr additive="base">
                                        <p:cTn id="24" dur="1000" fill="hold"/>
                                        <p:tgtEl>
                                          <p:spTgt spid="4"/>
                                        </p:tgtEl>
                                        <p:attrNameLst>
                                          <p:attrName>ppt_x</p:attrName>
                                        </p:attrNameLst>
                                      </p:cBhvr>
                                      <p:tavLst>
                                        <p:tav tm="0">
                                          <p:val>
                                            <p:strVal val="#ppt_x"/>
                                          </p:val>
                                        </p:tav>
                                        <p:tav tm="100000">
                                          <p:val>
                                            <p:strVal val="#ppt_x"/>
                                          </p:val>
                                        </p:tav>
                                      </p:tavLst>
                                    </p:anim>
                                    <p:anim calcmode="lin" valueType="num">
                                      <p:cBhvr additive="base">
                                        <p:cTn id="25" dur="1000" fill="hold"/>
                                        <p:tgtEl>
                                          <p:spTgt spid="4"/>
                                        </p:tgtEl>
                                        <p:attrNameLst>
                                          <p:attrName>ppt_y</p:attrName>
                                        </p:attrNameLst>
                                      </p:cBhvr>
                                      <p:tavLst>
                                        <p:tav tm="0">
                                          <p:val>
                                            <p:strVal val="1+#ppt_h/2"/>
                                          </p:val>
                                        </p:tav>
                                        <p:tav tm="100000">
                                          <p:val>
                                            <p:strVal val="#ppt_y"/>
                                          </p:val>
                                        </p:tav>
                                      </p:tavLst>
                                    </p:anim>
                                  </p:childTnLst>
                                </p:cTn>
                              </p:par>
                            </p:childTnLst>
                          </p:cTn>
                        </p:par>
                        <p:par>
                          <p:cTn id="26" fill="hold">
                            <p:stCondLst>
                              <p:cond delay="4000"/>
                            </p:stCondLst>
                            <p:childTnLst>
                              <p:par>
                                <p:cTn id="27" presetID="55" presetClass="entr" presetSubtype="0" fill="hold" nodeType="afterEffect">
                                  <p:stCondLst>
                                    <p:cond delay="0"/>
                                  </p:stCondLst>
                                  <p:childTnLst>
                                    <p:set>
                                      <p:cBhvr>
                                        <p:cTn id="28" dur="1" fill="hold">
                                          <p:stCondLst>
                                            <p:cond delay="0"/>
                                          </p:stCondLst>
                                        </p:cTn>
                                        <p:tgtEl>
                                          <p:spTgt spid="5">
                                            <p:txEl>
                                              <p:pRg st="0" end="0"/>
                                            </p:txEl>
                                          </p:spTgt>
                                        </p:tgtEl>
                                        <p:attrNameLst>
                                          <p:attrName>style.visibility</p:attrName>
                                        </p:attrNameLst>
                                      </p:cBhvr>
                                      <p:to>
                                        <p:strVal val="visible"/>
                                      </p:to>
                                    </p:set>
                                    <p:anim calcmode="lin" valueType="num">
                                      <p:cBhvr>
                                        <p:cTn id="29" dur="1000" fill="hold"/>
                                        <p:tgtEl>
                                          <p:spTgt spid="5">
                                            <p:txEl>
                                              <p:pRg st="0" end="0"/>
                                            </p:txEl>
                                          </p:spTgt>
                                        </p:tgtEl>
                                        <p:attrNameLst>
                                          <p:attrName>ppt_w</p:attrName>
                                        </p:attrNameLst>
                                      </p:cBhvr>
                                      <p:tavLst>
                                        <p:tav tm="0">
                                          <p:val>
                                            <p:strVal val="#ppt_w*0.70"/>
                                          </p:val>
                                        </p:tav>
                                        <p:tav tm="100000">
                                          <p:val>
                                            <p:strVal val="#ppt_w"/>
                                          </p:val>
                                        </p:tav>
                                      </p:tavLst>
                                    </p:anim>
                                    <p:anim calcmode="lin" valueType="num">
                                      <p:cBhvr>
                                        <p:cTn id="30" dur="1000" fill="hold"/>
                                        <p:tgtEl>
                                          <p:spTgt spid="5">
                                            <p:txEl>
                                              <p:pRg st="0" end="0"/>
                                            </p:txEl>
                                          </p:spTgt>
                                        </p:tgtEl>
                                        <p:attrNameLst>
                                          <p:attrName>ppt_h</p:attrName>
                                        </p:attrNameLst>
                                      </p:cBhvr>
                                      <p:tavLst>
                                        <p:tav tm="0">
                                          <p:val>
                                            <p:strVal val="#ppt_h"/>
                                          </p:val>
                                        </p:tav>
                                        <p:tav tm="100000">
                                          <p:val>
                                            <p:strVal val="#ppt_h"/>
                                          </p:val>
                                        </p:tav>
                                      </p:tavLst>
                                    </p:anim>
                                    <p:animEffect transition="in" filter="fade">
                                      <p:cBhvr>
                                        <p:cTn id="31" dur="1000"/>
                                        <p:tgtEl>
                                          <p:spTgt spid="5">
                                            <p:txEl>
                                              <p:pRg st="0" end="0"/>
                                            </p:txEl>
                                          </p:spTgt>
                                        </p:tgtEl>
                                      </p:cBhvr>
                                    </p:animEffect>
                                  </p:childTnLst>
                                </p:cTn>
                              </p:par>
                            </p:childTnLst>
                          </p:cTn>
                        </p:par>
                        <p:par>
                          <p:cTn id="32" fill="hold">
                            <p:stCondLst>
                              <p:cond delay="5000"/>
                            </p:stCondLst>
                            <p:childTnLst>
                              <p:par>
                                <p:cTn id="33" presetID="55" presetClass="entr" presetSubtype="0" fill="hold" nodeType="afterEffect">
                                  <p:stCondLst>
                                    <p:cond delay="0"/>
                                  </p:stCondLst>
                                  <p:childTnLst>
                                    <p:set>
                                      <p:cBhvr>
                                        <p:cTn id="34" dur="1" fill="hold">
                                          <p:stCondLst>
                                            <p:cond delay="0"/>
                                          </p:stCondLst>
                                        </p:cTn>
                                        <p:tgtEl>
                                          <p:spTgt spid="5">
                                            <p:txEl>
                                              <p:pRg st="2" end="2"/>
                                            </p:txEl>
                                          </p:spTgt>
                                        </p:tgtEl>
                                        <p:attrNameLst>
                                          <p:attrName>style.visibility</p:attrName>
                                        </p:attrNameLst>
                                      </p:cBhvr>
                                      <p:to>
                                        <p:strVal val="visible"/>
                                      </p:to>
                                    </p:set>
                                    <p:anim calcmode="lin" valueType="num">
                                      <p:cBhvr>
                                        <p:cTn id="35" dur="1000" fill="hold"/>
                                        <p:tgtEl>
                                          <p:spTgt spid="5">
                                            <p:txEl>
                                              <p:pRg st="2" end="2"/>
                                            </p:txEl>
                                          </p:spTgt>
                                        </p:tgtEl>
                                        <p:attrNameLst>
                                          <p:attrName>ppt_w</p:attrName>
                                        </p:attrNameLst>
                                      </p:cBhvr>
                                      <p:tavLst>
                                        <p:tav tm="0">
                                          <p:val>
                                            <p:strVal val="#ppt_w*0.70"/>
                                          </p:val>
                                        </p:tav>
                                        <p:tav tm="100000">
                                          <p:val>
                                            <p:strVal val="#ppt_w"/>
                                          </p:val>
                                        </p:tav>
                                      </p:tavLst>
                                    </p:anim>
                                    <p:anim calcmode="lin" valueType="num">
                                      <p:cBhvr>
                                        <p:cTn id="36" dur="1000" fill="hold"/>
                                        <p:tgtEl>
                                          <p:spTgt spid="5">
                                            <p:txEl>
                                              <p:pRg st="2" end="2"/>
                                            </p:txEl>
                                          </p:spTgt>
                                        </p:tgtEl>
                                        <p:attrNameLst>
                                          <p:attrName>ppt_h</p:attrName>
                                        </p:attrNameLst>
                                      </p:cBhvr>
                                      <p:tavLst>
                                        <p:tav tm="0">
                                          <p:val>
                                            <p:strVal val="#ppt_h"/>
                                          </p:val>
                                        </p:tav>
                                        <p:tav tm="100000">
                                          <p:val>
                                            <p:strVal val="#ppt_h"/>
                                          </p:val>
                                        </p:tav>
                                      </p:tavLst>
                                    </p:anim>
                                    <p:animEffect transition="in" filter="fade">
                                      <p:cBhvr>
                                        <p:cTn id="37" dur="1000"/>
                                        <p:tgtEl>
                                          <p:spTgt spid="5">
                                            <p:txEl>
                                              <p:pRg st="2" end="2"/>
                                            </p:txEl>
                                          </p:spTgt>
                                        </p:tgtEl>
                                      </p:cBhvr>
                                    </p:animEffect>
                                  </p:childTnLst>
                                </p:cTn>
                              </p:par>
                            </p:childTnLst>
                          </p:cTn>
                        </p:par>
                        <p:par>
                          <p:cTn id="38" fill="hold">
                            <p:stCondLst>
                              <p:cond delay="6000"/>
                            </p:stCondLst>
                            <p:childTnLst>
                              <p:par>
                                <p:cTn id="39" presetID="55" presetClass="entr" presetSubtype="0" fill="hold" nodeType="afterEffect">
                                  <p:stCondLst>
                                    <p:cond delay="0"/>
                                  </p:stCondLst>
                                  <p:childTnLst>
                                    <p:set>
                                      <p:cBhvr>
                                        <p:cTn id="40" dur="1" fill="hold">
                                          <p:stCondLst>
                                            <p:cond delay="0"/>
                                          </p:stCondLst>
                                        </p:cTn>
                                        <p:tgtEl>
                                          <p:spTgt spid="5">
                                            <p:txEl>
                                              <p:pRg st="4" end="4"/>
                                            </p:txEl>
                                          </p:spTgt>
                                        </p:tgtEl>
                                        <p:attrNameLst>
                                          <p:attrName>style.visibility</p:attrName>
                                        </p:attrNameLst>
                                      </p:cBhvr>
                                      <p:to>
                                        <p:strVal val="visible"/>
                                      </p:to>
                                    </p:set>
                                    <p:anim calcmode="lin" valueType="num">
                                      <p:cBhvr>
                                        <p:cTn id="41" dur="1000" fill="hold"/>
                                        <p:tgtEl>
                                          <p:spTgt spid="5">
                                            <p:txEl>
                                              <p:pRg st="4" end="4"/>
                                            </p:txEl>
                                          </p:spTgt>
                                        </p:tgtEl>
                                        <p:attrNameLst>
                                          <p:attrName>ppt_w</p:attrName>
                                        </p:attrNameLst>
                                      </p:cBhvr>
                                      <p:tavLst>
                                        <p:tav tm="0">
                                          <p:val>
                                            <p:strVal val="#ppt_w*0.70"/>
                                          </p:val>
                                        </p:tav>
                                        <p:tav tm="100000">
                                          <p:val>
                                            <p:strVal val="#ppt_w"/>
                                          </p:val>
                                        </p:tav>
                                      </p:tavLst>
                                    </p:anim>
                                    <p:anim calcmode="lin" valueType="num">
                                      <p:cBhvr>
                                        <p:cTn id="42" dur="1000" fill="hold"/>
                                        <p:tgtEl>
                                          <p:spTgt spid="5">
                                            <p:txEl>
                                              <p:pRg st="4" end="4"/>
                                            </p:txEl>
                                          </p:spTgt>
                                        </p:tgtEl>
                                        <p:attrNameLst>
                                          <p:attrName>ppt_h</p:attrName>
                                        </p:attrNameLst>
                                      </p:cBhvr>
                                      <p:tavLst>
                                        <p:tav tm="0">
                                          <p:val>
                                            <p:strVal val="#ppt_h"/>
                                          </p:val>
                                        </p:tav>
                                        <p:tav tm="100000">
                                          <p:val>
                                            <p:strVal val="#ppt_h"/>
                                          </p:val>
                                        </p:tav>
                                      </p:tavLst>
                                    </p:anim>
                                    <p:animEffect transition="in" filter="fade">
                                      <p:cBhvr>
                                        <p:cTn id="43" dur="1000"/>
                                        <p:tgtEl>
                                          <p:spTgt spid="5">
                                            <p:txEl>
                                              <p:pRg st="4" end="4"/>
                                            </p:txEl>
                                          </p:spTgt>
                                        </p:tgtEl>
                                      </p:cBhvr>
                                    </p:animEffect>
                                  </p:childTnLst>
                                </p:cTn>
                              </p:par>
                            </p:childTnLst>
                          </p:cTn>
                        </p:par>
                        <p:par>
                          <p:cTn id="44" fill="hold">
                            <p:stCondLst>
                              <p:cond delay="7000"/>
                            </p:stCondLst>
                            <p:childTnLst>
                              <p:par>
                                <p:cTn id="45" presetID="26" presetClass="entr" presetSubtype="0" fill="hold" grpId="0" nodeType="after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wipe(down)">
                                      <p:cBhvr>
                                        <p:cTn id="47" dur="580">
                                          <p:stCondLst>
                                            <p:cond delay="0"/>
                                          </p:stCondLst>
                                        </p:cTn>
                                        <p:tgtEl>
                                          <p:spTgt spid="6"/>
                                        </p:tgtEl>
                                      </p:cBhvr>
                                    </p:animEffect>
                                    <p:anim calcmode="lin" valueType="num">
                                      <p:cBhvr>
                                        <p:cTn id="48"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49"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50"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51"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52"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53" dur="26">
                                          <p:stCondLst>
                                            <p:cond delay="650"/>
                                          </p:stCondLst>
                                        </p:cTn>
                                        <p:tgtEl>
                                          <p:spTgt spid="6"/>
                                        </p:tgtEl>
                                      </p:cBhvr>
                                      <p:to x="100000" y="60000"/>
                                    </p:animScale>
                                    <p:animScale>
                                      <p:cBhvr>
                                        <p:cTn id="54" dur="166" decel="50000">
                                          <p:stCondLst>
                                            <p:cond delay="676"/>
                                          </p:stCondLst>
                                        </p:cTn>
                                        <p:tgtEl>
                                          <p:spTgt spid="6"/>
                                        </p:tgtEl>
                                      </p:cBhvr>
                                      <p:to x="100000" y="100000"/>
                                    </p:animScale>
                                    <p:animScale>
                                      <p:cBhvr>
                                        <p:cTn id="55" dur="26">
                                          <p:stCondLst>
                                            <p:cond delay="1312"/>
                                          </p:stCondLst>
                                        </p:cTn>
                                        <p:tgtEl>
                                          <p:spTgt spid="6"/>
                                        </p:tgtEl>
                                      </p:cBhvr>
                                      <p:to x="100000" y="80000"/>
                                    </p:animScale>
                                    <p:animScale>
                                      <p:cBhvr>
                                        <p:cTn id="56" dur="166" decel="50000">
                                          <p:stCondLst>
                                            <p:cond delay="1338"/>
                                          </p:stCondLst>
                                        </p:cTn>
                                        <p:tgtEl>
                                          <p:spTgt spid="6"/>
                                        </p:tgtEl>
                                      </p:cBhvr>
                                      <p:to x="100000" y="100000"/>
                                    </p:animScale>
                                    <p:animScale>
                                      <p:cBhvr>
                                        <p:cTn id="57" dur="26">
                                          <p:stCondLst>
                                            <p:cond delay="1642"/>
                                          </p:stCondLst>
                                        </p:cTn>
                                        <p:tgtEl>
                                          <p:spTgt spid="6"/>
                                        </p:tgtEl>
                                      </p:cBhvr>
                                      <p:to x="100000" y="90000"/>
                                    </p:animScale>
                                    <p:animScale>
                                      <p:cBhvr>
                                        <p:cTn id="58" dur="166" decel="50000">
                                          <p:stCondLst>
                                            <p:cond delay="1668"/>
                                          </p:stCondLst>
                                        </p:cTn>
                                        <p:tgtEl>
                                          <p:spTgt spid="6"/>
                                        </p:tgtEl>
                                      </p:cBhvr>
                                      <p:to x="100000" y="100000"/>
                                    </p:animScale>
                                    <p:animScale>
                                      <p:cBhvr>
                                        <p:cTn id="59" dur="26">
                                          <p:stCondLst>
                                            <p:cond delay="1808"/>
                                          </p:stCondLst>
                                        </p:cTn>
                                        <p:tgtEl>
                                          <p:spTgt spid="6"/>
                                        </p:tgtEl>
                                      </p:cBhvr>
                                      <p:to x="100000" y="95000"/>
                                    </p:animScale>
                                    <p:animScale>
                                      <p:cBhvr>
                                        <p:cTn id="60" dur="166" decel="50000">
                                          <p:stCondLst>
                                            <p:cond delay="1834"/>
                                          </p:stCondLst>
                                        </p:cTn>
                                        <p:tgtEl>
                                          <p:spTgt spid="6"/>
                                        </p:tgtEl>
                                      </p:cBhvr>
                                      <p:to x="100000" y="100000"/>
                                    </p:animScale>
                                  </p:childTnLst>
                                </p:cTn>
                              </p:par>
                            </p:childTnLst>
                          </p:cTn>
                        </p:par>
                        <p:par>
                          <p:cTn id="61" fill="hold">
                            <p:stCondLst>
                              <p:cond delay="9000"/>
                            </p:stCondLst>
                            <p:childTnLst>
                              <p:par>
                                <p:cTn id="62" presetID="55" presetClass="entr" presetSubtype="0" fill="hold" nodeType="afterEffect">
                                  <p:stCondLst>
                                    <p:cond delay="0"/>
                                  </p:stCondLst>
                                  <p:childTnLst>
                                    <p:set>
                                      <p:cBhvr>
                                        <p:cTn id="63" dur="1" fill="hold">
                                          <p:stCondLst>
                                            <p:cond delay="0"/>
                                          </p:stCondLst>
                                        </p:cTn>
                                        <p:tgtEl>
                                          <p:spTgt spid="7">
                                            <p:txEl>
                                              <p:pRg st="0" end="0"/>
                                            </p:txEl>
                                          </p:spTgt>
                                        </p:tgtEl>
                                        <p:attrNameLst>
                                          <p:attrName>style.visibility</p:attrName>
                                        </p:attrNameLst>
                                      </p:cBhvr>
                                      <p:to>
                                        <p:strVal val="visible"/>
                                      </p:to>
                                    </p:set>
                                    <p:anim calcmode="lin" valueType="num">
                                      <p:cBhvr>
                                        <p:cTn id="64" dur="1000" fill="hold"/>
                                        <p:tgtEl>
                                          <p:spTgt spid="7">
                                            <p:txEl>
                                              <p:pRg st="0" end="0"/>
                                            </p:txEl>
                                          </p:spTgt>
                                        </p:tgtEl>
                                        <p:attrNameLst>
                                          <p:attrName>ppt_w</p:attrName>
                                        </p:attrNameLst>
                                      </p:cBhvr>
                                      <p:tavLst>
                                        <p:tav tm="0">
                                          <p:val>
                                            <p:strVal val="#ppt_w*0.70"/>
                                          </p:val>
                                        </p:tav>
                                        <p:tav tm="100000">
                                          <p:val>
                                            <p:strVal val="#ppt_w"/>
                                          </p:val>
                                        </p:tav>
                                      </p:tavLst>
                                    </p:anim>
                                    <p:anim calcmode="lin" valueType="num">
                                      <p:cBhvr>
                                        <p:cTn id="65" dur="1000" fill="hold"/>
                                        <p:tgtEl>
                                          <p:spTgt spid="7">
                                            <p:txEl>
                                              <p:pRg st="0" end="0"/>
                                            </p:txEl>
                                          </p:spTgt>
                                        </p:tgtEl>
                                        <p:attrNameLst>
                                          <p:attrName>ppt_h</p:attrName>
                                        </p:attrNameLst>
                                      </p:cBhvr>
                                      <p:tavLst>
                                        <p:tav tm="0">
                                          <p:val>
                                            <p:strVal val="#ppt_h"/>
                                          </p:val>
                                        </p:tav>
                                        <p:tav tm="100000">
                                          <p:val>
                                            <p:strVal val="#ppt_h"/>
                                          </p:val>
                                        </p:tav>
                                      </p:tavLst>
                                    </p:anim>
                                    <p:animEffect transition="in" filter="fade">
                                      <p:cBhvr>
                                        <p:cTn id="66" dur="1000"/>
                                        <p:tgtEl>
                                          <p:spTgt spid="7">
                                            <p:txEl>
                                              <p:pRg st="0" end="0"/>
                                            </p:txEl>
                                          </p:spTgt>
                                        </p:tgtEl>
                                      </p:cBhvr>
                                    </p:animEffect>
                                  </p:childTnLst>
                                </p:cTn>
                              </p:par>
                            </p:childTnLst>
                          </p:cTn>
                        </p:par>
                        <p:par>
                          <p:cTn id="67" fill="hold">
                            <p:stCondLst>
                              <p:cond delay="10000"/>
                            </p:stCondLst>
                            <p:childTnLst>
                              <p:par>
                                <p:cTn id="68" presetID="55" presetClass="entr" presetSubtype="0" fill="hold" nodeType="afterEffect">
                                  <p:stCondLst>
                                    <p:cond delay="0"/>
                                  </p:stCondLst>
                                  <p:childTnLst>
                                    <p:set>
                                      <p:cBhvr>
                                        <p:cTn id="69" dur="1" fill="hold">
                                          <p:stCondLst>
                                            <p:cond delay="0"/>
                                          </p:stCondLst>
                                        </p:cTn>
                                        <p:tgtEl>
                                          <p:spTgt spid="7">
                                            <p:txEl>
                                              <p:pRg st="1" end="1"/>
                                            </p:txEl>
                                          </p:spTgt>
                                        </p:tgtEl>
                                        <p:attrNameLst>
                                          <p:attrName>style.visibility</p:attrName>
                                        </p:attrNameLst>
                                      </p:cBhvr>
                                      <p:to>
                                        <p:strVal val="visible"/>
                                      </p:to>
                                    </p:set>
                                    <p:anim calcmode="lin" valueType="num">
                                      <p:cBhvr>
                                        <p:cTn id="70" dur="1000" fill="hold"/>
                                        <p:tgtEl>
                                          <p:spTgt spid="7">
                                            <p:txEl>
                                              <p:pRg st="1" end="1"/>
                                            </p:txEl>
                                          </p:spTgt>
                                        </p:tgtEl>
                                        <p:attrNameLst>
                                          <p:attrName>ppt_w</p:attrName>
                                        </p:attrNameLst>
                                      </p:cBhvr>
                                      <p:tavLst>
                                        <p:tav tm="0">
                                          <p:val>
                                            <p:strVal val="#ppt_w*0.70"/>
                                          </p:val>
                                        </p:tav>
                                        <p:tav tm="100000">
                                          <p:val>
                                            <p:strVal val="#ppt_w"/>
                                          </p:val>
                                        </p:tav>
                                      </p:tavLst>
                                    </p:anim>
                                    <p:anim calcmode="lin" valueType="num">
                                      <p:cBhvr>
                                        <p:cTn id="71" dur="1000" fill="hold"/>
                                        <p:tgtEl>
                                          <p:spTgt spid="7">
                                            <p:txEl>
                                              <p:pRg st="1" end="1"/>
                                            </p:txEl>
                                          </p:spTgt>
                                        </p:tgtEl>
                                        <p:attrNameLst>
                                          <p:attrName>ppt_h</p:attrName>
                                        </p:attrNameLst>
                                      </p:cBhvr>
                                      <p:tavLst>
                                        <p:tav tm="0">
                                          <p:val>
                                            <p:strVal val="#ppt_h"/>
                                          </p:val>
                                        </p:tav>
                                        <p:tav tm="100000">
                                          <p:val>
                                            <p:strVal val="#ppt_h"/>
                                          </p:val>
                                        </p:tav>
                                      </p:tavLst>
                                    </p:anim>
                                    <p:animEffect transition="in" filter="fade">
                                      <p:cBhvr>
                                        <p:cTn id="72" dur="1000"/>
                                        <p:tgtEl>
                                          <p:spTgt spid="7">
                                            <p:txEl>
                                              <p:pRg st="1" end="1"/>
                                            </p:txEl>
                                          </p:spTgt>
                                        </p:tgtEl>
                                      </p:cBhvr>
                                    </p:animEffect>
                                  </p:childTnLst>
                                </p:cTn>
                              </p:par>
                            </p:childTnLst>
                          </p:cTn>
                        </p:par>
                        <p:par>
                          <p:cTn id="73" fill="hold">
                            <p:stCondLst>
                              <p:cond delay="11000"/>
                            </p:stCondLst>
                            <p:childTnLst>
                              <p:par>
                                <p:cTn id="74" presetID="55" presetClass="entr" presetSubtype="0" fill="hold" nodeType="afterEffect">
                                  <p:stCondLst>
                                    <p:cond delay="0"/>
                                  </p:stCondLst>
                                  <p:childTnLst>
                                    <p:set>
                                      <p:cBhvr>
                                        <p:cTn id="75" dur="1" fill="hold">
                                          <p:stCondLst>
                                            <p:cond delay="0"/>
                                          </p:stCondLst>
                                        </p:cTn>
                                        <p:tgtEl>
                                          <p:spTgt spid="7">
                                            <p:txEl>
                                              <p:pRg st="2" end="2"/>
                                            </p:txEl>
                                          </p:spTgt>
                                        </p:tgtEl>
                                        <p:attrNameLst>
                                          <p:attrName>style.visibility</p:attrName>
                                        </p:attrNameLst>
                                      </p:cBhvr>
                                      <p:to>
                                        <p:strVal val="visible"/>
                                      </p:to>
                                    </p:set>
                                    <p:anim calcmode="lin" valueType="num">
                                      <p:cBhvr>
                                        <p:cTn id="76" dur="1000" fill="hold"/>
                                        <p:tgtEl>
                                          <p:spTgt spid="7">
                                            <p:txEl>
                                              <p:pRg st="2" end="2"/>
                                            </p:txEl>
                                          </p:spTgt>
                                        </p:tgtEl>
                                        <p:attrNameLst>
                                          <p:attrName>ppt_w</p:attrName>
                                        </p:attrNameLst>
                                      </p:cBhvr>
                                      <p:tavLst>
                                        <p:tav tm="0">
                                          <p:val>
                                            <p:strVal val="#ppt_w*0.70"/>
                                          </p:val>
                                        </p:tav>
                                        <p:tav tm="100000">
                                          <p:val>
                                            <p:strVal val="#ppt_w"/>
                                          </p:val>
                                        </p:tav>
                                      </p:tavLst>
                                    </p:anim>
                                    <p:anim calcmode="lin" valueType="num">
                                      <p:cBhvr>
                                        <p:cTn id="77" dur="1000" fill="hold"/>
                                        <p:tgtEl>
                                          <p:spTgt spid="7">
                                            <p:txEl>
                                              <p:pRg st="2" end="2"/>
                                            </p:txEl>
                                          </p:spTgt>
                                        </p:tgtEl>
                                        <p:attrNameLst>
                                          <p:attrName>ppt_h</p:attrName>
                                        </p:attrNameLst>
                                      </p:cBhvr>
                                      <p:tavLst>
                                        <p:tav tm="0">
                                          <p:val>
                                            <p:strVal val="#ppt_h"/>
                                          </p:val>
                                        </p:tav>
                                        <p:tav tm="100000">
                                          <p:val>
                                            <p:strVal val="#ppt_h"/>
                                          </p:val>
                                        </p:tav>
                                      </p:tavLst>
                                    </p:anim>
                                    <p:animEffect transition="in" filter="fade">
                                      <p:cBhvr>
                                        <p:cTn id="78" dur="1000"/>
                                        <p:tgtEl>
                                          <p:spTgt spid="7">
                                            <p:txEl>
                                              <p:pRg st="2" end="2"/>
                                            </p:txEl>
                                          </p:spTgt>
                                        </p:tgtEl>
                                      </p:cBhvr>
                                    </p:animEffect>
                                  </p:childTnLst>
                                </p:cTn>
                              </p:par>
                            </p:childTnLst>
                          </p:cTn>
                        </p:par>
                        <p:par>
                          <p:cTn id="79" fill="hold">
                            <p:stCondLst>
                              <p:cond delay="12000"/>
                            </p:stCondLst>
                            <p:childTnLst>
                              <p:par>
                                <p:cTn id="80" presetID="26" presetClass="entr" presetSubtype="0" fill="hold" grpId="0" nodeType="afterEffect">
                                  <p:stCondLst>
                                    <p:cond delay="0"/>
                                  </p:stCondLst>
                                  <p:childTnLst>
                                    <p:set>
                                      <p:cBhvr>
                                        <p:cTn id="81" dur="1" fill="hold">
                                          <p:stCondLst>
                                            <p:cond delay="0"/>
                                          </p:stCondLst>
                                        </p:cTn>
                                        <p:tgtEl>
                                          <p:spTgt spid="8"/>
                                        </p:tgtEl>
                                        <p:attrNameLst>
                                          <p:attrName>style.visibility</p:attrName>
                                        </p:attrNameLst>
                                      </p:cBhvr>
                                      <p:to>
                                        <p:strVal val="visible"/>
                                      </p:to>
                                    </p:set>
                                    <p:animEffect transition="in" filter="wipe(down)">
                                      <p:cBhvr>
                                        <p:cTn id="82" dur="580">
                                          <p:stCondLst>
                                            <p:cond delay="0"/>
                                          </p:stCondLst>
                                        </p:cTn>
                                        <p:tgtEl>
                                          <p:spTgt spid="8"/>
                                        </p:tgtEl>
                                      </p:cBhvr>
                                    </p:animEffect>
                                    <p:anim calcmode="lin" valueType="num">
                                      <p:cBhvr>
                                        <p:cTn id="83"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84"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85"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86"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87"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88" dur="26">
                                          <p:stCondLst>
                                            <p:cond delay="650"/>
                                          </p:stCondLst>
                                        </p:cTn>
                                        <p:tgtEl>
                                          <p:spTgt spid="8"/>
                                        </p:tgtEl>
                                      </p:cBhvr>
                                      <p:to x="100000" y="60000"/>
                                    </p:animScale>
                                    <p:animScale>
                                      <p:cBhvr>
                                        <p:cTn id="89" dur="166" decel="50000">
                                          <p:stCondLst>
                                            <p:cond delay="676"/>
                                          </p:stCondLst>
                                        </p:cTn>
                                        <p:tgtEl>
                                          <p:spTgt spid="8"/>
                                        </p:tgtEl>
                                      </p:cBhvr>
                                      <p:to x="100000" y="100000"/>
                                    </p:animScale>
                                    <p:animScale>
                                      <p:cBhvr>
                                        <p:cTn id="90" dur="26">
                                          <p:stCondLst>
                                            <p:cond delay="1312"/>
                                          </p:stCondLst>
                                        </p:cTn>
                                        <p:tgtEl>
                                          <p:spTgt spid="8"/>
                                        </p:tgtEl>
                                      </p:cBhvr>
                                      <p:to x="100000" y="80000"/>
                                    </p:animScale>
                                    <p:animScale>
                                      <p:cBhvr>
                                        <p:cTn id="91" dur="166" decel="50000">
                                          <p:stCondLst>
                                            <p:cond delay="1338"/>
                                          </p:stCondLst>
                                        </p:cTn>
                                        <p:tgtEl>
                                          <p:spTgt spid="8"/>
                                        </p:tgtEl>
                                      </p:cBhvr>
                                      <p:to x="100000" y="100000"/>
                                    </p:animScale>
                                    <p:animScale>
                                      <p:cBhvr>
                                        <p:cTn id="92" dur="26">
                                          <p:stCondLst>
                                            <p:cond delay="1642"/>
                                          </p:stCondLst>
                                        </p:cTn>
                                        <p:tgtEl>
                                          <p:spTgt spid="8"/>
                                        </p:tgtEl>
                                      </p:cBhvr>
                                      <p:to x="100000" y="90000"/>
                                    </p:animScale>
                                    <p:animScale>
                                      <p:cBhvr>
                                        <p:cTn id="93" dur="166" decel="50000">
                                          <p:stCondLst>
                                            <p:cond delay="1668"/>
                                          </p:stCondLst>
                                        </p:cTn>
                                        <p:tgtEl>
                                          <p:spTgt spid="8"/>
                                        </p:tgtEl>
                                      </p:cBhvr>
                                      <p:to x="100000" y="100000"/>
                                    </p:animScale>
                                    <p:animScale>
                                      <p:cBhvr>
                                        <p:cTn id="94" dur="26">
                                          <p:stCondLst>
                                            <p:cond delay="1808"/>
                                          </p:stCondLst>
                                        </p:cTn>
                                        <p:tgtEl>
                                          <p:spTgt spid="8"/>
                                        </p:tgtEl>
                                      </p:cBhvr>
                                      <p:to x="100000" y="95000"/>
                                    </p:animScale>
                                    <p:animScale>
                                      <p:cBhvr>
                                        <p:cTn id="95" dur="166" decel="50000">
                                          <p:stCondLst>
                                            <p:cond delay="1834"/>
                                          </p:stCondLst>
                                        </p:cTn>
                                        <p:tgtEl>
                                          <p:spTgt spid="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6" grpId="0" animBg="1"/>
      <p:bldP spid="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345430" y="386080"/>
            <a:ext cx="1501140" cy="706755"/>
          </a:xfrm>
          <a:prstGeom prst="rect">
            <a:avLst/>
          </a:prstGeom>
          <a:noFill/>
        </p:spPr>
        <p:txBody>
          <a:bodyPr wrap="none" rtlCol="0">
            <a:spAutoFit/>
          </a:bodyPr>
          <a:p>
            <a:pPr algn="l"/>
            <a:r>
              <a:rPr lang="zh-CN" sz="4000" b="1" smtClean="0">
                <a:ln>
                  <a:noFill/>
                </a:ln>
                <a:solidFill>
                  <a:srgbClr val="FF0000"/>
                </a:solidFill>
                <a:effectLst/>
                <a:latin typeface="微软雅黑" panose="020B0503020204020204" charset="-122"/>
                <a:ea typeface="微软雅黑" panose="020B0503020204020204" charset="-122"/>
                <a:cs typeface="Times New Roman" panose="02020603050405020304" pitchFamily="18" charset="0"/>
                <a:sym typeface="+mn-ea"/>
              </a:rPr>
              <a:t>主</a:t>
            </a:r>
            <a:r>
              <a:rPr lang="en-US" altLang="zh-CN" sz="4000" b="1" smtClean="0">
                <a:ln>
                  <a:noFill/>
                </a:ln>
                <a:solidFill>
                  <a:srgbClr val="FF0000"/>
                </a:solidFill>
                <a:effectLst/>
                <a:latin typeface="微软雅黑" panose="020B0503020204020204" charset="-122"/>
                <a:ea typeface="微软雅黑" panose="020B0503020204020204" charset="-122"/>
                <a:cs typeface="Times New Roman" panose="02020603050405020304" pitchFamily="18" charset="0"/>
                <a:sym typeface="+mn-ea"/>
              </a:rPr>
              <a:t>  </a:t>
            </a:r>
            <a:r>
              <a:rPr lang="zh-CN" sz="4000" b="1" smtClean="0">
                <a:ln>
                  <a:noFill/>
                </a:ln>
                <a:solidFill>
                  <a:srgbClr val="FF0000"/>
                </a:solidFill>
                <a:effectLst/>
                <a:latin typeface="微软雅黑" panose="020B0503020204020204" charset="-122"/>
                <a:ea typeface="微软雅黑" panose="020B0503020204020204" charset="-122"/>
                <a:cs typeface="Times New Roman" panose="02020603050405020304" pitchFamily="18" charset="0"/>
                <a:sym typeface="+mn-ea"/>
              </a:rPr>
              <a:t>题</a:t>
            </a:r>
            <a:endParaRPr kumimoji="0" lang="zh-CN" altLang="zh-CN" sz="4000" b="1" i="0" u="none" strike="noStrike" cap="none" normalizeH="0" baseline="0" smtClean="0">
              <a:ln>
                <a:noFill/>
              </a:ln>
              <a:solidFill>
                <a:srgbClr val="FF0000"/>
              </a:solidFill>
              <a:effectLst/>
              <a:latin typeface="微软雅黑" panose="020B0503020204020204" charset="-122"/>
              <a:ea typeface="微软雅黑" panose="020B0503020204020204" charset="-122"/>
              <a:cs typeface="Times New Roman" panose="02020603050405020304" pitchFamily="18" charset="0"/>
              <a:sym typeface="+mn-ea"/>
            </a:endParaRPr>
          </a:p>
        </p:txBody>
      </p:sp>
      <p:sp>
        <p:nvSpPr>
          <p:cNvPr id="4" name="文本框 3"/>
          <p:cNvSpPr txBox="1"/>
          <p:nvPr/>
        </p:nvSpPr>
        <p:spPr>
          <a:xfrm>
            <a:off x="708025" y="1292860"/>
            <a:ext cx="10775950" cy="5076825"/>
          </a:xfrm>
          <a:prstGeom prst="rect">
            <a:avLst/>
          </a:prstGeom>
          <a:noFill/>
        </p:spPr>
        <p:txBody>
          <a:bodyPr wrap="square" rtlCol="0">
            <a:spAutoFit/>
          </a:bodyPr>
          <a:p>
            <a:pPr indent="306705" algn="l" fontAlgn="base">
              <a:lnSpc>
                <a:spcPct val="180000"/>
              </a:lnSpc>
              <a:spcBef>
                <a:spcPct val="0"/>
              </a:spcBef>
              <a:spcAft>
                <a:spcPct val="0"/>
              </a:spcAft>
            </a:pPr>
            <a:r>
              <a:rPr lang="en-US" altLang="zh-CN" sz="3600" b="1" smtClean="0">
                <a:solidFill>
                  <a:srgbClr val="FF0000"/>
                </a:solidFill>
                <a:latin typeface="华文中宋" panose="02010600040101010101" charset="-122"/>
                <a:ea typeface="华文中宋" panose="02010600040101010101" charset="-122"/>
                <a:cs typeface="华文中宋" panose="02010600040101010101" charset="-122"/>
                <a:sym typeface="+mn-ea"/>
              </a:rPr>
              <a:t>    </a:t>
            </a:r>
            <a:r>
              <a:rPr lang="zh-CN" altLang="zh-CN" sz="3600" b="1" smtClean="0">
                <a:solidFill>
                  <a:srgbClr val="FF0000"/>
                </a:solidFill>
                <a:latin typeface="华文中宋" panose="02010600040101010101" charset="-122"/>
                <a:ea typeface="华文中宋" panose="02010600040101010101" charset="-122"/>
                <a:cs typeface="华文中宋" panose="02010600040101010101" charset="-122"/>
                <a:sym typeface="+mn-ea"/>
              </a:rPr>
              <a:t>首先明确</a:t>
            </a:r>
            <a:r>
              <a:rPr lang="zh-CN" altLang="zh-CN" sz="3600" b="1" smtClean="0">
                <a:latin typeface="华文中宋" panose="02010600040101010101" charset="-122"/>
                <a:ea typeface="华文中宋" panose="02010600040101010101" charset="-122"/>
                <a:cs typeface="华文中宋" panose="02010600040101010101" charset="-122"/>
                <a:sym typeface="+mn-ea"/>
              </a:rPr>
              <a:t>“修辞立其诚”是发言著论写文章的一个原则</a:t>
            </a:r>
            <a:r>
              <a:rPr lang="en-US" altLang="zh-CN" sz="3600" b="1" smtClean="0">
                <a:latin typeface="华文中宋" panose="02010600040101010101" charset="-122"/>
                <a:ea typeface="华文中宋" panose="02010600040101010101" charset="-122"/>
                <a:cs typeface="华文中宋" panose="02010600040101010101" charset="-122"/>
                <a:sym typeface="+mn-ea"/>
              </a:rPr>
              <a:t>,</a:t>
            </a:r>
            <a:r>
              <a:rPr lang="zh-CN" altLang="zh-CN" sz="3600" b="1" smtClean="0">
                <a:latin typeface="华文中宋" panose="02010600040101010101" charset="-122"/>
                <a:ea typeface="华文中宋" panose="02010600040101010101" charset="-122"/>
                <a:cs typeface="华文中宋" panose="02010600040101010101" charset="-122"/>
                <a:sym typeface="+mn-ea"/>
              </a:rPr>
              <a:t>并解释了“诚”就是“真”。</a:t>
            </a:r>
            <a:r>
              <a:rPr lang="zh-CN" altLang="zh-CN" sz="3600" b="1" smtClean="0">
                <a:solidFill>
                  <a:srgbClr val="FF0000"/>
                </a:solidFill>
                <a:latin typeface="华文中宋" panose="02010600040101010101" charset="-122"/>
                <a:ea typeface="华文中宋" panose="02010600040101010101" charset="-122"/>
                <a:cs typeface="华文中宋" panose="02010600040101010101" charset="-122"/>
                <a:sym typeface="+mn-ea"/>
              </a:rPr>
              <a:t>然后阐述了</a:t>
            </a:r>
            <a:r>
              <a:rPr lang="zh-CN" altLang="zh-CN" sz="3600" b="1" smtClean="0">
                <a:latin typeface="华文中宋" panose="02010600040101010101" charset="-122"/>
                <a:ea typeface="华文中宋" panose="02010600040101010101" charset="-122"/>
                <a:cs typeface="华文中宋" panose="02010600040101010101" charset="-122"/>
                <a:sym typeface="+mn-ea"/>
              </a:rPr>
              <a:t>“修辞立其诚”的三层含义及其包含的端正学风的问题</a:t>
            </a:r>
            <a:r>
              <a:rPr lang="en-US" altLang="zh-CN" sz="3600" b="1" smtClean="0">
                <a:latin typeface="华文中宋" panose="02010600040101010101" charset="-122"/>
                <a:ea typeface="华文中宋" panose="02010600040101010101" charset="-122"/>
                <a:cs typeface="华文中宋" panose="02010600040101010101" charset="-122"/>
                <a:sym typeface="+mn-ea"/>
              </a:rPr>
              <a:t>,</a:t>
            </a:r>
            <a:r>
              <a:rPr lang="zh-CN" altLang="zh-CN" sz="3600" b="1" smtClean="0">
                <a:latin typeface="华文中宋" panose="02010600040101010101" charset="-122"/>
                <a:ea typeface="华文中宋" panose="02010600040101010101" charset="-122"/>
                <a:cs typeface="华文中宋" panose="02010600040101010101" charset="-122"/>
                <a:sym typeface="+mn-ea"/>
              </a:rPr>
              <a:t>最后由修辞到为人</a:t>
            </a:r>
            <a:r>
              <a:rPr lang="en-US" altLang="zh-CN" sz="3600" b="1" smtClean="0">
                <a:latin typeface="华文中宋" panose="02010600040101010101" charset="-122"/>
                <a:ea typeface="华文中宋" panose="02010600040101010101" charset="-122"/>
                <a:cs typeface="华文中宋" panose="02010600040101010101" charset="-122"/>
                <a:sym typeface="+mn-ea"/>
              </a:rPr>
              <a:t>,</a:t>
            </a:r>
            <a:r>
              <a:rPr lang="zh-CN" altLang="zh-CN" sz="3600" b="1" smtClean="0">
                <a:latin typeface="华文中宋" panose="02010600040101010101" charset="-122"/>
                <a:ea typeface="华文中宋" panose="02010600040101010101" charset="-122"/>
                <a:cs typeface="华文中宋" panose="02010600040101010101" charset="-122"/>
                <a:sym typeface="+mn-ea"/>
              </a:rPr>
              <a:t>提倡做人要“说真话、讲实话”</a:t>
            </a:r>
            <a:r>
              <a:rPr lang="en-US" altLang="zh-CN" sz="3600" b="1" smtClean="0">
                <a:latin typeface="华文中宋" panose="02010600040101010101" charset="-122"/>
                <a:ea typeface="华文中宋" panose="02010600040101010101" charset="-122"/>
                <a:cs typeface="华文中宋" panose="02010600040101010101" charset="-122"/>
                <a:sym typeface="+mn-ea"/>
              </a:rPr>
              <a:t>,</a:t>
            </a:r>
            <a:r>
              <a:rPr lang="zh-CN" altLang="zh-CN" sz="3600" b="1" smtClean="0">
                <a:latin typeface="华文中宋" panose="02010600040101010101" charset="-122"/>
                <a:ea typeface="华文中宋" panose="02010600040101010101" charset="-122"/>
                <a:cs typeface="华文中宋" panose="02010600040101010101" charset="-122"/>
                <a:sym typeface="+mn-ea"/>
              </a:rPr>
              <a:t>并指出这是唯物主义的原则。</a:t>
            </a:r>
            <a:endParaRPr lang="zh-CN" altLang="zh-CN" sz="3600" b="1" smtClean="0">
              <a:latin typeface="华文中宋" panose="02010600040101010101" charset="-122"/>
              <a:ea typeface="华文中宋" panose="02010600040101010101" charset="-122"/>
              <a:cs typeface="华文中宋" panose="020106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ppt_x"/>
                                          </p:val>
                                        </p:tav>
                                        <p:tav tm="100000">
                                          <p:val>
                                            <p:strVal val="#ppt_x"/>
                                          </p:val>
                                        </p:tav>
                                      </p:tavLst>
                                    </p:anim>
                                    <p:anim calcmode="lin" valueType="num">
                                      <p:cBhvr additive="base">
                                        <p:cTn id="8" dur="10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1000" fill="hold"/>
                                        <p:tgtEl>
                                          <p:spTgt spid="4"/>
                                        </p:tgtEl>
                                        <p:attrNameLst>
                                          <p:attrName>ppt_w</p:attrName>
                                        </p:attrNameLst>
                                      </p:cBhvr>
                                      <p:tavLst>
                                        <p:tav tm="0">
                                          <p:val>
                                            <p:strVal val="#ppt_w*0.70"/>
                                          </p:val>
                                        </p:tav>
                                        <p:tav tm="100000">
                                          <p:val>
                                            <p:strVal val="#ppt_w"/>
                                          </p:val>
                                        </p:tav>
                                      </p:tavLst>
                                    </p:anim>
                                    <p:anim calcmode="lin" valueType="num">
                                      <p:cBhvr>
                                        <p:cTn id="13" dur="1000" fill="hold"/>
                                        <p:tgtEl>
                                          <p:spTgt spid="4"/>
                                        </p:tgtEl>
                                        <p:attrNameLst>
                                          <p:attrName>ppt_h</p:attrName>
                                        </p:attrNameLst>
                                      </p:cBhvr>
                                      <p:tavLst>
                                        <p:tav tm="0">
                                          <p:val>
                                            <p:strVal val="#ppt_h"/>
                                          </p:val>
                                        </p:tav>
                                        <p:tav tm="100000">
                                          <p:val>
                                            <p:strVal val="#ppt_h"/>
                                          </p:val>
                                        </p:tav>
                                      </p:tavLst>
                                    </p:anim>
                                    <p:animEffect transition="in" filter="fade">
                                      <p:cBhvr>
                                        <p:cTn id="14"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648335" y="1348740"/>
            <a:ext cx="10614660" cy="755650"/>
          </a:xfrm>
          <a:prstGeom prst="rect">
            <a:avLst/>
          </a:prstGeom>
          <a:noFill/>
        </p:spPr>
        <p:txBody>
          <a:bodyPr wrap="square" rtlCol="0">
            <a:spAutoFit/>
          </a:bodyPr>
          <a:p>
            <a:pPr indent="0" algn="just" eaLnBrk="1" latinLnBrk="0" hangingPunct="1">
              <a:lnSpc>
                <a:spcPct val="120000"/>
              </a:lnSpc>
            </a:pPr>
            <a:r>
              <a:rPr sz="3600" b="1">
                <a:solidFill>
                  <a:srgbClr val="2A2EC8"/>
                </a:solidFill>
                <a:latin typeface="华文中宋" panose="02010600040101010101" charset="-122"/>
                <a:ea typeface="华文中宋" panose="02010600040101010101" charset="-122"/>
                <a:cs typeface="华文中宋" panose="02010600040101010101" charset="-122"/>
              </a:rPr>
              <a:t>1.如何理解《修辞立其诚》一文标题的含意和作用?</a:t>
            </a:r>
            <a:endParaRPr sz="3600" b="1">
              <a:solidFill>
                <a:srgbClr val="2A2EC8"/>
              </a:solidFill>
              <a:latin typeface="华文中宋" panose="02010600040101010101" charset="-122"/>
              <a:ea typeface="华文中宋" panose="02010600040101010101" charset="-122"/>
              <a:cs typeface="华文中宋" panose="02010600040101010101" charset="-122"/>
            </a:endParaRPr>
          </a:p>
        </p:txBody>
      </p:sp>
      <p:sp>
        <p:nvSpPr>
          <p:cNvPr id="14" name="文本框 13"/>
          <p:cNvSpPr txBox="1"/>
          <p:nvPr/>
        </p:nvSpPr>
        <p:spPr>
          <a:xfrm>
            <a:off x="794385" y="2606675"/>
            <a:ext cx="10321925" cy="3082290"/>
          </a:xfrm>
          <a:prstGeom prst="rect">
            <a:avLst/>
          </a:prstGeom>
          <a:noFill/>
        </p:spPr>
        <p:txBody>
          <a:bodyPr wrap="square" rtlCol="0">
            <a:spAutoFit/>
          </a:bodyPr>
          <a:p>
            <a:pPr algn="just" eaLnBrk="1" latinLnBrk="0" hangingPunct="1">
              <a:lnSpc>
                <a:spcPct val="180000"/>
              </a:lnSpc>
            </a:pPr>
            <a:r>
              <a:rPr lang="zh-CN" altLang="en-US" sz="3600" b="1">
                <a:solidFill>
                  <a:srgbClr val="FF0000"/>
                </a:solidFill>
                <a:latin typeface="华文中宋" panose="02010600040101010101" charset="-122"/>
                <a:ea typeface="华文中宋" panose="02010600040101010101" charset="-122"/>
                <a:cs typeface="华文中宋" panose="02010600040101010101" charset="-122"/>
              </a:rPr>
              <a:t>含意：</a:t>
            </a:r>
            <a:r>
              <a:rPr lang="zh-CN" altLang="en-US" sz="3600" b="1">
                <a:solidFill>
                  <a:schemeClr val="tx1"/>
                </a:solidFill>
                <a:latin typeface="华文中宋" panose="02010600040101010101" charset="-122"/>
                <a:ea typeface="华文中宋" panose="02010600040101010101" charset="-122"/>
                <a:cs typeface="华文中宋" panose="02010600040101010101" charset="-122"/>
              </a:rPr>
              <a:t>在本文中,“修辞立其诚”指作文、为人都要说真话、讲实话,表达自己的真情实感。</a:t>
            </a:r>
            <a:endParaRPr lang="zh-CN" altLang="en-US" sz="3600" b="1">
              <a:solidFill>
                <a:schemeClr val="tx1"/>
              </a:solidFill>
              <a:latin typeface="华文中宋" panose="02010600040101010101" charset="-122"/>
              <a:ea typeface="华文中宋" panose="02010600040101010101" charset="-122"/>
              <a:cs typeface="华文中宋" panose="02010600040101010101" charset="-122"/>
            </a:endParaRPr>
          </a:p>
          <a:p>
            <a:pPr algn="just" eaLnBrk="1" latinLnBrk="0" hangingPunct="1">
              <a:lnSpc>
                <a:spcPct val="180000"/>
              </a:lnSpc>
            </a:pPr>
            <a:r>
              <a:rPr lang="zh-CN" altLang="en-US" sz="3600" b="1">
                <a:solidFill>
                  <a:srgbClr val="FF0000"/>
                </a:solidFill>
                <a:latin typeface="华文中宋" panose="02010600040101010101" charset="-122"/>
                <a:ea typeface="华文中宋" panose="02010600040101010101" charset="-122"/>
                <a:cs typeface="华文中宋" panose="02010600040101010101" charset="-122"/>
              </a:rPr>
              <a:t>作用：</a:t>
            </a:r>
            <a:r>
              <a:rPr lang="zh-CN" altLang="en-US" sz="3600" b="1">
                <a:solidFill>
                  <a:schemeClr val="tx1"/>
                </a:solidFill>
                <a:latin typeface="华文中宋" panose="02010600040101010101" charset="-122"/>
                <a:ea typeface="华文中宋" panose="02010600040101010101" charset="-122"/>
                <a:cs typeface="华文中宋" panose="02010600040101010101" charset="-122"/>
              </a:rPr>
              <a:t>作为全文的中心论点,统领全文。</a:t>
            </a:r>
            <a:endParaRPr lang="zh-CN" altLang="en-US" sz="3600" b="1">
              <a:solidFill>
                <a:schemeClr val="tx1"/>
              </a:solidFill>
              <a:latin typeface="华文中宋" panose="02010600040101010101" charset="-122"/>
              <a:ea typeface="华文中宋" panose="02010600040101010101" charset="-122"/>
              <a:cs typeface="华文中宋" panose="02010600040101010101" charset="-122"/>
            </a:endParaRPr>
          </a:p>
        </p:txBody>
      </p:sp>
      <p:cxnSp>
        <p:nvCxnSpPr>
          <p:cNvPr id="16" name="直接连接符 15"/>
          <p:cNvCxnSpPr/>
          <p:nvPr/>
        </p:nvCxnSpPr>
        <p:spPr>
          <a:xfrm flipV="1">
            <a:off x="3312160" y="3068955"/>
            <a:ext cx="1559560" cy="8890"/>
          </a:xfrm>
          <a:prstGeom prst="line">
            <a:avLst/>
          </a:prstGeom>
          <a:noFill/>
          <a:ln w="9525" cap="flat" cmpd="sng" algn="ctr">
            <a:noFill/>
            <a:prstDash val="solid"/>
            <a:round/>
            <a:headEnd type="none" w="med" len="med"/>
            <a:tailEnd type="none" w="med" len="med"/>
          </a:ln>
        </p:spPr>
      </p:cxnSp>
      <p:sp>
        <p:nvSpPr>
          <p:cNvPr id="2" name="文本框 1"/>
          <p:cNvSpPr txBox="1"/>
          <p:nvPr/>
        </p:nvSpPr>
        <p:spPr>
          <a:xfrm>
            <a:off x="4551045" y="370205"/>
            <a:ext cx="2252980" cy="706755"/>
          </a:xfrm>
          <a:prstGeom prst="rect">
            <a:avLst/>
          </a:prstGeom>
          <a:noFill/>
        </p:spPr>
        <p:txBody>
          <a:bodyPr wrap="square" rtlCol="0">
            <a:spAutoFit/>
          </a:bodyPr>
          <a:p>
            <a:r>
              <a:rPr lang="zh-CN" altLang="en-US" sz="4000" b="1">
                <a:solidFill>
                  <a:srgbClr val="FF0000"/>
                </a:solidFill>
              </a:rPr>
              <a:t>课文探究</a:t>
            </a:r>
            <a:endParaRPr lang="zh-CN" altLang="en-US" sz="4000" b="1">
              <a:solidFill>
                <a:srgbClr val="FF0000"/>
              </a:solidFill>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1000" fill="hold"/>
                                        <p:tgtEl>
                                          <p:spTgt spid="6"/>
                                        </p:tgtEl>
                                        <p:attrNameLst>
                                          <p:attrName>ppt_w</p:attrName>
                                        </p:attrNameLst>
                                      </p:cBhvr>
                                      <p:tavLst>
                                        <p:tav tm="0">
                                          <p:val>
                                            <p:strVal val="#ppt_w*0.70"/>
                                          </p:val>
                                        </p:tav>
                                        <p:tav tm="100000">
                                          <p:val>
                                            <p:strVal val="#ppt_w"/>
                                          </p:val>
                                        </p:tav>
                                      </p:tavLst>
                                    </p:anim>
                                    <p:anim calcmode="lin" valueType="num">
                                      <p:cBhvr>
                                        <p:cTn id="13" dur="1000" fill="hold"/>
                                        <p:tgtEl>
                                          <p:spTgt spid="6"/>
                                        </p:tgtEl>
                                        <p:attrNameLst>
                                          <p:attrName>ppt_h</p:attrName>
                                        </p:attrNameLst>
                                      </p:cBhvr>
                                      <p:tavLst>
                                        <p:tav tm="0">
                                          <p:val>
                                            <p:strVal val="#ppt_h"/>
                                          </p:val>
                                        </p:tav>
                                        <p:tav tm="100000">
                                          <p:val>
                                            <p:strVal val="#ppt_h"/>
                                          </p:val>
                                        </p:tav>
                                      </p:tavLst>
                                    </p:anim>
                                    <p:animEffect transition="in" filter="fade">
                                      <p:cBhvr>
                                        <p:cTn id="14" dur="10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000" fill="hold">
                                          <p:stCondLst>
                                            <p:cond delay="0"/>
                                          </p:stCondLst>
                                        </p:cTn>
                                        <p:tgtEl>
                                          <p:spTgt spid="14">
                                            <p:txEl>
                                              <p:pRg st="0" end="0"/>
                                            </p:txEl>
                                          </p:spTgt>
                                        </p:tgtEl>
                                        <p:attrNameLst>
                                          <p:attrName>style.visibility</p:attrName>
                                        </p:attrNameLst>
                                      </p:cBhvr>
                                      <p:to>
                                        <p:strVal val="visible"/>
                                      </p:to>
                                    </p:set>
                                    <p:anim calcmode="lin" valueType="num">
                                      <p:cBhvr additive="base">
                                        <p:cTn id="19" dur="1000" fill="hold"/>
                                        <p:tgtEl>
                                          <p:spTgt spid="14">
                                            <p:txEl>
                                              <p:pRg st="0" end="0"/>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14">
                                            <p:txEl>
                                              <p:pRg st="0" end="0"/>
                                            </p:txEl>
                                          </p:spTgt>
                                        </p:tgtEl>
                                        <p:attrNameLst>
                                          <p:attrName>ppt_y</p:attrName>
                                        </p:attrNameLst>
                                      </p:cBhvr>
                                      <p:tavLst>
                                        <p:tav tm="0">
                                          <p:val>
                                            <p:strVal val="1+#ppt_h/2"/>
                                          </p:val>
                                        </p:tav>
                                        <p:tav tm="100000">
                                          <p:val>
                                            <p:strVal val="#ppt_y"/>
                                          </p:val>
                                        </p:tav>
                                      </p:tavLst>
                                    </p:anim>
                                  </p:childTnLst>
                                </p:cTn>
                              </p:par>
                            </p:childTnLst>
                          </p:cTn>
                        </p:par>
                        <p:par>
                          <p:cTn id="21" fill="hold">
                            <p:stCondLst>
                              <p:cond delay="1000"/>
                            </p:stCondLst>
                            <p:childTnLst>
                              <p:par>
                                <p:cTn id="22" presetID="2" presetClass="entr" presetSubtype="4" fill="hold" nodeType="afterEffect">
                                  <p:stCondLst>
                                    <p:cond delay="0"/>
                                  </p:stCondLst>
                                  <p:childTnLst>
                                    <p:set>
                                      <p:cBhvr>
                                        <p:cTn id="23" dur="1000" fill="hold">
                                          <p:stCondLst>
                                            <p:cond delay="0"/>
                                          </p:stCondLst>
                                        </p:cTn>
                                        <p:tgtEl>
                                          <p:spTgt spid="14">
                                            <p:txEl>
                                              <p:pRg st="1" end="1"/>
                                            </p:txEl>
                                          </p:spTgt>
                                        </p:tgtEl>
                                        <p:attrNameLst>
                                          <p:attrName>style.visibility</p:attrName>
                                        </p:attrNameLst>
                                      </p:cBhvr>
                                      <p:to>
                                        <p:strVal val="visible"/>
                                      </p:to>
                                    </p:set>
                                    <p:anim calcmode="lin" valueType="num">
                                      <p:cBhvr additive="base">
                                        <p:cTn id="24" dur="1000" fill="hold"/>
                                        <p:tgtEl>
                                          <p:spTgt spid="14">
                                            <p:txEl>
                                              <p:pRg st="1" end="1"/>
                                            </p:txEl>
                                          </p:spTgt>
                                        </p:tgtEl>
                                        <p:attrNameLst>
                                          <p:attrName>ppt_x</p:attrName>
                                        </p:attrNameLst>
                                      </p:cBhvr>
                                      <p:tavLst>
                                        <p:tav tm="0">
                                          <p:val>
                                            <p:strVal val="#ppt_x"/>
                                          </p:val>
                                        </p:tav>
                                        <p:tav tm="100000">
                                          <p:val>
                                            <p:strVal val="#ppt_x"/>
                                          </p:val>
                                        </p:tav>
                                      </p:tavLst>
                                    </p:anim>
                                    <p:anim calcmode="lin" valueType="num">
                                      <p:cBhvr additive="base">
                                        <p:cTn id="25" dur="1000" fill="hold"/>
                                        <p:tgtEl>
                                          <p:spTgt spid="14">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135380" y="932815"/>
            <a:ext cx="9420225" cy="700405"/>
          </a:xfrm>
          <a:prstGeom prst="rect">
            <a:avLst/>
          </a:prstGeom>
          <a:noFill/>
        </p:spPr>
        <p:txBody>
          <a:bodyPr wrap="square" rtlCol="0">
            <a:spAutoFit/>
          </a:bodyPr>
          <a:p>
            <a:pPr indent="0" algn="just" eaLnBrk="1" latinLnBrk="0" hangingPunct="1">
              <a:lnSpc>
                <a:spcPct val="110000"/>
              </a:lnSpc>
            </a:pPr>
            <a:r>
              <a:rPr sz="3600" b="1">
                <a:solidFill>
                  <a:srgbClr val="2A2EC8"/>
                </a:solidFill>
                <a:latin typeface="华文中宋" panose="02010600040101010101" charset="-122"/>
                <a:ea typeface="华文中宋" panose="02010600040101010101" charset="-122"/>
                <a:cs typeface="华文中宋" panose="02010600040101010101" charset="-122"/>
              </a:rPr>
              <a:t>2.</a:t>
            </a:r>
            <a:r>
              <a:rPr lang="en-US" sz="3600" b="1">
                <a:solidFill>
                  <a:srgbClr val="2A2EC8"/>
                </a:solidFill>
                <a:latin typeface="华文中宋" panose="02010600040101010101" charset="-122"/>
                <a:ea typeface="华文中宋" panose="02010600040101010101" charset="-122"/>
                <a:cs typeface="华文中宋" panose="02010600040101010101" charset="-122"/>
              </a:rPr>
              <a:t> </a:t>
            </a:r>
            <a:r>
              <a:rPr sz="3600" b="1">
                <a:solidFill>
                  <a:srgbClr val="2A2EC8"/>
                </a:solidFill>
                <a:latin typeface="华文中宋" panose="02010600040101010101" charset="-122"/>
                <a:ea typeface="华文中宋" panose="02010600040101010101" charset="-122"/>
                <a:cs typeface="华文中宋" panose="02010600040101010101" charset="-122"/>
              </a:rPr>
              <a:t>简要分析《修辞立其诚》一文的论证思路。</a:t>
            </a:r>
            <a:endParaRPr sz="3600" b="1">
              <a:solidFill>
                <a:srgbClr val="2A2EC8"/>
              </a:solidFill>
              <a:latin typeface="华文中宋" panose="02010600040101010101" charset="-122"/>
              <a:ea typeface="华文中宋" panose="02010600040101010101" charset="-122"/>
              <a:cs typeface="华文中宋" panose="02010600040101010101" charset="-122"/>
            </a:endParaRPr>
          </a:p>
        </p:txBody>
      </p:sp>
      <p:cxnSp>
        <p:nvCxnSpPr>
          <p:cNvPr id="16" name="直接连接符 15"/>
          <p:cNvCxnSpPr/>
          <p:nvPr/>
        </p:nvCxnSpPr>
        <p:spPr>
          <a:xfrm flipV="1">
            <a:off x="3312160" y="3068955"/>
            <a:ext cx="1559560" cy="8890"/>
          </a:xfrm>
          <a:prstGeom prst="line">
            <a:avLst/>
          </a:prstGeom>
          <a:noFill/>
          <a:ln w="9525" cap="flat" cmpd="sng" algn="ctr">
            <a:noFill/>
            <a:prstDash val="solid"/>
            <a:round/>
            <a:headEnd type="none" w="med" len="med"/>
            <a:tailEnd type="none" w="med" len="med"/>
          </a:ln>
        </p:spPr>
      </p:cxnSp>
      <p:sp>
        <p:nvSpPr>
          <p:cNvPr id="2" name="文本框 1"/>
          <p:cNvSpPr txBox="1"/>
          <p:nvPr/>
        </p:nvSpPr>
        <p:spPr>
          <a:xfrm>
            <a:off x="958215" y="2091690"/>
            <a:ext cx="10275570" cy="4246245"/>
          </a:xfrm>
          <a:prstGeom prst="rect">
            <a:avLst/>
          </a:prstGeom>
          <a:noFill/>
        </p:spPr>
        <p:txBody>
          <a:bodyPr wrap="square" rtlCol="0">
            <a:spAutoFit/>
          </a:bodyPr>
          <a:p>
            <a:pPr algn="just" eaLnBrk="1" latinLnBrk="0" hangingPunct="1">
              <a:lnSpc>
                <a:spcPct val="150000"/>
              </a:lnSpc>
            </a:pPr>
            <a:r>
              <a:rPr lang="en-US" altLang="zh-CN" sz="3600" b="1">
                <a:solidFill>
                  <a:schemeClr val="tx1"/>
                </a:solidFill>
                <a:latin typeface="华文中宋" panose="02010600040101010101" charset="-122"/>
                <a:ea typeface="华文中宋" panose="02010600040101010101" charset="-122"/>
                <a:cs typeface="华文中宋" panose="02010600040101010101" charset="-122"/>
              </a:rPr>
              <a:t>      </a:t>
            </a:r>
            <a:r>
              <a:rPr lang="zh-CN" altLang="en-US" sz="3600" b="1">
                <a:solidFill>
                  <a:schemeClr val="tx1"/>
                </a:solidFill>
                <a:latin typeface="华文中宋" panose="02010600040101010101" charset="-122"/>
                <a:ea typeface="华文中宋" panose="02010600040101010101" charset="-122"/>
                <a:cs typeface="华文中宋" panose="02010600040101010101" charset="-122"/>
              </a:rPr>
              <a:t>文章先提出中心论点“修辞立其诚”；接着,阐释“立其诚”的含意;然后,从认识世界、端正学风、社会现实三个角度阐述“修辞立其诚”的重要性;最后,阐述“修辞立其诚”是一个唯物主义的原则。</a:t>
            </a:r>
            <a:endParaRPr lang="zh-CN" altLang="en-US" sz="3600" b="1">
              <a:solidFill>
                <a:schemeClr val="tx1"/>
              </a:solidFill>
              <a:latin typeface="华文中宋" panose="02010600040101010101" charset="-122"/>
              <a:ea typeface="华文中宋" panose="02010600040101010101" charset="-122"/>
              <a:cs typeface="华文中宋" panose="02010600040101010101"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strVal val="#ppt_w*0.70"/>
                                          </p:val>
                                        </p:tav>
                                        <p:tav tm="100000">
                                          <p:val>
                                            <p:strVal val="#ppt_w"/>
                                          </p:val>
                                        </p:tav>
                                      </p:tavLst>
                                    </p:anim>
                                    <p:anim calcmode="lin" valueType="num">
                                      <p:cBhvr>
                                        <p:cTn id="8" dur="1000" fill="hold"/>
                                        <p:tgtEl>
                                          <p:spTgt spid="6"/>
                                        </p:tgtEl>
                                        <p:attrNameLst>
                                          <p:attrName>ppt_h</p:attrName>
                                        </p:attrNameLst>
                                      </p:cBhvr>
                                      <p:tavLst>
                                        <p:tav tm="0">
                                          <p:val>
                                            <p:strVal val="#ppt_h"/>
                                          </p:val>
                                        </p:tav>
                                        <p:tav tm="100000">
                                          <p:val>
                                            <p:strVal val="#ppt_h"/>
                                          </p:val>
                                        </p:tav>
                                      </p:tavLst>
                                    </p:anim>
                                    <p:animEffect transition="in" filter="fade">
                                      <p:cBhvr>
                                        <p:cTn id="9" dur="10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000" fill="hold">
                                          <p:stCondLst>
                                            <p:cond delay="0"/>
                                          </p:stCondLst>
                                        </p:cTn>
                                        <p:tgtEl>
                                          <p:spTgt spid="2"/>
                                        </p:tgtEl>
                                        <p:attrNameLst>
                                          <p:attrName>style.visibility</p:attrName>
                                        </p:attrNameLst>
                                      </p:cBhvr>
                                      <p:to>
                                        <p:strVal val="visible"/>
                                      </p:to>
                                    </p:set>
                                    <p:anim calcmode="lin" valueType="num">
                                      <p:cBhvr additive="base">
                                        <p:cTn id="14" dur="1000" fill="hold"/>
                                        <p:tgtEl>
                                          <p:spTgt spid="2"/>
                                        </p:tgtEl>
                                        <p:attrNameLst>
                                          <p:attrName>ppt_x</p:attrName>
                                        </p:attrNameLst>
                                      </p:cBhvr>
                                      <p:tavLst>
                                        <p:tav tm="0">
                                          <p:val>
                                            <p:strVal val="#ppt_x"/>
                                          </p:val>
                                        </p:tav>
                                        <p:tav tm="100000">
                                          <p:val>
                                            <p:strVal val="#ppt_x"/>
                                          </p:val>
                                        </p:tav>
                                      </p:tavLst>
                                    </p:anim>
                                    <p:anim calcmode="lin" valueType="num">
                                      <p:cBhvr additive="base">
                                        <p:cTn id="15" dur="10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563245" y="222250"/>
            <a:ext cx="11092180" cy="1419860"/>
          </a:xfrm>
          <a:prstGeom prst="rect">
            <a:avLst/>
          </a:prstGeom>
          <a:noFill/>
        </p:spPr>
        <p:txBody>
          <a:bodyPr wrap="square" rtlCol="0">
            <a:spAutoFit/>
          </a:bodyPr>
          <a:p>
            <a:pPr indent="0" algn="just" eaLnBrk="1" latinLnBrk="0" hangingPunct="1">
              <a:lnSpc>
                <a:spcPct val="120000"/>
              </a:lnSpc>
            </a:pPr>
            <a:r>
              <a:rPr lang="en-US" sz="3600" b="1">
                <a:solidFill>
                  <a:srgbClr val="2A2EC8"/>
                </a:solidFill>
                <a:latin typeface="华文中宋" panose="02010600040101010101" charset="-122"/>
                <a:ea typeface="华文中宋" panose="02010600040101010101" charset="-122"/>
                <a:cs typeface="华文中宋" panose="02010600040101010101" charset="-122"/>
              </a:rPr>
              <a:t>3.</a:t>
            </a:r>
            <a:r>
              <a:rPr sz="3600" b="1">
                <a:solidFill>
                  <a:srgbClr val="2A2EC8"/>
                </a:solidFill>
                <a:latin typeface="华文中宋" panose="02010600040101010101" charset="-122"/>
                <a:ea typeface="华文中宋" panose="02010600040101010101" charset="-122"/>
                <a:cs typeface="华文中宋" panose="02010600040101010101" charset="-122"/>
              </a:rPr>
              <a:t>《修辞立其诚》一文中多处运用了引用论证,试举例并说明其作用。</a:t>
            </a:r>
            <a:endParaRPr sz="3600" b="1">
              <a:solidFill>
                <a:srgbClr val="2A2EC8"/>
              </a:solidFill>
              <a:latin typeface="华文中宋" panose="02010600040101010101" charset="-122"/>
              <a:ea typeface="华文中宋" panose="02010600040101010101" charset="-122"/>
              <a:cs typeface="华文中宋" panose="02010600040101010101" charset="-122"/>
            </a:endParaRPr>
          </a:p>
        </p:txBody>
      </p:sp>
      <p:cxnSp>
        <p:nvCxnSpPr>
          <p:cNvPr id="16" name="直接连接符 15"/>
          <p:cNvCxnSpPr/>
          <p:nvPr/>
        </p:nvCxnSpPr>
        <p:spPr>
          <a:xfrm flipV="1">
            <a:off x="3312160" y="3068955"/>
            <a:ext cx="1559560" cy="8890"/>
          </a:xfrm>
          <a:prstGeom prst="line">
            <a:avLst/>
          </a:prstGeom>
          <a:noFill/>
          <a:ln w="9525" cap="flat" cmpd="sng" algn="ctr">
            <a:noFill/>
            <a:prstDash val="solid"/>
            <a:round/>
            <a:headEnd type="none" w="med" len="med"/>
            <a:tailEnd type="none" w="med" len="med"/>
          </a:ln>
        </p:spPr>
      </p:cxnSp>
      <p:sp>
        <p:nvSpPr>
          <p:cNvPr id="2" name="文本框 1"/>
          <p:cNvSpPr txBox="1"/>
          <p:nvPr/>
        </p:nvSpPr>
        <p:spPr>
          <a:xfrm>
            <a:off x="735965" y="1642110"/>
            <a:ext cx="10919460" cy="4961890"/>
          </a:xfrm>
          <a:prstGeom prst="rect">
            <a:avLst/>
          </a:prstGeom>
          <a:noFill/>
        </p:spPr>
        <p:txBody>
          <a:bodyPr wrap="square" rtlCol="0">
            <a:spAutoFit/>
          </a:bodyPr>
          <a:p>
            <a:pPr algn="just" eaLnBrk="1" latinLnBrk="0" hangingPunct="1">
              <a:lnSpc>
                <a:spcPct val="110000"/>
              </a:lnSpc>
            </a:pPr>
            <a:r>
              <a:rPr lang="en-US" altLang="zh-CN" sz="3200" b="1">
                <a:solidFill>
                  <a:schemeClr val="tx1"/>
                </a:solidFill>
                <a:latin typeface="华文中宋" panose="02010600040101010101" charset="-122"/>
                <a:ea typeface="华文中宋" panose="02010600040101010101" charset="-122"/>
                <a:cs typeface="华文中宋" panose="02010600040101010101" charset="-122"/>
              </a:rPr>
              <a:t>      </a:t>
            </a:r>
            <a:r>
              <a:rPr lang="zh-CN" altLang="en-US" sz="3200" b="1">
                <a:solidFill>
                  <a:schemeClr val="tx1"/>
                </a:solidFill>
                <a:latin typeface="华文中宋" panose="02010600040101010101" charset="-122"/>
                <a:ea typeface="华文中宋" panose="02010600040101010101" charset="-122"/>
                <a:cs typeface="华文中宋" panose="02010600040101010101" charset="-122"/>
              </a:rPr>
              <a:t>文章开篇引用《易传·文言》中的“修辞立其诚”这句话,引出本文的中心论点。第7段引用《管子》书中《心术上》的“因也者,无益无损也。……因也者,舍己而以物为法者也”,论证认识客观世界要舍弃自己的主观偏见,力求认识外物的本来面目。第9段引用《汉书·儒林传》中经师辕固曾对公孙弘所说的“务正学以言,无曲学以阿世”,告诫人们不要曲解经典的原义以讨好于时尚。引用古代经典,既充分论证了文章的中心论点,增强了文章的说服力,又使文章内容丰富,增添了文章的文化韵味。</a:t>
            </a:r>
            <a:endParaRPr lang="zh-CN" altLang="en-US" sz="3200" b="1">
              <a:solidFill>
                <a:schemeClr val="tx1"/>
              </a:solidFill>
              <a:latin typeface="华文中宋" panose="02010600040101010101" charset="-122"/>
              <a:ea typeface="华文中宋" panose="02010600040101010101" charset="-122"/>
              <a:cs typeface="华文中宋" panose="02010600040101010101"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strVal val="#ppt_w*0.70"/>
                                          </p:val>
                                        </p:tav>
                                        <p:tav tm="100000">
                                          <p:val>
                                            <p:strVal val="#ppt_w"/>
                                          </p:val>
                                        </p:tav>
                                      </p:tavLst>
                                    </p:anim>
                                    <p:anim calcmode="lin" valueType="num">
                                      <p:cBhvr>
                                        <p:cTn id="8" dur="1000" fill="hold"/>
                                        <p:tgtEl>
                                          <p:spTgt spid="6"/>
                                        </p:tgtEl>
                                        <p:attrNameLst>
                                          <p:attrName>ppt_h</p:attrName>
                                        </p:attrNameLst>
                                      </p:cBhvr>
                                      <p:tavLst>
                                        <p:tav tm="0">
                                          <p:val>
                                            <p:strVal val="#ppt_h"/>
                                          </p:val>
                                        </p:tav>
                                        <p:tav tm="100000">
                                          <p:val>
                                            <p:strVal val="#ppt_h"/>
                                          </p:val>
                                        </p:tav>
                                      </p:tavLst>
                                    </p:anim>
                                    <p:animEffect transition="in" filter="fade">
                                      <p:cBhvr>
                                        <p:cTn id="9" dur="10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000" fill="hold">
                                          <p:stCondLst>
                                            <p:cond delay="0"/>
                                          </p:stCondLst>
                                        </p:cTn>
                                        <p:tgtEl>
                                          <p:spTgt spid="2"/>
                                        </p:tgtEl>
                                        <p:attrNameLst>
                                          <p:attrName>style.visibility</p:attrName>
                                        </p:attrNameLst>
                                      </p:cBhvr>
                                      <p:to>
                                        <p:strVal val="visible"/>
                                      </p:to>
                                    </p:set>
                                    <p:anim calcmode="lin" valueType="num">
                                      <p:cBhvr additive="base">
                                        <p:cTn id="14" dur="1000" fill="hold"/>
                                        <p:tgtEl>
                                          <p:spTgt spid="2"/>
                                        </p:tgtEl>
                                        <p:attrNameLst>
                                          <p:attrName>ppt_x</p:attrName>
                                        </p:attrNameLst>
                                      </p:cBhvr>
                                      <p:tavLst>
                                        <p:tav tm="0">
                                          <p:val>
                                            <p:strVal val="#ppt_x"/>
                                          </p:val>
                                        </p:tav>
                                        <p:tav tm="100000">
                                          <p:val>
                                            <p:strVal val="#ppt_x"/>
                                          </p:val>
                                        </p:tav>
                                      </p:tavLst>
                                    </p:anim>
                                    <p:anim calcmode="lin" valueType="num">
                                      <p:cBhvr additive="base">
                                        <p:cTn id="15" dur="10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796290" y="548640"/>
            <a:ext cx="10599420" cy="700405"/>
          </a:xfrm>
          <a:prstGeom prst="rect">
            <a:avLst/>
          </a:prstGeom>
          <a:noFill/>
        </p:spPr>
        <p:txBody>
          <a:bodyPr wrap="square" rtlCol="0">
            <a:spAutoFit/>
          </a:bodyPr>
          <a:p>
            <a:pPr indent="0" algn="just" eaLnBrk="1" latinLnBrk="0" hangingPunct="1">
              <a:lnSpc>
                <a:spcPct val="110000"/>
              </a:lnSpc>
            </a:pPr>
            <a:r>
              <a:rPr lang="en-US" sz="3600" b="1">
                <a:solidFill>
                  <a:srgbClr val="2A2EC8"/>
                </a:solidFill>
                <a:latin typeface="华文中宋" panose="02010600040101010101" charset="-122"/>
                <a:ea typeface="华文中宋" panose="02010600040101010101" charset="-122"/>
                <a:cs typeface="华文中宋" panose="02010600040101010101" charset="-122"/>
              </a:rPr>
              <a:t>4</a:t>
            </a:r>
            <a:r>
              <a:rPr sz="3600" b="1">
                <a:solidFill>
                  <a:srgbClr val="2A2EC8"/>
                </a:solidFill>
                <a:latin typeface="华文中宋" panose="02010600040101010101" charset="-122"/>
                <a:ea typeface="华文中宋" panose="02010600040101010101" charset="-122"/>
                <a:cs typeface="华文中宋" panose="02010600040101010101" charset="-122"/>
              </a:rPr>
              <a:t>.为什么说《修辞立其诚》具有深刻的现实意义?</a:t>
            </a:r>
            <a:endParaRPr sz="3600" b="1">
              <a:solidFill>
                <a:srgbClr val="2A2EC8"/>
              </a:solidFill>
              <a:latin typeface="华文中宋" panose="02010600040101010101" charset="-122"/>
              <a:ea typeface="华文中宋" panose="02010600040101010101" charset="-122"/>
              <a:cs typeface="华文中宋" panose="02010600040101010101" charset="-122"/>
            </a:endParaRPr>
          </a:p>
        </p:txBody>
      </p:sp>
      <p:cxnSp>
        <p:nvCxnSpPr>
          <p:cNvPr id="16" name="直接连接符 15"/>
          <p:cNvCxnSpPr/>
          <p:nvPr/>
        </p:nvCxnSpPr>
        <p:spPr>
          <a:xfrm flipV="1">
            <a:off x="3312160" y="3068955"/>
            <a:ext cx="1559560" cy="8890"/>
          </a:xfrm>
          <a:prstGeom prst="line">
            <a:avLst/>
          </a:prstGeom>
          <a:noFill/>
          <a:ln w="9525" cap="flat" cmpd="sng" algn="ctr">
            <a:noFill/>
            <a:prstDash val="solid"/>
            <a:round/>
            <a:headEnd type="none" w="med" len="med"/>
            <a:tailEnd type="none" w="med" len="med"/>
          </a:ln>
        </p:spPr>
      </p:cxnSp>
      <p:sp>
        <p:nvSpPr>
          <p:cNvPr id="2" name="文本框 1"/>
          <p:cNvSpPr txBox="1"/>
          <p:nvPr/>
        </p:nvSpPr>
        <p:spPr>
          <a:xfrm>
            <a:off x="739775" y="1462405"/>
            <a:ext cx="10869295" cy="4742815"/>
          </a:xfrm>
          <a:prstGeom prst="rect">
            <a:avLst/>
          </a:prstGeom>
          <a:noFill/>
        </p:spPr>
        <p:txBody>
          <a:bodyPr wrap="square" rtlCol="0">
            <a:spAutoFit/>
          </a:bodyPr>
          <a:p>
            <a:pPr algn="just" eaLnBrk="1" latinLnBrk="0" hangingPunct="1">
              <a:lnSpc>
                <a:spcPct val="140000"/>
              </a:lnSpc>
            </a:pPr>
            <a:r>
              <a:rPr lang="en-US" altLang="zh-CN" sz="3600" b="1">
                <a:solidFill>
                  <a:schemeClr val="tx1"/>
                </a:solidFill>
                <a:latin typeface="华文中宋" panose="02010600040101010101" charset="-122"/>
                <a:ea typeface="华文中宋" panose="02010600040101010101" charset="-122"/>
                <a:cs typeface="华文中宋" panose="02010600040101010101" charset="-122"/>
              </a:rPr>
              <a:t>      </a:t>
            </a:r>
            <a:r>
              <a:rPr lang="zh-CN" altLang="en-US" sz="3600" b="1">
                <a:solidFill>
                  <a:schemeClr val="tx1"/>
                </a:solidFill>
                <a:latin typeface="华文中宋" panose="02010600040101010101" charset="-122"/>
                <a:ea typeface="华文中宋" panose="02010600040101010101" charset="-122"/>
                <a:cs typeface="华文中宋" panose="02010600040101010101" charset="-122"/>
              </a:rPr>
              <a:t>文章在强调为人、作文要“真”的同时,直指社会现实:一是复杂的、不正常的社会关系造成了人心的扭曲,使得人们常把真实的思想感情隐藏起来,不说真话、不讲实话;二是当今世界上唯心主义比较流行,使得人们忽略了客观真理。文章对这两个方面的社会现实进行了批判,因此体现了深刻的现实意义。</a:t>
            </a:r>
            <a:endParaRPr lang="zh-CN" altLang="en-US" sz="3600" b="1">
              <a:solidFill>
                <a:schemeClr val="tx1"/>
              </a:solidFill>
              <a:latin typeface="华文中宋" panose="02010600040101010101" charset="-122"/>
              <a:ea typeface="华文中宋" panose="02010600040101010101" charset="-122"/>
              <a:cs typeface="华文中宋" panose="02010600040101010101"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strVal val="#ppt_w*0.70"/>
                                          </p:val>
                                        </p:tav>
                                        <p:tav tm="100000">
                                          <p:val>
                                            <p:strVal val="#ppt_w"/>
                                          </p:val>
                                        </p:tav>
                                      </p:tavLst>
                                    </p:anim>
                                    <p:anim calcmode="lin" valueType="num">
                                      <p:cBhvr>
                                        <p:cTn id="8" dur="1000" fill="hold"/>
                                        <p:tgtEl>
                                          <p:spTgt spid="6"/>
                                        </p:tgtEl>
                                        <p:attrNameLst>
                                          <p:attrName>ppt_h</p:attrName>
                                        </p:attrNameLst>
                                      </p:cBhvr>
                                      <p:tavLst>
                                        <p:tav tm="0">
                                          <p:val>
                                            <p:strVal val="#ppt_h"/>
                                          </p:val>
                                        </p:tav>
                                        <p:tav tm="100000">
                                          <p:val>
                                            <p:strVal val="#ppt_h"/>
                                          </p:val>
                                        </p:tav>
                                      </p:tavLst>
                                    </p:anim>
                                    <p:animEffect transition="in" filter="fade">
                                      <p:cBhvr>
                                        <p:cTn id="9" dur="10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000" fill="hold">
                                          <p:stCondLst>
                                            <p:cond delay="0"/>
                                          </p:stCondLst>
                                        </p:cTn>
                                        <p:tgtEl>
                                          <p:spTgt spid="2"/>
                                        </p:tgtEl>
                                        <p:attrNameLst>
                                          <p:attrName>style.visibility</p:attrName>
                                        </p:attrNameLst>
                                      </p:cBhvr>
                                      <p:to>
                                        <p:strVal val="visible"/>
                                      </p:to>
                                    </p:set>
                                    <p:anim calcmode="lin" valueType="num">
                                      <p:cBhvr additive="base">
                                        <p:cTn id="14" dur="1000" fill="hold"/>
                                        <p:tgtEl>
                                          <p:spTgt spid="2"/>
                                        </p:tgtEl>
                                        <p:attrNameLst>
                                          <p:attrName>ppt_x</p:attrName>
                                        </p:attrNameLst>
                                      </p:cBhvr>
                                      <p:tavLst>
                                        <p:tav tm="0">
                                          <p:val>
                                            <p:strVal val="#ppt_x"/>
                                          </p:val>
                                        </p:tav>
                                        <p:tav tm="100000">
                                          <p:val>
                                            <p:strVal val="#ppt_x"/>
                                          </p:val>
                                        </p:tav>
                                      </p:tavLst>
                                    </p:anim>
                                    <p:anim calcmode="lin" valueType="num">
                                      <p:cBhvr additive="base">
                                        <p:cTn id="15" dur="10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533400" y="882015"/>
            <a:ext cx="11139170" cy="5754370"/>
          </a:xfrm>
          <a:prstGeom prst="rect">
            <a:avLst/>
          </a:prstGeom>
          <a:noFill/>
          <a:ln w="9525">
            <a:noFill/>
          </a:ln>
        </p:spPr>
        <p:txBody>
          <a:bodyPr wrap="square">
            <a:spAutoFit/>
          </a:bodyPr>
          <a:p>
            <a:pPr indent="0"/>
            <a:r>
              <a:rPr lang="en-US" altLang="zh-CN" sz="3200" b="1">
                <a:latin typeface="华文中宋" panose="02010600040101010101" charset="-122"/>
                <a:ea typeface="华文中宋" panose="02010600040101010101" charset="-122"/>
                <a:cs typeface="华文中宋" panose="02010600040101010101" charset="-122"/>
              </a:rPr>
              <a:t>1</a:t>
            </a:r>
            <a:r>
              <a:rPr lang="zh-CN" altLang="en-US" sz="3200" b="1">
                <a:latin typeface="华文中宋" panose="02010600040101010101" charset="-122"/>
                <a:ea typeface="华文中宋" panose="02010600040101010101" charset="-122"/>
                <a:cs typeface="华文中宋" panose="02010600040101010101" charset="-122"/>
              </a:rPr>
              <a:t>、</a:t>
            </a:r>
            <a:r>
              <a:rPr lang="zh-CN" sz="3200" b="1">
                <a:solidFill>
                  <a:srgbClr val="FF0000"/>
                </a:solidFill>
                <a:latin typeface="华文中宋" panose="02010600040101010101" charset="-122"/>
                <a:ea typeface="华文中宋" panose="02010600040101010101" charset="-122"/>
                <a:cs typeface="华文中宋" panose="02010600040101010101" charset="-122"/>
              </a:rPr>
              <a:t>语言建构与运用：</a:t>
            </a:r>
            <a:r>
              <a:rPr lang="zh-CN" sz="3200" b="1">
                <a:latin typeface="华文中宋" panose="02010600040101010101" charset="-122"/>
                <a:ea typeface="华文中宋" panose="02010600040101010101" charset="-122"/>
                <a:cs typeface="华文中宋" panose="02010600040101010101" charset="-122"/>
              </a:rPr>
              <a:t>感受本文质朴、准确、生动的语言特色，体会其表达效果。</a:t>
            </a:r>
            <a:endParaRPr lang="zh-CN" sz="3200" b="1">
              <a:latin typeface="华文中宋" panose="02010600040101010101" charset="-122"/>
              <a:ea typeface="华文中宋" panose="02010600040101010101" charset="-122"/>
              <a:cs typeface="华文中宋" panose="02010600040101010101" charset="-122"/>
            </a:endParaRPr>
          </a:p>
          <a:p>
            <a:pPr indent="0"/>
            <a:r>
              <a:rPr lang="en-US" altLang="zh-CN" sz="3200" b="1">
                <a:latin typeface="华文中宋" panose="02010600040101010101" charset="-122"/>
                <a:ea typeface="华文中宋" panose="02010600040101010101" charset="-122"/>
                <a:cs typeface="华文中宋" panose="02010600040101010101" charset="-122"/>
              </a:rPr>
              <a:t>2</a:t>
            </a:r>
            <a:r>
              <a:rPr lang="zh-CN" altLang="en-US" sz="3200" b="1">
                <a:latin typeface="华文中宋" panose="02010600040101010101" charset="-122"/>
                <a:ea typeface="华文中宋" panose="02010600040101010101" charset="-122"/>
                <a:cs typeface="华文中宋" panose="02010600040101010101" charset="-122"/>
              </a:rPr>
              <a:t>、</a:t>
            </a:r>
            <a:r>
              <a:rPr lang="zh-CN" sz="3200" b="1">
                <a:solidFill>
                  <a:srgbClr val="FF0000"/>
                </a:solidFill>
                <a:latin typeface="华文中宋" panose="02010600040101010101" charset="-122"/>
                <a:ea typeface="华文中宋" panose="02010600040101010101" charset="-122"/>
                <a:cs typeface="华文中宋" panose="02010600040101010101" charset="-122"/>
              </a:rPr>
              <a:t>思维发展与提升：</a:t>
            </a:r>
            <a:r>
              <a:rPr lang="zh-CN" sz="3200" b="1">
                <a:latin typeface="华文中宋" panose="02010600040101010101" charset="-122"/>
                <a:ea typeface="华文中宋" panose="02010600040101010101" charset="-122"/>
                <a:cs typeface="华文中宋" panose="02010600040101010101" charset="-122"/>
              </a:rPr>
              <a:t>学习本文“提出问题——分析问题——解决问题”的论证思路，掌握层进式的论证结构。 </a:t>
            </a:r>
            <a:endParaRPr lang="zh-CN" sz="3200" b="1">
              <a:latin typeface="华文中宋" panose="02010600040101010101" charset="-122"/>
              <a:ea typeface="华文中宋" panose="02010600040101010101" charset="-122"/>
              <a:cs typeface="华文中宋" panose="02010600040101010101" charset="-122"/>
            </a:endParaRPr>
          </a:p>
          <a:p>
            <a:pPr indent="0"/>
            <a:r>
              <a:rPr lang="en-US" altLang="zh-CN" sz="3200" b="1">
                <a:latin typeface="华文中宋" panose="02010600040101010101" charset="-122"/>
                <a:ea typeface="华文中宋" panose="02010600040101010101" charset="-122"/>
                <a:cs typeface="华文中宋" panose="02010600040101010101" charset="-122"/>
              </a:rPr>
              <a:t>3</a:t>
            </a:r>
            <a:r>
              <a:rPr lang="zh-CN" altLang="en-US" sz="3200" b="1">
                <a:latin typeface="华文中宋" panose="02010600040101010101" charset="-122"/>
                <a:ea typeface="华文中宋" panose="02010600040101010101" charset="-122"/>
                <a:cs typeface="华文中宋" panose="02010600040101010101" charset="-122"/>
              </a:rPr>
              <a:t>、</a:t>
            </a:r>
            <a:r>
              <a:rPr lang="zh-CN" sz="3200" b="1">
                <a:solidFill>
                  <a:srgbClr val="FF0000"/>
                </a:solidFill>
                <a:latin typeface="华文中宋" panose="02010600040101010101" charset="-122"/>
                <a:ea typeface="华文中宋" panose="02010600040101010101" charset="-122"/>
                <a:cs typeface="华文中宋" panose="02010600040101010101" charset="-122"/>
              </a:rPr>
              <a:t>审美鉴赏与创造：</a:t>
            </a:r>
            <a:r>
              <a:rPr lang="zh-CN" sz="3200" b="1">
                <a:latin typeface="华文中宋" panose="02010600040101010101" charset="-122"/>
                <a:ea typeface="华文中宋" panose="02010600040101010101" charset="-122"/>
                <a:cs typeface="华文中宋" panose="02010600040101010101" charset="-122"/>
              </a:rPr>
              <a:t>发掘生活中的真善美，作文中书写真情，养成“求真”“求实”的文风。</a:t>
            </a:r>
            <a:endParaRPr lang="zh-CN" sz="3200" b="1">
              <a:latin typeface="华文中宋" panose="02010600040101010101" charset="-122"/>
              <a:ea typeface="华文中宋" panose="02010600040101010101" charset="-122"/>
              <a:cs typeface="华文中宋" panose="02010600040101010101" charset="-122"/>
            </a:endParaRPr>
          </a:p>
          <a:p>
            <a:pPr indent="0"/>
            <a:r>
              <a:rPr lang="en-US" altLang="zh-CN" sz="3200" b="1">
                <a:latin typeface="华文中宋" panose="02010600040101010101" charset="-122"/>
                <a:ea typeface="华文中宋" panose="02010600040101010101" charset="-122"/>
                <a:cs typeface="华文中宋" panose="02010600040101010101" charset="-122"/>
              </a:rPr>
              <a:t>4</a:t>
            </a:r>
            <a:r>
              <a:rPr lang="zh-CN" altLang="en-US" sz="3200" b="1">
                <a:latin typeface="华文中宋" panose="02010600040101010101" charset="-122"/>
                <a:ea typeface="华文中宋" panose="02010600040101010101" charset="-122"/>
                <a:cs typeface="华文中宋" panose="02010600040101010101" charset="-122"/>
              </a:rPr>
              <a:t>、</a:t>
            </a:r>
            <a:r>
              <a:rPr lang="zh-CN" sz="3200" b="1">
                <a:solidFill>
                  <a:srgbClr val="FF0000"/>
                </a:solidFill>
                <a:latin typeface="华文中宋" panose="02010600040101010101" charset="-122"/>
                <a:ea typeface="华文中宋" panose="02010600040101010101" charset="-122"/>
                <a:cs typeface="华文中宋" panose="02010600040101010101" charset="-122"/>
              </a:rPr>
              <a:t>文化传承与理解：</a:t>
            </a:r>
            <a:r>
              <a:rPr lang="zh-CN" sz="3200" b="1">
                <a:latin typeface="华文中宋" panose="02010600040101010101" charset="-122"/>
                <a:ea typeface="华文中宋" panose="02010600040101010101" charset="-122"/>
                <a:cs typeface="华文中宋" panose="02010600040101010101" charset="-122"/>
              </a:rPr>
              <a:t>理解“修辞立其诚”的观点及其现实针对性，引导学生注重品德修养。</a:t>
            </a:r>
            <a:endParaRPr lang="zh-CN" sz="4000" b="1">
              <a:latin typeface="华文中宋" panose="02010600040101010101" charset="-122"/>
              <a:ea typeface="华文中宋" panose="02010600040101010101" charset="-122"/>
              <a:cs typeface="华文中宋" panose="02010600040101010101" charset="-122"/>
            </a:endParaRPr>
          </a:p>
          <a:p>
            <a:pPr indent="0"/>
            <a:r>
              <a:rPr lang="zh-CN" sz="4000" b="1">
                <a:solidFill>
                  <a:srgbClr val="FF0000"/>
                </a:solidFill>
                <a:latin typeface="华文中宋" panose="02010600040101010101" charset="-122"/>
                <a:ea typeface="华文中宋" panose="02010600040101010101" charset="-122"/>
                <a:cs typeface="华文中宋" panose="02010600040101010101" charset="-122"/>
              </a:rPr>
              <a:t>教学重点：</a:t>
            </a:r>
            <a:r>
              <a:rPr lang="zh-CN" sz="3200" b="1">
                <a:latin typeface="华文中宋" panose="02010600040101010101" charset="-122"/>
                <a:ea typeface="华文中宋" panose="02010600040101010101" charset="-122"/>
                <a:cs typeface="华文中宋" panose="02010600040101010101" charset="-122"/>
              </a:rPr>
              <a:t>  概括段落大意，理清论证思路，掌握层进式论证结构。</a:t>
            </a:r>
            <a:endParaRPr lang="zh-CN" sz="4000" b="1">
              <a:latin typeface="华文中宋" panose="02010600040101010101" charset="-122"/>
              <a:ea typeface="华文中宋" panose="02010600040101010101" charset="-122"/>
              <a:cs typeface="华文中宋" panose="02010600040101010101" charset="-122"/>
            </a:endParaRPr>
          </a:p>
          <a:p>
            <a:pPr indent="0"/>
            <a:r>
              <a:rPr lang="zh-CN" sz="4000" b="1">
                <a:solidFill>
                  <a:srgbClr val="FF0000"/>
                </a:solidFill>
                <a:latin typeface="华文中宋" panose="02010600040101010101" charset="-122"/>
                <a:ea typeface="华文中宋" panose="02010600040101010101" charset="-122"/>
                <a:cs typeface="华文中宋" panose="02010600040101010101" charset="-122"/>
              </a:rPr>
              <a:t>教学难点：</a:t>
            </a:r>
            <a:r>
              <a:rPr lang="en-US" sz="3200" b="1">
                <a:solidFill>
                  <a:srgbClr val="FF0000"/>
                </a:solidFill>
                <a:latin typeface="华文中宋" panose="02010600040101010101" charset="-122"/>
                <a:ea typeface="华文中宋" panose="02010600040101010101" charset="-122"/>
                <a:cs typeface="华文中宋" panose="02010600040101010101" charset="-122"/>
              </a:rPr>
              <a:t> </a:t>
            </a:r>
            <a:r>
              <a:rPr lang="en-US" sz="3200" b="1">
                <a:latin typeface="华文中宋" panose="02010600040101010101" charset="-122"/>
                <a:ea typeface="华文中宋" panose="02010600040101010101" charset="-122"/>
                <a:cs typeface="华文中宋" panose="02010600040101010101" charset="-122"/>
              </a:rPr>
              <a:t> </a:t>
            </a:r>
            <a:r>
              <a:rPr lang="zh-CN" sz="3200" b="1">
                <a:latin typeface="华文中宋" panose="02010600040101010101" charset="-122"/>
                <a:ea typeface="华文中宋" panose="02010600040101010101" charset="-122"/>
                <a:cs typeface="华文中宋" panose="02010600040101010101" charset="-122"/>
              </a:rPr>
              <a:t>品读鉴赏中提升自己的品德修养。</a:t>
            </a:r>
            <a:endParaRPr lang="zh-CN" altLang="en-US" sz="3200" b="1">
              <a:latin typeface="华文中宋" panose="02010600040101010101" charset="-122"/>
              <a:ea typeface="华文中宋" panose="02010600040101010101" charset="-122"/>
              <a:cs typeface="华文中宋" panose="02010600040101010101" charset="-122"/>
            </a:endParaRPr>
          </a:p>
        </p:txBody>
      </p:sp>
      <p:sp>
        <p:nvSpPr>
          <p:cNvPr id="4" name="文本框 3"/>
          <p:cNvSpPr txBox="1"/>
          <p:nvPr/>
        </p:nvSpPr>
        <p:spPr>
          <a:xfrm>
            <a:off x="4779645" y="113665"/>
            <a:ext cx="2418080" cy="768350"/>
          </a:xfrm>
          <a:prstGeom prst="rect">
            <a:avLst/>
          </a:prstGeom>
          <a:noFill/>
        </p:spPr>
        <p:txBody>
          <a:bodyPr wrap="none" rtlCol="0">
            <a:spAutoFit/>
          </a:bodyPr>
          <a:p>
            <a:pPr algn="l"/>
            <a:r>
              <a:rPr lang="zh-CN" sz="4400" b="1">
                <a:solidFill>
                  <a:srgbClr val="FF0000"/>
                </a:solidFill>
                <a:latin typeface="微软雅黑" panose="020B0503020204020204" charset="-122"/>
                <a:ea typeface="微软雅黑" panose="020B0503020204020204" charset="-122"/>
                <a:cs typeface="华文中宋" panose="02010600040101010101" charset="-122"/>
                <a:sym typeface="+mn-ea"/>
              </a:rPr>
              <a:t>学习目标</a:t>
            </a:r>
            <a:endParaRPr lang="zh-CN" altLang="en-US" sz="4400" b="1">
              <a:solidFill>
                <a:srgbClr val="FF0000"/>
              </a:solidFill>
              <a:latin typeface="微软雅黑" panose="020B0503020204020204" charset="-122"/>
              <a:ea typeface="微软雅黑" panose="020B0503020204020204" charset="-122"/>
              <a:cs typeface="华文中宋" panose="0201060004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ppt_x"/>
                                          </p:val>
                                        </p:tav>
                                        <p:tav tm="100000">
                                          <p:val>
                                            <p:strVal val="#ppt_x"/>
                                          </p:val>
                                        </p:tav>
                                      </p:tavLst>
                                    </p:anim>
                                    <p:anim calcmode="lin" valueType="num">
                                      <p:cBhvr additive="base">
                                        <p:cTn id="8" dur="10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100">
                                            <p:txEl>
                                              <p:pRg st="0" end="0"/>
                                            </p:txEl>
                                          </p:spTgt>
                                        </p:tgtEl>
                                        <p:attrNameLst>
                                          <p:attrName>style.visibility</p:attrName>
                                        </p:attrNameLst>
                                      </p:cBhvr>
                                      <p:to>
                                        <p:strVal val="visible"/>
                                      </p:to>
                                    </p:set>
                                    <p:anim calcmode="lin" valueType="num">
                                      <p:cBhvr>
                                        <p:cTn id="12" dur="1000" fill="hold"/>
                                        <p:tgtEl>
                                          <p:spTgt spid="100">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100">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100">
                                            <p:txEl>
                                              <p:pRg st="0" end="0"/>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100">
                                            <p:txEl>
                                              <p:pRg st="1" end="1"/>
                                            </p:txEl>
                                          </p:spTgt>
                                        </p:tgtEl>
                                        <p:attrNameLst>
                                          <p:attrName>style.visibility</p:attrName>
                                        </p:attrNameLst>
                                      </p:cBhvr>
                                      <p:to>
                                        <p:strVal val="visible"/>
                                      </p:to>
                                    </p:set>
                                    <p:anim calcmode="lin" valueType="num">
                                      <p:cBhvr>
                                        <p:cTn id="18" dur="1000" fill="hold"/>
                                        <p:tgtEl>
                                          <p:spTgt spid="100">
                                            <p:txEl>
                                              <p:pRg st="1" end="1"/>
                                            </p:txEl>
                                          </p:spTgt>
                                        </p:tgtEl>
                                        <p:attrNameLst>
                                          <p:attrName>ppt_w</p:attrName>
                                        </p:attrNameLst>
                                      </p:cBhvr>
                                      <p:tavLst>
                                        <p:tav tm="0">
                                          <p:val>
                                            <p:strVal val="#ppt_w*0.70"/>
                                          </p:val>
                                        </p:tav>
                                        <p:tav tm="100000">
                                          <p:val>
                                            <p:strVal val="#ppt_w"/>
                                          </p:val>
                                        </p:tav>
                                      </p:tavLst>
                                    </p:anim>
                                    <p:anim calcmode="lin" valueType="num">
                                      <p:cBhvr>
                                        <p:cTn id="19" dur="1000" fill="hold"/>
                                        <p:tgtEl>
                                          <p:spTgt spid="100">
                                            <p:txEl>
                                              <p:pRg st="1" end="1"/>
                                            </p:txEl>
                                          </p:spTgt>
                                        </p:tgtEl>
                                        <p:attrNameLst>
                                          <p:attrName>ppt_h</p:attrName>
                                        </p:attrNameLst>
                                      </p:cBhvr>
                                      <p:tavLst>
                                        <p:tav tm="0">
                                          <p:val>
                                            <p:strVal val="#ppt_h"/>
                                          </p:val>
                                        </p:tav>
                                        <p:tav tm="100000">
                                          <p:val>
                                            <p:strVal val="#ppt_h"/>
                                          </p:val>
                                        </p:tav>
                                      </p:tavLst>
                                    </p:anim>
                                    <p:animEffect transition="in" filter="fade">
                                      <p:cBhvr>
                                        <p:cTn id="20" dur="1000"/>
                                        <p:tgtEl>
                                          <p:spTgt spid="100">
                                            <p:txEl>
                                              <p:pRg st="1" end="1"/>
                                            </p:txEl>
                                          </p:spTgt>
                                        </p:tgtEl>
                                      </p:cBhvr>
                                    </p:animEffect>
                                  </p:childTnLst>
                                </p:cTn>
                              </p:par>
                            </p:childTnLst>
                          </p:cTn>
                        </p:par>
                        <p:par>
                          <p:cTn id="21" fill="hold">
                            <p:stCondLst>
                              <p:cond delay="3000"/>
                            </p:stCondLst>
                            <p:childTnLst>
                              <p:par>
                                <p:cTn id="22" presetID="55" presetClass="entr" presetSubtype="0" fill="hold" nodeType="afterEffect">
                                  <p:stCondLst>
                                    <p:cond delay="0"/>
                                  </p:stCondLst>
                                  <p:childTnLst>
                                    <p:set>
                                      <p:cBhvr>
                                        <p:cTn id="23" dur="1" fill="hold">
                                          <p:stCondLst>
                                            <p:cond delay="0"/>
                                          </p:stCondLst>
                                        </p:cTn>
                                        <p:tgtEl>
                                          <p:spTgt spid="100">
                                            <p:txEl>
                                              <p:pRg st="2" end="2"/>
                                            </p:txEl>
                                          </p:spTgt>
                                        </p:tgtEl>
                                        <p:attrNameLst>
                                          <p:attrName>style.visibility</p:attrName>
                                        </p:attrNameLst>
                                      </p:cBhvr>
                                      <p:to>
                                        <p:strVal val="visible"/>
                                      </p:to>
                                    </p:set>
                                    <p:anim calcmode="lin" valueType="num">
                                      <p:cBhvr>
                                        <p:cTn id="24" dur="1000" fill="hold"/>
                                        <p:tgtEl>
                                          <p:spTgt spid="100">
                                            <p:txEl>
                                              <p:pRg st="2" end="2"/>
                                            </p:txEl>
                                          </p:spTgt>
                                        </p:tgtEl>
                                        <p:attrNameLst>
                                          <p:attrName>ppt_w</p:attrName>
                                        </p:attrNameLst>
                                      </p:cBhvr>
                                      <p:tavLst>
                                        <p:tav tm="0">
                                          <p:val>
                                            <p:strVal val="#ppt_w*0.70"/>
                                          </p:val>
                                        </p:tav>
                                        <p:tav tm="100000">
                                          <p:val>
                                            <p:strVal val="#ppt_w"/>
                                          </p:val>
                                        </p:tav>
                                      </p:tavLst>
                                    </p:anim>
                                    <p:anim calcmode="lin" valueType="num">
                                      <p:cBhvr>
                                        <p:cTn id="25" dur="1000" fill="hold"/>
                                        <p:tgtEl>
                                          <p:spTgt spid="100">
                                            <p:txEl>
                                              <p:pRg st="2" end="2"/>
                                            </p:txEl>
                                          </p:spTgt>
                                        </p:tgtEl>
                                        <p:attrNameLst>
                                          <p:attrName>ppt_h</p:attrName>
                                        </p:attrNameLst>
                                      </p:cBhvr>
                                      <p:tavLst>
                                        <p:tav tm="0">
                                          <p:val>
                                            <p:strVal val="#ppt_h"/>
                                          </p:val>
                                        </p:tav>
                                        <p:tav tm="100000">
                                          <p:val>
                                            <p:strVal val="#ppt_h"/>
                                          </p:val>
                                        </p:tav>
                                      </p:tavLst>
                                    </p:anim>
                                    <p:animEffect transition="in" filter="fade">
                                      <p:cBhvr>
                                        <p:cTn id="26" dur="1000"/>
                                        <p:tgtEl>
                                          <p:spTgt spid="100">
                                            <p:txEl>
                                              <p:pRg st="2" end="2"/>
                                            </p:txEl>
                                          </p:spTgt>
                                        </p:tgtEl>
                                      </p:cBhvr>
                                    </p:animEffect>
                                  </p:childTnLst>
                                </p:cTn>
                              </p:par>
                            </p:childTnLst>
                          </p:cTn>
                        </p:par>
                        <p:par>
                          <p:cTn id="27" fill="hold">
                            <p:stCondLst>
                              <p:cond delay="4000"/>
                            </p:stCondLst>
                            <p:childTnLst>
                              <p:par>
                                <p:cTn id="28" presetID="55" presetClass="entr" presetSubtype="0" fill="hold" nodeType="afterEffect">
                                  <p:stCondLst>
                                    <p:cond delay="0"/>
                                  </p:stCondLst>
                                  <p:childTnLst>
                                    <p:set>
                                      <p:cBhvr>
                                        <p:cTn id="29" dur="1" fill="hold">
                                          <p:stCondLst>
                                            <p:cond delay="0"/>
                                          </p:stCondLst>
                                        </p:cTn>
                                        <p:tgtEl>
                                          <p:spTgt spid="100">
                                            <p:txEl>
                                              <p:pRg st="3" end="3"/>
                                            </p:txEl>
                                          </p:spTgt>
                                        </p:tgtEl>
                                        <p:attrNameLst>
                                          <p:attrName>style.visibility</p:attrName>
                                        </p:attrNameLst>
                                      </p:cBhvr>
                                      <p:to>
                                        <p:strVal val="visible"/>
                                      </p:to>
                                    </p:set>
                                    <p:anim calcmode="lin" valueType="num">
                                      <p:cBhvr>
                                        <p:cTn id="30" dur="1000" fill="hold"/>
                                        <p:tgtEl>
                                          <p:spTgt spid="100">
                                            <p:txEl>
                                              <p:pRg st="3" end="3"/>
                                            </p:txEl>
                                          </p:spTgt>
                                        </p:tgtEl>
                                        <p:attrNameLst>
                                          <p:attrName>ppt_w</p:attrName>
                                        </p:attrNameLst>
                                      </p:cBhvr>
                                      <p:tavLst>
                                        <p:tav tm="0">
                                          <p:val>
                                            <p:strVal val="#ppt_w*0.70"/>
                                          </p:val>
                                        </p:tav>
                                        <p:tav tm="100000">
                                          <p:val>
                                            <p:strVal val="#ppt_w"/>
                                          </p:val>
                                        </p:tav>
                                      </p:tavLst>
                                    </p:anim>
                                    <p:anim calcmode="lin" valueType="num">
                                      <p:cBhvr>
                                        <p:cTn id="31" dur="1000" fill="hold"/>
                                        <p:tgtEl>
                                          <p:spTgt spid="100">
                                            <p:txEl>
                                              <p:pRg st="3" end="3"/>
                                            </p:txEl>
                                          </p:spTgt>
                                        </p:tgtEl>
                                        <p:attrNameLst>
                                          <p:attrName>ppt_h</p:attrName>
                                        </p:attrNameLst>
                                      </p:cBhvr>
                                      <p:tavLst>
                                        <p:tav tm="0">
                                          <p:val>
                                            <p:strVal val="#ppt_h"/>
                                          </p:val>
                                        </p:tav>
                                        <p:tav tm="100000">
                                          <p:val>
                                            <p:strVal val="#ppt_h"/>
                                          </p:val>
                                        </p:tav>
                                      </p:tavLst>
                                    </p:anim>
                                    <p:animEffect transition="in" filter="fade">
                                      <p:cBhvr>
                                        <p:cTn id="32" dur="1000"/>
                                        <p:tgtEl>
                                          <p:spTgt spid="100">
                                            <p:txEl>
                                              <p:pRg st="3" end="3"/>
                                            </p:txEl>
                                          </p:spTgt>
                                        </p:tgtEl>
                                      </p:cBhvr>
                                    </p:animEffect>
                                  </p:childTnLst>
                                </p:cTn>
                              </p:par>
                            </p:childTnLst>
                          </p:cTn>
                        </p:par>
                        <p:par>
                          <p:cTn id="33" fill="hold">
                            <p:stCondLst>
                              <p:cond delay="5000"/>
                            </p:stCondLst>
                            <p:childTnLst>
                              <p:par>
                                <p:cTn id="34" presetID="55" presetClass="entr" presetSubtype="0" fill="hold" nodeType="afterEffect">
                                  <p:stCondLst>
                                    <p:cond delay="0"/>
                                  </p:stCondLst>
                                  <p:childTnLst>
                                    <p:set>
                                      <p:cBhvr>
                                        <p:cTn id="35" dur="1" fill="hold">
                                          <p:stCondLst>
                                            <p:cond delay="0"/>
                                          </p:stCondLst>
                                        </p:cTn>
                                        <p:tgtEl>
                                          <p:spTgt spid="100">
                                            <p:txEl>
                                              <p:pRg st="4" end="4"/>
                                            </p:txEl>
                                          </p:spTgt>
                                        </p:tgtEl>
                                        <p:attrNameLst>
                                          <p:attrName>style.visibility</p:attrName>
                                        </p:attrNameLst>
                                      </p:cBhvr>
                                      <p:to>
                                        <p:strVal val="visible"/>
                                      </p:to>
                                    </p:set>
                                    <p:anim calcmode="lin" valueType="num">
                                      <p:cBhvr>
                                        <p:cTn id="36" dur="1000" fill="hold"/>
                                        <p:tgtEl>
                                          <p:spTgt spid="100">
                                            <p:txEl>
                                              <p:pRg st="4" end="4"/>
                                            </p:txEl>
                                          </p:spTgt>
                                        </p:tgtEl>
                                        <p:attrNameLst>
                                          <p:attrName>ppt_w</p:attrName>
                                        </p:attrNameLst>
                                      </p:cBhvr>
                                      <p:tavLst>
                                        <p:tav tm="0">
                                          <p:val>
                                            <p:strVal val="#ppt_w*0.70"/>
                                          </p:val>
                                        </p:tav>
                                        <p:tav tm="100000">
                                          <p:val>
                                            <p:strVal val="#ppt_w"/>
                                          </p:val>
                                        </p:tav>
                                      </p:tavLst>
                                    </p:anim>
                                    <p:anim calcmode="lin" valueType="num">
                                      <p:cBhvr>
                                        <p:cTn id="37" dur="1000" fill="hold"/>
                                        <p:tgtEl>
                                          <p:spTgt spid="100">
                                            <p:txEl>
                                              <p:pRg st="4" end="4"/>
                                            </p:txEl>
                                          </p:spTgt>
                                        </p:tgtEl>
                                        <p:attrNameLst>
                                          <p:attrName>ppt_h</p:attrName>
                                        </p:attrNameLst>
                                      </p:cBhvr>
                                      <p:tavLst>
                                        <p:tav tm="0">
                                          <p:val>
                                            <p:strVal val="#ppt_h"/>
                                          </p:val>
                                        </p:tav>
                                        <p:tav tm="100000">
                                          <p:val>
                                            <p:strVal val="#ppt_h"/>
                                          </p:val>
                                        </p:tav>
                                      </p:tavLst>
                                    </p:anim>
                                    <p:animEffect transition="in" filter="fade">
                                      <p:cBhvr>
                                        <p:cTn id="38" dur="1000"/>
                                        <p:tgtEl>
                                          <p:spTgt spid="100">
                                            <p:txEl>
                                              <p:pRg st="4" end="4"/>
                                            </p:txEl>
                                          </p:spTgt>
                                        </p:tgtEl>
                                      </p:cBhvr>
                                    </p:animEffect>
                                  </p:childTnLst>
                                </p:cTn>
                              </p:par>
                            </p:childTnLst>
                          </p:cTn>
                        </p:par>
                        <p:par>
                          <p:cTn id="39" fill="hold">
                            <p:stCondLst>
                              <p:cond delay="6000"/>
                            </p:stCondLst>
                            <p:childTnLst>
                              <p:par>
                                <p:cTn id="40" presetID="55" presetClass="entr" presetSubtype="0" fill="hold" nodeType="afterEffect">
                                  <p:stCondLst>
                                    <p:cond delay="0"/>
                                  </p:stCondLst>
                                  <p:childTnLst>
                                    <p:set>
                                      <p:cBhvr>
                                        <p:cTn id="41" dur="1" fill="hold">
                                          <p:stCondLst>
                                            <p:cond delay="0"/>
                                          </p:stCondLst>
                                        </p:cTn>
                                        <p:tgtEl>
                                          <p:spTgt spid="100">
                                            <p:txEl>
                                              <p:pRg st="5" end="5"/>
                                            </p:txEl>
                                          </p:spTgt>
                                        </p:tgtEl>
                                        <p:attrNameLst>
                                          <p:attrName>style.visibility</p:attrName>
                                        </p:attrNameLst>
                                      </p:cBhvr>
                                      <p:to>
                                        <p:strVal val="visible"/>
                                      </p:to>
                                    </p:set>
                                    <p:anim calcmode="lin" valueType="num">
                                      <p:cBhvr>
                                        <p:cTn id="42" dur="1000" fill="hold"/>
                                        <p:tgtEl>
                                          <p:spTgt spid="100">
                                            <p:txEl>
                                              <p:pRg st="5" end="5"/>
                                            </p:txEl>
                                          </p:spTgt>
                                        </p:tgtEl>
                                        <p:attrNameLst>
                                          <p:attrName>ppt_w</p:attrName>
                                        </p:attrNameLst>
                                      </p:cBhvr>
                                      <p:tavLst>
                                        <p:tav tm="0">
                                          <p:val>
                                            <p:strVal val="#ppt_w*0.70"/>
                                          </p:val>
                                        </p:tav>
                                        <p:tav tm="100000">
                                          <p:val>
                                            <p:strVal val="#ppt_w"/>
                                          </p:val>
                                        </p:tav>
                                      </p:tavLst>
                                    </p:anim>
                                    <p:anim calcmode="lin" valueType="num">
                                      <p:cBhvr>
                                        <p:cTn id="43" dur="1000" fill="hold"/>
                                        <p:tgtEl>
                                          <p:spTgt spid="100">
                                            <p:txEl>
                                              <p:pRg st="5" end="5"/>
                                            </p:txEl>
                                          </p:spTgt>
                                        </p:tgtEl>
                                        <p:attrNameLst>
                                          <p:attrName>ppt_h</p:attrName>
                                        </p:attrNameLst>
                                      </p:cBhvr>
                                      <p:tavLst>
                                        <p:tav tm="0">
                                          <p:val>
                                            <p:strVal val="#ppt_h"/>
                                          </p:val>
                                        </p:tav>
                                        <p:tav tm="100000">
                                          <p:val>
                                            <p:strVal val="#ppt_h"/>
                                          </p:val>
                                        </p:tav>
                                      </p:tavLst>
                                    </p:anim>
                                    <p:animEffect transition="in" filter="fade">
                                      <p:cBhvr>
                                        <p:cTn id="44" dur="1000"/>
                                        <p:tgtEl>
                                          <p:spTgt spid="100">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98450" y="755015"/>
            <a:ext cx="11725910" cy="6000750"/>
          </a:xfrm>
          <a:prstGeom prst="rect">
            <a:avLst/>
          </a:prstGeom>
          <a:noFill/>
        </p:spPr>
        <p:txBody>
          <a:bodyPr wrap="square" rtlCol="0" anchor="t">
            <a:spAutoFit/>
          </a:bodyPr>
          <a:p>
            <a:r>
              <a:rPr lang="en-US" altLang="zh-CN" sz="2400" b="1">
                <a:latin typeface="华文中宋" panose="02010600040101010101" charset="-122"/>
                <a:ea typeface="华文中宋" panose="02010600040101010101" charset="-122"/>
                <a:cs typeface="华文中宋" panose="02010600040101010101" charset="-122"/>
              </a:rPr>
              <a:t>        </a:t>
            </a:r>
            <a:r>
              <a:rPr lang="zh-CN" altLang="en-US" sz="2400" b="1">
                <a:latin typeface="华文中宋" panose="02010600040101010101" charset="-122"/>
                <a:ea typeface="华文中宋" panose="02010600040101010101" charset="-122"/>
                <a:cs typeface="华文中宋" panose="02010600040101010101" charset="-122"/>
              </a:rPr>
              <a:t>“真”和“善”是人类美好的品格，也是长期以来哲学领域探讨的重要话题。《修辞立其诚》关注的是“真”，《怜悯是人的天性》关注的是“善”。</a:t>
            </a:r>
            <a:endParaRPr lang="zh-CN" altLang="en-US" sz="2400" b="1">
              <a:latin typeface="华文中宋" panose="02010600040101010101" charset="-122"/>
              <a:ea typeface="华文中宋" panose="02010600040101010101" charset="-122"/>
              <a:cs typeface="华文中宋" panose="02010600040101010101" charset="-122"/>
            </a:endParaRPr>
          </a:p>
          <a:p>
            <a:r>
              <a:rPr lang="en-US" altLang="zh-CN" sz="2400" b="1">
                <a:latin typeface="华文中宋" panose="02010600040101010101" charset="-122"/>
                <a:ea typeface="华文中宋" panose="02010600040101010101" charset="-122"/>
                <a:cs typeface="华文中宋" panose="02010600040101010101" charset="-122"/>
              </a:rPr>
              <a:t>      </a:t>
            </a:r>
            <a:r>
              <a:rPr lang="zh-CN" altLang="en-US" sz="2400" b="1">
                <a:latin typeface="华文中宋" panose="02010600040101010101" charset="-122"/>
                <a:ea typeface="华文中宋" panose="02010600040101010101" charset="-122"/>
                <a:cs typeface="华文中宋" panose="02010600040101010101" charset="-122"/>
              </a:rPr>
              <a:t>《修辞立其诚》基于“诚”这个核心概念进行阐释，就“立其诚”的三层含义，由修辞到为人，展开了深入的思考和阐述。作者运用唯物主义观点，对在“立其诚”方面存在的问题作出了分析和批判，强调做人要“说真话、讲实话”，具有深刻的现实意义。学习时应注意把握文章的观点，思考其对我们立身处世的启发意义。</a:t>
            </a:r>
            <a:endParaRPr lang="zh-CN" altLang="en-US" sz="2400" b="1">
              <a:latin typeface="华文中宋" panose="02010600040101010101" charset="-122"/>
              <a:ea typeface="华文中宋" panose="02010600040101010101" charset="-122"/>
              <a:cs typeface="华文中宋" panose="02010600040101010101" charset="-122"/>
            </a:endParaRPr>
          </a:p>
          <a:p>
            <a:r>
              <a:rPr lang="en-US" altLang="zh-CN" sz="2400" b="1">
                <a:latin typeface="华文中宋" panose="02010600040101010101" charset="-122"/>
                <a:ea typeface="华文中宋" panose="02010600040101010101" charset="-122"/>
                <a:cs typeface="华文中宋" panose="02010600040101010101" charset="-122"/>
              </a:rPr>
              <a:t>     </a:t>
            </a:r>
            <a:r>
              <a:rPr lang="zh-CN" altLang="en-US" sz="2400" b="1">
                <a:latin typeface="华文中宋" panose="02010600040101010101" charset="-122"/>
                <a:ea typeface="华文中宋" panose="02010600040101010101" charset="-122"/>
                <a:cs typeface="华文中宋" panose="02010600040101010101" charset="-122"/>
              </a:rPr>
              <a:t>《怜悯是人的天性》在批评霍布斯“人天生是恶人”观点的基础上，用事实指出，善是人的本性，怜悯心作为一种善，是人类最普遍和最有用的一种美德。怜悯心对于人类生活，对于调节人与人的关系具有重要意义。卢梭把怜悯心视为先于理性思考而存在的一种纯自然的人类天性和情感，这一观点很有启发性。但是，人作为“一切社会关系的总和”（马克思）,其天性究竟是“自然本性”还是社会实践活动的产物？</a:t>
            </a:r>
            <a:r>
              <a:rPr lang="en-US" altLang="zh-CN" sz="2400" b="1">
                <a:latin typeface="华文中宋" panose="02010600040101010101" charset="-122"/>
                <a:ea typeface="华文中宋" panose="02010600040101010101" charset="-122"/>
                <a:cs typeface="华文中宋" panose="02010600040101010101" charset="-122"/>
              </a:rPr>
              <a:t>   </a:t>
            </a:r>
            <a:r>
              <a:rPr lang="zh-CN" altLang="en-US" sz="2400" b="1">
                <a:latin typeface="华文中宋" panose="02010600040101010101" charset="-122"/>
                <a:ea typeface="华文中宋" panose="02010600040101010101" charset="-122"/>
                <a:cs typeface="华文中宋" panose="02010600040101010101" charset="-122"/>
              </a:rPr>
              <a:t>请在学习中认真探究“人的怜悯心从何而来”这一论题。</a:t>
            </a:r>
            <a:endParaRPr lang="zh-CN" altLang="en-US" sz="2400" b="1">
              <a:latin typeface="华文中宋" panose="02010600040101010101" charset="-122"/>
              <a:ea typeface="华文中宋" panose="02010600040101010101" charset="-122"/>
              <a:cs typeface="华文中宋" panose="02010600040101010101" charset="-122"/>
            </a:endParaRPr>
          </a:p>
          <a:p>
            <a:r>
              <a:rPr lang="zh-CN" altLang="en-US" sz="2400" b="1">
                <a:latin typeface="华文中宋" panose="02010600040101010101" charset="-122"/>
                <a:ea typeface="华文中宋" panose="02010600040101010101" charset="-122"/>
                <a:cs typeface="华文中宋" panose="02010600040101010101" charset="-122"/>
              </a:rPr>
              <a:t> </a:t>
            </a:r>
            <a:r>
              <a:rPr lang="en-US" altLang="zh-CN" sz="2400" b="1">
                <a:latin typeface="华文中宋" panose="02010600040101010101" charset="-122"/>
                <a:ea typeface="华文中宋" panose="02010600040101010101" charset="-122"/>
                <a:cs typeface="华文中宋" panose="02010600040101010101" charset="-122"/>
              </a:rPr>
              <a:t>    </a:t>
            </a:r>
            <a:r>
              <a:rPr lang="zh-CN" altLang="en-US" sz="2400" b="1">
                <a:latin typeface="华文中宋" panose="02010600040101010101" charset="-122"/>
                <a:ea typeface="华文中宋" panose="02010600040101010101" charset="-122"/>
                <a:cs typeface="华文中宋" panose="02010600040101010101" charset="-122"/>
              </a:rPr>
              <a:t>阅读这两篇文章，首先要理解其中的关键概念，了解作者的立场与历史背景，仔细梳理作品的论述思路，整体把握和领会文章的思想内涵及其秉持的价值观念，在此基础上探究文章在选择和运用材料方面的特点及其论证风格。两篇文章都蕴含着理性的探索精神和深刻的人生智慧，又体现出深挚的人文关怀，富有理趣，阅读时注意体会。</a:t>
            </a:r>
            <a:endParaRPr lang="zh-CN" altLang="en-US" sz="2400" b="1">
              <a:latin typeface="华文中宋" panose="02010600040101010101" charset="-122"/>
              <a:ea typeface="华文中宋" panose="02010600040101010101" charset="-122"/>
              <a:cs typeface="华文中宋" panose="02010600040101010101" charset="-122"/>
            </a:endParaRPr>
          </a:p>
        </p:txBody>
      </p:sp>
      <p:sp>
        <p:nvSpPr>
          <p:cNvPr id="3" name="文本框 2"/>
          <p:cNvSpPr txBox="1"/>
          <p:nvPr/>
        </p:nvSpPr>
        <p:spPr>
          <a:xfrm>
            <a:off x="4988560" y="150495"/>
            <a:ext cx="2214880" cy="706755"/>
          </a:xfrm>
          <a:prstGeom prst="rect">
            <a:avLst/>
          </a:prstGeom>
          <a:noFill/>
        </p:spPr>
        <p:txBody>
          <a:bodyPr wrap="none" rtlCol="0">
            <a:spAutoFit/>
          </a:bodyPr>
          <a:p>
            <a:pPr algn="l"/>
            <a:r>
              <a:rPr lang="zh-CN" altLang="en-US" sz="4000" b="1">
                <a:solidFill>
                  <a:srgbClr val="FF0000"/>
                </a:solidFill>
                <a:sym typeface="+mn-ea"/>
              </a:rPr>
              <a:t>学习提示</a:t>
            </a:r>
            <a:endParaRPr lang="zh-CN" altLang="en-US" sz="4000" b="1">
              <a:solidFill>
                <a:srgbClr val="FF0000"/>
              </a:solidFill>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ppt_x"/>
                                          </p:val>
                                        </p:tav>
                                        <p:tav tm="100000">
                                          <p:val>
                                            <p:strVal val="#ppt_x"/>
                                          </p:val>
                                        </p:tav>
                                      </p:tavLst>
                                    </p:anim>
                                    <p:anim calcmode="lin" valueType="num">
                                      <p:cBhvr additive="base">
                                        <p:cTn id="8" dur="10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calcmode="lin" valueType="num">
                                      <p:cBhvr>
                                        <p:cTn id="12" dur="1000" fill="hold"/>
                                        <p:tgtEl>
                                          <p:spTgt spid="2">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2">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2">
                                            <p:txEl>
                                              <p:pRg st="0" end="0"/>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2">
                                            <p:txEl>
                                              <p:pRg st="1" end="1"/>
                                            </p:txEl>
                                          </p:spTgt>
                                        </p:tgtEl>
                                        <p:attrNameLst>
                                          <p:attrName>style.visibility</p:attrName>
                                        </p:attrNameLst>
                                      </p:cBhvr>
                                      <p:to>
                                        <p:strVal val="visible"/>
                                      </p:to>
                                    </p:set>
                                    <p:anim calcmode="lin" valueType="num">
                                      <p:cBhvr>
                                        <p:cTn id="18" dur="1000" fill="hold"/>
                                        <p:tgtEl>
                                          <p:spTgt spid="2">
                                            <p:txEl>
                                              <p:pRg st="1" end="1"/>
                                            </p:txEl>
                                          </p:spTgt>
                                        </p:tgtEl>
                                        <p:attrNameLst>
                                          <p:attrName>ppt_w</p:attrName>
                                        </p:attrNameLst>
                                      </p:cBhvr>
                                      <p:tavLst>
                                        <p:tav tm="0">
                                          <p:val>
                                            <p:strVal val="#ppt_w*0.70"/>
                                          </p:val>
                                        </p:tav>
                                        <p:tav tm="100000">
                                          <p:val>
                                            <p:strVal val="#ppt_w"/>
                                          </p:val>
                                        </p:tav>
                                      </p:tavLst>
                                    </p:anim>
                                    <p:anim calcmode="lin" valueType="num">
                                      <p:cBhvr>
                                        <p:cTn id="19" dur="1000" fill="hold"/>
                                        <p:tgtEl>
                                          <p:spTgt spid="2">
                                            <p:txEl>
                                              <p:pRg st="1" end="1"/>
                                            </p:txEl>
                                          </p:spTgt>
                                        </p:tgtEl>
                                        <p:attrNameLst>
                                          <p:attrName>ppt_h</p:attrName>
                                        </p:attrNameLst>
                                      </p:cBhvr>
                                      <p:tavLst>
                                        <p:tav tm="0">
                                          <p:val>
                                            <p:strVal val="#ppt_h"/>
                                          </p:val>
                                        </p:tav>
                                        <p:tav tm="100000">
                                          <p:val>
                                            <p:strVal val="#ppt_h"/>
                                          </p:val>
                                        </p:tav>
                                      </p:tavLst>
                                    </p:anim>
                                    <p:animEffect transition="in" filter="fade">
                                      <p:cBhvr>
                                        <p:cTn id="20" dur="1000"/>
                                        <p:tgtEl>
                                          <p:spTgt spid="2">
                                            <p:txEl>
                                              <p:pRg st="1" end="1"/>
                                            </p:txEl>
                                          </p:spTgt>
                                        </p:tgtEl>
                                      </p:cBhvr>
                                    </p:animEffect>
                                  </p:childTnLst>
                                </p:cTn>
                              </p:par>
                            </p:childTnLst>
                          </p:cTn>
                        </p:par>
                        <p:par>
                          <p:cTn id="21" fill="hold">
                            <p:stCondLst>
                              <p:cond delay="3000"/>
                            </p:stCondLst>
                            <p:childTnLst>
                              <p:par>
                                <p:cTn id="22" presetID="55" presetClass="entr" presetSubtype="0" fill="hold" nodeType="afterEffect">
                                  <p:stCondLst>
                                    <p:cond delay="0"/>
                                  </p:stCondLst>
                                  <p:childTnLst>
                                    <p:set>
                                      <p:cBhvr>
                                        <p:cTn id="23" dur="1" fill="hold">
                                          <p:stCondLst>
                                            <p:cond delay="0"/>
                                          </p:stCondLst>
                                        </p:cTn>
                                        <p:tgtEl>
                                          <p:spTgt spid="2">
                                            <p:txEl>
                                              <p:pRg st="2" end="2"/>
                                            </p:txEl>
                                          </p:spTgt>
                                        </p:tgtEl>
                                        <p:attrNameLst>
                                          <p:attrName>style.visibility</p:attrName>
                                        </p:attrNameLst>
                                      </p:cBhvr>
                                      <p:to>
                                        <p:strVal val="visible"/>
                                      </p:to>
                                    </p:set>
                                    <p:anim calcmode="lin" valueType="num">
                                      <p:cBhvr>
                                        <p:cTn id="24" dur="1000" fill="hold"/>
                                        <p:tgtEl>
                                          <p:spTgt spid="2">
                                            <p:txEl>
                                              <p:pRg st="2" end="2"/>
                                            </p:txEl>
                                          </p:spTgt>
                                        </p:tgtEl>
                                        <p:attrNameLst>
                                          <p:attrName>ppt_w</p:attrName>
                                        </p:attrNameLst>
                                      </p:cBhvr>
                                      <p:tavLst>
                                        <p:tav tm="0">
                                          <p:val>
                                            <p:strVal val="#ppt_w*0.70"/>
                                          </p:val>
                                        </p:tav>
                                        <p:tav tm="100000">
                                          <p:val>
                                            <p:strVal val="#ppt_w"/>
                                          </p:val>
                                        </p:tav>
                                      </p:tavLst>
                                    </p:anim>
                                    <p:anim calcmode="lin" valueType="num">
                                      <p:cBhvr>
                                        <p:cTn id="25" dur="1000" fill="hold"/>
                                        <p:tgtEl>
                                          <p:spTgt spid="2">
                                            <p:txEl>
                                              <p:pRg st="2" end="2"/>
                                            </p:txEl>
                                          </p:spTgt>
                                        </p:tgtEl>
                                        <p:attrNameLst>
                                          <p:attrName>ppt_h</p:attrName>
                                        </p:attrNameLst>
                                      </p:cBhvr>
                                      <p:tavLst>
                                        <p:tav tm="0">
                                          <p:val>
                                            <p:strVal val="#ppt_h"/>
                                          </p:val>
                                        </p:tav>
                                        <p:tav tm="100000">
                                          <p:val>
                                            <p:strVal val="#ppt_h"/>
                                          </p:val>
                                        </p:tav>
                                      </p:tavLst>
                                    </p:anim>
                                    <p:animEffect transition="in" filter="fade">
                                      <p:cBhvr>
                                        <p:cTn id="26" dur="1000"/>
                                        <p:tgtEl>
                                          <p:spTgt spid="2">
                                            <p:txEl>
                                              <p:pRg st="2" end="2"/>
                                            </p:txEl>
                                          </p:spTgt>
                                        </p:tgtEl>
                                      </p:cBhvr>
                                    </p:animEffect>
                                  </p:childTnLst>
                                </p:cTn>
                              </p:par>
                            </p:childTnLst>
                          </p:cTn>
                        </p:par>
                        <p:par>
                          <p:cTn id="27" fill="hold">
                            <p:stCondLst>
                              <p:cond delay="4000"/>
                            </p:stCondLst>
                            <p:childTnLst>
                              <p:par>
                                <p:cTn id="28" presetID="55" presetClass="entr" presetSubtype="0" fill="hold" nodeType="afterEffect">
                                  <p:stCondLst>
                                    <p:cond delay="0"/>
                                  </p:stCondLst>
                                  <p:childTnLst>
                                    <p:set>
                                      <p:cBhvr>
                                        <p:cTn id="29" dur="1" fill="hold">
                                          <p:stCondLst>
                                            <p:cond delay="0"/>
                                          </p:stCondLst>
                                        </p:cTn>
                                        <p:tgtEl>
                                          <p:spTgt spid="2">
                                            <p:txEl>
                                              <p:pRg st="3" end="3"/>
                                            </p:txEl>
                                          </p:spTgt>
                                        </p:tgtEl>
                                        <p:attrNameLst>
                                          <p:attrName>style.visibility</p:attrName>
                                        </p:attrNameLst>
                                      </p:cBhvr>
                                      <p:to>
                                        <p:strVal val="visible"/>
                                      </p:to>
                                    </p:set>
                                    <p:anim calcmode="lin" valueType="num">
                                      <p:cBhvr>
                                        <p:cTn id="30" dur="1000" fill="hold"/>
                                        <p:tgtEl>
                                          <p:spTgt spid="2">
                                            <p:txEl>
                                              <p:pRg st="3" end="3"/>
                                            </p:txEl>
                                          </p:spTgt>
                                        </p:tgtEl>
                                        <p:attrNameLst>
                                          <p:attrName>ppt_w</p:attrName>
                                        </p:attrNameLst>
                                      </p:cBhvr>
                                      <p:tavLst>
                                        <p:tav tm="0">
                                          <p:val>
                                            <p:strVal val="#ppt_w*0.70"/>
                                          </p:val>
                                        </p:tav>
                                        <p:tav tm="100000">
                                          <p:val>
                                            <p:strVal val="#ppt_w"/>
                                          </p:val>
                                        </p:tav>
                                      </p:tavLst>
                                    </p:anim>
                                    <p:anim calcmode="lin" valueType="num">
                                      <p:cBhvr>
                                        <p:cTn id="31" dur="1000" fill="hold"/>
                                        <p:tgtEl>
                                          <p:spTgt spid="2">
                                            <p:txEl>
                                              <p:pRg st="3" end="3"/>
                                            </p:txEl>
                                          </p:spTgt>
                                        </p:tgtEl>
                                        <p:attrNameLst>
                                          <p:attrName>ppt_h</p:attrName>
                                        </p:attrNameLst>
                                      </p:cBhvr>
                                      <p:tavLst>
                                        <p:tav tm="0">
                                          <p:val>
                                            <p:strVal val="#ppt_h"/>
                                          </p:val>
                                        </p:tav>
                                        <p:tav tm="100000">
                                          <p:val>
                                            <p:strVal val="#ppt_h"/>
                                          </p:val>
                                        </p:tav>
                                      </p:tavLst>
                                    </p:anim>
                                    <p:animEffect transition="in" filter="fade">
                                      <p:cBhvr>
                                        <p:cTn id="32" dur="10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719736" y="620688"/>
            <a:ext cx="2736304" cy="645160"/>
          </a:xfrm>
          <a:prstGeom prst="rect">
            <a:avLst/>
          </a:prstGeom>
          <a:noFill/>
        </p:spPr>
        <p:txBody>
          <a:bodyPr wrap="square" rtlCol="0">
            <a:spAutoFit/>
          </a:bodyPr>
          <a:lstStyle/>
          <a:p>
            <a:endParaRPr lang="zh-CN" altLang="en-US" sz="3600">
              <a:solidFill>
                <a:schemeClr val="bg1"/>
              </a:solidFill>
            </a:endParaRPr>
          </a:p>
        </p:txBody>
      </p:sp>
      <p:sp>
        <p:nvSpPr>
          <p:cNvPr id="36866" name="Rectangle 2"/>
          <p:cNvSpPr>
            <a:spLocks noChangeArrowheads="1"/>
          </p:cNvSpPr>
          <p:nvPr/>
        </p:nvSpPr>
        <p:spPr bwMode="auto">
          <a:xfrm>
            <a:off x="4223792" y="3495248"/>
            <a:ext cx="5904656" cy="521970"/>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228600" algn="l"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  </a:t>
            </a:r>
            <a:r>
              <a:rPr kumimoji="0" lang="zh-CN" altLang="en-US" sz="2800" b="1" i="0" u="none" strike="noStrike" cap="none" normalizeH="0" baseline="0" smtClean="0">
                <a:ln>
                  <a:noFill/>
                </a:ln>
                <a:solidFill>
                  <a:srgbClr val="0070C0"/>
                </a:solidFill>
                <a:effectLst/>
                <a:latin typeface="宋体" panose="02010600030101010101" pitchFamily="2" charset="-122"/>
                <a:ea typeface="宋体" panose="02010600030101010101" pitchFamily="2" charset="-122"/>
                <a:cs typeface="Times New Roman" panose="02020603050405020304" pitchFamily="18" charset="0"/>
              </a:rPr>
              <a:t> </a:t>
            </a:r>
            <a:endPar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6" name="TextBox 15"/>
          <p:cNvSpPr txBox="1"/>
          <p:nvPr/>
        </p:nvSpPr>
        <p:spPr>
          <a:xfrm>
            <a:off x="670357" y="320080"/>
            <a:ext cx="2304256" cy="706755"/>
          </a:xfrm>
          <a:prstGeom prst="rect">
            <a:avLst/>
          </a:prstGeom>
          <a:noFill/>
        </p:spPr>
        <p:txBody>
          <a:bodyPr wrap="square" rtlCol="0">
            <a:spAutoFit/>
          </a:bodyPr>
          <a:lstStyle/>
          <a:p>
            <a:r>
              <a:rPr lang="zh-CN" altLang="en-US" sz="4000" b="1" smtClean="0">
                <a:solidFill>
                  <a:srgbClr val="FF0000"/>
                </a:solidFill>
              </a:rPr>
              <a:t>了解作者</a:t>
            </a:r>
            <a:endParaRPr lang="zh-CN" altLang="en-US" sz="4000" b="1" smtClean="0">
              <a:solidFill>
                <a:srgbClr val="FF0000"/>
              </a:solidFill>
            </a:endParaRPr>
          </a:p>
        </p:txBody>
      </p:sp>
      <p:sp>
        <p:nvSpPr>
          <p:cNvPr id="30721" name="Rectangle 1"/>
          <p:cNvSpPr>
            <a:spLocks noChangeArrowheads="1"/>
          </p:cNvSpPr>
          <p:nvPr/>
        </p:nvSpPr>
        <p:spPr bwMode="auto">
          <a:xfrm>
            <a:off x="3582670" y="407035"/>
            <a:ext cx="8214995" cy="6043930"/>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381000" algn="l" defTabSz="914400" rtl="0" eaLnBrk="1" fontAlgn="base" latinLnBrk="0" hangingPunct="1">
              <a:lnSpc>
                <a:spcPct val="110000"/>
              </a:lnSpc>
              <a:spcBef>
                <a:spcPct val="0"/>
              </a:spcBef>
              <a:spcAft>
                <a:spcPct val="0"/>
              </a:spcAft>
              <a:buClrTx/>
              <a:buSzTx/>
              <a:buFontTx/>
              <a:buNone/>
            </a:pPr>
            <a:r>
              <a:rPr kumimoji="0" lang="en-US" altLang="zh-CN" sz="28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Times New Roman" panose="02020603050405020304" pitchFamily="18" charset="0"/>
              </a:rPr>
              <a:t> </a:t>
            </a:r>
            <a:r>
              <a:rPr kumimoji="0" lang="en-US" altLang="zh-CN" sz="3200" b="1" i="0" u="none" strike="noStrike" cap="none" normalizeH="0" baseline="0" smtClean="0">
                <a:ln>
                  <a:noFill/>
                </a:ln>
                <a:solidFill>
                  <a:schemeClr val="tx1"/>
                </a:solidFill>
                <a:effectLst/>
                <a:latin typeface="华文中宋" panose="02010600040101010101" charset="-122"/>
                <a:ea typeface="华文中宋" panose="02010600040101010101" charset="-122"/>
                <a:cs typeface="华文中宋" panose="02010600040101010101" charset="-122"/>
              </a:rPr>
              <a:t> </a:t>
            </a:r>
            <a:r>
              <a:rPr kumimoji="0" lang="zh-CN" sz="3200" b="1" i="0" u="none" strike="noStrike" cap="none" normalizeH="0" baseline="0" smtClean="0">
                <a:ln>
                  <a:noFill/>
                </a:ln>
                <a:solidFill>
                  <a:schemeClr val="tx1"/>
                </a:solidFill>
                <a:effectLst/>
                <a:latin typeface="华文中宋" panose="02010600040101010101" charset="-122"/>
                <a:ea typeface="华文中宋" panose="02010600040101010101" charset="-122"/>
                <a:cs typeface="华文中宋" panose="02010600040101010101" charset="-122"/>
              </a:rPr>
              <a:t>张岱年</a:t>
            </a:r>
            <a:r>
              <a:rPr kumimoji="0" lang="en-US" altLang="zh-CN" sz="3200" b="1" i="0" u="none" strike="noStrike" cap="none" normalizeH="0" baseline="0" smtClean="0">
                <a:ln>
                  <a:noFill/>
                </a:ln>
                <a:solidFill>
                  <a:schemeClr val="tx1"/>
                </a:solidFill>
                <a:effectLst/>
                <a:latin typeface="华文中宋" panose="02010600040101010101" charset="-122"/>
                <a:ea typeface="华文中宋" panose="02010600040101010101" charset="-122"/>
                <a:cs typeface="华文中宋" panose="02010600040101010101" charset="-122"/>
              </a:rPr>
              <a:t>(1909—2004),</a:t>
            </a:r>
            <a:r>
              <a:rPr kumimoji="0" lang="zh-CN" altLang="en-US" sz="3200" b="1" i="0" u="none" strike="noStrike" cap="none" normalizeH="0" baseline="0" smtClean="0">
                <a:ln>
                  <a:noFill/>
                </a:ln>
                <a:solidFill>
                  <a:schemeClr val="tx1"/>
                </a:solidFill>
                <a:effectLst/>
                <a:latin typeface="华文中宋" panose="02010600040101010101" charset="-122"/>
                <a:ea typeface="华文中宋" panose="02010600040101010101" charset="-122"/>
                <a:cs typeface="华文中宋" panose="02010600040101010101" charset="-122"/>
              </a:rPr>
              <a:t>字季同</a:t>
            </a:r>
            <a:r>
              <a:rPr kumimoji="0" lang="en-US" altLang="zh-CN" sz="3200" b="1" i="0" u="none" strike="noStrike" cap="none" normalizeH="0" baseline="0" smtClean="0">
                <a:ln>
                  <a:noFill/>
                </a:ln>
                <a:solidFill>
                  <a:schemeClr val="tx1"/>
                </a:solidFill>
                <a:effectLst/>
                <a:latin typeface="华文中宋" panose="02010600040101010101" charset="-122"/>
                <a:ea typeface="华文中宋" panose="02010600040101010101" charset="-122"/>
                <a:cs typeface="华文中宋" panose="02010600040101010101" charset="-122"/>
              </a:rPr>
              <a:t>,</a:t>
            </a:r>
            <a:r>
              <a:rPr kumimoji="0" lang="zh-CN" altLang="en-US" sz="3200" b="1" i="0" u="none" strike="noStrike" cap="none" normalizeH="0" baseline="0" smtClean="0">
                <a:ln>
                  <a:noFill/>
                </a:ln>
                <a:solidFill>
                  <a:schemeClr val="tx1"/>
                </a:solidFill>
                <a:effectLst/>
                <a:latin typeface="华文中宋" panose="02010600040101010101" charset="-122"/>
                <a:ea typeface="华文中宋" panose="02010600040101010101" charset="-122"/>
                <a:cs typeface="华文中宋" panose="02010600040101010101" charset="-122"/>
              </a:rPr>
              <a:t>别署宇同</a:t>
            </a:r>
            <a:r>
              <a:rPr kumimoji="0" lang="en-US" altLang="zh-CN" sz="3200" b="1" i="0" u="none" strike="noStrike" cap="none" normalizeH="0" baseline="0" smtClean="0">
                <a:ln>
                  <a:noFill/>
                </a:ln>
                <a:solidFill>
                  <a:schemeClr val="tx1"/>
                </a:solidFill>
                <a:effectLst/>
                <a:latin typeface="华文中宋" panose="02010600040101010101" charset="-122"/>
                <a:ea typeface="华文中宋" panose="02010600040101010101" charset="-122"/>
                <a:cs typeface="华文中宋" panose="02010600040101010101" charset="-122"/>
              </a:rPr>
              <a:t>,</a:t>
            </a:r>
            <a:r>
              <a:rPr kumimoji="0" lang="zh-CN" altLang="en-US" sz="3200" b="1" i="0" u="none" strike="noStrike" cap="none" normalizeH="0" baseline="0" smtClean="0">
                <a:ln>
                  <a:noFill/>
                </a:ln>
                <a:solidFill>
                  <a:schemeClr val="tx1"/>
                </a:solidFill>
                <a:effectLst/>
                <a:latin typeface="华文中宋" panose="02010600040101010101" charset="-122"/>
                <a:ea typeface="华文中宋" panose="02010600040101010101" charset="-122"/>
                <a:cs typeface="华文中宋" panose="02010600040101010101" charset="-122"/>
              </a:rPr>
              <a:t>河北献县人。</a:t>
            </a:r>
            <a:r>
              <a:rPr kumimoji="0" lang="zh-CN" altLang="en-US" sz="3200" b="1" i="0" u="none" strike="noStrike" cap="none" normalizeH="0" baseline="0" smtClean="0">
                <a:ln>
                  <a:noFill/>
                </a:ln>
                <a:solidFill>
                  <a:srgbClr val="FF0000"/>
                </a:solidFill>
                <a:effectLst/>
                <a:latin typeface="华文中宋" panose="02010600040101010101" charset="-122"/>
                <a:ea typeface="华文中宋" panose="02010600040101010101" charset="-122"/>
                <a:cs typeface="华文中宋" panose="02010600040101010101" charset="-122"/>
              </a:rPr>
              <a:t>中国当代哲学家和哲学史家</a:t>
            </a:r>
            <a:r>
              <a:rPr kumimoji="0" lang="en-US" altLang="zh-CN" sz="3200" b="1" i="0" u="none" strike="noStrike" cap="none" normalizeH="0" baseline="0" smtClean="0">
                <a:ln>
                  <a:noFill/>
                </a:ln>
                <a:solidFill>
                  <a:srgbClr val="FF0000"/>
                </a:solidFill>
                <a:effectLst/>
                <a:latin typeface="华文中宋" panose="02010600040101010101" charset="-122"/>
                <a:ea typeface="华文中宋" panose="02010600040101010101" charset="-122"/>
                <a:cs typeface="华文中宋" panose="02010600040101010101" charset="-122"/>
              </a:rPr>
              <a:t>,</a:t>
            </a:r>
            <a:r>
              <a:rPr kumimoji="0" lang="zh-CN" altLang="en-US" sz="3200" b="1" i="0" u="none" strike="noStrike" cap="none" normalizeH="0" baseline="0" smtClean="0">
                <a:ln>
                  <a:noFill/>
                </a:ln>
                <a:solidFill>
                  <a:srgbClr val="FF0000"/>
                </a:solidFill>
                <a:effectLst/>
                <a:latin typeface="华文中宋" panose="02010600040101010101" charset="-122"/>
                <a:ea typeface="华文中宋" panose="02010600040101010101" charset="-122"/>
                <a:cs typeface="华文中宋" panose="02010600040101010101" charset="-122"/>
              </a:rPr>
              <a:t>被学界誉为“国学大师”</a:t>
            </a:r>
            <a:r>
              <a:rPr kumimoji="0" lang="zh-CN" altLang="en-US" sz="3200" b="1" i="0" u="none" strike="noStrike" cap="none" normalizeH="0" baseline="0" smtClean="0">
                <a:ln>
                  <a:noFill/>
                </a:ln>
                <a:solidFill>
                  <a:schemeClr val="tx1"/>
                </a:solidFill>
                <a:effectLst/>
                <a:latin typeface="华文中宋" panose="02010600040101010101" charset="-122"/>
                <a:ea typeface="华文中宋" panose="02010600040101010101" charset="-122"/>
                <a:cs typeface="华文中宋" panose="02010600040101010101" charset="-122"/>
              </a:rPr>
              <a:t>。</a:t>
            </a:r>
            <a:endParaRPr kumimoji="0" lang="en-US" altLang="zh-CN" sz="3200" b="1" i="0" u="none" strike="noStrike" cap="none" normalizeH="0" baseline="0" smtClean="0">
              <a:ln>
                <a:noFill/>
              </a:ln>
              <a:solidFill>
                <a:schemeClr val="tx1"/>
              </a:solidFill>
              <a:effectLst/>
              <a:latin typeface="华文中宋" panose="02010600040101010101" charset="-122"/>
              <a:ea typeface="华文中宋" panose="02010600040101010101" charset="-122"/>
              <a:cs typeface="华文中宋" panose="02010600040101010101" charset="-122"/>
            </a:endParaRPr>
          </a:p>
          <a:p>
            <a:pPr marL="0" marR="0" lvl="0" indent="381000" algn="l" defTabSz="914400" rtl="0" eaLnBrk="1" fontAlgn="base" latinLnBrk="0" hangingPunct="1">
              <a:lnSpc>
                <a:spcPct val="110000"/>
              </a:lnSpc>
              <a:spcBef>
                <a:spcPct val="0"/>
              </a:spcBef>
              <a:spcAft>
                <a:spcPct val="0"/>
              </a:spcAft>
              <a:buClrTx/>
              <a:buSzTx/>
              <a:buFontTx/>
              <a:buNone/>
            </a:pPr>
            <a:r>
              <a:rPr kumimoji="0" lang="zh-CN" altLang="en-US" sz="3200" b="1" i="0" u="none" strike="noStrike" cap="none" normalizeH="0" baseline="0" smtClean="0">
                <a:ln>
                  <a:noFill/>
                </a:ln>
                <a:solidFill>
                  <a:schemeClr val="tx1"/>
                </a:solidFill>
                <a:effectLst/>
                <a:latin typeface="华文中宋" panose="02010600040101010101" charset="-122"/>
                <a:ea typeface="华文中宋" panose="02010600040101010101" charset="-122"/>
                <a:cs typeface="华文中宋" panose="02010600040101010101" charset="-122"/>
              </a:rPr>
              <a:t>   张岱年的学术研究有三个方面</a:t>
            </a:r>
            <a:r>
              <a:rPr kumimoji="0" lang="en-US" altLang="zh-CN" sz="3200" b="1" i="0" u="none" strike="noStrike" cap="none" normalizeH="0" baseline="0" smtClean="0">
                <a:ln>
                  <a:noFill/>
                </a:ln>
                <a:solidFill>
                  <a:schemeClr val="tx1"/>
                </a:solidFill>
                <a:effectLst/>
                <a:latin typeface="华文中宋" panose="02010600040101010101" charset="-122"/>
                <a:ea typeface="华文中宋" panose="02010600040101010101" charset="-122"/>
                <a:cs typeface="华文中宋" panose="02010600040101010101" charset="-122"/>
              </a:rPr>
              <a:t>:</a:t>
            </a:r>
            <a:r>
              <a:rPr kumimoji="0" lang="zh-CN" altLang="en-US" sz="3200" b="1" i="0" u="none" strike="noStrike" cap="none" normalizeH="0" baseline="0" smtClean="0">
                <a:ln>
                  <a:noFill/>
                </a:ln>
                <a:solidFill>
                  <a:schemeClr val="tx1"/>
                </a:solidFill>
                <a:effectLst/>
                <a:latin typeface="华文中宋" panose="02010600040101010101" charset="-122"/>
                <a:ea typeface="华文中宋" panose="02010600040101010101" charset="-122"/>
                <a:cs typeface="华文中宋" panose="02010600040101010101" charset="-122"/>
              </a:rPr>
              <a:t>一是中国哲学史的阐释</a:t>
            </a:r>
            <a:r>
              <a:rPr kumimoji="0" lang="en-US" altLang="zh-CN" sz="3200" b="1" i="0" u="none" strike="noStrike" cap="none" normalizeH="0" baseline="0" smtClean="0">
                <a:ln>
                  <a:noFill/>
                </a:ln>
                <a:solidFill>
                  <a:schemeClr val="tx1"/>
                </a:solidFill>
                <a:effectLst/>
                <a:latin typeface="华文中宋" panose="02010600040101010101" charset="-122"/>
                <a:ea typeface="华文中宋" panose="02010600040101010101" charset="-122"/>
                <a:cs typeface="华文中宋" panose="02010600040101010101" charset="-122"/>
              </a:rPr>
              <a:t>,</a:t>
            </a:r>
            <a:r>
              <a:rPr kumimoji="0" lang="zh-CN" altLang="en-US" sz="3200" b="1" i="0" u="none" strike="noStrike" cap="none" normalizeH="0" baseline="0" smtClean="0">
                <a:ln>
                  <a:noFill/>
                </a:ln>
                <a:solidFill>
                  <a:schemeClr val="tx1"/>
                </a:solidFill>
                <a:effectLst/>
                <a:latin typeface="华文中宋" panose="02010600040101010101" charset="-122"/>
                <a:ea typeface="华文中宋" panose="02010600040101010101" charset="-122"/>
                <a:cs typeface="华文中宋" panose="02010600040101010101" charset="-122"/>
              </a:rPr>
              <a:t>二是哲学理论问题的探索</a:t>
            </a:r>
            <a:r>
              <a:rPr kumimoji="0" lang="en-US" altLang="zh-CN" sz="3200" b="1" i="0" u="none" strike="noStrike" cap="none" normalizeH="0" baseline="0" smtClean="0">
                <a:ln>
                  <a:noFill/>
                </a:ln>
                <a:solidFill>
                  <a:schemeClr val="tx1"/>
                </a:solidFill>
                <a:effectLst/>
                <a:latin typeface="华文中宋" panose="02010600040101010101" charset="-122"/>
                <a:ea typeface="华文中宋" panose="02010600040101010101" charset="-122"/>
                <a:cs typeface="华文中宋" panose="02010600040101010101" charset="-122"/>
              </a:rPr>
              <a:t>,</a:t>
            </a:r>
            <a:r>
              <a:rPr kumimoji="0" lang="zh-CN" altLang="en-US" sz="3200" b="1" i="0" u="none" strike="noStrike" cap="none" normalizeH="0" baseline="0" smtClean="0">
                <a:ln>
                  <a:noFill/>
                </a:ln>
                <a:solidFill>
                  <a:schemeClr val="tx1"/>
                </a:solidFill>
                <a:effectLst/>
                <a:latin typeface="华文中宋" panose="02010600040101010101" charset="-122"/>
                <a:ea typeface="华文中宋" panose="02010600040101010101" charset="-122"/>
                <a:cs typeface="华文中宋" panose="02010600040101010101" charset="-122"/>
              </a:rPr>
              <a:t>三是文化问题的探讨。</a:t>
            </a:r>
            <a:endParaRPr kumimoji="0" lang="en-US" altLang="zh-CN" sz="3200" b="1" i="0" u="none" strike="noStrike" cap="none" normalizeH="0" baseline="0" smtClean="0">
              <a:ln>
                <a:noFill/>
              </a:ln>
              <a:solidFill>
                <a:schemeClr val="tx1"/>
              </a:solidFill>
              <a:effectLst/>
              <a:latin typeface="华文中宋" panose="02010600040101010101" charset="-122"/>
              <a:ea typeface="华文中宋" panose="02010600040101010101" charset="-122"/>
              <a:cs typeface="华文中宋" panose="02010600040101010101" charset="-122"/>
            </a:endParaRPr>
          </a:p>
          <a:p>
            <a:pPr marL="0" marR="0" lvl="0" indent="381000" algn="l" defTabSz="914400" rtl="0" eaLnBrk="1" fontAlgn="base" latinLnBrk="0" hangingPunct="1">
              <a:lnSpc>
                <a:spcPct val="110000"/>
              </a:lnSpc>
              <a:spcBef>
                <a:spcPct val="0"/>
              </a:spcBef>
              <a:spcAft>
                <a:spcPct val="0"/>
              </a:spcAft>
              <a:buClrTx/>
              <a:buSzTx/>
              <a:buFontTx/>
              <a:buNone/>
            </a:pPr>
            <a:r>
              <a:rPr kumimoji="0" lang="zh-CN" altLang="en-US" sz="3200" b="1" i="0" u="none" strike="noStrike" cap="none" normalizeH="0" baseline="0" smtClean="0">
                <a:ln>
                  <a:noFill/>
                </a:ln>
                <a:solidFill>
                  <a:schemeClr val="tx1"/>
                </a:solidFill>
                <a:effectLst/>
                <a:latin typeface="华文中宋" panose="02010600040101010101" charset="-122"/>
                <a:ea typeface="华文中宋" panose="02010600040101010101" charset="-122"/>
                <a:cs typeface="华文中宋" panose="02010600040101010101" charset="-122"/>
              </a:rPr>
              <a:t>  张岱年著述丰富</a:t>
            </a:r>
            <a:r>
              <a:rPr kumimoji="0" lang="en-US" altLang="zh-CN" sz="3200" b="1" i="0" u="none" strike="noStrike" cap="none" normalizeH="0" baseline="0" smtClean="0">
                <a:ln>
                  <a:noFill/>
                </a:ln>
                <a:solidFill>
                  <a:schemeClr val="tx1"/>
                </a:solidFill>
                <a:effectLst/>
                <a:latin typeface="华文中宋" panose="02010600040101010101" charset="-122"/>
                <a:ea typeface="华文中宋" panose="02010600040101010101" charset="-122"/>
                <a:cs typeface="华文中宋" panose="02010600040101010101" charset="-122"/>
              </a:rPr>
              <a:t>,</a:t>
            </a:r>
            <a:r>
              <a:rPr kumimoji="0" lang="zh-CN" altLang="en-US" sz="3200" b="1" i="0" u="none" strike="noStrike" cap="none" normalizeH="0" baseline="0" smtClean="0">
                <a:ln>
                  <a:noFill/>
                </a:ln>
                <a:solidFill>
                  <a:schemeClr val="tx1"/>
                </a:solidFill>
                <a:effectLst/>
                <a:latin typeface="华文中宋" panose="02010600040101010101" charset="-122"/>
                <a:ea typeface="华文中宋" panose="02010600040101010101" charset="-122"/>
                <a:cs typeface="华文中宋" panose="02010600040101010101" charset="-122"/>
              </a:rPr>
              <a:t>硕果累累</a:t>
            </a:r>
            <a:r>
              <a:rPr lang="zh-CN" altLang="en-US" sz="3200" b="1" smtClean="0">
                <a:latin typeface="华文中宋" panose="02010600040101010101" charset="-122"/>
                <a:ea typeface="华文中宋" panose="02010600040101010101" charset="-122"/>
                <a:cs typeface="华文中宋" panose="02010600040101010101" charset="-122"/>
              </a:rPr>
              <a:t>。</a:t>
            </a:r>
            <a:endParaRPr kumimoji="0" lang="zh-CN" altLang="en-US" sz="3200" b="1" i="0" u="none" strike="noStrike" cap="none" normalizeH="0" baseline="0" smtClean="0">
              <a:ln>
                <a:noFill/>
              </a:ln>
              <a:solidFill>
                <a:schemeClr val="tx1"/>
              </a:solidFill>
              <a:effectLst/>
              <a:latin typeface="华文中宋" panose="02010600040101010101" charset="-122"/>
              <a:ea typeface="华文中宋" panose="02010600040101010101" charset="-122"/>
              <a:cs typeface="华文中宋" panose="02010600040101010101" charset="-122"/>
            </a:endParaRPr>
          </a:p>
          <a:p>
            <a:pPr marL="0" marR="0" lvl="0" indent="304800" algn="l" defTabSz="914400" rtl="0" eaLnBrk="0" fontAlgn="base" latinLnBrk="0" hangingPunct="0">
              <a:lnSpc>
                <a:spcPct val="110000"/>
              </a:lnSpc>
              <a:spcBef>
                <a:spcPct val="0"/>
              </a:spcBef>
              <a:spcAft>
                <a:spcPct val="0"/>
              </a:spcAft>
              <a:buClrTx/>
              <a:buSzTx/>
              <a:buFontTx/>
              <a:buNone/>
            </a:pPr>
            <a:r>
              <a:rPr kumimoji="0" lang="zh-CN" altLang="en-US" sz="3200" b="1" i="0" u="none" strike="noStrike" cap="none" normalizeH="0" baseline="0" smtClean="0">
                <a:ln>
                  <a:noFill/>
                </a:ln>
                <a:solidFill>
                  <a:schemeClr val="tx1"/>
                </a:solidFill>
                <a:effectLst/>
                <a:latin typeface="华文中宋" panose="02010600040101010101" charset="-122"/>
                <a:ea typeface="华文中宋" panose="02010600040101010101" charset="-122"/>
                <a:cs typeface="华文中宋" panose="02010600040101010101" charset="-122"/>
              </a:rPr>
              <a:t>  主要著作有</a:t>
            </a:r>
            <a:r>
              <a:rPr kumimoji="0" lang="en-US" altLang="zh-CN" sz="3200" b="1" i="0" u="none" strike="noStrike" cap="none" normalizeH="0" baseline="0" smtClean="0">
                <a:ln>
                  <a:noFill/>
                </a:ln>
                <a:solidFill>
                  <a:schemeClr val="tx1"/>
                </a:solidFill>
                <a:effectLst/>
                <a:latin typeface="华文中宋" panose="02010600040101010101" charset="-122"/>
                <a:ea typeface="华文中宋" panose="02010600040101010101" charset="-122"/>
                <a:cs typeface="华文中宋" panose="02010600040101010101" charset="-122"/>
              </a:rPr>
              <a:t>《</a:t>
            </a:r>
            <a:r>
              <a:rPr kumimoji="0" lang="zh-CN" altLang="en-US" sz="3200" b="1" i="0" u="none" strike="noStrike" cap="none" normalizeH="0" baseline="0" smtClean="0">
                <a:ln>
                  <a:noFill/>
                </a:ln>
                <a:solidFill>
                  <a:schemeClr val="tx1"/>
                </a:solidFill>
                <a:effectLst/>
                <a:latin typeface="华文中宋" panose="02010600040101010101" charset="-122"/>
                <a:ea typeface="华文中宋" panose="02010600040101010101" charset="-122"/>
                <a:cs typeface="华文中宋" panose="02010600040101010101" charset="-122"/>
              </a:rPr>
              <a:t>中国哲学大纲</a:t>
            </a:r>
            <a:r>
              <a:rPr kumimoji="0" lang="en-US" altLang="zh-CN" sz="3200" b="1" i="0" u="none" strike="noStrike" cap="none" normalizeH="0" baseline="0" smtClean="0">
                <a:ln>
                  <a:noFill/>
                </a:ln>
                <a:solidFill>
                  <a:schemeClr val="tx1"/>
                </a:solidFill>
                <a:effectLst/>
                <a:latin typeface="华文中宋" panose="02010600040101010101" charset="-122"/>
                <a:ea typeface="华文中宋" panose="02010600040101010101" charset="-122"/>
                <a:cs typeface="华文中宋" panose="02010600040101010101" charset="-122"/>
              </a:rPr>
              <a:t>》《</a:t>
            </a:r>
            <a:r>
              <a:rPr kumimoji="0" lang="zh-CN" altLang="en-US" sz="3200" b="1" i="0" u="none" strike="noStrike" cap="none" normalizeH="0" baseline="0" smtClean="0">
                <a:ln>
                  <a:noFill/>
                </a:ln>
                <a:solidFill>
                  <a:schemeClr val="tx1"/>
                </a:solidFill>
                <a:effectLst/>
                <a:latin typeface="华文中宋" panose="02010600040101010101" charset="-122"/>
                <a:ea typeface="华文中宋" panose="02010600040101010101" charset="-122"/>
                <a:cs typeface="华文中宋" panose="02010600040101010101" charset="-122"/>
              </a:rPr>
              <a:t>真与善的探索</a:t>
            </a:r>
            <a:r>
              <a:rPr kumimoji="0" lang="en-US" altLang="zh-CN" sz="3200" b="1" i="0" u="none" strike="noStrike" cap="none" normalizeH="0" baseline="0" smtClean="0">
                <a:ln>
                  <a:noFill/>
                </a:ln>
                <a:solidFill>
                  <a:schemeClr val="tx1"/>
                </a:solidFill>
                <a:effectLst/>
                <a:latin typeface="华文中宋" panose="02010600040101010101" charset="-122"/>
                <a:ea typeface="华文中宋" panose="02010600040101010101" charset="-122"/>
                <a:cs typeface="华文中宋" panose="02010600040101010101" charset="-122"/>
              </a:rPr>
              <a:t>》《</a:t>
            </a:r>
            <a:r>
              <a:rPr kumimoji="0" lang="zh-CN" altLang="en-US" sz="3200" b="1" i="0" u="none" strike="noStrike" cap="none" normalizeH="0" baseline="0" smtClean="0">
                <a:ln>
                  <a:noFill/>
                </a:ln>
                <a:solidFill>
                  <a:schemeClr val="tx1"/>
                </a:solidFill>
                <a:effectLst/>
                <a:latin typeface="华文中宋" panose="02010600040101010101" charset="-122"/>
                <a:ea typeface="华文中宋" panose="02010600040101010101" charset="-122"/>
                <a:cs typeface="华文中宋" panose="02010600040101010101" charset="-122"/>
              </a:rPr>
              <a:t>中国伦理思想研究</a:t>
            </a:r>
            <a:r>
              <a:rPr kumimoji="0" lang="en-US" altLang="zh-CN" sz="3200" b="1" i="0" u="none" strike="noStrike" cap="none" normalizeH="0" baseline="0" smtClean="0">
                <a:ln>
                  <a:noFill/>
                </a:ln>
                <a:solidFill>
                  <a:schemeClr val="tx1"/>
                </a:solidFill>
                <a:effectLst/>
                <a:latin typeface="华文中宋" panose="02010600040101010101" charset="-122"/>
                <a:ea typeface="华文中宋" panose="02010600040101010101" charset="-122"/>
                <a:cs typeface="华文中宋" panose="02010600040101010101" charset="-122"/>
              </a:rPr>
              <a:t>》《</a:t>
            </a:r>
            <a:r>
              <a:rPr kumimoji="0" lang="zh-CN" altLang="en-US" sz="3200" b="1" i="0" u="none" strike="noStrike" cap="none" normalizeH="0" baseline="0" smtClean="0">
                <a:ln>
                  <a:noFill/>
                </a:ln>
                <a:solidFill>
                  <a:schemeClr val="tx1"/>
                </a:solidFill>
                <a:effectLst/>
                <a:latin typeface="华文中宋" panose="02010600040101010101" charset="-122"/>
                <a:ea typeface="华文中宋" panose="02010600040101010101" charset="-122"/>
                <a:cs typeface="华文中宋" panose="02010600040101010101" charset="-122"/>
              </a:rPr>
              <a:t>中国古典哲学概念范畴要论</a:t>
            </a:r>
            <a:r>
              <a:rPr kumimoji="0" lang="en-US" altLang="zh-CN" sz="3200" b="1" i="0" u="none" strike="noStrike" cap="none" normalizeH="0" baseline="0" smtClean="0">
                <a:ln>
                  <a:noFill/>
                </a:ln>
                <a:solidFill>
                  <a:schemeClr val="tx1"/>
                </a:solidFill>
                <a:effectLst/>
                <a:latin typeface="华文中宋" panose="02010600040101010101" charset="-122"/>
                <a:ea typeface="华文中宋" panose="02010600040101010101" charset="-122"/>
                <a:cs typeface="华文中宋" panose="02010600040101010101" charset="-122"/>
              </a:rPr>
              <a:t>》</a:t>
            </a:r>
            <a:r>
              <a:rPr kumimoji="0" lang="zh-CN" altLang="en-US" sz="3200" b="1" i="0" u="none" strike="noStrike" cap="none" normalizeH="0" baseline="0" smtClean="0">
                <a:ln>
                  <a:noFill/>
                </a:ln>
                <a:solidFill>
                  <a:schemeClr val="tx1"/>
                </a:solidFill>
                <a:effectLst/>
                <a:latin typeface="华文中宋" panose="02010600040101010101" charset="-122"/>
                <a:ea typeface="华文中宋" panose="02010600040101010101" charset="-122"/>
                <a:cs typeface="华文中宋" panose="02010600040101010101" charset="-122"/>
              </a:rPr>
              <a:t>等</a:t>
            </a:r>
            <a:r>
              <a:rPr kumimoji="0" lang="en-US" altLang="zh-CN" sz="3200" b="1" i="0" u="none" strike="noStrike" cap="none" normalizeH="0" baseline="0" smtClean="0">
                <a:ln>
                  <a:noFill/>
                </a:ln>
                <a:solidFill>
                  <a:schemeClr val="tx1"/>
                </a:solidFill>
                <a:effectLst/>
                <a:latin typeface="华文中宋" panose="02010600040101010101" charset="-122"/>
                <a:ea typeface="华文中宋" panose="02010600040101010101" charset="-122"/>
                <a:cs typeface="华文中宋" panose="02010600040101010101" charset="-122"/>
              </a:rPr>
              <a:t>,</a:t>
            </a:r>
            <a:r>
              <a:rPr kumimoji="0" lang="zh-CN" altLang="en-US" sz="3200" b="1" i="0" u="none" strike="noStrike" cap="none" normalizeH="0" baseline="0" smtClean="0">
                <a:ln>
                  <a:noFill/>
                </a:ln>
                <a:solidFill>
                  <a:schemeClr val="tx1"/>
                </a:solidFill>
                <a:effectLst/>
                <a:latin typeface="华文中宋" panose="02010600040101010101" charset="-122"/>
                <a:ea typeface="华文中宋" panose="02010600040101010101" charset="-122"/>
                <a:cs typeface="华文中宋" panose="02010600040101010101" charset="-122"/>
              </a:rPr>
              <a:t>有</a:t>
            </a:r>
            <a:r>
              <a:rPr kumimoji="0" lang="en-US" altLang="zh-CN" sz="3200" b="1" i="0" u="none" strike="noStrike" cap="none" normalizeH="0" baseline="0" smtClean="0">
                <a:ln>
                  <a:noFill/>
                </a:ln>
                <a:solidFill>
                  <a:schemeClr val="tx1"/>
                </a:solidFill>
                <a:effectLst/>
                <a:latin typeface="华文中宋" panose="02010600040101010101" charset="-122"/>
                <a:ea typeface="华文中宋" panose="02010600040101010101" charset="-122"/>
                <a:cs typeface="华文中宋" panose="02010600040101010101" charset="-122"/>
              </a:rPr>
              <a:t>《</a:t>
            </a:r>
            <a:r>
              <a:rPr kumimoji="0" lang="zh-CN" altLang="en-US" sz="3200" b="1" i="0" u="none" strike="noStrike" cap="none" normalizeH="0" baseline="0" smtClean="0">
                <a:ln>
                  <a:noFill/>
                </a:ln>
                <a:solidFill>
                  <a:schemeClr val="tx1"/>
                </a:solidFill>
                <a:effectLst/>
                <a:latin typeface="华文中宋" panose="02010600040101010101" charset="-122"/>
                <a:ea typeface="华文中宋" panose="02010600040101010101" charset="-122"/>
                <a:cs typeface="华文中宋" panose="02010600040101010101" charset="-122"/>
              </a:rPr>
              <a:t>张岱年全集</a:t>
            </a:r>
            <a:r>
              <a:rPr kumimoji="0" lang="en-US" altLang="zh-CN" sz="3200" b="1" i="0" u="none" strike="noStrike" cap="none" normalizeH="0" baseline="0" smtClean="0">
                <a:ln>
                  <a:noFill/>
                </a:ln>
                <a:solidFill>
                  <a:schemeClr val="tx1"/>
                </a:solidFill>
                <a:effectLst/>
                <a:latin typeface="华文中宋" panose="02010600040101010101" charset="-122"/>
                <a:ea typeface="华文中宋" panose="02010600040101010101" charset="-122"/>
                <a:cs typeface="华文中宋" panose="02010600040101010101" charset="-122"/>
              </a:rPr>
              <a:t>》(</a:t>
            </a:r>
            <a:r>
              <a:rPr kumimoji="0" lang="zh-CN" altLang="en-US" sz="3200" b="1" i="0" u="none" strike="noStrike" cap="none" normalizeH="0" baseline="0" smtClean="0">
                <a:ln>
                  <a:noFill/>
                </a:ln>
                <a:solidFill>
                  <a:schemeClr val="tx1"/>
                </a:solidFill>
                <a:effectLst/>
                <a:latin typeface="华文中宋" panose="02010600040101010101" charset="-122"/>
                <a:ea typeface="华文中宋" panose="02010600040101010101" charset="-122"/>
                <a:cs typeface="华文中宋" panose="02010600040101010101" charset="-122"/>
              </a:rPr>
              <a:t>八卷本</a:t>
            </a:r>
            <a:r>
              <a:rPr kumimoji="0" lang="en-US" altLang="zh-CN" sz="3200" b="1" i="0" u="none" strike="noStrike" cap="none" normalizeH="0" baseline="0" smtClean="0">
                <a:ln>
                  <a:noFill/>
                </a:ln>
                <a:solidFill>
                  <a:schemeClr val="tx1"/>
                </a:solidFill>
                <a:effectLst/>
                <a:latin typeface="华文中宋" panose="02010600040101010101" charset="-122"/>
                <a:ea typeface="华文中宋" panose="02010600040101010101" charset="-122"/>
                <a:cs typeface="华文中宋" panose="02010600040101010101" charset="-122"/>
              </a:rPr>
              <a:t>)</a:t>
            </a:r>
            <a:r>
              <a:rPr kumimoji="0" lang="zh-CN" altLang="en-US" sz="3200" b="1" i="0" u="none" strike="noStrike" cap="none" normalizeH="0" baseline="0" smtClean="0">
                <a:ln>
                  <a:noFill/>
                </a:ln>
                <a:solidFill>
                  <a:schemeClr val="tx1"/>
                </a:solidFill>
                <a:effectLst/>
                <a:latin typeface="华文中宋" panose="02010600040101010101" charset="-122"/>
                <a:ea typeface="华文中宋" panose="02010600040101010101" charset="-122"/>
                <a:cs typeface="华文中宋" panose="02010600040101010101" charset="-122"/>
              </a:rPr>
              <a:t>行世。</a:t>
            </a:r>
            <a:endParaRPr kumimoji="0" lang="zh-CN" altLang="en-US" sz="3200" b="1" i="0" u="none" strike="noStrike" cap="none" normalizeH="0" baseline="0" smtClean="0">
              <a:ln>
                <a:noFill/>
              </a:ln>
              <a:solidFill>
                <a:schemeClr val="tx1"/>
              </a:solidFill>
              <a:effectLst/>
              <a:latin typeface="华文中宋" panose="02010600040101010101" charset="-122"/>
              <a:ea typeface="华文中宋" panose="02010600040101010101" charset="-122"/>
              <a:cs typeface="华文中宋" panose="02010600040101010101" charset="-122"/>
            </a:endParaRPr>
          </a:p>
        </p:txBody>
      </p:sp>
      <p:pic>
        <p:nvPicPr>
          <p:cNvPr id="2" name="图片 1"/>
          <p:cNvPicPr>
            <a:picLocks noChangeAspect="1"/>
          </p:cNvPicPr>
          <p:nvPr>
            <p:custDataLst>
              <p:tags r:id="rId1"/>
            </p:custDataLst>
          </p:nvPr>
        </p:nvPicPr>
        <p:blipFill>
          <a:blip r:embed="rId2"/>
          <a:stretch>
            <a:fillRect/>
          </a:stretch>
        </p:blipFill>
        <p:spPr>
          <a:xfrm flipH="1">
            <a:off x="170815" y="1265555"/>
            <a:ext cx="3187700" cy="532828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16"/>
                                        </p:tgtEl>
                                        <p:attrNameLst>
                                          <p:attrName>style.visibility</p:attrName>
                                        </p:attrNameLst>
                                      </p:cBhvr>
                                      <p:to>
                                        <p:strVal val="visible"/>
                                      </p:to>
                                    </p:set>
                                    <p:anim calcmode="lin" valueType="num">
                                      <p:cBhvr additive="base">
                                        <p:cTn id="7" dur="1000" fill="hold"/>
                                        <p:tgtEl>
                                          <p:spTgt spid="16"/>
                                        </p:tgtEl>
                                        <p:attrNameLst>
                                          <p:attrName>ppt_x</p:attrName>
                                        </p:attrNameLst>
                                      </p:cBhvr>
                                      <p:tavLst>
                                        <p:tav tm="0">
                                          <p:val>
                                            <p:strVal val="#ppt_x"/>
                                          </p:val>
                                        </p:tav>
                                        <p:tav tm="100000">
                                          <p:val>
                                            <p:strVal val="#ppt_x"/>
                                          </p:val>
                                        </p:tav>
                                      </p:tavLst>
                                    </p:anim>
                                    <p:anim calcmode="lin" valueType="num">
                                      <p:cBhvr additive="base">
                                        <p:cTn id="8" dur="1000" fill="hold"/>
                                        <p:tgtEl>
                                          <p:spTgt spid="1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000"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ppt_x"/>
                                          </p:val>
                                        </p:tav>
                                        <p:tav tm="100000">
                                          <p:val>
                                            <p:strVal val="#ppt_x"/>
                                          </p:val>
                                        </p:tav>
                                      </p:tavLst>
                                    </p:anim>
                                    <p:anim calcmode="lin" valueType="num">
                                      <p:cBhvr additive="base">
                                        <p:cTn id="12" dur="1000" fill="hold"/>
                                        <p:tgtEl>
                                          <p:spTgt spid="2"/>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6" presetClass="entr" presetSubtype="16" fill="hold" grpId="0" nodeType="afterEffect">
                                  <p:stCondLst>
                                    <p:cond delay="0"/>
                                  </p:stCondLst>
                                  <p:childTnLst>
                                    <p:set>
                                      <p:cBhvr>
                                        <p:cTn id="15" dur="1" fill="hold">
                                          <p:stCondLst>
                                            <p:cond delay="0"/>
                                          </p:stCondLst>
                                        </p:cTn>
                                        <p:tgtEl>
                                          <p:spTgt spid="30721"/>
                                        </p:tgtEl>
                                        <p:attrNameLst>
                                          <p:attrName>style.visibility</p:attrName>
                                        </p:attrNameLst>
                                      </p:cBhvr>
                                      <p:to>
                                        <p:strVal val="visible"/>
                                      </p:to>
                                    </p:set>
                                    <p:animEffect transition="in" filter="circle(in)">
                                      <p:cBhvr>
                                        <p:cTn id="16" dur="2000"/>
                                        <p:tgtEl>
                                          <p:spTgt spid="307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3072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988560" y="298450"/>
            <a:ext cx="2214880" cy="706755"/>
          </a:xfrm>
          <a:prstGeom prst="rect">
            <a:avLst/>
          </a:prstGeom>
          <a:noFill/>
        </p:spPr>
        <p:txBody>
          <a:bodyPr wrap="none" rtlCol="0">
            <a:spAutoFit/>
          </a:bodyPr>
          <a:p>
            <a:pPr algn="l"/>
            <a:r>
              <a:rPr lang="zh-CN" sz="4000" b="1" smtClean="0">
                <a:ln>
                  <a:noFill/>
                </a:ln>
                <a:solidFill>
                  <a:srgbClr val="FF0000"/>
                </a:solidFill>
                <a:effectLst/>
                <a:latin typeface="微软雅黑" panose="020B0503020204020204" charset="-122"/>
                <a:ea typeface="微软雅黑" panose="020B0503020204020204" charset="-122"/>
                <a:cs typeface="Times New Roman" panose="02020603050405020304" pitchFamily="18" charset="0"/>
                <a:sym typeface="+mn-ea"/>
              </a:rPr>
              <a:t>写作背景</a:t>
            </a:r>
            <a:endParaRPr kumimoji="0" lang="zh-CN" altLang="zh-CN" sz="4000" b="1" i="0" u="none" strike="noStrike" cap="none" normalizeH="0" baseline="0" smtClean="0">
              <a:ln>
                <a:noFill/>
              </a:ln>
              <a:solidFill>
                <a:srgbClr val="FF0000"/>
              </a:solidFill>
              <a:effectLst/>
              <a:latin typeface="微软雅黑" panose="020B0503020204020204" charset="-122"/>
              <a:ea typeface="微软雅黑" panose="020B0503020204020204" charset="-122"/>
              <a:cs typeface="Times New Roman" panose="02020603050405020304" pitchFamily="18" charset="0"/>
              <a:sym typeface="+mn-ea"/>
            </a:endParaRPr>
          </a:p>
        </p:txBody>
      </p:sp>
      <p:sp>
        <p:nvSpPr>
          <p:cNvPr id="4" name="文本框 3"/>
          <p:cNvSpPr txBox="1"/>
          <p:nvPr/>
        </p:nvSpPr>
        <p:spPr>
          <a:xfrm>
            <a:off x="432435" y="1005205"/>
            <a:ext cx="11327765" cy="5502910"/>
          </a:xfrm>
          <a:prstGeom prst="rect">
            <a:avLst/>
          </a:prstGeom>
          <a:noFill/>
        </p:spPr>
        <p:txBody>
          <a:bodyPr wrap="square" rtlCol="0">
            <a:spAutoFit/>
          </a:bodyPr>
          <a:p>
            <a:pPr algn="l">
              <a:lnSpc>
                <a:spcPct val="110000"/>
              </a:lnSpc>
            </a:pPr>
            <a:r>
              <a:rPr lang="en-US" altLang="zh-CN" sz="3200" smtClean="0">
                <a:solidFill>
                  <a:srgbClr val="0070C0"/>
                </a:solidFill>
                <a:latin typeface="华文中宋" panose="02010600040101010101" charset="-122"/>
                <a:ea typeface="华文中宋" panose="02010600040101010101" charset="-122"/>
                <a:cs typeface="华文中宋" panose="02010600040101010101" charset="-122"/>
                <a:sym typeface="+mn-ea"/>
              </a:rPr>
              <a:t>      </a:t>
            </a:r>
            <a:r>
              <a:rPr lang="zh-CN" altLang="zh-CN" sz="3200" b="1" smtClean="0">
                <a:latin typeface="华文中宋" panose="02010600040101010101" charset="-122"/>
                <a:ea typeface="华文中宋" panose="02010600040101010101" charset="-122"/>
                <a:cs typeface="华文中宋" panose="02010600040101010101" charset="-122"/>
                <a:sym typeface="+mn-ea"/>
              </a:rPr>
              <a:t>张岱年先生在评析儒家“五常”伦理说</a:t>
            </a:r>
            <a:r>
              <a:rPr lang="en-US" altLang="zh-CN" sz="3200" b="1" smtClean="0">
                <a:latin typeface="华文中宋" panose="02010600040101010101" charset="-122"/>
                <a:ea typeface="华文中宋" panose="02010600040101010101" charset="-122"/>
                <a:cs typeface="华文中宋" panose="02010600040101010101" charset="-122"/>
                <a:sym typeface="+mn-ea"/>
              </a:rPr>
              <a:t>,</a:t>
            </a:r>
            <a:r>
              <a:rPr lang="zh-CN" altLang="zh-CN" sz="3200" b="1" smtClean="0">
                <a:solidFill>
                  <a:srgbClr val="FF0000"/>
                </a:solidFill>
                <a:latin typeface="华文中宋" panose="02010600040101010101" charset="-122"/>
                <a:ea typeface="华文中宋" panose="02010600040101010101" charset="-122"/>
                <a:cs typeface="华文中宋" panose="02010600040101010101" charset="-122"/>
                <a:sym typeface="+mn-ea"/>
              </a:rPr>
              <a:t>“五常”之中最单纯的是“信”</a:t>
            </a:r>
            <a:r>
              <a:rPr lang="zh-CN" altLang="zh-CN" sz="3200" b="1" smtClean="0">
                <a:latin typeface="华文中宋" panose="02010600040101010101" charset="-122"/>
                <a:ea typeface="华文中宋" panose="02010600040101010101" charset="-122"/>
                <a:cs typeface="华文中宋" panose="02010600040101010101" charset="-122"/>
                <a:sym typeface="+mn-ea"/>
              </a:rPr>
              <a:t>。张岱年先生说</a:t>
            </a:r>
            <a:r>
              <a:rPr lang="en-US" altLang="zh-CN" sz="3200" b="1" smtClean="0">
                <a:latin typeface="华文中宋" panose="02010600040101010101" charset="-122"/>
                <a:ea typeface="华文中宋" panose="02010600040101010101" charset="-122"/>
                <a:cs typeface="华文中宋" panose="02010600040101010101" charset="-122"/>
                <a:sym typeface="+mn-ea"/>
              </a:rPr>
              <a:t>:</a:t>
            </a:r>
            <a:r>
              <a:rPr lang="zh-CN" altLang="zh-CN" sz="3200" b="1" smtClean="0">
                <a:latin typeface="华文中宋" panose="02010600040101010101" charset="-122"/>
                <a:ea typeface="华文中宋" panose="02010600040101010101" charset="-122"/>
                <a:cs typeface="华文中宋" panose="02010600040101010101" charset="-122"/>
                <a:sym typeface="+mn-ea"/>
              </a:rPr>
              <a:t>“</a:t>
            </a:r>
            <a:r>
              <a:rPr lang="zh-CN" altLang="zh-CN" sz="3200" b="1" smtClean="0">
                <a:solidFill>
                  <a:srgbClr val="FF0000"/>
                </a:solidFill>
                <a:latin typeface="华文中宋" panose="02010600040101010101" charset="-122"/>
                <a:ea typeface="华文中宋" panose="02010600040101010101" charset="-122"/>
                <a:cs typeface="华文中宋" panose="02010600040101010101" charset="-122"/>
                <a:sym typeface="+mn-ea"/>
              </a:rPr>
              <a:t>诚的本义是信</a:t>
            </a:r>
            <a:r>
              <a:rPr lang="zh-CN" altLang="zh-CN" sz="3200" b="1" smtClean="0">
                <a:latin typeface="华文中宋" panose="02010600040101010101" charset="-122"/>
                <a:ea typeface="华文中宋" panose="02010600040101010101" charset="-122"/>
                <a:cs typeface="华文中宋" panose="02010600040101010101" charset="-122"/>
                <a:sym typeface="+mn-ea"/>
              </a:rPr>
              <a:t>。《说文》云</a:t>
            </a:r>
            <a:r>
              <a:rPr lang="en-US" altLang="zh-CN" sz="3200" b="1" smtClean="0">
                <a:latin typeface="华文中宋" panose="02010600040101010101" charset="-122"/>
                <a:ea typeface="华文中宋" panose="02010600040101010101" charset="-122"/>
                <a:cs typeface="华文中宋" panose="02010600040101010101" charset="-122"/>
                <a:sym typeface="+mn-ea"/>
              </a:rPr>
              <a:t>:</a:t>
            </a:r>
            <a:r>
              <a:rPr lang="zh-CN" altLang="zh-CN" sz="3200" b="1" smtClean="0">
                <a:latin typeface="华文中宋" panose="02010600040101010101" charset="-122"/>
                <a:ea typeface="华文中宋" panose="02010600040101010101" charset="-122"/>
                <a:cs typeface="华文中宋" panose="02010600040101010101" charset="-122"/>
                <a:sym typeface="+mn-ea"/>
              </a:rPr>
              <a:t>诚</a:t>
            </a:r>
            <a:r>
              <a:rPr lang="en-US" altLang="zh-CN" sz="3200" b="1" smtClean="0">
                <a:latin typeface="华文中宋" panose="02010600040101010101" charset="-122"/>
                <a:ea typeface="华文中宋" panose="02010600040101010101" charset="-122"/>
                <a:cs typeface="华文中宋" panose="02010600040101010101" charset="-122"/>
                <a:sym typeface="+mn-ea"/>
              </a:rPr>
              <a:t>,</a:t>
            </a:r>
            <a:r>
              <a:rPr lang="zh-CN" altLang="zh-CN" sz="3200" b="1" smtClean="0">
                <a:latin typeface="华文中宋" panose="02010600040101010101" charset="-122"/>
                <a:ea typeface="华文中宋" panose="02010600040101010101" charset="-122"/>
                <a:cs typeface="华文中宋" panose="02010600040101010101" charset="-122"/>
                <a:sym typeface="+mn-ea"/>
              </a:rPr>
              <a:t>信也。’说话符合事实谓之诚</a:t>
            </a:r>
            <a:r>
              <a:rPr lang="zh-CN" altLang="zh-CN" sz="3200" b="1" smtClean="0">
                <a:solidFill>
                  <a:srgbClr val="FF0000"/>
                </a:solidFill>
                <a:latin typeface="华文中宋" panose="02010600040101010101" charset="-122"/>
                <a:ea typeface="华文中宋" panose="02010600040101010101" charset="-122"/>
                <a:cs typeface="华文中宋" panose="02010600040101010101" charset="-122"/>
                <a:sym typeface="+mn-ea"/>
              </a:rPr>
              <a:t>。”“修辞立其诚”就是强调立言为文要坚持“诚”</a:t>
            </a:r>
            <a:r>
              <a:rPr lang="en-US" altLang="zh-CN" sz="3200" b="1" smtClean="0">
                <a:solidFill>
                  <a:srgbClr val="FF0000"/>
                </a:solidFill>
                <a:latin typeface="华文中宋" panose="02010600040101010101" charset="-122"/>
                <a:ea typeface="华文中宋" panose="02010600040101010101" charset="-122"/>
                <a:cs typeface="华文中宋" panose="02010600040101010101" charset="-122"/>
                <a:sym typeface="+mn-ea"/>
              </a:rPr>
              <a:t>,</a:t>
            </a:r>
            <a:r>
              <a:rPr lang="zh-CN" altLang="zh-CN" sz="3200" b="1" smtClean="0">
                <a:solidFill>
                  <a:srgbClr val="FF0000"/>
                </a:solidFill>
                <a:latin typeface="华文中宋" panose="02010600040101010101" charset="-122"/>
                <a:ea typeface="华文中宋" panose="02010600040101010101" charset="-122"/>
                <a:cs typeface="华文中宋" panose="02010600040101010101" charset="-122"/>
                <a:sym typeface="+mn-ea"/>
              </a:rPr>
              <a:t>就是说发言立论要以事实为根据</a:t>
            </a:r>
            <a:r>
              <a:rPr lang="en-US" altLang="zh-CN" sz="3200" b="1" smtClean="0">
                <a:solidFill>
                  <a:srgbClr val="FF0000"/>
                </a:solidFill>
                <a:latin typeface="华文中宋" panose="02010600040101010101" charset="-122"/>
                <a:ea typeface="华文中宋" panose="02010600040101010101" charset="-122"/>
                <a:cs typeface="华文中宋" panose="02010600040101010101" charset="-122"/>
                <a:sym typeface="+mn-ea"/>
              </a:rPr>
              <a:t>,</a:t>
            </a:r>
            <a:r>
              <a:rPr lang="zh-CN" altLang="zh-CN" sz="3200" b="1" smtClean="0">
                <a:solidFill>
                  <a:srgbClr val="FF0000"/>
                </a:solidFill>
                <a:latin typeface="华文中宋" panose="02010600040101010101" charset="-122"/>
                <a:ea typeface="华文中宋" panose="02010600040101010101" charset="-122"/>
                <a:cs typeface="华文中宋" panose="02010600040101010101" charset="-122"/>
                <a:sym typeface="+mn-ea"/>
              </a:rPr>
              <a:t>要真实可信。</a:t>
            </a:r>
            <a:endParaRPr lang="en-US" altLang="zh-CN" sz="3200" b="1" smtClean="0">
              <a:solidFill>
                <a:srgbClr val="FF0000"/>
              </a:solidFill>
              <a:latin typeface="华文中宋" panose="02010600040101010101" charset="-122"/>
              <a:ea typeface="华文中宋" panose="02010600040101010101" charset="-122"/>
              <a:cs typeface="华文中宋" panose="02010600040101010101" charset="-122"/>
            </a:endParaRPr>
          </a:p>
          <a:p>
            <a:pPr algn="l">
              <a:lnSpc>
                <a:spcPct val="110000"/>
              </a:lnSpc>
            </a:pPr>
            <a:r>
              <a:rPr lang="en-US" altLang="zh-CN" sz="3200" b="1" smtClean="0">
                <a:solidFill>
                  <a:srgbClr val="FF0000"/>
                </a:solidFill>
                <a:latin typeface="华文中宋" panose="02010600040101010101" charset="-122"/>
                <a:ea typeface="华文中宋" panose="02010600040101010101" charset="-122"/>
                <a:cs typeface="华文中宋" panose="02010600040101010101" charset="-122"/>
                <a:sym typeface="+mn-ea"/>
              </a:rPr>
              <a:t>      </a:t>
            </a:r>
            <a:r>
              <a:rPr lang="zh-CN" altLang="zh-CN" sz="3200" b="1" smtClean="0">
                <a:latin typeface="华文中宋" panose="02010600040101010101" charset="-122"/>
                <a:ea typeface="华文中宋" panose="02010600040101010101" charset="-122"/>
                <a:cs typeface="华文中宋" panose="02010600040101010101" charset="-122"/>
                <a:sym typeface="+mn-ea"/>
              </a:rPr>
              <a:t>张岱年先生以“修辞立其诚”作为自己的治学之道</a:t>
            </a:r>
            <a:r>
              <a:rPr lang="en-US" altLang="zh-CN" sz="3200" b="1" smtClean="0">
                <a:latin typeface="华文中宋" panose="02010600040101010101" charset="-122"/>
                <a:ea typeface="华文中宋" panose="02010600040101010101" charset="-122"/>
                <a:cs typeface="华文中宋" panose="02010600040101010101" charset="-122"/>
                <a:sym typeface="+mn-ea"/>
              </a:rPr>
              <a:t>,</a:t>
            </a:r>
            <a:r>
              <a:rPr lang="zh-CN" altLang="zh-CN" sz="3200" b="1" smtClean="0">
                <a:latin typeface="华文中宋" panose="02010600040101010101" charset="-122"/>
                <a:ea typeface="华文中宋" panose="02010600040101010101" charset="-122"/>
                <a:cs typeface="华文中宋" panose="02010600040101010101" charset="-122"/>
                <a:sym typeface="+mn-ea"/>
              </a:rPr>
              <a:t>在学术研究中</a:t>
            </a:r>
            <a:r>
              <a:rPr lang="en-US" altLang="zh-CN" sz="3200" b="1" smtClean="0">
                <a:latin typeface="华文中宋" panose="02010600040101010101" charset="-122"/>
                <a:ea typeface="华文中宋" panose="02010600040101010101" charset="-122"/>
                <a:cs typeface="华文中宋" panose="02010600040101010101" charset="-122"/>
                <a:sym typeface="+mn-ea"/>
              </a:rPr>
              <a:t>,</a:t>
            </a:r>
            <a:r>
              <a:rPr lang="zh-CN" altLang="zh-CN" sz="3200" b="1" smtClean="0">
                <a:latin typeface="华文中宋" panose="02010600040101010101" charset="-122"/>
                <a:ea typeface="华文中宋" panose="02010600040101010101" charset="-122"/>
                <a:cs typeface="华文中宋" panose="02010600040101010101" charset="-122"/>
                <a:sym typeface="+mn-ea"/>
              </a:rPr>
              <a:t>张岱年先生无论在逆境还是在顺境中</a:t>
            </a:r>
            <a:r>
              <a:rPr lang="en-US" altLang="zh-CN" sz="3200" b="1" smtClean="0">
                <a:latin typeface="华文中宋" panose="02010600040101010101" charset="-122"/>
                <a:ea typeface="华文中宋" panose="02010600040101010101" charset="-122"/>
                <a:cs typeface="华文中宋" panose="02010600040101010101" charset="-122"/>
                <a:sym typeface="+mn-ea"/>
              </a:rPr>
              <a:t>,</a:t>
            </a:r>
            <a:r>
              <a:rPr lang="zh-CN" altLang="zh-CN" sz="3200" b="1" smtClean="0">
                <a:latin typeface="华文中宋" panose="02010600040101010101" charset="-122"/>
                <a:ea typeface="华文中宋" panose="02010600040101010101" charset="-122"/>
                <a:cs typeface="华文中宋" panose="02010600040101010101" charset="-122"/>
                <a:sym typeface="+mn-ea"/>
              </a:rPr>
              <a:t>都能做到</a:t>
            </a:r>
            <a:r>
              <a:rPr lang="zh-CN" altLang="zh-CN" sz="3200" b="1" smtClean="0">
                <a:solidFill>
                  <a:srgbClr val="FF0000"/>
                </a:solidFill>
                <a:latin typeface="华文中宋" panose="02010600040101010101" charset="-122"/>
                <a:ea typeface="华文中宋" panose="02010600040101010101" charset="-122"/>
                <a:cs typeface="华文中宋" panose="02010600040101010101" charset="-122"/>
                <a:sym typeface="+mn-ea"/>
              </a:rPr>
              <a:t>不唯书</a:t>
            </a:r>
            <a:r>
              <a:rPr lang="en-US" altLang="zh-CN" sz="3200" b="1" smtClean="0">
                <a:solidFill>
                  <a:srgbClr val="FF0000"/>
                </a:solidFill>
                <a:latin typeface="华文中宋" panose="02010600040101010101" charset="-122"/>
                <a:ea typeface="华文中宋" panose="02010600040101010101" charset="-122"/>
                <a:cs typeface="华文中宋" panose="02010600040101010101" charset="-122"/>
                <a:sym typeface="+mn-ea"/>
              </a:rPr>
              <a:t>,</a:t>
            </a:r>
            <a:r>
              <a:rPr lang="zh-CN" altLang="zh-CN" sz="3200" b="1" smtClean="0">
                <a:solidFill>
                  <a:srgbClr val="FF0000"/>
                </a:solidFill>
                <a:latin typeface="华文中宋" panose="02010600040101010101" charset="-122"/>
                <a:ea typeface="华文中宋" panose="02010600040101010101" charset="-122"/>
                <a:cs typeface="华文中宋" panose="02010600040101010101" charset="-122"/>
                <a:sym typeface="+mn-ea"/>
              </a:rPr>
              <a:t>不唯上</a:t>
            </a:r>
            <a:r>
              <a:rPr lang="en-US" altLang="zh-CN" sz="3200" b="1" smtClean="0">
                <a:solidFill>
                  <a:srgbClr val="FF0000"/>
                </a:solidFill>
                <a:latin typeface="华文中宋" panose="02010600040101010101" charset="-122"/>
                <a:ea typeface="华文中宋" panose="02010600040101010101" charset="-122"/>
                <a:cs typeface="华文中宋" panose="02010600040101010101" charset="-122"/>
                <a:sym typeface="+mn-ea"/>
              </a:rPr>
              <a:t>,</a:t>
            </a:r>
            <a:r>
              <a:rPr lang="zh-CN" altLang="zh-CN" sz="3200" b="1" smtClean="0">
                <a:solidFill>
                  <a:srgbClr val="FF0000"/>
                </a:solidFill>
                <a:latin typeface="华文中宋" panose="02010600040101010101" charset="-122"/>
                <a:ea typeface="华文中宋" panose="02010600040101010101" charset="-122"/>
                <a:cs typeface="华文中宋" panose="02010600040101010101" charset="-122"/>
                <a:sym typeface="+mn-ea"/>
              </a:rPr>
              <a:t>只唯实</a:t>
            </a:r>
            <a:r>
              <a:rPr lang="zh-CN" altLang="zh-CN" sz="3200" b="1" smtClean="0">
                <a:latin typeface="华文中宋" panose="02010600040101010101" charset="-122"/>
                <a:ea typeface="华文中宋" panose="02010600040101010101" charset="-122"/>
                <a:cs typeface="华文中宋" panose="02010600040101010101" charset="-122"/>
                <a:sym typeface="+mn-ea"/>
              </a:rPr>
              <a:t>。</a:t>
            </a:r>
            <a:endParaRPr lang="en-US" altLang="zh-CN" sz="3200" b="1" smtClean="0">
              <a:latin typeface="华文中宋" panose="02010600040101010101" charset="-122"/>
              <a:ea typeface="华文中宋" panose="02010600040101010101" charset="-122"/>
              <a:cs typeface="华文中宋" panose="02010600040101010101" charset="-122"/>
            </a:endParaRPr>
          </a:p>
          <a:p>
            <a:pPr algn="l">
              <a:lnSpc>
                <a:spcPct val="110000"/>
              </a:lnSpc>
            </a:pPr>
            <a:r>
              <a:rPr lang="en-US" altLang="zh-CN" sz="3200" b="1" smtClean="0">
                <a:latin typeface="华文中宋" panose="02010600040101010101" charset="-122"/>
                <a:ea typeface="华文中宋" panose="02010600040101010101" charset="-122"/>
                <a:cs typeface="华文中宋" panose="02010600040101010101" charset="-122"/>
                <a:sym typeface="+mn-ea"/>
              </a:rPr>
              <a:t>      </a:t>
            </a:r>
            <a:r>
              <a:rPr lang="zh-CN" altLang="zh-CN" sz="3200" b="1" smtClean="0">
                <a:latin typeface="华文中宋" panose="02010600040101010101" charset="-122"/>
                <a:ea typeface="华文中宋" panose="02010600040101010101" charset="-122"/>
                <a:cs typeface="华文中宋" panose="02010600040101010101" charset="-122"/>
                <a:sym typeface="+mn-ea"/>
              </a:rPr>
              <a:t>张岱年先生</a:t>
            </a:r>
            <a:r>
              <a:rPr lang="zh-CN" altLang="zh-CN" sz="3200" b="1" smtClean="0">
                <a:solidFill>
                  <a:srgbClr val="FF0000"/>
                </a:solidFill>
                <a:latin typeface="华文中宋" panose="02010600040101010101" charset="-122"/>
                <a:ea typeface="华文中宋" panose="02010600040101010101" charset="-122"/>
                <a:cs typeface="华文中宋" panose="02010600040101010101" charset="-122"/>
                <a:sym typeface="+mn-ea"/>
              </a:rPr>
              <a:t>晚年自号“渠山拙叟”</a:t>
            </a:r>
            <a:r>
              <a:rPr lang="en-US" altLang="zh-CN" sz="3200" b="1" smtClean="0">
                <a:solidFill>
                  <a:srgbClr val="FF0000"/>
                </a:solidFill>
                <a:latin typeface="华文中宋" panose="02010600040101010101" charset="-122"/>
                <a:ea typeface="华文中宋" panose="02010600040101010101" charset="-122"/>
                <a:cs typeface="华文中宋" panose="02010600040101010101" charset="-122"/>
                <a:sym typeface="+mn-ea"/>
              </a:rPr>
              <a:t>,</a:t>
            </a:r>
            <a:r>
              <a:rPr lang="zh-CN" altLang="zh-CN" sz="3200" b="1" smtClean="0">
                <a:solidFill>
                  <a:srgbClr val="FF0000"/>
                </a:solidFill>
                <a:latin typeface="华文中宋" panose="02010600040101010101" charset="-122"/>
                <a:ea typeface="华文中宋" panose="02010600040101010101" charset="-122"/>
                <a:cs typeface="华文中宋" panose="02010600040101010101" charset="-122"/>
                <a:sym typeface="+mn-ea"/>
              </a:rPr>
              <a:t>并以“直道而行”为其一生立身之则</a:t>
            </a:r>
            <a:r>
              <a:rPr lang="en-US" altLang="zh-CN" sz="3200" b="1" smtClean="0">
                <a:latin typeface="华文中宋" panose="02010600040101010101" charset="-122"/>
                <a:ea typeface="华文中宋" panose="02010600040101010101" charset="-122"/>
                <a:cs typeface="华文中宋" panose="02010600040101010101" charset="-122"/>
                <a:sym typeface="+mn-ea"/>
              </a:rPr>
              <a:t>,</a:t>
            </a:r>
            <a:r>
              <a:rPr lang="zh-CN" altLang="zh-CN" sz="3200" b="1" smtClean="0">
                <a:latin typeface="华文中宋" panose="02010600040101010101" charset="-122"/>
                <a:ea typeface="华文中宋" panose="02010600040101010101" charset="-122"/>
                <a:cs typeface="华文中宋" panose="02010600040101010101" charset="-122"/>
                <a:sym typeface="+mn-ea"/>
              </a:rPr>
              <a:t>可见“修辞立其诚”也是张岱年先生的立身之道。</a:t>
            </a:r>
            <a:endParaRPr lang="zh-CN" altLang="zh-CN" sz="3200" b="1" smtClean="0">
              <a:solidFill>
                <a:srgbClr val="FF0000"/>
              </a:solidFill>
              <a:latin typeface="华文中宋" panose="02010600040101010101" charset="-122"/>
              <a:ea typeface="华文中宋" panose="02010600040101010101" charset="-122"/>
              <a:cs typeface="华文中宋" panose="0201060004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ppt_x"/>
                                          </p:val>
                                        </p:tav>
                                        <p:tav tm="100000">
                                          <p:val>
                                            <p:strVal val="#ppt_x"/>
                                          </p:val>
                                        </p:tav>
                                      </p:tavLst>
                                    </p:anim>
                                    <p:anim calcmode="lin" valueType="num">
                                      <p:cBhvr additive="base">
                                        <p:cTn id="8" dur="10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 calcmode="lin" valueType="num">
                                      <p:cBhvr>
                                        <p:cTn id="12" dur="1000" fill="hold"/>
                                        <p:tgtEl>
                                          <p:spTgt spid="4">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4">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4">
                                            <p:txEl>
                                              <p:pRg st="0" end="0"/>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4">
                                            <p:txEl>
                                              <p:pRg st="1" end="1"/>
                                            </p:txEl>
                                          </p:spTgt>
                                        </p:tgtEl>
                                        <p:attrNameLst>
                                          <p:attrName>style.visibility</p:attrName>
                                        </p:attrNameLst>
                                      </p:cBhvr>
                                      <p:to>
                                        <p:strVal val="visible"/>
                                      </p:to>
                                    </p:set>
                                    <p:anim calcmode="lin" valueType="num">
                                      <p:cBhvr>
                                        <p:cTn id="18" dur="1000" fill="hold"/>
                                        <p:tgtEl>
                                          <p:spTgt spid="4">
                                            <p:txEl>
                                              <p:pRg st="1" end="1"/>
                                            </p:txEl>
                                          </p:spTgt>
                                        </p:tgtEl>
                                        <p:attrNameLst>
                                          <p:attrName>ppt_w</p:attrName>
                                        </p:attrNameLst>
                                      </p:cBhvr>
                                      <p:tavLst>
                                        <p:tav tm="0">
                                          <p:val>
                                            <p:strVal val="#ppt_w*0.70"/>
                                          </p:val>
                                        </p:tav>
                                        <p:tav tm="100000">
                                          <p:val>
                                            <p:strVal val="#ppt_w"/>
                                          </p:val>
                                        </p:tav>
                                      </p:tavLst>
                                    </p:anim>
                                    <p:anim calcmode="lin" valueType="num">
                                      <p:cBhvr>
                                        <p:cTn id="19" dur="1000" fill="hold"/>
                                        <p:tgtEl>
                                          <p:spTgt spid="4">
                                            <p:txEl>
                                              <p:pRg st="1" end="1"/>
                                            </p:txEl>
                                          </p:spTgt>
                                        </p:tgtEl>
                                        <p:attrNameLst>
                                          <p:attrName>ppt_h</p:attrName>
                                        </p:attrNameLst>
                                      </p:cBhvr>
                                      <p:tavLst>
                                        <p:tav tm="0">
                                          <p:val>
                                            <p:strVal val="#ppt_h"/>
                                          </p:val>
                                        </p:tav>
                                        <p:tav tm="100000">
                                          <p:val>
                                            <p:strVal val="#ppt_h"/>
                                          </p:val>
                                        </p:tav>
                                      </p:tavLst>
                                    </p:anim>
                                    <p:animEffect transition="in" filter="fade">
                                      <p:cBhvr>
                                        <p:cTn id="20" dur="1000"/>
                                        <p:tgtEl>
                                          <p:spTgt spid="4">
                                            <p:txEl>
                                              <p:pRg st="1" end="1"/>
                                            </p:txEl>
                                          </p:spTgt>
                                        </p:tgtEl>
                                      </p:cBhvr>
                                    </p:animEffect>
                                  </p:childTnLst>
                                </p:cTn>
                              </p:par>
                            </p:childTnLst>
                          </p:cTn>
                        </p:par>
                        <p:par>
                          <p:cTn id="21" fill="hold">
                            <p:stCondLst>
                              <p:cond delay="3000"/>
                            </p:stCondLst>
                            <p:childTnLst>
                              <p:par>
                                <p:cTn id="22" presetID="55" presetClass="entr" presetSubtype="0" fill="hold" nodeType="afterEffect">
                                  <p:stCondLst>
                                    <p:cond delay="0"/>
                                  </p:stCondLst>
                                  <p:childTnLst>
                                    <p:set>
                                      <p:cBhvr>
                                        <p:cTn id="23" dur="1" fill="hold">
                                          <p:stCondLst>
                                            <p:cond delay="0"/>
                                          </p:stCondLst>
                                        </p:cTn>
                                        <p:tgtEl>
                                          <p:spTgt spid="4">
                                            <p:txEl>
                                              <p:pRg st="2" end="2"/>
                                            </p:txEl>
                                          </p:spTgt>
                                        </p:tgtEl>
                                        <p:attrNameLst>
                                          <p:attrName>style.visibility</p:attrName>
                                        </p:attrNameLst>
                                      </p:cBhvr>
                                      <p:to>
                                        <p:strVal val="visible"/>
                                      </p:to>
                                    </p:set>
                                    <p:anim calcmode="lin" valueType="num">
                                      <p:cBhvr>
                                        <p:cTn id="24" dur="1000" fill="hold"/>
                                        <p:tgtEl>
                                          <p:spTgt spid="4">
                                            <p:txEl>
                                              <p:pRg st="2" end="2"/>
                                            </p:txEl>
                                          </p:spTgt>
                                        </p:tgtEl>
                                        <p:attrNameLst>
                                          <p:attrName>ppt_w</p:attrName>
                                        </p:attrNameLst>
                                      </p:cBhvr>
                                      <p:tavLst>
                                        <p:tav tm="0">
                                          <p:val>
                                            <p:strVal val="#ppt_w*0.70"/>
                                          </p:val>
                                        </p:tav>
                                        <p:tav tm="100000">
                                          <p:val>
                                            <p:strVal val="#ppt_w"/>
                                          </p:val>
                                        </p:tav>
                                      </p:tavLst>
                                    </p:anim>
                                    <p:anim calcmode="lin" valueType="num">
                                      <p:cBhvr>
                                        <p:cTn id="25" dur="1000" fill="hold"/>
                                        <p:tgtEl>
                                          <p:spTgt spid="4">
                                            <p:txEl>
                                              <p:pRg st="2" end="2"/>
                                            </p:txEl>
                                          </p:spTgt>
                                        </p:tgtEl>
                                        <p:attrNameLst>
                                          <p:attrName>ppt_h</p:attrName>
                                        </p:attrNameLst>
                                      </p:cBhvr>
                                      <p:tavLst>
                                        <p:tav tm="0">
                                          <p:val>
                                            <p:strVal val="#ppt_h"/>
                                          </p:val>
                                        </p:tav>
                                        <p:tav tm="100000">
                                          <p:val>
                                            <p:strVal val="#ppt_h"/>
                                          </p:val>
                                        </p:tav>
                                      </p:tavLst>
                                    </p:anim>
                                    <p:animEffect transition="in" filter="fade">
                                      <p:cBhvr>
                                        <p:cTn id="26" dur="10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987925" y="783590"/>
            <a:ext cx="2214880" cy="706755"/>
          </a:xfrm>
          <a:prstGeom prst="rect">
            <a:avLst/>
          </a:prstGeom>
          <a:noFill/>
        </p:spPr>
        <p:txBody>
          <a:bodyPr wrap="none" rtlCol="0">
            <a:spAutoFit/>
          </a:bodyPr>
          <a:p>
            <a:pPr algn="l"/>
            <a:r>
              <a:rPr lang="zh-CN" sz="4000" b="1" smtClean="0">
                <a:ln>
                  <a:noFill/>
                </a:ln>
                <a:solidFill>
                  <a:srgbClr val="FF0000"/>
                </a:solidFill>
                <a:effectLst/>
                <a:latin typeface="微软雅黑" panose="020B0503020204020204" charset="-122"/>
                <a:ea typeface="微软雅黑" panose="020B0503020204020204" charset="-122"/>
                <a:cs typeface="Times New Roman" panose="02020603050405020304" pitchFamily="18" charset="0"/>
                <a:sym typeface="+mn-ea"/>
              </a:rPr>
              <a:t>题目解说</a:t>
            </a:r>
            <a:endParaRPr kumimoji="0" lang="zh-CN" altLang="zh-CN" sz="4000" b="1" i="0" u="none" strike="noStrike" cap="none" normalizeH="0" baseline="0" smtClean="0">
              <a:ln>
                <a:noFill/>
              </a:ln>
              <a:solidFill>
                <a:srgbClr val="FF0000"/>
              </a:solidFill>
              <a:effectLst/>
              <a:latin typeface="微软雅黑" panose="020B0503020204020204" charset="-122"/>
              <a:ea typeface="微软雅黑" panose="020B0503020204020204" charset="-122"/>
              <a:cs typeface="Times New Roman" panose="02020603050405020304" pitchFamily="18" charset="0"/>
              <a:sym typeface="+mn-ea"/>
            </a:endParaRPr>
          </a:p>
        </p:txBody>
      </p:sp>
      <p:sp>
        <p:nvSpPr>
          <p:cNvPr id="4" name="文本框 3"/>
          <p:cNvSpPr txBox="1"/>
          <p:nvPr/>
        </p:nvSpPr>
        <p:spPr>
          <a:xfrm>
            <a:off x="570230" y="1697990"/>
            <a:ext cx="11050905" cy="4300220"/>
          </a:xfrm>
          <a:prstGeom prst="rect">
            <a:avLst/>
          </a:prstGeom>
          <a:noFill/>
        </p:spPr>
        <p:txBody>
          <a:bodyPr wrap="square" rtlCol="0">
            <a:spAutoFit/>
          </a:bodyPr>
          <a:p>
            <a:pPr indent="228600" algn="l" fontAlgn="base">
              <a:lnSpc>
                <a:spcPct val="190000"/>
              </a:lnSpc>
              <a:spcBef>
                <a:spcPct val="0"/>
              </a:spcBef>
              <a:spcAft>
                <a:spcPct val="0"/>
              </a:spcAft>
            </a:pPr>
            <a:r>
              <a:rPr lang="en-US" altLang="zh-CN" sz="3600" b="1" smtClean="0">
                <a:latin typeface="华文中宋" panose="02010600040101010101" charset="-122"/>
                <a:ea typeface="华文中宋" panose="02010600040101010101" charset="-122"/>
                <a:cs typeface="华文中宋" panose="02010600040101010101" charset="-122"/>
                <a:sym typeface="+mn-ea"/>
              </a:rPr>
              <a:t>    </a:t>
            </a:r>
            <a:r>
              <a:rPr lang="zh-CN" altLang="zh-CN" sz="3600" b="1" smtClean="0">
                <a:latin typeface="华文中宋" panose="02010600040101010101" charset="-122"/>
                <a:ea typeface="华文中宋" panose="02010600040101010101" charset="-122"/>
                <a:cs typeface="华文中宋" panose="02010600040101010101" charset="-122"/>
                <a:sym typeface="+mn-ea"/>
              </a:rPr>
              <a:t>“修辞立其诚”是《易传》的美学观点</a:t>
            </a:r>
            <a:r>
              <a:rPr lang="zh-CN" altLang="zh-CN" sz="3600" b="1" smtClean="0">
                <a:solidFill>
                  <a:srgbClr val="FF0000"/>
                </a:solidFill>
                <a:latin typeface="华文中宋" panose="02010600040101010101" charset="-122"/>
                <a:ea typeface="华文中宋" panose="02010600040101010101" charset="-122"/>
                <a:cs typeface="华文中宋" panose="02010600040101010101" charset="-122"/>
                <a:sym typeface="+mn-ea"/>
              </a:rPr>
              <a:t>。“修辞”就是修我言辞</a:t>
            </a:r>
            <a:r>
              <a:rPr lang="en-US" altLang="zh-CN" sz="3600" b="1" smtClean="0">
                <a:solidFill>
                  <a:srgbClr val="FF0000"/>
                </a:solidFill>
                <a:latin typeface="华文中宋" panose="02010600040101010101" charset="-122"/>
                <a:ea typeface="华文中宋" panose="02010600040101010101" charset="-122"/>
                <a:cs typeface="华文中宋" panose="02010600040101010101" charset="-122"/>
                <a:sym typeface="+mn-ea"/>
              </a:rPr>
              <a:t>,</a:t>
            </a:r>
            <a:r>
              <a:rPr lang="zh-CN" altLang="zh-CN" sz="3600" b="1" smtClean="0">
                <a:solidFill>
                  <a:srgbClr val="FF0000"/>
                </a:solidFill>
                <a:latin typeface="华文中宋" panose="02010600040101010101" charset="-122"/>
                <a:ea typeface="华文中宋" panose="02010600040101010101" charset="-122"/>
                <a:cs typeface="华文中宋" panose="02010600040101010101" charset="-122"/>
                <a:sym typeface="+mn-ea"/>
              </a:rPr>
              <a:t>“立诚”就是立我诚心。</a:t>
            </a:r>
            <a:r>
              <a:rPr lang="zh-CN" altLang="zh-CN" sz="3600" b="1" smtClean="0">
                <a:latin typeface="华文中宋" panose="02010600040101010101" charset="-122"/>
                <a:ea typeface="华文中宋" panose="02010600040101010101" charset="-122"/>
                <a:cs typeface="华文中宋" panose="02010600040101010101" charset="-122"/>
                <a:sym typeface="+mn-ea"/>
              </a:rPr>
              <a:t>“修辞立其诚”是要求修辞者持中正之心</a:t>
            </a:r>
            <a:r>
              <a:rPr lang="en-US" altLang="zh-CN" sz="3600" b="1" smtClean="0">
                <a:latin typeface="华文中宋" panose="02010600040101010101" charset="-122"/>
                <a:ea typeface="华文中宋" panose="02010600040101010101" charset="-122"/>
                <a:cs typeface="华文中宋" panose="02010600040101010101" charset="-122"/>
                <a:sym typeface="+mn-ea"/>
              </a:rPr>
              <a:t>,</a:t>
            </a:r>
            <a:r>
              <a:rPr lang="zh-CN" altLang="zh-CN" sz="3600" b="1" smtClean="0">
                <a:latin typeface="华文中宋" panose="02010600040101010101" charset="-122"/>
                <a:ea typeface="华文中宋" panose="02010600040101010101" charset="-122"/>
                <a:cs typeface="华文中宋" panose="02010600040101010101" charset="-122"/>
                <a:sym typeface="+mn-ea"/>
              </a:rPr>
              <a:t>怀敬畏之情</a:t>
            </a:r>
            <a:r>
              <a:rPr lang="en-US" altLang="zh-CN" sz="3600" b="1" smtClean="0">
                <a:latin typeface="华文中宋" panose="02010600040101010101" charset="-122"/>
                <a:ea typeface="华文中宋" panose="02010600040101010101" charset="-122"/>
                <a:cs typeface="华文中宋" panose="02010600040101010101" charset="-122"/>
                <a:sym typeface="+mn-ea"/>
              </a:rPr>
              <a:t>,</a:t>
            </a:r>
            <a:r>
              <a:rPr lang="zh-CN" altLang="zh-CN" sz="3600" b="1" smtClean="0">
                <a:latin typeface="华文中宋" panose="02010600040101010101" charset="-122"/>
                <a:ea typeface="华文中宋" panose="02010600040101010101" charset="-122"/>
                <a:cs typeface="华文中宋" panose="02010600040101010101" charset="-122"/>
                <a:sym typeface="+mn-ea"/>
              </a:rPr>
              <a:t>对自己的言辞切实承担责任</a:t>
            </a:r>
            <a:r>
              <a:rPr lang="en-US" altLang="zh-CN" sz="3600" b="1" smtClean="0">
                <a:latin typeface="华文中宋" panose="02010600040101010101" charset="-122"/>
                <a:ea typeface="华文中宋" panose="02010600040101010101" charset="-122"/>
                <a:cs typeface="华文中宋" panose="02010600040101010101" charset="-122"/>
                <a:sym typeface="+mn-ea"/>
              </a:rPr>
              <a:t>,</a:t>
            </a:r>
            <a:r>
              <a:rPr lang="zh-CN" altLang="zh-CN" sz="3600" b="1" smtClean="0">
                <a:latin typeface="华文中宋" panose="02010600040101010101" charset="-122"/>
                <a:ea typeface="华文中宋" panose="02010600040101010101" charset="-122"/>
                <a:cs typeface="华文中宋" panose="02010600040101010101" charset="-122"/>
                <a:sym typeface="+mn-ea"/>
              </a:rPr>
              <a:t>采用恰当的方式进行表述。</a:t>
            </a:r>
            <a:endParaRPr lang="zh-CN" altLang="zh-CN" sz="3600" b="1" smtClean="0">
              <a:latin typeface="华文中宋" panose="02010600040101010101" charset="-122"/>
              <a:ea typeface="华文中宋" panose="02010600040101010101" charset="-122"/>
              <a:cs typeface="华文中宋" panose="0201060004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ppt_x"/>
                                          </p:val>
                                        </p:tav>
                                        <p:tav tm="100000">
                                          <p:val>
                                            <p:strVal val="#ppt_x"/>
                                          </p:val>
                                        </p:tav>
                                      </p:tavLst>
                                    </p:anim>
                                    <p:anim calcmode="lin" valueType="num">
                                      <p:cBhvr additive="base">
                                        <p:cTn id="8" dur="10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1000" fill="hold"/>
                                        <p:tgtEl>
                                          <p:spTgt spid="4"/>
                                        </p:tgtEl>
                                        <p:attrNameLst>
                                          <p:attrName>ppt_w</p:attrName>
                                        </p:attrNameLst>
                                      </p:cBhvr>
                                      <p:tavLst>
                                        <p:tav tm="0">
                                          <p:val>
                                            <p:strVal val="#ppt_w*0.70"/>
                                          </p:val>
                                        </p:tav>
                                        <p:tav tm="100000">
                                          <p:val>
                                            <p:strVal val="#ppt_w"/>
                                          </p:val>
                                        </p:tav>
                                      </p:tavLst>
                                    </p:anim>
                                    <p:anim calcmode="lin" valueType="num">
                                      <p:cBhvr>
                                        <p:cTn id="13" dur="1000" fill="hold"/>
                                        <p:tgtEl>
                                          <p:spTgt spid="4"/>
                                        </p:tgtEl>
                                        <p:attrNameLst>
                                          <p:attrName>ppt_h</p:attrName>
                                        </p:attrNameLst>
                                      </p:cBhvr>
                                      <p:tavLst>
                                        <p:tav tm="0">
                                          <p:val>
                                            <p:strVal val="#ppt_h"/>
                                          </p:val>
                                        </p:tav>
                                        <p:tav tm="100000">
                                          <p:val>
                                            <p:strVal val="#ppt_h"/>
                                          </p:val>
                                        </p:tav>
                                      </p:tavLst>
                                    </p:anim>
                                    <p:animEffect transition="in" filter="fade">
                                      <p:cBhvr>
                                        <p:cTn id="14"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78460" y="216535"/>
            <a:ext cx="2271395" cy="706755"/>
          </a:xfrm>
          <a:prstGeom prst="rect">
            <a:avLst/>
          </a:prstGeom>
          <a:noFill/>
        </p:spPr>
        <p:txBody>
          <a:bodyPr wrap="square" rtlCol="0">
            <a:spAutoFit/>
          </a:bodyPr>
          <a:p>
            <a:pPr algn="l"/>
            <a:r>
              <a:rPr lang="zh-CN" altLang="en-US" sz="4000" b="1" smtClean="0">
                <a:solidFill>
                  <a:srgbClr val="FF0000"/>
                </a:solidFill>
                <a:highlight>
                  <a:srgbClr val="FFFF00"/>
                </a:highlight>
                <a:latin typeface="微软雅黑" panose="020B0503020204020204" charset="-122"/>
                <a:ea typeface="微软雅黑" panose="020B0503020204020204" charset="-122"/>
                <a:cs typeface="Times New Roman" panose="02020603050405020304" pitchFamily="18" charset="0"/>
                <a:sym typeface="+mn-ea"/>
              </a:rPr>
              <a:t>文体知识</a:t>
            </a:r>
            <a:endParaRPr kumimoji="0" lang="zh-CN" altLang="en-US" sz="4000" b="1" i="0" u="none" strike="noStrike" cap="none" normalizeH="0" baseline="0" smtClean="0">
              <a:ln>
                <a:noFill/>
              </a:ln>
              <a:solidFill>
                <a:srgbClr val="FF0000"/>
              </a:solidFill>
              <a:effectLst/>
              <a:highlight>
                <a:srgbClr val="FFFF00"/>
              </a:highlight>
              <a:latin typeface="微软雅黑" panose="020B0503020204020204" charset="-122"/>
              <a:ea typeface="微软雅黑" panose="020B0503020204020204" charset="-122"/>
              <a:cs typeface="Times New Roman" panose="02020603050405020304" pitchFamily="18" charset="0"/>
              <a:sym typeface="+mn-ea"/>
            </a:endParaRPr>
          </a:p>
        </p:txBody>
      </p:sp>
      <p:sp>
        <p:nvSpPr>
          <p:cNvPr id="4" name="文本框 3"/>
          <p:cNvSpPr txBox="1"/>
          <p:nvPr/>
        </p:nvSpPr>
        <p:spPr>
          <a:xfrm>
            <a:off x="4988560" y="341630"/>
            <a:ext cx="2214880" cy="706755"/>
          </a:xfrm>
          <a:prstGeom prst="rect">
            <a:avLst/>
          </a:prstGeom>
          <a:noFill/>
        </p:spPr>
        <p:txBody>
          <a:bodyPr wrap="none" rtlCol="0">
            <a:spAutoFit/>
          </a:bodyPr>
          <a:p>
            <a:pPr algn="l"/>
            <a:r>
              <a:rPr lang="zh-CN" sz="4000" b="1" smtClean="0">
                <a:ln>
                  <a:noFill/>
                </a:ln>
                <a:solidFill>
                  <a:srgbClr val="FF0000"/>
                </a:solidFill>
                <a:effectLst/>
                <a:latin typeface="微软雅黑" panose="020B0503020204020204" charset="-122"/>
                <a:ea typeface="微软雅黑" panose="020B0503020204020204" charset="-122"/>
                <a:cs typeface="Times New Roman" panose="02020603050405020304" pitchFamily="18" charset="0"/>
                <a:sym typeface="+mn-ea"/>
              </a:rPr>
              <a:t>学术论文</a:t>
            </a:r>
            <a:endParaRPr kumimoji="0" lang="zh-CN" altLang="zh-CN" sz="4000" b="1" i="0" u="none" strike="noStrike" cap="none" normalizeH="0" baseline="0" smtClean="0">
              <a:ln>
                <a:noFill/>
              </a:ln>
              <a:solidFill>
                <a:srgbClr val="FF0000"/>
              </a:solidFill>
              <a:effectLst/>
              <a:latin typeface="微软雅黑" panose="020B0503020204020204" charset="-122"/>
              <a:ea typeface="微软雅黑" panose="020B0503020204020204" charset="-122"/>
              <a:cs typeface="Times New Roman" panose="02020603050405020304" pitchFamily="18" charset="0"/>
              <a:sym typeface="+mn-ea"/>
            </a:endParaRPr>
          </a:p>
        </p:txBody>
      </p:sp>
      <p:sp>
        <p:nvSpPr>
          <p:cNvPr id="5" name="文本框 4"/>
          <p:cNvSpPr txBox="1"/>
          <p:nvPr/>
        </p:nvSpPr>
        <p:spPr>
          <a:xfrm>
            <a:off x="627380" y="1278255"/>
            <a:ext cx="10937240" cy="4964430"/>
          </a:xfrm>
          <a:prstGeom prst="rect">
            <a:avLst/>
          </a:prstGeom>
          <a:noFill/>
        </p:spPr>
        <p:txBody>
          <a:bodyPr wrap="square" rtlCol="0">
            <a:spAutoFit/>
          </a:bodyPr>
          <a:p>
            <a:pPr marL="0" marR="0" lvl="0" indent="381000" algn="l" defTabSz="914400" rtl="0" eaLnBrk="0" fontAlgn="base" latinLnBrk="0" hangingPunct="0">
              <a:lnSpc>
                <a:spcPct val="110000"/>
              </a:lnSpc>
              <a:spcBef>
                <a:spcPct val="0"/>
              </a:spcBef>
              <a:spcAft>
                <a:spcPct val="0"/>
              </a:spcAft>
              <a:buClrTx/>
              <a:buSzTx/>
              <a:buFontTx/>
              <a:buNone/>
            </a:pPr>
            <a:r>
              <a:rPr lang="en-US" altLang="zh-CN" sz="3600" b="1" smtClean="0">
                <a:ln>
                  <a:noFill/>
                </a:ln>
                <a:solidFill>
                  <a:srgbClr val="FF0000"/>
                </a:solidFill>
                <a:effectLst/>
                <a:latin typeface="华文中宋" panose="02010600040101010101" charset="-122"/>
                <a:ea typeface="华文中宋" panose="02010600040101010101" charset="-122"/>
                <a:cs typeface="华文中宋" panose="02010600040101010101" charset="-122"/>
                <a:sym typeface="+mn-ea"/>
              </a:rPr>
              <a:t>   </a:t>
            </a:r>
            <a:r>
              <a:rPr lang="zh-CN" altLang="en-US" sz="3600" b="1" smtClean="0">
                <a:ln>
                  <a:noFill/>
                </a:ln>
                <a:solidFill>
                  <a:srgbClr val="FF0000"/>
                </a:solidFill>
                <a:effectLst/>
                <a:latin typeface="华文中宋" panose="02010600040101010101" charset="-122"/>
                <a:ea typeface="华文中宋" panose="02010600040101010101" charset="-122"/>
                <a:cs typeface="华文中宋" panose="02010600040101010101" charset="-122"/>
                <a:sym typeface="+mn-ea"/>
              </a:rPr>
              <a:t>学术论文是对某个科学领域中的学术问题进行研究后表述科学研究成果的理论文章。</a:t>
            </a:r>
            <a:endParaRPr kumimoji="0" lang="zh-CN" altLang="en-US" sz="3600" b="1" i="0" u="none" strike="noStrike" cap="none" normalizeH="0" baseline="0" smtClean="0">
              <a:ln>
                <a:noFill/>
              </a:ln>
              <a:solidFill>
                <a:srgbClr val="FF0000"/>
              </a:solidFill>
              <a:effectLst/>
              <a:latin typeface="华文中宋" panose="02010600040101010101" charset="-122"/>
              <a:ea typeface="华文中宋" panose="02010600040101010101" charset="-122"/>
              <a:cs typeface="华文中宋" panose="02010600040101010101" charset="-122"/>
            </a:endParaRPr>
          </a:p>
          <a:p>
            <a:pPr marL="0" marR="0" lvl="0" indent="381000" algn="l" defTabSz="914400" rtl="0" eaLnBrk="0" fontAlgn="base" latinLnBrk="0" hangingPunct="0">
              <a:lnSpc>
                <a:spcPct val="110000"/>
              </a:lnSpc>
              <a:spcBef>
                <a:spcPct val="0"/>
              </a:spcBef>
              <a:spcAft>
                <a:spcPct val="0"/>
              </a:spcAft>
              <a:buClrTx/>
              <a:buSzTx/>
              <a:buFontTx/>
              <a:buNone/>
            </a:pPr>
            <a:r>
              <a:rPr lang="en-US" altLang="zh-CN" sz="3600" b="1" smtClean="0">
                <a:ln>
                  <a:noFill/>
                </a:ln>
                <a:effectLst/>
                <a:latin typeface="华文中宋" panose="02010600040101010101" charset="-122"/>
                <a:ea typeface="华文中宋" panose="02010600040101010101" charset="-122"/>
                <a:cs typeface="华文中宋" panose="02010600040101010101" charset="-122"/>
                <a:sym typeface="+mn-ea"/>
              </a:rPr>
              <a:t>   </a:t>
            </a:r>
            <a:r>
              <a:rPr lang="zh-CN" altLang="en-US" sz="3600" b="1" smtClean="0">
                <a:ln>
                  <a:noFill/>
                </a:ln>
                <a:effectLst/>
                <a:latin typeface="华文中宋" panose="02010600040101010101" charset="-122"/>
                <a:ea typeface="华文中宋" panose="02010600040101010101" charset="-122"/>
                <a:cs typeface="华文中宋" panose="02010600040101010101" charset="-122"/>
                <a:sym typeface="+mn-ea"/>
              </a:rPr>
              <a:t>分类</a:t>
            </a:r>
            <a:r>
              <a:rPr lang="en-US" altLang="zh-CN" sz="3600" b="1" smtClean="0">
                <a:ln>
                  <a:noFill/>
                </a:ln>
                <a:effectLst/>
                <a:latin typeface="华文中宋" panose="02010600040101010101" charset="-122"/>
                <a:ea typeface="华文中宋" panose="02010600040101010101" charset="-122"/>
                <a:cs typeface="华文中宋" panose="02010600040101010101" charset="-122"/>
                <a:sym typeface="+mn-ea"/>
              </a:rPr>
              <a:t>:</a:t>
            </a:r>
            <a:r>
              <a:rPr lang="zh-CN" altLang="en-US" sz="3600" b="1" smtClean="0">
                <a:ln>
                  <a:noFill/>
                </a:ln>
                <a:solidFill>
                  <a:srgbClr val="FF0000"/>
                </a:solidFill>
                <a:effectLst/>
                <a:latin typeface="华文中宋" panose="02010600040101010101" charset="-122"/>
                <a:ea typeface="华文中宋" panose="02010600040101010101" charset="-122"/>
                <a:cs typeface="华文中宋" panose="02010600040101010101" charset="-122"/>
                <a:sym typeface="+mn-ea"/>
              </a:rPr>
              <a:t>按研究的学科</a:t>
            </a:r>
            <a:r>
              <a:rPr lang="en-US" altLang="zh-CN" sz="3600" b="1" smtClean="0">
                <a:ln>
                  <a:noFill/>
                </a:ln>
                <a:effectLst/>
                <a:latin typeface="华文中宋" panose="02010600040101010101" charset="-122"/>
                <a:ea typeface="华文中宋" panose="02010600040101010101" charset="-122"/>
                <a:cs typeface="华文中宋" panose="02010600040101010101" charset="-122"/>
                <a:sym typeface="+mn-ea"/>
              </a:rPr>
              <a:t>,</a:t>
            </a:r>
            <a:r>
              <a:rPr lang="zh-CN" altLang="en-US" sz="3600" b="1" smtClean="0">
                <a:ln>
                  <a:noFill/>
                </a:ln>
                <a:effectLst/>
                <a:latin typeface="华文中宋" panose="02010600040101010101" charset="-122"/>
                <a:ea typeface="华文中宋" panose="02010600040101010101" charset="-122"/>
                <a:cs typeface="华文中宋" panose="02010600040101010101" charset="-122"/>
                <a:sym typeface="+mn-ea"/>
              </a:rPr>
              <a:t>可分为自然料学论文和社会料学论文</a:t>
            </a:r>
            <a:r>
              <a:rPr lang="en-US" altLang="zh-CN" sz="3600" b="1" smtClean="0">
                <a:ln>
                  <a:noFill/>
                </a:ln>
                <a:effectLst/>
                <a:latin typeface="华文中宋" panose="02010600040101010101" charset="-122"/>
                <a:ea typeface="华文中宋" panose="02010600040101010101" charset="-122"/>
                <a:cs typeface="华文中宋" panose="02010600040101010101" charset="-122"/>
                <a:sym typeface="+mn-ea"/>
              </a:rPr>
              <a:t>;</a:t>
            </a:r>
            <a:r>
              <a:rPr lang="zh-CN" altLang="en-US" sz="3600" b="1" smtClean="0">
                <a:ln>
                  <a:noFill/>
                </a:ln>
                <a:solidFill>
                  <a:srgbClr val="FF0000"/>
                </a:solidFill>
                <a:effectLst/>
                <a:latin typeface="华文中宋" panose="02010600040101010101" charset="-122"/>
                <a:ea typeface="华文中宋" panose="02010600040101010101" charset="-122"/>
                <a:cs typeface="华文中宋" panose="02010600040101010101" charset="-122"/>
                <a:sym typeface="+mn-ea"/>
              </a:rPr>
              <a:t>按研究的内容</a:t>
            </a:r>
            <a:r>
              <a:rPr lang="en-US" altLang="zh-CN" sz="3600" b="1" smtClean="0">
                <a:ln>
                  <a:noFill/>
                </a:ln>
                <a:effectLst/>
                <a:latin typeface="华文中宋" panose="02010600040101010101" charset="-122"/>
                <a:ea typeface="华文中宋" panose="02010600040101010101" charset="-122"/>
                <a:cs typeface="华文中宋" panose="02010600040101010101" charset="-122"/>
                <a:sym typeface="+mn-ea"/>
              </a:rPr>
              <a:t>,</a:t>
            </a:r>
            <a:r>
              <a:rPr lang="zh-CN" altLang="en-US" sz="3600" b="1" smtClean="0">
                <a:ln>
                  <a:noFill/>
                </a:ln>
                <a:effectLst/>
                <a:latin typeface="华文中宋" panose="02010600040101010101" charset="-122"/>
                <a:ea typeface="华文中宋" panose="02010600040101010101" charset="-122"/>
                <a:cs typeface="华文中宋" panose="02010600040101010101" charset="-122"/>
                <a:sym typeface="+mn-ea"/>
              </a:rPr>
              <a:t>可分为理论研究论文和应用研究论文</a:t>
            </a:r>
            <a:r>
              <a:rPr lang="en-US" altLang="zh-CN" sz="3600" b="1" smtClean="0">
                <a:ln>
                  <a:noFill/>
                </a:ln>
                <a:effectLst/>
                <a:latin typeface="华文中宋" panose="02010600040101010101" charset="-122"/>
                <a:ea typeface="华文中宋" panose="02010600040101010101" charset="-122"/>
                <a:cs typeface="华文中宋" panose="02010600040101010101" charset="-122"/>
                <a:sym typeface="+mn-ea"/>
              </a:rPr>
              <a:t>;</a:t>
            </a:r>
            <a:r>
              <a:rPr lang="zh-CN" altLang="en-US" sz="3600" b="1" smtClean="0">
                <a:ln>
                  <a:noFill/>
                </a:ln>
                <a:solidFill>
                  <a:srgbClr val="FF0000"/>
                </a:solidFill>
                <a:effectLst/>
                <a:latin typeface="华文中宋" panose="02010600040101010101" charset="-122"/>
                <a:ea typeface="华文中宋" panose="02010600040101010101" charset="-122"/>
                <a:cs typeface="华文中宋" panose="02010600040101010101" charset="-122"/>
                <a:sym typeface="+mn-ea"/>
              </a:rPr>
              <a:t>按写作的目的</a:t>
            </a:r>
            <a:r>
              <a:rPr lang="en-US" altLang="zh-CN" sz="3600" b="1" smtClean="0">
                <a:ln>
                  <a:noFill/>
                </a:ln>
                <a:effectLst/>
                <a:latin typeface="华文中宋" panose="02010600040101010101" charset="-122"/>
                <a:ea typeface="华文中宋" panose="02010600040101010101" charset="-122"/>
                <a:cs typeface="华文中宋" panose="02010600040101010101" charset="-122"/>
                <a:sym typeface="+mn-ea"/>
              </a:rPr>
              <a:t>,</a:t>
            </a:r>
            <a:r>
              <a:rPr lang="zh-CN" altLang="en-US" sz="3600" b="1" smtClean="0">
                <a:ln>
                  <a:noFill/>
                </a:ln>
                <a:effectLst/>
                <a:latin typeface="华文中宋" panose="02010600040101010101" charset="-122"/>
                <a:ea typeface="华文中宋" panose="02010600040101010101" charset="-122"/>
                <a:cs typeface="华文中宋" panose="02010600040101010101" charset="-122"/>
                <a:sym typeface="+mn-ea"/>
              </a:rPr>
              <a:t>可分为交流性论文和考核性论文。</a:t>
            </a:r>
            <a:endParaRPr kumimoji="0" lang="zh-CN" altLang="en-US" sz="3600" b="1" i="0" u="none" strike="noStrike" cap="none" normalizeH="0" baseline="0" smtClean="0">
              <a:ln>
                <a:noFill/>
              </a:ln>
              <a:solidFill>
                <a:schemeClr val="tx1"/>
              </a:solidFill>
              <a:effectLst/>
              <a:latin typeface="华文中宋" panose="02010600040101010101" charset="-122"/>
              <a:ea typeface="华文中宋" panose="02010600040101010101" charset="-122"/>
              <a:cs typeface="华文中宋" panose="02010600040101010101" charset="-122"/>
            </a:endParaRPr>
          </a:p>
          <a:p>
            <a:pPr marL="0" marR="0" lvl="0" indent="381000" algn="l" defTabSz="914400" rtl="0" eaLnBrk="0" fontAlgn="base" latinLnBrk="0" hangingPunct="0">
              <a:lnSpc>
                <a:spcPct val="110000"/>
              </a:lnSpc>
              <a:spcBef>
                <a:spcPct val="0"/>
              </a:spcBef>
              <a:spcAft>
                <a:spcPct val="0"/>
              </a:spcAft>
              <a:buClrTx/>
              <a:buSzTx/>
              <a:buFontTx/>
              <a:buNone/>
            </a:pPr>
            <a:r>
              <a:rPr lang="en-US" altLang="zh-CN" sz="3600" b="1" smtClean="0">
                <a:ln>
                  <a:noFill/>
                </a:ln>
                <a:solidFill>
                  <a:srgbClr val="FF0000"/>
                </a:solidFill>
                <a:effectLst/>
                <a:latin typeface="华文中宋" panose="02010600040101010101" charset="-122"/>
                <a:ea typeface="华文中宋" panose="02010600040101010101" charset="-122"/>
                <a:cs typeface="华文中宋" panose="02010600040101010101" charset="-122"/>
                <a:sym typeface="+mn-ea"/>
              </a:rPr>
              <a:t>    </a:t>
            </a:r>
            <a:r>
              <a:rPr lang="zh-CN" altLang="en-US" sz="3600" b="1" smtClean="0">
                <a:ln>
                  <a:noFill/>
                </a:ln>
                <a:solidFill>
                  <a:srgbClr val="FF0000"/>
                </a:solidFill>
                <a:effectLst/>
                <a:latin typeface="华文中宋" panose="02010600040101010101" charset="-122"/>
                <a:ea typeface="华文中宋" panose="02010600040101010101" charset="-122"/>
                <a:cs typeface="华文中宋" panose="02010600040101010101" charset="-122"/>
                <a:sym typeface="+mn-ea"/>
              </a:rPr>
              <a:t>特点</a:t>
            </a:r>
            <a:r>
              <a:rPr lang="zh-CN" altLang="en-US" sz="3600" b="1" smtClean="0">
                <a:ln>
                  <a:noFill/>
                </a:ln>
                <a:effectLst/>
                <a:latin typeface="华文中宋" panose="02010600040101010101" charset="-122"/>
                <a:ea typeface="华文中宋" panose="02010600040101010101" charset="-122"/>
                <a:cs typeface="华文中宋" panose="02010600040101010101" charset="-122"/>
                <a:sym typeface="+mn-ea"/>
              </a:rPr>
              <a:t>：科学性、创造性、理论性、平易性、专业性、实践性</a:t>
            </a:r>
            <a:endParaRPr kumimoji="0" lang="zh-CN" altLang="en-US" sz="3600" b="1" i="0" u="none" strike="noStrike" cap="none" normalizeH="0" baseline="0" smtClean="0">
              <a:ln>
                <a:noFill/>
              </a:ln>
              <a:solidFill>
                <a:schemeClr val="tx1"/>
              </a:solidFill>
              <a:effectLst/>
              <a:latin typeface="华文中宋" panose="02010600040101010101" charset="-122"/>
              <a:ea typeface="华文中宋" panose="02010600040101010101" charset="-122"/>
              <a:cs typeface="华文中宋" panose="0201060004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000"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childTnLst>
                                </p:cTn>
                              </p:par>
                              <p:par>
                                <p:cTn id="9" presetID="2" presetClass="entr" presetSubtype="4" fill="hold" grpId="0" nodeType="withEffect">
                                  <p:stCondLst>
                                    <p:cond delay="0"/>
                                  </p:stCondLst>
                                  <p:childTnLst>
                                    <p:set>
                                      <p:cBhvr>
                                        <p:cTn id="10" dur="1000" fill="hold">
                                          <p:stCondLst>
                                            <p:cond delay="0"/>
                                          </p:stCondLst>
                                        </p:cTn>
                                        <p:tgtEl>
                                          <p:spTgt spid="4"/>
                                        </p:tgtEl>
                                        <p:attrNameLst>
                                          <p:attrName>style.visibility</p:attrName>
                                        </p:attrNameLst>
                                      </p:cBhvr>
                                      <p:to>
                                        <p:strVal val="visible"/>
                                      </p:to>
                                    </p:set>
                                    <p:anim calcmode="lin" valueType="num">
                                      <p:cBhvr additive="base">
                                        <p:cTn id="11" dur="1000" fill="hold"/>
                                        <p:tgtEl>
                                          <p:spTgt spid="4"/>
                                        </p:tgtEl>
                                        <p:attrNameLst>
                                          <p:attrName>ppt_x</p:attrName>
                                        </p:attrNameLst>
                                      </p:cBhvr>
                                      <p:tavLst>
                                        <p:tav tm="0">
                                          <p:val>
                                            <p:strVal val="#ppt_x"/>
                                          </p:val>
                                        </p:tav>
                                        <p:tav tm="100000">
                                          <p:val>
                                            <p:strVal val="#ppt_x"/>
                                          </p:val>
                                        </p:tav>
                                      </p:tavLst>
                                    </p:anim>
                                    <p:anim calcmode="lin" valueType="num">
                                      <p:cBhvr additive="base">
                                        <p:cTn id="12" dur="1000" fill="hold"/>
                                        <p:tgtEl>
                                          <p:spTgt spid="4"/>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55" presetClass="entr" presetSubtype="0" fill="hold" nodeType="afterEffect">
                                  <p:stCondLst>
                                    <p:cond delay="0"/>
                                  </p:stCondLst>
                                  <p:childTnLst>
                                    <p:set>
                                      <p:cBhvr>
                                        <p:cTn id="15" dur="1" fill="hold">
                                          <p:stCondLst>
                                            <p:cond delay="0"/>
                                          </p:stCondLst>
                                        </p:cTn>
                                        <p:tgtEl>
                                          <p:spTgt spid="5">
                                            <p:txEl>
                                              <p:pRg st="0" end="0"/>
                                            </p:txEl>
                                          </p:spTgt>
                                        </p:tgtEl>
                                        <p:attrNameLst>
                                          <p:attrName>style.visibility</p:attrName>
                                        </p:attrNameLst>
                                      </p:cBhvr>
                                      <p:to>
                                        <p:strVal val="visible"/>
                                      </p:to>
                                    </p:set>
                                    <p:anim calcmode="lin" valueType="num">
                                      <p:cBhvr>
                                        <p:cTn id="16" dur="1000" fill="hold"/>
                                        <p:tgtEl>
                                          <p:spTgt spid="5">
                                            <p:txEl>
                                              <p:pRg st="0" end="0"/>
                                            </p:txEl>
                                          </p:spTgt>
                                        </p:tgtEl>
                                        <p:attrNameLst>
                                          <p:attrName>ppt_w</p:attrName>
                                        </p:attrNameLst>
                                      </p:cBhvr>
                                      <p:tavLst>
                                        <p:tav tm="0">
                                          <p:val>
                                            <p:strVal val="#ppt_w*0.70"/>
                                          </p:val>
                                        </p:tav>
                                        <p:tav tm="100000">
                                          <p:val>
                                            <p:strVal val="#ppt_w"/>
                                          </p:val>
                                        </p:tav>
                                      </p:tavLst>
                                    </p:anim>
                                    <p:anim calcmode="lin" valueType="num">
                                      <p:cBhvr>
                                        <p:cTn id="17" dur="1000" fill="hold"/>
                                        <p:tgtEl>
                                          <p:spTgt spid="5">
                                            <p:txEl>
                                              <p:pRg st="0" end="0"/>
                                            </p:txEl>
                                          </p:spTgt>
                                        </p:tgtEl>
                                        <p:attrNameLst>
                                          <p:attrName>ppt_h</p:attrName>
                                        </p:attrNameLst>
                                      </p:cBhvr>
                                      <p:tavLst>
                                        <p:tav tm="0">
                                          <p:val>
                                            <p:strVal val="#ppt_h"/>
                                          </p:val>
                                        </p:tav>
                                        <p:tav tm="100000">
                                          <p:val>
                                            <p:strVal val="#ppt_h"/>
                                          </p:val>
                                        </p:tav>
                                      </p:tavLst>
                                    </p:anim>
                                    <p:animEffect transition="in" filter="fade">
                                      <p:cBhvr>
                                        <p:cTn id="18" dur="1000"/>
                                        <p:tgtEl>
                                          <p:spTgt spid="5">
                                            <p:txEl>
                                              <p:pRg st="0" end="0"/>
                                            </p:txEl>
                                          </p:spTgt>
                                        </p:tgtEl>
                                      </p:cBhvr>
                                    </p:animEffect>
                                  </p:childTnLst>
                                </p:cTn>
                              </p:par>
                            </p:childTnLst>
                          </p:cTn>
                        </p:par>
                        <p:par>
                          <p:cTn id="19" fill="hold">
                            <p:stCondLst>
                              <p:cond delay="2000"/>
                            </p:stCondLst>
                            <p:childTnLst>
                              <p:par>
                                <p:cTn id="20" presetID="55" presetClass="entr" presetSubtype="0" fill="hold" nodeType="afterEffect">
                                  <p:stCondLst>
                                    <p:cond delay="0"/>
                                  </p:stCondLst>
                                  <p:childTnLst>
                                    <p:set>
                                      <p:cBhvr>
                                        <p:cTn id="21" dur="1" fill="hold">
                                          <p:stCondLst>
                                            <p:cond delay="0"/>
                                          </p:stCondLst>
                                        </p:cTn>
                                        <p:tgtEl>
                                          <p:spTgt spid="5">
                                            <p:txEl>
                                              <p:pRg st="1" end="1"/>
                                            </p:txEl>
                                          </p:spTgt>
                                        </p:tgtEl>
                                        <p:attrNameLst>
                                          <p:attrName>style.visibility</p:attrName>
                                        </p:attrNameLst>
                                      </p:cBhvr>
                                      <p:to>
                                        <p:strVal val="visible"/>
                                      </p:to>
                                    </p:set>
                                    <p:anim calcmode="lin" valueType="num">
                                      <p:cBhvr>
                                        <p:cTn id="22" dur="1000" fill="hold"/>
                                        <p:tgtEl>
                                          <p:spTgt spid="5">
                                            <p:txEl>
                                              <p:pRg st="1" end="1"/>
                                            </p:txEl>
                                          </p:spTgt>
                                        </p:tgtEl>
                                        <p:attrNameLst>
                                          <p:attrName>ppt_w</p:attrName>
                                        </p:attrNameLst>
                                      </p:cBhvr>
                                      <p:tavLst>
                                        <p:tav tm="0">
                                          <p:val>
                                            <p:strVal val="#ppt_w*0.70"/>
                                          </p:val>
                                        </p:tav>
                                        <p:tav tm="100000">
                                          <p:val>
                                            <p:strVal val="#ppt_w"/>
                                          </p:val>
                                        </p:tav>
                                      </p:tavLst>
                                    </p:anim>
                                    <p:anim calcmode="lin" valueType="num">
                                      <p:cBhvr>
                                        <p:cTn id="23" dur="1000" fill="hold"/>
                                        <p:tgtEl>
                                          <p:spTgt spid="5">
                                            <p:txEl>
                                              <p:pRg st="1" end="1"/>
                                            </p:txEl>
                                          </p:spTgt>
                                        </p:tgtEl>
                                        <p:attrNameLst>
                                          <p:attrName>ppt_h</p:attrName>
                                        </p:attrNameLst>
                                      </p:cBhvr>
                                      <p:tavLst>
                                        <p:tav tm="0">
                                          <p:val>
                                            <p:strVal val="#ppt_h"/>
                                          </p:val>
                                        </p:tav>
                                        <p:tav tm="100000">
                                          <p:val>
                                            <p:strVal val="#ppt_h"/>
                                          </p:val>
                                        </p:tav>
                                      </p:tavLst>
                                    </p:anim>
                                    <p:animEffect transition="in" filter="fade">
                                      <p:cBhvr>
                                        <p:cTn id="24" dur="1000"/>
                                        <p:tgtEl>
                                          <p:spTgt spid="5">
                                            <p:txEl>
                                              <p:pRg st="1" end="1"/>
                                            </p:txEl>
                                          </p:spTgt>
                                        </p:tgtEl>
                                      </p:cBhvr>
                                    </p:animEffect>
                                  </p:childTnLst>
                                </p:cTn>
                              </p:par>
                            </p:childTnLst>
                          </p:cTn>
                        </p:par>
                        <p:par>
                          <p:cTn id="25" fill="hold">
                            <p:stCondLst>
                              <p:cond delay="3000"/>
                            </p:stCondLst>
                            <p:childTnLst>
                              <p:par>
                                <p:cTn id="26" presetID="55" presetClass="entr" presetSubtype="0" fill="hold" nodeType="afterEffect">
                                  <p:stCondLst>
                                    <p:cond delay="0"/>
                                  </p:stCondLst>
                                  <p:childTnLst>
                                    <p:set>
                                      <p:cBhvr>
                                        <p:cTn id="27" dur="1" fill="hold">
                                          <p:stCondLst>
                                            <p:cond delay="0"/>
                                          </p:stCondLst>
                                        </p:cTn>
                                        <p:tgtEl>
                                          <p:spTgt spid="5">
                                            <p:txEl>
                                              <p:pRg st="2" end="2"/>
                                            </p:txEl>
                                          </p:spTgt>
                                        </p:tgtEl>
                                        <p:attrNameLst>
                                          <p:attrName>style.visibility</p:attrName>
                                        </p:attrNameLst>
                                      </p:cBhvr>
                                      <p:to>
                                        <p:strVal val="visible"/>
                                      </p:to>
                                    </p:set>
                                    <p:anim calcmode="lin" valueType="num">
                                      <p:cBhvr>
                                        <p:cTn id="28" dur="1000" fill="hold"/>
                                        <p:tgtEl>
                                          <p:spTgt spid="5">
                                            <p:txEl>
                                              <p:pRg st="2" end="2"/>
                                            </p:txEl>
                                          </p:spTgt>
                                        </p:tgtEl>
                                        <p:attrNameLst>
                                          <p:attrName>ppt_w</p:attrName>
                                        </p:attrNameLst>
                                      </p:cBhvr>
                                      <p:tavLst>
                                        <p:tav tm="0">
                                          <p:val>
                                            <p:strVal val="#ppt_w*0.70"/>
                                          </p:val>
                                        </p:tav>
                                        <p:tav tm="100000">
                                          <p:val>
                                            <p:strVal val="#ppt_w"/>
                                          </p:val>
                                        </p:tav>
                                      </p:tavLst>
                                    </p:anim>
                                    <p:anim calcmode="lin" valueType="num">
                                      <p:cBhvr>
                                        <p:cTn id="29" dur="1000" fill="hold"/>
                                        <p:tgtEl>
                                          <p:spTgt spid="5">
                                            <p:txEl>
                                              <p:pRg st="2" end="2"/>
                                            </p:txEl>
                                          </p:spTgt>
                                        </p:tgtEl>
                                        <p:attrNameLst>
                                          <p:attrName>ppt_h</p:attrName>
                                        </p:attrNameLst>
                                      </p:cBhvr>
                                      <p:tavLst>
                                        <p:tav tm="0">
                                          <p:val>
                                            <p:strVal val="#ppt_h"/>
                                          </p:val>
                                        </p:tav>
                                        <p:tav tm="100000">
                                          <p:val>
                                            <p:strVal val="#ppt_h"/>
                                          </p:val>
                                        </p:tav>
                                      </p:tavLst>
                                    </p:anim>
                                    <p:animEffect transition="in" filter="fade">
                                      <p:cBhvr>
                                        <p:cTn id="30" dur="10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480560" y="241935"/>
            <a:ext cx="3230880" cy="706755"/>
          </a:xfrm>
          <a:prstGeom prst="rect">
            <a:avLst/>
          </a:prstGeom>
          <a:noFill/>
        </p:spPr>
        <p:txBody>
          <a:bodyPr wrap="none" rtlCol="0">
            <a:spAutoFit/>
          </a:bodyPr>
          <a:p>
            <a:pPr algn="l"/>
            <a:r>
              <a:rPr sz="4000" b="1">
                <a:solidFill>
                  <a:srgbClr val="FF0000"/>
                </a:solidFill>
                <a:latin typeface="微软雅黑" panose="020B0503020204020204" charset="-122"/>
                <a:ea typeface="微软雅黑" panose="020B0503020204020204" charset="-122"/>
                <a:cs typeface="微软雅黑" panose="020B0503020204020204" charset="-122"/>
                <a:sym typeface="+mn-ea"/>
              </a:rPr>
              <a:t>“修辞”本义</a:t>
            </a:r>
            <a:endParaRPr lang="zh-CN" altLang="en-US" sz="4000" b="1">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608330" y="1086485"/>
            <a:ext cx="10975340" cy="5210810"/>
          </a:xfrm>
          <a:prstGeom prst="rect">
            <a:avLst/>
          </a:prstGeom>
          <a:noFill/>
        </p:spPr>
        <p:txBody>
          <a:bodyPr wrap="square" rtlCol="0">
            <a:spAutoFit/>
          </a:bodyPr>
          <a:p>
            <a:pPr indent="812800" algn="just" eaLnBrk="1" latinLnBrk="0" hangingPunct="1">
              <a:lnSpc>
                <a:spcPct val="130000"/>
              </a:lnSpc>
              <a:extLst>
                <a:ext uri="{35155182-B16C-46BC-9424-99874614C6A1}">
                  <wpsdc:indentchars xmlns:wpsdc="http://www.wps.cn/officeDocument/2017/drawingmlCustomData" val="200" checksum="3877492575"/>
                </a:ext>
              </a:extLst>
            </a:pPr>
            <a:r>
              <a:rPr sz="3200" b="1">
                <a:latin typeface="华文中宋" panose="02010600040101010101" charset="-122"/>
                <a:ea typeface="华文中宋" panose="02010600040101010101" charset="-122"/>
                <a:cs typeface="华文中宋" panose="02010600040101010101" charset="-122"/>
                <a:sym typeface="+mn-ea"/>
              </a:rPr>
              <a:t>“修辞”最早见于《易传·文言》的“</a:t>
            </a:r>
            <a:r>
              <a:rPr sz="3200" b="1">
                <a:solidFill>
                  <a:srgbClr val="FF0000"/>
                </a:solidFill>
                <a:latin typeface="华文中宋" panose="02010600040101010101" charset="-122"/>
                <a:ea typeface="华文中宋" panose="02010600040101010101" charset="-122"/>
                <a:cs typeface="华文中宋" panose="02010600040101010101" charset="-122"/>
                <a:sym typeface="+mn-ea"/>
              </a:rPr>
              <a:t>修辞立其诚,所以居业也</a:t>
            </a:r>
            <a:r>
              <a:rPr sz="3200" b="1">
                <a:latin typeface="华文中宋" panose="02010600040101010101" charset="-122"/>
                <a:ea typeface="华文中宋" panose="02010600040101010101" charset="-122"/>
                <a:cs typeface="华文中宋" panose="02010600040101010101" charset="-122"/>
                <a:sym typeface="+mn-ea"/>
              </a:rPr>
              <a:t>”一语中。大意是,</a:t>
            </a:r>
            <a:r>
              <a:rPr sz="3200" b="1">
                <a:solidFill>
                  <a:srgbClr val="2A2EC8"/>
                </a:solidFill>
                <a:latin typeface="华文中宋" panose="02010600040101010101" charset="-122"/>
                <a:ea typeface="华文中宋" panose="02010600040101010101" charset="-122"/>
                <a:cs typeface="华文中宋" panose="02010600040101010101" charset="-122"/>
                <a:sym typeface="+mn-ea"/>
              </a:rPr>
              <a:t>君子通过修理文教以确定其诚实的态度,可以此来保其功业。</a:t>
            </a:r>
            <a:r>
              <a:rPr sz="3200" b="1">
                <a:latin typeface="华文中宋" panose="02010600040101010101" charset="-122"/>
                <a:ea typeface="华文中宋" panose="02010600040101010101" charset="-122"/>
                <a:cs typeface="华文中宋" panose="02010600040101010101" charset="-122"/>
                <a:sym typeface="+mn-ea"/>
              </a:rPr>
              <a:t>在这句话里,“修辞”是“修理文教”的意思,(唐孔颖达注:“</a:t>
            </a:r>
            <a:r>
              <a:rPr sz="3200" b="1">
                <a:solidFill>
                  <a:srgbClr val="2A2EC8"/>
                </a:solidFill>
                <a:latin typeface="华文中宋" panose="02010600040101010101" charset="-122"/>
                <a:ea typeface="华文中宋" panose="02010600040101010101" charset="-122"/>
                <a:cs typeface="华文中宋" panose="02010600040101010101" charset="-122"/>
                <a:sym typeface="+mn-ea"/>
              </a:rPr>
              <a:t>辞谓文教,诚谓诚实也。外则修理文教,内则立其诚实,内外相成,则有功业可居</a:t>
            </a:r>
            <a:r>
              <a:rPr sz="3200" b="1">
                <a:latin typeface="华文中宋" panose="02010600040101010101" charset="-122"/>
                <a:ea typeface="华文中宋" panose="02010600040101010101" charset="-122"/>
                <a:cs typeface="华文中宋" panose="02010600040101010101" charset="-122"/>
                <a:sym typeface="+mn-ea"/>
              </a:rPr>
              <a:t>。”)与人的修业有关,不是今天“修辞”这个词的意思。《现代汉语词典》中,“修辞”即</a:t>
            </a:r>
            <a:r>
              <a:rPr sz="3200" b="1">
                <a:solidFill>
                  <a:srgbClr val="FF0000"/>
                </a:solidFill>
                <a:latin typeface="华文中宋" panose="02010600040101010101" charset="-122"/>
                <a:ea typeface="华文中宋" panose="02010600040101010101" charset="-122"/>
                <a:cs typeface="华文中宋" panose="02010600040101010101" charset="-122"/>
                <a:sym typeface="+mn-ea"/>
              </a:rPr>
              <a:t>修饰文字词句</a:t>
            </a:r>
            <a:r>
              <a:rPr sz="3200" b="1">
                <a:latin typeface="华文中宋" panose="02010600040101010101" charset="-122"/>
                <a:ea typeface="华文中宋" panose="02010600040101010101" charset="-122"/>
                <a:cs typeface="华文中宋" panose="02010600040101010101" charset="-122"/>
                <a:sym typeface="+mn-ea"/>
              </a:rPr>
              <a:t>,运用各种表现方式,使语言表达得准确、鲜明而生动有力。</a:t>
            </a:r>
            <a:endParaRPr lang="zh-CN" altLang="en-US" sz="3200" b="1">
              <a:latin typeface="华文中宋" panose="02010600040101010101" charset="-122"/>
              <a:ea typeface="华文中宋" panose="02010600040101010101" charset="-122"/>
              <a:cs typeface="华文中宋" panose="0201060004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ppt_w</p:attrName>
                                        </p:attrNameLst>
                                      </p:cBhvr>
                                      <p:tavLst>
                                        <p:tav tm="0">
                                          <p:val>
                                            <p:strVal val="#ppt_w*0.70"/>
                                          </p:val>
                                        </p:tav>
                                        <p:tav tm="100000">
                                          <p:val>
                                            <p:strVal val="#ppt_w"/>
                                          </p:val>
                                        </p:tav>
                                      </p:tavLst>
                                    </p:anim>
                                    <p:anim calcmode="lin" valueType="num">
                                      <p:cBhvr>
                                        <p:cTn id="13" dur="1000" fill="hold"/>
                                        <p:tgtEl>
                                          <p:spTgt spid="3"/>
                                        </p:tgtEl>
                                        <p:attrNameLst>
                                          <p:attrName>ppt_h</p:attrName>
                                        </p:attrNameLst>
                                      </p:cBhvr>
                                      <p:tavLst>
                                        <p:tav tm="0">
                                          <p:val>
                                            <p:strVal val="#ppt_h"/>
                                          </p:val>
                                        </p:tav>
                                        <p:tav tm="100000">
                                          <p:val>
                                            <p:strVal val="#ppt_h"/>
                                          </p:val>
                                        </p:tav>
                                      </p:tavLst>
                                    </p:anim>
                                    <p:animEffect transition="in" filter="fade">
                                      <p:cBhvr>
                                        <p:cTn id="14"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Rectangle 1"/>
          <p:cNvSpPr>
            <a:spLocks noChangeArrowheads="1"/>
          </p:cNvSpPr>
          <p:nvPr/>
        </p:nvSpPr>
        <p:spPr bwMode="auto">
          <a:xfrm>
            <a:off x="2495600" y="2918683"/>
            <a:ext cx="7560840" cy="3230245"/>
          </a:xfrm>
          <a:prstGeom prst="rect">
            <a:avLst/>
          </a:prstGeom>
          <a:noFill/>
          <a:ln w="9525">
            <a:noFill/>
            <a:miter lim="800000"/>
          </a:ln>
          <a:effectLst/>
        </p:spPr>
        <p:txBody>
          <a:bodyPr vert="horz" wrap="square" lIns="91440" tIns="45720" rIns="91440" bIns="45720" numCol="1" anchor="ctr" anchorCtr="0" compatLnSpc="1">
            <a:spAutoFit/>
          </a:bodyPr>
          <a:lstStyle/>
          <a:p>
            <a:endParaRPr lang="en-US" altLang="zh-CN" sz="3200" b="1" smtClean="0">
              <a:solidFill>
                <a:srgbClr val="0070C0"/>
              </a:solidFill>
            </a:endParaRPr>
          </a:p>
          <a:p>
            <a:r>
              <a:rPr lang="en-US" altLang="zh-CN" sz="3200" b="1" smtClean="0">
                <a:solidFill>
                  <a:srgbClr val="0070C0"/>
                </a:solidFill>
              </a:rPr>
              <a:t>                               </a:t>
            </a:r>
            <a:endParaRPr kumimoji="0" lang="en-US" altLang="zh-CN" sz="2800" b="1" i="0" u="none" strike="noStrike" cap="none" normalizeH="0" baseline="0" smtClean="0">
              <a:ln>
                <a:noFill/>
              </a:ln>
              <a:solidFill>
                <a:srgbClr val="0070C0"/>
              </a:solidFill>
              <a:effectLst/>
              <a:latin typeface="楷体" panose="02010609060101010101" pitchFamily="49" charset="-122"/>
              <a:ea typeface="楷体" panose="02010609060101010101" pitchFamily="49" charset="-122"/>
              <a:cs typeface="Times New Roman" panose="02020603050405020304" pitchFamily="18" charset="0"/>
            </a:endParaRPr>
          </a:p>
          <a:p>
            <a:endParaRPr lang="zh-CN" altLang="zh-CN" sz="2800" smtClean="0">
              <a:latin typeface="楷体" panose="02010609060101010101" pitchFamily="49" charset="-122"/>
              <a:ea typeface="楷体" panose="02010609060101010101" pitchFamily="49" charset="-122"/>
            </a:endParaRPr>
          </a:p>
          <a:p>
            <a:endParaRPr kumimoji="0" lang="en-US" altLang="zh-CN" sz="2800" b="1" i="0" u="none" strike="noStrike" cap="none" normalizeH="0" baseline="0" smtClean="0">
              <a:ln>
                <a:noFill/>
              </a:ln>
              <a:solidFill>
                <a:srgbClr val="0070C0"/>
              </a:solidFill>
              <a:effectLst/>
              <a:latin typeface="楷体" panose="02010609060101010101" pitchFamily="49" charset="-122"/>
              <a:ea typeface="楷体" panose="02010609060101010101" pitchFamily="49" charset="-122"/>
              <a:cs typeface="Times New Roman" panose="02020603050405020304" pitchFamily="18" charset="0"/>
            </a:endParaRPr>
          </a:p>
          <a:p>
            <a:r>
              <a:rPr lang="en-US" altLang="zh-CN" sz="2800" b="1" smtClean="0">
                <a:solidFill>
                  <a:srgbClr val="0070C0"/>
                </a:solidFill>
                <a:latin typeface="楷体" panose="02010609060101010101" pitchFamily="49" charset="-122"/>
                <a:ea typeface="楷体" panose="02010609060101010101" pitchFamily="49" charset="-122"/>
                <a:cs typeface="Times New Roman" panose="02020603050405020304" pitchFamily="18" charset="0"/>
              </a:rPr>
              <a:t>            </a:t>
            </a:r>
            <a:endParaRPr kumimoji="0" lang="zh-CN" sz="2800" b="1" i="0" u="none" strike="noStrike" cap="none" normalizeH="0" baseline="0" smtClean="0">
              <a:ln>
                <a:noFill/>
              </a:ln>
              <a:solidFill>
                <a:srgbClr val="0070C0"/>
              </a:solidFill>
              <a:effectLst/>
              <a:latin typeface="楷体" panose="02010609060101010101" pitchFamily="49" charset="-122"/>
              <a:ea typeface="楷体" panose="02010609060101010101" pitchFamily="49" charset="-122"/>
              <a:cs typeface="宋体" panose="02010600030101010101" pitchFamily="2" charset="-122"/>
            </a:endParaRPr>
          </a:p>
          <a:p>
            <a:pPr marL="0" marR="0" lvl="0" indent="152400" algn="l" defTabSz="914400" rtl="0" eaLnBrk="0" fontAlgn="base" latinLnBrk="0" hangingPunct="0">
              <a:lnSpc>
                <a:spcPct val="100000"/>
              </a:lnSpc>
              <a:spcBef>
                <a:spcPct val="0"/>
              </a:spcBef>
              <a:spcAft>
                <a:spcPct val="0"/>
              </a:spcAft>
              <a:buClrTx/>
              <a:buSzTx/>
              <a:buFontTx/>
              <a:buNone/>
            </a:pPr>
            <a:endParaRPr kumimoji="0" lang="en-US" altLang="zh-CN" sz="2800" b="1" i="0" u="none" strike="noStrike" cap="none" normalizeH="0" baseline="0" smtClean="0">
              <a:ln>
                <a:noFill/>
              </a:ln>
              <a:solidFill>
                <a:srgbClr val="FF0000"/>
              </a:solidFill>
              <a:effectLst/>
              <a:latin typeface="楷体" panose="02010609060101010101" pitchFamily="49" charset="-122"/>
              <a:ea typeface="楷体" panose="02010609060101010101" pitchFamily="49" charset="-122"/>
              <a:cs typeface="Times New Roman" panose="02020603050405020304" pitchFamily="18" charset="0"/>
            </a:endParaRPr>
          </a:p>
          <a:p>
            <a:pPr marL="0" marR="0" lvl="0" indent="152400" algn="l" defTabSz="914400" rtl="0" eaLnBrk="0" fontAlgn="base" latinLnBrk="0" hangingPunct="0">
              <a:lnSpc>
                <a:spcPct val="100000"/>
              </a:lnSpc>
              <a:spcBef>
                <a:spcPct val="0"/>
              </a:spcBef>
              <a:spcAft>
                <a:spcPct val="0"/>
              </a:spcAft>
              <a:buClrTx/>
              <a:buSzTx/>
              <a:buFontTx/>
              <a:buNone/>
            </a:pPr>
            <a:endParaRPr kumimoji="0" lang="zh-CN" altLang="en-US" sz="2800" b="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p:txBody>
      </p:sp>
      <p:sp>
        <p:nvSpPr>
          <p:cNvPr id="3" name="文本框 2"/>
          <p:cNvSpPr txBox="1"/>
          <p:nvPr/>
        </p:nvSpPr>
        <p:spPr>
          <a:xfrm>
            <a:off x="535305" y="332740"/>
            <a:ext cx="2214880" cy="706755"/>
          </a:xfrm>
          <a:prstGeom prst="rect">
            <a:avLst/>
          </a:prstGeom>
          <a:noFill/>
        </p:spPr>
        <p:txBody>
          <a:bodyPr wrap="none" rtlCol="0">
            <a:spAutoFit/>
          </a:bodyPr>
          <a:p>
            <a:pPr algn="l"/>
            <a:r>
              <a:rPr lang="zh-CN" altLang="zh-CN" sz="4000" b="1" smtClean="0">
                <a:solidFill>
                  <a:srgbClr val="FF0000"/>
                </a:solidFill>
                <a:highlight>
                  <a:srgbClr val="FFFF00"/>
                </a:highlight>
                <a:sym typeface="+mn-ea"/>
              </a:rPr>
              <a:t>资料链接</a:t>
            </a:r>
            <a:endParaRPr lang="zh-CN" altLang="zh-CN" sz="4000" b="1" smtClean="0">
              <a:solidFill>
                <a:srgbClr val="FF0000"/>
              </a:solidFill>
              <a:highlight>
                <a:srgbClr val="FFFF00"/>
              </a:highlight>
              <a:sym typeface="+mn-ea"/>
            </a:endParaRPr>
          </a:p>
        </p:txBody>
      </p:sp>
      <p:sp>
        <p:nvSpPr>
          <p:cNvPr id="5" name="文本框 4"/>
          <p:cNvSpPr txBox="1"/>
          <p:nvPr/>
        </p:nvSpPr>
        <p:spPr>
          <a:xfrm>
            <a:off x="535305" y="1129665"/>
            <a:ext cx="11106785" cy="5406390"/>
          </a:xfrm>
          <a:prstGeom prst="rect">
            <a:avLst/>
          </a:prstGeom>
          <a:noFill/>
        </p:spPr>
        <p:txBody>
          <a:bodyPr wrap="square" rtlCol="0">
            <a:spAutoFit/>
          </a:bodyPr>
          <a:p>
            <a:pPr algn="l">
              <a:lnSpc>
                <a:spcPct val="120000"/>
              </a:lnSpc>
            </a:pPr>
            <a:r>
              <a:rPr lang="en-US" altLang="zh-CN" sz="3200" smtClean="0">
                <a:latin typeface="华文中宋" panose="02010600040101010101" charset="-122"/>
                <a:ea typeface="华文中宋" panose="02010600040101010101" charset="-122"/>
                <a:cs typeface="华文中宋" panose="02010600040101010101" charset="-122"/>
                <a:sym typeface="+mn-ea"/>
              </a:rPr>
              <a:t>      </a:t>
            </a:r>
            <a:r>
              <a:rPr lang="zh-CN" altLang="zh-CN" sz="3200" b="1" smtClean="0">
                <a:latin typeface="华文中宋" panose="02010600040101010101" charset="-122"/>
                <a:ea typeface="华文中宋" panose="02010600040101010101" charset="-122"/>
                <a:cs typeface="华文中宋" panose="02010600040101010101" charset="-122"/>
                <a:sym typeface="+mn-ea"/>
              </a:rPr>
              <a:t>辕固</a:t>
            </a:r>
            <a:r>
              <a:rPr lang="en-US" altLang="zh-CN" sz="3200" b="1" smtClean="0">
                <a:latin typeface="华文中宋" panose="02010600040101010101" charset="-122"/>
                <a:ea typeface="华文中宋" panose="02010600040101010101" charset="-122"/>
                <a:cs typeface="华文中宋" panose="02010600040101010101" charset="-122"/>
                <a:sym typeface="+mn-ea"/>
              </a:rPr>
              <a:t>,</a:t>
            </a:r>
            <a:r>
              <a:rPr lang="zh-CN" altLang="zh-CN" sz="3200" b="1" smtClean="0">
                <a:latin typeface="华文中宋" panose="02010600040101010101" charset="-122"/>
                <a:ea typeface="华文中宋" panose="02010600040101010101" charset="-122"/>
                <a:cs typeface="华文中宋" panose="02010600040101010101" charset="-122"/>
                <a:sym typeface="+mn-ea"/>
              </a:rPr>
              <a:t>又名辕固生</a:t>
            </a:r>
            <a:r>
              <a:rPr lang="en-US" altLang="zh-CN" sz="3200" b="1" smtClean="0">
                <a:latin typeface="华文中宋" panose="02010600040101010101" charset="-122"/>
                <a:ea typeface="华文中宋" panose="02010600040101010101" charset="-122"/>
                <a:cs typeface="华文中宋" panose="02010600040101010101" charset="-122"/>
                <a:sym typeface="+mn-ea"/>
              </a:rPr>
              <a:t>,</a:t>
            </a:r>
            <a:r>
              <a:rPr lang="zh-CN" altLang="zh-CN" sz="3200" b="1" smtClean="0">
                <a:solidFill>
                  <a:srgbClr val="FF0000"/>
                </a:solidFill>
                <a:latin typeface="华文中宋" panose="02010600040101010101" charset="-122"/>
                <a:ea typeface="华文中宋" panose="02010600040101010101" charset="-122"/>
                <a:cs typeface="华文中宋" panose="02010600040101010101" charset="-122"/>
                <a:sym typeface="+mn-ea"/>
              </a:rPr>
              <a:t>西汉齐</a:t>
            </a:r>
            <a:r>
              <a:rPr lang="en-US" altLang="zh-CN" sz="3200" b="1" smtClean="0">
                <a:solidFill>
                  <a:srgbClr val="FF0000"/>
                </a:solidFill>
                <a:latin typeface="华文中宋" panose="02010600040101010101" charset="-122"/>
                <a:ea typeface="华文中宋" panose="02010600040101010101" charset="-122"/>
                <a:cs typeface="华文中宋" panose="02010600040101010101" charset="-122"/>
                <a:sym typeface="+mn-ea"/>
              </a:rPr>
              <a:t>(</a:t>
            </a:r>
            <a:r>
              <a:rPr lang="zh-CN" altLang="zh-CN" sz="3200" b="1" smtClean="0">
                <a:solidFill>
                  <a:srgbClr val="FF0000"/>
                </a:solidFill>
                <a:latin typeface="华文中宋" panose="02010600040101010101" charset="-122"/>
                <a:ea typeface="华文中宋" panose="02010600040101010101" charset="-122"/>
                <a:cs typeface="华文中宋" panose="02010600040101010101" charset="-122"/>
                <a:sym typeface="+mn-ea"/>
              </a:rPr>
              <a:t>治所今山东淄博</a:t>
            </a:r>
            <a:r>
              <a:rPr lang="en-US" altLang="zh-CN" sz="3200" b="1" smtClean="0">
                <a:solidFill>
                  <a:srgbClr val="FF0000"/>
                </a:solidFill>
                <a:latin typeface="华文中宋" panose="02010600040101010101" charset="-122"/>
                <a:ea typeface="华文中宋" panose="02010600040101010101" charset="-122"/>
                <a:cs typeface="华文中宋" panose="02010600040101010101" charset="-122"/>
                <a:sym typeface="+mn-ea"/>
              </a:rPr>
              <a:t>)</a:t>
            </a:r>
            <a:r>
              <a:rPr lang="zh-CN" altLang="zh-CN" sz="3200" b="1" smtClean="0">
                <a:solidFill>
                  <a:srgbClr val="FF0000"/>
                </a:solidFill>
                <a:latin typeface="华文中宋" panose="02010600040101010101" charset="-122"/>
                <a:ea typeface="华文中宋" panose="02010600040101010101" charset="-122"/>
                <a:cs typeface="华文中宋" panose="02010600040101010101" charset="-122"/>
                <a:sym typeface="+mn-ea"/>
              </a:rPr>
              <a:t>人</a:t>
            </a:r>
            <a:r>
              <a:rPr lang="en-US" altLang="zh-CN" sz="3200" b="1" smtClean="0">
                <a:solidFill>
                  <a:srgbClr val="FF0000"/>
                </a:solidFill>
                <a:latin typeface="华文中宋" panose="02010600040101010101" charset="-122"/>
                <a:ea typeface="华文中宋" panose="02010600040101010101" charset="-122"/>
                <a:cs typeface="华文中宋" panose="02010600040101010101" charset="-122"/>
                <a:sym typeface="+mn-ea"/>
              </a:rPr>
              <a:t>,</a:t>
            </a:r>
            <a:r>
              <a:rPr lang="zh-CN" altLang="zh-CN" sz="3200" b="1" smtClean="0">
                <a:latin typeface="华文中宋" panose="02010600040101010101" charset="-122"/>
                <a:ea typeface="华文中宋" panose="02010600040101010101" charset="-122"/>
                <a:cs typeface="华文中宋" panose="02010600040101010101" charset="-122"/>
                <a:sym typeface="+mn-ea"/>
              </a:rPr>
              <a:t>早年是清河王刘乘的太傅</a:t>
            </a:r>
            <a:r>
              <a:rPr lang="en-US" altLang="zh-CN" sz="3200" b="1" smtClean="0">
                <a:latin typeface="华文中宋" panose="02010600040101010101" charset="-122"/>
                <a:ea typeface="华文中宋" panose="02010600040101010101" charset="-122"/>
                <a:cs typeface="华文中宋" panose="02010600040101010101" charset="-122"/>
                <a:sym typeface="+mn-ea"/>
              </a:rPr>
              <a:t>,</a:t>
            </a:r>
            <a:r>
              <a:rPr lang="zh-CN" altLang="zh-CN" sz="3200" b="1" smtClean="0">
                <a:latin typeface="华文中宋" panose="02010600040101010101" charset="-122"/>
                <a:ea typeface="华文中宋" panose="02010600040101010101" charset="-122"/>
                <a:cs typeface="华文中宋" panose="02010600040101010101" charset="-122"/>
                <a:sym typeface="+mn-ea"/>
              </a:rPr>
              <a:t>景帝时为《诗经》博士。公元前</a:t>
            </a:r>
            <a:r>
              <a:rPr lang="en-US" altLang="zh-CN" sz="3200" b="1" smtClean="0">
                <a:latin typeface="华文中宋" panose="02010600040101010101" charset="-122"/>
                <a:ea typeface="华文中宋" panose="02010600040101010101" charset="-122"/>
                <a:cs typeface="华文中宋" panose="02010600040101010101" charset="-122"/>
                <a:sym typeface="+mn-ea"/>
              </a:rPr>
              <a:t>140</a:t>
            </a:r>
            <a:r>
              <a:rPr lang="zh-CN" altLang="zh-CN" sz="3200" b="1" smtClean="0">
                <a:latin typeface="华文中宋" panose="02010600040101010101" charset="-122"/>
                <a:ea typeface="华文中宋" panose="02010600040101010101" charset="-122"/>
                <a:cs typeface="华文中宋" panose="02010600040101010101" charset="-122"/>
                <a:sym typeface="+mn-ea"/>
              </a:rPr>
              <a:t>年</a:t>
            </a:r>
            <a:r>
              <a:rPr lang="en-US" altLang="zh-CN" sz="3200" b="1" smtClean="0">
                <a:latin typeface="华文中宋" panose="02010600040101010101" charset="-122"/>
                <a:ea typeface="华文中宋" panose="02010600040101010101" charset="-122"/>
                <a:cs typeface="华文中宋" panose="02010600040101010101" charset="-122"/>
                <a:sym typeface="+mn-ea"/>
              </a:rPr>
              <a:t>,</a:t>
            </a:r>
            <a:r>
              <a:rPr lang="zh-CN" altLang="zh-CN" sz="3200" b="1" smtClean="0">
                <a:latin typeface="华文中宋" panose="02010600040101010101" charset="-122"/>
                <a:ea typeface="华文中宋" panose="02010600040101010101" charset="-122"/>
                <a:cs typeface="华文中宋" panose="02010600040101010101" charset="-122"/>
                <a:sym typeface="+mn-ea"/>
              </a:rPr>
              <a:t>汉武帝即位。汉武帝接受董仲舒的建议</a:t>
            </a:r>
            <a:r>
              <a:rPr lang="en-US" altLang="zh-CN" sz="3200" b="1" smtClean="0">
                <a:latin typeface="华文中宋" panose="02010600040101010101" charset="-122"/>
                <a:ea typeface="华文中宋" panose="02010600040101010101" charset="-122"/>
                <a:cs typeface="华文中宋" panose="02010600040101010101" charset="-122"/>
                <a:sym typeface="+mn-ea"/>
              </a:rPr>
              <a:t>,</a:t>
            </a:r>
            <a:r>
              <a:rPr lang="zh-CN" altLang="zh-CN" sz="3200" b="1" smtClean="0">
                <a:latin typeface="华文中宋" panose="02010600040101010101" charset="-122"/>
                <a:ea typeface="华文中宋" panose="02010600040101010101" charset="-122"/>
                <a:cs typeface="华文中宋" panose="02010600040101010101" charset="-122"/>
                <a:sym typeface="+mn-ea"/>
              </a:rPr>
              <a:t>罢黜百家</a:t>
            </a:r>
            <a:r>
              <a:rPr lang="en-US" altLang="zh-CN" sz="3200" b="1" smtClean="0">
                <a:latin typeface="华文中宋" panose="02010600040101010101" charset="-122"/>
                <a:ea typeface="华文中宋" panose="02010600040101010101" charset="-122"/>
                <a:cs typeface="华文中宋" panose="02010600040101010101" charset="-122"/>
                <a:sym typeface="+mn-ea"/>
              </a:rPr>
              <a:t>,</a:t>
            </a:r>
            <a:r>
              <a:rPr lang="zh-CN" altLang="zh-CN" sz="3200" b="1" smtClean="0">
                <a:latin typeface="华文中宋" panose="02010600040101010101" charset="-122"/>
                <a:ea typeface="华文中宋" panose="02010600040101010101" charset="-122"/>
                <a:cs typeface="华文中宋" panose="02010600040101010101" charset="-122"/>
                <a:sym typeface="+mn-ea"/>
              </a:rPr>
              <a:t>独尊儒术</a:t>
            </a:r>
            <a:r>
              <a:rPr lang="en-US" altLang="zh-CN" sz="3200" b="1" smtClean="0">
                <a:latin typeface="华文中宋" panose="02010600040101010101" charset="-122"/>
                <a:ea typeface="华文中宋" panose="02010600040101010101" charset="-122"/>
                <a:cs typeface="华文中宋" panose="02010600040101010101" charset="-122"/>
                <a:sym typeface="+mn-ea"/>
              </a:rPr>
              <a:t>,</a:t>
            </a:r>
            <a:r>
              <a:rPr lang="zh-CN" altLang="zh-CN" sz="3200" b="1" smtClean="0">
                <a:latin typeface="华文中宋" panose="02010600040101010101" charset="-122"/>
                <a:ea typeface="华文中宋" panose="02010600040101010101" charset="-122"/>
                <a:cs typeface="华文中宋" panose="02010600040101010101" charset="-122"/>
                <a:sym typeface="+mn-ea"/>
              </a:rPr>
              <a:t>立五经博士</a:t>
            </a:r>
            <a:r>
              <a:rPr lang="en-US" altLang="zh-CN" sz="3200" b="1" smtClean="0">
                <a:latin typeface="华文中宋" panose="02010600040101010101" charset="-122"/>
                <a:ea typeface="华文中宋" panose="02010600040101010101" charset="-122"/>
                <a:cs typeface="华文中宋" panose="02010600040101010101" charset="-122"/>
                <a:sym typeface="+mn-ea"/>
              </a:rPr>
              <a:t>,</a:t>
            </a:r>
            <a:r>
              <a:rPr lang="zh-CN" altLang="zh-CN" sz="3200" b="1" smtClean="0">
                <a:latin typeface="华文中宋" panose="02010600040101010101" charset="-122"/>
                <a:ea typeface="华文中宋" panose="02010600040101010101" charset="-122"/>
                <a:cs typeface="华文中宋" panose="02010600040101010101" charset="-122"/>
                <a:sym typeface="+mn-ea"/>
              </a:rPr>
              <a:t>向全国各地征召贤良。</a:t>
            </a:r>
            <a:r>
              <a:rPr lang="en-US" altLang="zh-CN" sz="3200" b="1" smtClean="0">
                <a:latin typeface="华文中宋" panose="02010600040101010101" charset="-122"/>
                <a:ea typeface="华文中宋" panose="02010600040101010101" charset="-122"/>
                <a:cs typeface="华文中宋" panose="02010600040101010101" charset="-122"/>
                <a:sym typeface="+mn-ea"/>
              </a:rPr>
              <a:t>90</a:t>
            </a:r>
            <a:r>
              <a:rPr lang="zh-CN" altLang="zh-CN" sz="3200" b="1" smtClean="0">
                <a:latin typeface="华文中宋" panose="02010600040101010101" charset="-122"/>
                <a:ea typeface="华文中宋" panose="02010600040101010101" charset="-122"/>
                <a:cs typeface="华文中宋" panose="02010600040101010101" charset="-122"/>
                <a:sym typeface="+mn-ea"/>
              </a:rPr>
              <a:t>多岁高龄的辕固以贤良身份到了都城长安。后来辕固因年龄太大</a:t>
            </a:r>
            <a:r>
              <a:rPr lang="en-US" altLang="zh-CN" sz="3200" b="1" smtClean="0">
                <a:latin typeface="华文中宋" panose="02010600040101010101" charset="-122"/>
                <a:ea typeface="华文中宋" panose="02010600040101010101" charset="-122"/>
                <a:cs typeface="华文中宋" panose="02010600040101010101" charset="-122"/>
                <a:sym typeface="+mn-ea"/>
              </a:rPr>
              <a:t>,</a:t>
            </a:r>
            <a:r>
              <a:rPr lang="zh-CN" altLang="zh-CN" sz="3200" b="1" smtClean="0">
                <a:latin typeface="华文中宋" panose="02010600040101010101" charset="-122"/>
                <a:ea typeface="华文中宋" panose="02010600040101010101" charset="-122"/>
                <a:cs typeface="华文中宋" panose="02010600040101010101" charset="-122"/>
                <a:sym typeface="+mn-ea"/>
              </a:rPr>
              <a:t>诸儒又对他心存嫉妒</a:t>
            </a:r>
            <a:r>
              <a:rPr lang="en-US" altLang="zh-CN" sz="3200" b="1" smtClean="0">
                <a:latin typeface="华文中宋" panose="02010600040101010101" charset="-122"/>
                <a:ea typeface="华文中宋" panose="02010600040101010101" charset="-122"/>
                <a:cs typeface="华文中宋" panose="02010600040101010101" charset="-122"/>
                <a:sym typeface="+mn-ea"/>
              </a:rPr>
              <a:t>,</a:t>
            </a:r>
            <a:r>
              <a:rPr lang="zh-CN" altLang="zh-CN" sz="3200" b="1" smtClean="0">
                <a:latin typeface="华文中宋" panose="02010600040101010101" charset="-122"/>
                <a:ea typeface="华文中宋" panose="02010600040101010101" charset="-122"/>
                <a:cs typeface="华文中宋" panose="02010600040101010101" charset="-122"/>
                <a:sym typeface="+mn-ea"/>
              </a:rPr>
              <a:t>不久他便罢归故乡。</a:t>
            </a:r>
            <a:r>
              <a:rPr lang="zh-CN" altLang="zh-CN" sz="3200" b="1" smtClean="0">
                <a:solidFill>
                  <a:srgbClr val="FF0000"/>
                </a:solidFill>
                <a:latin typeface="华文中宋" panose="02010600040101010101" charset="-122"/>
                <a:ea typeface="华文中宋" panose="02010600040101010101" charset="-122"/>
                <a:cs typeface="华文中宋" panose="02010600040101010101" charset="-122"/>
                <a:sym typeface="+mn-ea"/>
              </a:rPr>
              <a:t>辕固在儒家学说的发展中发挥了重要作用。他不但精通儒家经典</a:t>
            </a:r>
            <a:r>
              <a:rPr lang="en-US" altLang="zh-CN" sz="3200" b="1" smtClean="0">
                <a:solidFill>
                  <a:srgbClr val="FF0000"/>
                </a:solidFill>
                <a:latin typeface="华文中宋" panose="02010600040101010101" charset="-122"/>
                <a:ea typeface="华文中宋" panose="02010600040101010101" charset="-122"/>
                <a:cs typeface="华文中宋" panose="02010600040101010101" charset="-122"/>
                <a:sym typeface="+mn-ea"/>
              </a:rPr>
              <a:t>,</a:t>
            </a:r>
            <a:r>
              <a:rPr lang="zh-CN" altLang="zh-CN" sz="3200" b="1" smtClean="0">
                <a:solidFill>
                  <a:srgbClr val="FF0000"/>
                </a:solidFill>
                <a:latin typeface="华文中宋" panose="02010600040101010101" charset="-122"/>
                <a:ea typeface="华文中宋" panose="02010600040101010101" charset="-122"/>
                <a:cs typeface="华文中宋" panose="02010600040101010101" charset="-122"/>
                <a:sym typeface="+mn-ea"/>
              </a:rPr>
              <a:t>而且师徒繁衍</a:t>
            </a:r>
            <a:r>
              <a:rPr lang="en-US" altLang="zh-CN" sz="3200" b="1" smtClean="0">
                <a:solidFill>
                  <a:srgbClr val="FF0000"/>
                </a:solidFill>
                <a:latin typeface="华文中宋" panose="02010600040101010101" charset="-122"/>
                <a:ea typeface="华文中宋" panose="02010600040101010101" charset="-122"/>
                <a:cs typeface="华文中宋" panose="02010600040101010101" charset="-122"/>
                <a:sym typeface="+mn-ea"/>
              </a:rPr>
              <a:t>,</a:t>
            </a:r>
            <a:r>
              <a:rPr lang="zh-CN" altLang="zh-CN" sz="3200" b="1" smtClean="0">
                <a:solidFill>
                  <a:srgbClr val="FF0000"/>
                </a:solidFill>
                <a:latin typeface="华文中宋" panose="02010600040101010101" charset="-122"/>
                <a:ea typeface="华文中宋" panose="02010600040101010101" charset="-122"/>
                <a:cs typeface="华文中宋" panose="02010600040101010101" charset="-122"/>
                <a:sym typeface="+mn-ea"/>
              </a:rPr>
              <a:t>桃李满天下</a:t>
            </a:r>
            <a:r>
              <a:rPr lang="en-US" altLang="zh-CN" sz="3200" b="1" smtClean="0">
                <a:solidFill>
                  <a:srgbClr val="FF0000"/>
                </a:solidFill>
                <a:latin typeface="华文中宋" panose="02010600040101010101" charset="-122"/>
                <a:ea typeface="华文中宋" panose="02010600040101010101" charset="-122"/>
                <a:cs typeface="华文中宋" panose="02010600040101010101" charset="-122"/>
                <a:sym typeface="+mn-ea"/>
              </a:rPr>
              <a:t>,</a:t>
            </a:r>
            <a:r>
              <a:rPr lang="zh-CN" altLang="zh-CN" sz="3200" b="1" smtClean="0">
                <a:latin typeface="华文中宋" panose="02010600040101010101" charset="-122"/>
                <a:ea typeface="华文中宋" panose="02010600040101010101" charset="-122"/>
                <a:cs typeface="华文中宋" panose="02010600040101010101" charset="-122"/>
                <a:sym typeface="+mn-ea"/>
              </a:rPr>
              <a:t>形成了一个庞大的以齐人为主的“齐诗学派”</a:t>
            </a:r>
            <a:r>
              <a:rPr lang="en-US" altLang="zh-CN" sz="3200" b="1" smtClean="0">
                <a:latin typeface="华文中宋" panose="02010600040101010101" charset="-122"/>
                <a:ea typeface="华文中宋" panose="02010600040101010101" charset="-122"/>
                <a:cs typeface="华文中宋" panose="02010600040101010101" charset="-122"/>
                <a:sym typeface="+mn-ea"/>
              </a:rPr>
              <a:t>,</a:t>
            </a:r>
            <a:r>
              <a:rPr lang="zh-CN" altLang="zh-CN" sz="3200" b="1" smtClean="0">
                <a:latin typeface="华文中宋" panose="02010600040101010101" charset="-122"/>
                <a:ea typeface="华文中宋" panose="02010600040101010101" charset="-122"/>
                <a:cs typeface="华文中宋" panose="02010600040101010101" charset="-122"/>
                <a:sym typeface="+mn-ea"/>
              </a:rPr>
              <a:t>史称</a:t>
            </a:r>
            <a:r>
              <a:rPr lang="zh-CN" altLang="zh-CN" sz="3200" b="1" smtClean="0">
                <a:solidFill>
                  <a:srgbClr val="C00000"/>
                </a:solidFill>
                <a:latin typeface="华文中宋" panose="02010600040101010101" charset="-122"/>
                <a:ea typeface="华文中宋" panose="02010600040101010101" charset="-122"/>
                <a:cs typeface="华文中宋" panose="02010600040101010101" charset="-122"/>
                <a:sym typeface="+mn-ea"/>
              </a:rPr>
              <a:t>“诸齐以《诗》显贵</a:t>
            </a:r>
            <a:r>
              <a:rPr lang="en-US" altLang="zh-CN" sz="3200" b="1" smtClean="0">
                <a:solidFill>
                  <a:srgbClr val="C00000"/>
                </a:solidFill>
                <a:latin typeface="华文中宋" panose="02010600040101010101" charset="-122"/>
                <a:ea typeface="华文中宋" panose="02010600040101010101" charset="-122"/>
                <a:cs typeface="华文中宋" panose="02010600040101010101" charset="-122"/>
                <a:sym typeface="+mn-ea"/>
              </a:rPr>
              <a:t>,</a:t>
            </a:r>
            <a:r>
              <a:rPr lang="zh-CN" altLang="zh-CN" sz="3200" b="1" smtClean="0">
                <a:solidFill>
                  <a:srgbClr val="C00000"/>
                </a:solidFill>
                <a:latin typeface="华文中宋" panose="02010600040101010101" charset="-122"/>
                <a:ea typeface="华文中宋" panose="02010600040101010101" charset="-122"/>
                <a:cs typeface="华文中宋" panose="02010600040101010101" charset="-122"/>
                <a:sym typeface="+mn-ea"/>
              </a:rPr>
              <a:t>皆固之弟子也”</a:t>
            </a:r>
            <a:r>
              <a:rPr lang="zh-CN" altLang="zh-CN" sz="3200" b="1" smtClean="0">
                <a:latin typeface="华文中宋" panose="02010600040101010101" charset="-122"/>
                <a:ea typeface="华文中宋" panose="02010600040101010101" charset="-122"/>
                <a:cs typeface="华文中宋" panose="02010600040101010101" charset="-122"/>
                <a:sym typeface="+mn-ea"/>
              </a:rPr>
              <a:t>。</a:t>
            </a:r>
            <a:endParaRPr lang="zh-CN" altLang="zh-CN" sz="3200" b="1" smtClean="0">
              <a:latin typeface="华文中宋" panose="02010600040101010101" charset="-122"/>
              <a:ea typeface="华文中宋" panose="02010600040101010101" charset="-122"/>
              <a:cs typeface="华文中宋" panose="02010600040101010101" charset="-122"/>
              <a:sym typeface="+mn-ea"/>
            </a:endParaRPr>
          </a:p>
        </p:txBody>
      </p:sp>
      <p:sp>
        <p:nvSpPr>
          <p:cNvPr id="6" name="文本框 5"/>
          <p:cNvSpPr txBox="1"/>
          <p:nvPr/>
        </p:nvSpPr>
        <p:spPr>
          <a:xfrm>
            <a:off x="5323840" y="332740"/>
            <a:ext cx="1543685" cy="706755"/>
          </a:xfrm>
          <a:prstGeom prst="rect">
            <a:avLst/>
          </a:prstGeom>
          <a:noFill/>
        </p:spPr>
        <p:txBody>
          <a:bodyPr wrap="none" rtlCol="0">
            <a:spAutoFit/>
          </a:bodyPr>
          <a:p>
            <a:pPr algn="l"/>
            <a:r>
              <a:rPr lang="zh-CN" altLang="zh-CN" sz="4000" b="1" smtClean="0">
                <a:solidFill>
                  <a:srgbClr val="FF0000"/>
                </a:solidFill>
                <a:sym typeface="+mn-ea"/>
              </a:rPr>
              <a:t>辕</a:t>
            </a:r>
            <a:r>
              <a:rPr lang="en-US" altLang="zh-CN" sz="4000" b="1" smtClean="0">
                <a:solidFill>
                  <a:srgbClr val="FF0000"/>
                </a:solidFill>
                <a:sym typeface="+mn-ea"/>
              </a:rPr>
              <a:t>   </a:t>
            </a:r>
            <a:r>
              <a:rPr lang="zh-CN" altLang="zh-CN" sz="4000" b="1" smtClean="0">
                <a:solidFill>
                  <a:srgbClr val="FF0000"/>
                </a:solidFill>
                <a:sym typeface="+mn-ea"/>
              </a:rPr>
              <a:t>固</a:t>
            </a:r>
            <a:endParaRPr lang="zh-CN" altLang="zh-CN" sz="4000" b="1" smtClean="0">
              <a:solidFill>
                <a:srgbClr val="FF0000"/>
              </a:solidFill>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000"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childTnLst>
                                </p:cTn>
                              </p:par>
                              <p:par>
                                <p:cTn id="9" presetID="2" presetClass="entr" presetSubtype="4" fill="hold" grpId="0" nodeType="withEffect">
                                  <p:stCondLst>
                                    <p:cond delay="0"/>
                                  </p:stCondLst>
                                  <p:childTnLst>
                                    <p:set>
                                      <p:cBhvr>
                                        <p:cTn id="10" dur="1000" fill="hold">
                                          <p:stCondLst>
                                            <p:cond delay="0"/>
                                          </p:stCondLst>
                                        </p:cTn>
                                        <p:tgtEl>
                                          <p:spTgt spid="6"/>
                                        </p:tgtEl>
                                        <p:attrNameLst>
                                          <p:attrName>style.visibility</p:attrName>
                                        </p:attrNameLst>
                                      </p:cBhvr>
                                      <p:to>
                                        <p:strVal val="visible"/>
                                      </p:to>
                                    </p:set>
                                    <p:anim calcmode="lin" valueType="num">
                                      <p:cBhvr additive="base">
                                        <p:cTn id="11" dur="1000" fill="hold"/>
                                        <p:tgtEl>
                                          <p:spTgt spid="6"/>
                                        </p:tgtEl>
                                        <p:attrNameLst>
                                          <p:attrName>ppt_x</p:attrName>
                                        </p:attrNameLst>
                                      </p:cBhvr>
                                      <p:tavLst>
                                        <p:tav tm="0">
                                          <p:val>
                                            <p:strVal val="#ppt_x"/>
                                          </p:val>
                                        </p:tav>
                                        <p:tav tm="100000">
                                          <p:val>
                                            <p:strVal val="#ppt_x"/>
                                          </p:val>
                                        </p:tav>
                                      </p:tavLst>
                                    </p:anim>
                                    <p:anim calcmode="lin" valueType="num">
                                      <p:cBhvr additive="base">
                                        <p:cTn id="12" dur="1000" fill="hold"/>
                                        <p:tgtEl>
                                          <p:spTgt spid="6"/>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55" presetClass="entr" presetSubtype="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1000" fill="hold"/>
                                        <p:tgtEl>
                                          <p:spTgt spid="5"/>
                                        </p:tgtEl>
                                        <p:attrNameLst>
                                          <p:attrName>ppt_w</p:attrName>
                                        </p:attrNameLst>
                                      </p:cBhvr>
                                      <p:tavLst>
                                        <p:tav tm="0">
                                          <p:val>
                                            <p:strVal val="#ppt_w*0.70"/>
                                          </p:val>
                                        </p:tav>
                                        <p:tav tm="100000">
                                          <p:val>
                                            <p:strVal val="#ppt_w"/>
                                          </p:val>
                                        </p:tav>
                                      </p:tavLst>
                                    </p:anim>
                                    <p:anim calcmode="lin" valueType="num">
                                      <p:cBhvr>
                                        <p:cTn id="17" dur="1000" fill="hold"/>
                                        <p:tgtEl>
                                          <p:spTgt spid="5"/>
                                        </p:tgtEl>
                                        <p:attrNameLst>
                                          <p:attrName>ppt_h</p:attrName>
                                        </p:attrNameLst>
                                      </p:cBhvr>
                                      <p:tavLst>
                                        <p:tav tm="0">
                                          <p:val>
                                            <p:strVal val="#ppt_h"/>
                                          </p:val>
                                        </p:tav>
                                        <p:tav tm="100000">
                                          <p:val>
                                            <p:strVal val="#ppt_h"/>
                                          </p:val>
                                        </p:tav>
                                      </p:tavLst>
                                    </p:anim>
                                    <p:animEffect transition="in" filter="fade">
                                      <p:cBhvr>
                                        <p:cTn id="18"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5" grpId="0"/>
    </p:bldLst>
  </p:timing>
</p:sld>
</file>

<file path=ppt/tags/tag1.xml><?xml version="1.0" encoding="utf-8"?>
<p:tagLst xmlns:p="http://schemas.openxmlformats.org/presentationml/2006/main">
  <p:tag name="KSO_WM_BEAUTIFY_FLAG" val="#wm#"/>
  <p:tag name="KSO_WM_TEMPLATE_CATEGORY" val="custom"/>
  <p:tag name="KSO_WM_TEMPLATE_INDEX" val="160411"/>
</p:tagLst>
</file>

<file path=ppt/tags/tag2.xml><?xml version="1.0" encoding="utf-8"?>
<p:tagLst xmlns:p="http://schemas.openxmlformats.org/presentationml/2006/main">
  <p:tag name="KSO_WM_UNIT_PLACING_PICTURE_USER_VIEWPORT" val="{&quot;height&quot;:6165,&quot;width&quot;:3825}"/>
</p:tagLst>
</file>

<file path=ppt/tags/tag3.xml><?xml version="1.0" encoding="utf-8"?>
<p:tagLst xmlns:p="http://schemas.openxmlformats.org/presentationml/2006/main">
  <p:tag name="KSO_WM_BEAUTIFY_FLAG" val="#wm#"/>
  <p:tag name="KSO_WM_CHIP_FILLPROP" val="[[{&quot;fill_id&quot;:&quot;15d635f685fd4d2491c2cd80a5f3ea4a&quot;,&quot;fill_align&quot;:&quot;lm&quot;,&quot;text_align&quot;:&quot;lm&quot;,&quot;text_direction&quot;:&quot;horizontal&quot;,&quot;chip_types&quot;:[&quot;header&quot;]},{&quot;fill_id&quot;:&quot;9cbd9f1010bd4d7788a004738f3d0e36&quot;,&quot;fill_align&quot;:&quot;lm&quot;,&quot;text_align&quot;:&quot;lm&quot;,&quot;text_direction&quot;:&quot;horizontal&quot;,&quot;chip_types&quot;:[&quot;pictext&quot;,&quot;text&quot;,&quot;picture&quot;,&quot;chart&quot;,&quot;table&quot;,&quot;video&quot;],&quot;support_features&quot;:[&quot;collage&quot;,&quot;carousel&quot;,&quot;creativecrop&quot;]},{&quot;fill_id&quot;:&quot;2d6de27137194b1b9669246963d33e19&quot;,&quot;fill_align&quot;:&quot;lm&quot;,&quot;text_align&quot;:&quot;lm&quot;,&quot;text_direction&quot;:&quot;horizontal&quot;,&quot;chip_types&quot;:[&quot;pictext&quot;,&quot;text&quot;,&quot;picture&quot;,&quot;chart&quot;,&quot;table&quot;]}],[{&quot;fill_id&quot;:&quot;15d635f685fd4d2491c2cd80a5f3ea4a&quot;,&quot;fill_align&quot;:&quot;lm&quot;,&quot;text_align&quot;:&quot;lm&quot;,&quot;text_direction&quot;:&quot;horizontal&quot;,&quot;chip_types&quot;:[&quot;header&quot;]},{&quot;fill_id&quot;:&quot;9cbd9f1010bd4d7788a004738f3d0e36&quot;,&quot;fill_align&quot;:&quot;lm&quot;,&quot;text_align&quot;:&quot;lm&quot;,&quot;text_direction&quot;:&quot;horizontal&quot;,&quot;chip_types&quot;:[&quot;pictext&quot;,&quot;text&quot;,&quot;picture&quot;,&quot;chart&quot;,&quot;table&quot;,&quot;video&quot;]},{&quot;fill_id&quot;:&quot;2d6de27137194b1b9669246963d33e19&quot;,&quot;fill_align&quot;:&quot;lm&quot;,&quot;text_align&quot;:&quot;lm&quot;,&quot;text_direction&quot;:&quot;horizontal&quot;,&quot;chip_types&quot;:[&quot;pictext&quot;,&quot;text&quot;,&quot;picture&quot;,&quot;chart&quot;,&quot;table&quot;,&quot;video&quot;],&quot;support_features&quot;:[&quot;collage&quot;,&quot;carousel&quot;,&quot;creativecrop&quot;]}]]"/>
  <p:tag name="KSO_WM_CHIP_GROUPID" val="5f0e62ba8050c250ba65b19c"/>
  <p:tag name="KSO_WM_CHIP_INFOS" val="{&quot;layout_type&quot;:&quot;leftright&quot;,&quot;tags&quot;:{&quot;style&quot;:[&quot;商务&quot;,&quot;简约&quot;,&quot;文艺清新&quot;,&quot;中国风&quot;,&quot;卡通&quot;,&quot;欧美风&quot;,&quot;黑板风&quot;,&quot;渐变风&quot;,&quot;党政风&quot;]},&quot;slide_type&quot;:[&quot;text&quot;],&quot;aspect_ratio&quot;:&quot;16:9&quot;}"/>
  <p:tag name="KSO_WM_CHIP_XID" val="5f0e62ba8050c250ba65b19d"/>
  <p:tag name="KSO_WM_SLIDE_BACKGROUND" val="[&quot;leftRight&quot;]"/>
  <p:tag name="KSO_WM_SLIDE_BACKGROUND_TYPE" val="leftRight"/>
  <p:tag name="KSO_WM_SLIDE_BK_DARK_LIGHT" val="2"/>
  <p:tag name="KSO_WM_SLIDE_ID" val="diagram20209303_1"/>
  <p:tag name="KSO_WM_SLIDE_INDEX" val="1"/>
  <p:tag name="KSO_WM_SLIDE_ITEM_CNT" val="0"/>
  <p:tag name="KSO_WM_SLIDE_LAYOUT" val="a_f"/>
  <p:tag name="KSO_WM_SLIDE_LAYOUT_CNT" val="1_2"/>
  <p:tag name="KSO_WM_SLIDE_LAYOUT_INFO" val="{&quot;direction&quot;:1,&quot;id&quot;:&quot;2020-07-20T10:33:48&quot;,&quot;maxSize&quot;:{&quot;size1&quot;:37.690172514319421},&quot;minSize&quot;:{&quot;size1&quot;:37.690172514319421},&quot;normalSize&quot;:{&quot;size1&quot;:37.690172514319421},&quot;subLayout&quot;:[{&quot;backgroundInfo&quot;:[{&quot;bottom&quot;:0,&quot;bottomAbs&quot;:false,&quot;left&quot;:0,&quot;leftAbs&quot;:false,&quot;right&quot;:0,&quot;rightAbs&quot;:false,&quot;top&quot;:0,&quot;topAbs&quot;:false,&quot;type&quot;:&quot;leftRight&quot;}],&quot;id&quot;:&quot;2020-07-20T10:33:48&quot;,&quot;margin&quot;:{&quot;bottom&quot;:9.3129997253417969,&quot;left&quot;:1.6319999694824219,&quot;right&quot;:0.87300002574920654,&quot;top&quot;:7.619999885559082},&quot;type&quot;:0},{&quot;id&quot;:&quot;2020-07-20T10:33:48&quot;,&quot;maxSize&quot;:{&quot;size1&quot;:57.799999999999997},&quot;minSize&quot;:{&quot;size1&quot;:37.799999999999997},&quot;normalSize&quot;:{&quot;size1&quot;:41.605555555555547},&quot;subLayout&quot;:[{&quot;id&quot;:&quot;2020-07-20T10:33:48&quot;,&quot;margin&quot;:{&quot;bottom&quot;:0.026000002399086952,&quot;left&quot;:1.659000039100647,&quot;right&quot;:1.6929999589920044,&quot;top&quot;:1.6929999589920044},&quot;type&quot;:0},{&quot;id&quot;:&quot;2020-07-20T10:33:48&quot;,&quot;margin&quot;:{&quot;bottom&quot;:1.6929999589920044,&quot;left&quot;:1.6599999666213989,&quot;right&quot;:1.6929999589920044,&quot;top&quot;:0.81999999284744263},&quot;type&quot;:0}],&quot;type&quot;:0}],&quot;type&quot;:0}"/>
  <p:tag name="KSO_WM_SLIDE_POSITION" val="0*0"/>
  <p:tag name="KSO_WM_SLIDE_RATIO" val="1.777778"/>
  <p:tag name="KSO_WM_SLIDE_SIZE" val="912*540"/>
  <p:tag name="KSO_WM_SLIDE_SUBTYPE" val="pureTxt"/>
  <p:tag name="KSO_WM_SLIDE_SUPPORT_FEATURE_TYPE" val="0"/>
  <p:tag name="KSO_WM_SLIDE_TYPE" val="text"/>
  <p:tag name="KSO_WM_TAG_VERSION" val="1.0"/>
  <p:tag name="KSO_WM_TEMPLATE_ASSEMBLE_GROUPID" val="5f15028b8050c250ba65d27d"/>
  <p:tag name="KSO_WM_TEMPLATE_ASSEMBLE_XID" val="5f15028b8050c250ba65d27d"/>
  <p:tag name="KSO_WM_TEMPLATE_CATEGORY" val="diagram"/>
  <p:tag name="KSO_WM_TEMPLATE_COLOR_TYPE" val="1"/>
  <p:tag name="KSO_WM_TEMPLATE_INDEX" val="20209303"/>
  <p:tag name="KSO_WM_TEMPLATE_MASTER_TYPE" val="0"/>
  <p:tag name="KSO_WM_TEMPLATE_SUBCATEGORY" val="21"/>
</p:tagLst>
</file>

<file path=ppt/tags/tag4.xml><?xml version="1.0" encoding="utf-8"?>
<p:tagLst xmlns:p="http://schemas.openxmlformats.org/presentationml/2006/main">
  <p:tag name="KSO_WM_BEAUTIFY_FLAG" val="#wm#"/>
  <p:tag name="KSO_WM_TEMPLATE_CATEGORY" val="diagram"/>
  <p:tag name="KSO_WM_TEMPLATE_INDEX" val="20209303"/>
</p:tagLst>
</file>

<file path=ppt/tags/tag5.xml><?xml version="1.0" encoding="utf-8"?>
<p:tagLst xmlns:p="http://schemas.openxmlformats.org/presentationml/2006/main">
  <p:tag name="KSO_WM_BEAUTIFY_FLAG" val="#wm#"/>
  <p:tag name="KSO_WM_TEMPLATE_CATEGORY" val="diagram"/>
  <p:tag name="KSO_WM_TEMPLATE_INDEX" val="20209303"/>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3410</Words>
  <Application>WPS 演示</Application>
  <PresentationFormat>宽屏</PresentationFormat>
  <Paragraphs>140</Paragraphs>
  <Slides>18</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18</vt:i4>
      </vt:variant>
    </vt:vector>
  </HeadingPairs>
  <TitlesOfParts>
    <vt:vector size="30" baseType="lpstr">
      <vt:lpstr>Arial</vt:lpstr>
      <vt:lpstr>宋体</vt:lpstr>
      <vt:lpstr>Wingdings</vt:lpstr>
      <vt:lpstr>华文行楷</vt:lpstr>
      <vt:lpstr>Times New Roman</vt:lpstr>
      <vt:lpstr>华文中宋</vt:lpstr>
      <vt:lpstr>微软雅黑</vt:lpstr>
      <vt:lpstr>楷体</vt:lpstr>
      <vt:lpstr>Times New Roman</vt:lpstr>
      <vt:lpstr>Arial Unicode MS</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ASUS</dc:creator>
  <cp:lastModifiedBy>赵生勤  高中语文  潇洒走一回</cp:lastModifiedBy>
  <cp:revision>7</cp:revision>
  <dcterms:created xsi:type="dcterms:W3CDTF">2021-09-28T03:28:00Z</dcterms:created>
  <dcterms:modified xsi:type="dcterms:W3CDTF">2021-12-18T07:52:27Z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2F4FD8B0C4FA4423AD452C073FEBE7FC</vt:lpwstr>
  </property>
  <property fmtid="{D5CDD505-2E9C-101B-9397-08002B2CF9AE}" pid="3" name="KSOProductBuildVer">
    <vt:lpwstr>2052-11.1.0.11115</vt:lpwstr>
  </property>
</Properties>
</file>