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EDFFB9"/>
    <a:srgbClr val="FF66FF"/>
    <a:srgbClr val="FF99FF"/>
    <a:srgbClr val="FFCC66"/>
    <a:srgbClr val="FFCCFF"/>
    <a:srgbClr val="FFFF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127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2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27D4A-A972-4824-AD83-63C70B07E539}" type="datetimeFigureOut">
              <a:rPr lang="zh-CN" altLang="en-US"/>
              <a:pPr>
                <a:defRPr/>
              </a:pPr>
              <a:t>2017/8/9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6EE3D9F-70CC-4101-99D9-365D716AA1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9826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1" descr="ab444bcfd516282693457ea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400050" y="1157288"/>
            <a:ext cx="3481388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158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614363" y="3824288"/>
            <a:ext cx="3000375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8968B-B29D-4177-A79E-A4ED3CA4B0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9828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B4B59-8A8B-4FCD-86D0-DECB0B61BE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911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24650" y="0"/>
            <a:ext cx="2089150" cy="61261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115050" cy="61261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C45BE-8CC2-485A-BB5D-3B219DE242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158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200" y="0"/>
            <a:ext cx="8229600" cy="5699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589A5-7BFF-459D-888D-BB51358822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5119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4F358-914E-40CB-A6BC-BCF8F2BF78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4998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E2D09-33F5-4605-A454-8AEF4073B7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8275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20E4F-0862-4A5E-AC00-69C02DC921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536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29613-8311-4568-BA5B-6219C62E00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82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B180-B123-4F93-B0FE-1DAB08B15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0819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8BD6A-6121-4DDD-B3F9-3558140B5F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4218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E0555-496A-42A2-81DE-46D8F978EC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760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736D4-A69C-4CAF-A077-EAFEF51D2F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3401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6"/>
          <p:cNvGrpSpPr>
            <a:grpSpLocks/>
          </p:cNvGrpSpPr>
          <p:nvPr userDrawn="1"/>
        </p:nvGrpSpPr>
        <p:grpSpPr bwMode="auto">
          <a:xfrm>
            <a:off x="0" y="6223000"/>
            <a:ext cx="5207000" cy="635000"/>
            <a:chOff x="0" y="3920"/>
            <a:chExt cx="3280" cy="400"/>
          </a:xfrm>
        </p:grpSpPr>
        <p:grpSp>
          <p:nvGrpSpPr>
            <p:cNvPr id="1048" name="Group 27"/>
            <p:cNvGrpSpPr>
              <a:grpSpLocks/>
            </p:cNvGrpSpPr>
            <p:nvPr/>
          </p:nvGrpSpPr>
          <p:grpSpPr bwMode="auto">
            <a:xfrm>
              <a:off x="672" y="3920"/>
              <a:ext cx="283" cy="400"/>
              <a:chOff x="3632" y="2276"/>
              <a:chExt cx="451" cy="676"/>
            </a:xfrm>
          </p:grpSpPr>
          <p:sp>
            <p:nvSpPr>
              <p:cNvPr id="1052" name="Freeform 28"/>
              <p:cNvSpPr>
                <a:spLocks/>
              </p:cNvSpPr>
              <p:nvPr/>
            </p:nvSpPr>
            <p:spPr bwMode="auto">
              <a:xfrm rot="-3019062">
                <a:off x="3699" y="2300"/>
                <a:ext cx="167" cy="301"/>
              </a:xfrm>
              <a:custGeom>
                <a:avLst/>
                <a:gdLst>
                  <a:gd name="T0" fmla="*/ 54 w 264"/>
                  <a:gd name="T1" fmla="*/ 95 h 954"/>
                  <a:gd name="T2" fmla="*/ 106 w 264"/>
                  <a:gd name="T3" fmla="*/ 48 h 954"/>
                  <a:gd name="T4" fmla="*/ 54 w 264"/>
                  <a:gd name="T5" fmla="*/ 0 h 954"/>
                  <a:gd name="T6" fmla="*/ 0 w 264"/>
                  <a:gd name="T7" fmla="*/ 47 h 954"/>
                  <a:gd name="T8" fmla="*/ 54 w 264"/>
                  <a:gd name="T9" fmla="*/ 95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Freeform 29"/>
              <p:cNvSpPr>
                <a:spLocks/>
              </p:cNvSpPr>
              <p:nvPr/>
            </p:nvSpPr>
            <p:spPr bwMode="auto">
              <a:xfrm rot="2400000">
                <a:off x="3916" y="2276"/>
                <a:ext cx="167" cy="301"/>
              </a:xfrm>
              <a:custGeom>
                <a:avLst/>
                <a:gdLst>
                  <a:gd name="T0" fmla="*/ 54 w 264"/>
                  <a:gd name="T1" fmla="*/ 95 h 954"/>
                  <a:gd name="T2" fmla="*/ 106 w 264"/>
                  <a:gd name="T3" fmla="*/ 48 h 954"/>
                  <a:gd name="T4" fmla="*/ 54 w 264"/>
                  <a:gd name="T5" fmla="*/ 0 h 954"/>
                  <a:gd name="T6" fmla="*/ 0 w 264"/>
                  <a:gd name="T7" fmla="*/ 47 h 954"/>
                  <a:gd name="T8" fmla="*/ 54 w 264"/>
                  <a:gd name="T9" fmla="*/ 95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Rectangle 30"/>
              <p:cNvSpPr>
                <a:spLocks noChangeArrowheads="1"/>
              </p:cNvSpPr>
              <p:nvPr/>
            </p:nvSpPr>
            <p:spPr bwMode="auto">
              <a:xfrm>
                <a:off x="3889" y="2536"/>
                <a:ext cx="32" cy="41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sp>
          <p:nvSpPr>
            <p:cNvPr id="1049" name="Rectangle 31"/>
            <p:cNvSpPr>
              <a:spLocks noChangeArrowheads="1"/>
            </p:cNvSpPr>
            <p:nvPr/>
          </p:nvSpPr>
          <p:spPr bwMode="auto">
            <a:xfrm>
              <a:off x="0" y="4293"/>
              <a:ext cx="832" cy="2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050" name="Rectangle 32"/>
            <p:cNvSpPr>
              <a:spLocks noChangeArrowheads="1"/>
            </p:cNvSpPr>
            <p:nvPr/>
          </p:nvSpPr>
          <p:spPr bwMode="auto">
            <a:xfrm>
              <a:off x="0" y="4224"/>
              <a:ext cx="832" cy="3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051" name="Rectangle 33"/>
            <p:cNvSpPr>
              <a:spLocks noChangeArrowheads="1"/>
            </p:cNvSpPr>
            <p:nvPr/>
          </p:nvSpPr>
          <p:spPr bwMode="auto">
            <a:xfrm flipH="1">
              <a:off x="832" y="4256"/>
              <a:ext cx="2448" cy="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grpSp>
        <p:nvGrpSpPr>
          <p:cNvPr id="1027" name="Group 12"/>
          <p:cNvGrpSpPr>
            <a:grpSpLocks/>
          </p:cNvGrpSpPr>
          <p:nvPr userDrawn="1"/>
        </p:nvGrpSpPr>
        <p:grpSpPr bwMode="auto">
          <a:xfrm>
            <a:off x="0" y="0"/>
            <a:ext cx="9144000" cy="587375"/>
            <a:chOff x="0" y="0"/>
            <a:chExt cx="5760" cy="286"/>
          </a:xfrm>
        </p:grpSpPr>
        <p:sp>
          <p:nvSpPr>
            <p:cNvPr id="1046" name="Rectangle 7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185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1047" name="Rectangle 10"/>
            <p:cNvSpPr>
              <a:spLocks noChangeArrowheads="1"/>
            </p:cNvSpPr>
            <p:nvPr userDrawn="1"/>
          </p:nvSpPr>
          <p:spPr bwMode="auto">
            <a:xfrm>
              <a:off x="0" y="131"/>
              <a:ext cx="5760" cy="155"/>
            </a:xfrm>
            <a:prstGeom prst="rect">
              <a:avLst/>
            </a:prstGeom>
            <a:solidFill>
              <a:srgbClr val="FFFF99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4200" y="0"/>
            <a:ext cx="822960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156EDDC3-9A0E-4734-B865-22FE57A50E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1033" name="Group 13"/>
          <p:cNvGrpSpPr>
            <a:grpSpLocks/>
          </p:cNvGrpSpPr>
          <p:nvPr userDrawn="1"/>
        </p:nvGrpSpPr>
        <p:grpSpPr bwMode="auto">
          <a:xfrm>
            <a:off x="7810500" y="0"/>
            <a:ext cx="1160463" cy="558800"/>
            <a:chOff x="4920" y="0"/>
            <a:chExt cx="731" cy="352"/>
          </a:xfrm>
        </p:grpSpPr>
        <p:grpSp>
          <p:nvGrpSpPr>
            <p:cNvPr id="1034" name="Group 14"/>
            <p:cNvGrpSpPr>
              <a:grpSpLocks/>
            </p:cNvGrpSpPr>
            <p:nvPr/>
          </p:nvGrpSpPr>
          <p:grpSpPr bwMode="auto">
            <a:xfrm>
              <a:off x="4920" y="0"/>
              <a:ext cx="235" cy="352"/>
              <a:chOff x="3632" y="2276"/>
              <a:chExt cx="451" cy="676"/>
            </a:xfrm>
          </p:grpSpPr>
          <p:sp>
            <p:nvSpPr>
              <p:cNvPr id="1043" name="Freeform 15"/>
              <p:cNvSpPr>
                <a:spLocks/>
              </p:cNvSpPr>
              <p:nvPr/>
            </p:nvSpPr>
            <p:spPr bwMode="auto">
              <a:xfrm rot="-3019062">
                <a:off x="3698" y="2300"/>
                <a:ext cx="169" cy="301"/>
              </a:xfrm>
              <a:custGeom>
                <a:avLst/>
                <a:gdLst>
                  <a:gd name="T0" fmla="*/ 56 w 264"/>
                  <a:gd name="T1" fmla="*/ 95 h 954"/>
                  <a:gd name="T2" fmla="*/ 108 w 264"/>
                  <a:gd name="T3" fmla="*/ 48 h 954"/>
                  <a:gd name="T4" fmla="*/ 56 w 264"/>
                  <a:gd name="T5" fmla="*/ 0 h 954"/>
                  <a:gd name="T6" fmla="*/ 0 w 264"/>
                  <a:gd name="T7" fmla="*/ 47 h 954"/>
                  <a:gd name="T8" fmla="*/ 56 w 264"/>
                  <a:gd name="T9" fmla="*/ 95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4" name="Freeform 16"/>
              <p:cNvSpPr>
                <a:spLocks/>
              </p:cNvSpPr>
              <p:nvPr/>
            </p:nvSpPr>
            <p:spPr bwMode="auto">
              <a:xfrm rot="2400000">
                <a:off x="3914" y="2276"/>
                <a:ext cx="169" cy="302"/>
              </a:xfrm>
              <a:custGeom>
                <a:avLst/>
                <a:gdLst>
                  <a:gd name="T0" fmla="*/ 56 w 264"/>
                  <a:gd name="T1" fmla="*/ 96 h 954"/>
                  <a:gd name="T2" fmla="*/ 108 w 264"/>
                  <a:gd name="T3" fmla="*/ 48 h 954"/>
                  <a:gd name="T4" fmla="*/ 56 w 264"/>
                  <a:gd name="T5" fmla="*/ 0 h 954"/>
                  <a:gd name="T6" fmla="*/ 0 w 264"/>
                  <a:gd name="T7" fmla="*/ 47 h 954"/>
                  <a:gd name="T8" fmla="*/ 56 w 264"/>
                  <a:gd name="T9" fmla="*/ 96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5" name="Rectangle 17"/>
              <p:cNvSpPr>
                <a:spLocks noChangeArrowheads="1"/>
              </p:cNvSpPr>
              <p:nvPr/>
            </p:nvSpPr>
            <p:spPr bwMode="auto">
              <a:xfrm>
                <a:off x="3887" y="2535"/>
                <a:ext cx="33" cy="4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grpSp>
          <p:nvGrpSpPr>
            <p:cNvPr id="1035" name="Group 18"/>
            <p:cNvGrpSpPr>
              <a:grpSpLocks/>
            </p:cNvGrpSpPr>
            <p:nvPr/>
          </p:nvGrpSpPr>
          <p:grpSpPr bwMode="auto">
            <a:xfrm>
              <a:off x="5168" y="0"/>
              <a:ext cx="235" cy="352"/>
              <a:chOff x="3632" y="2276"/>
              <a:chExt cx="451" cy="676"/>
            </a:xfrm>
          </p:grpSpPr>
          <p:sp>
            <p:nvSpPr>
              <p:cNvPr id="1040" name="Freeform 19"/>
              <p:cNvSpPr>
                <a:spLocks/>
              </p:cNvSpPr>
              <p:nvPr/>
            </p:nvSpPr>
            <p:spPr bwMode="auto">
              <a:xfrm rot="-3019062">
                <a:off x="3698" y="2300"/>
                <a:ext cx="169" cy="301"/>
              </a:xfrm>
              <a:custGeom>
                <a:avLst/>
                <a:gdLst>
                  <a:gd name="T0" fmla="*/ 56 w 264"/>
                  <a:gd name="T1" fmla="*/ 95 h 954"/>
                  <a:gd name="T2" fmla="*/ 108 w 264"/>
                  <a:gd name="T3" fmla="*/ 48 h 954"/>
                  <a:gd name="T4" fmla="*/ 56 w 264"/>
                  <a:gd name="T5" fmla="*/ 0 h 954"/>
                  <a:gd name="T6" fmla="*/ 0 w 264"/>
                  <a:gd name="T7" fmla="*/ 47 h 954"/>
                  <a:gd name="T8" fmla="*/ 56 w 264"/>
                  <a:gd name="T9" fmla="*/ 95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1" name="Freeform 20"/>
              <p:cNvSpPr>
                <a:spLocks/>
              </p:cNvSpPr>
              <p:nvPr/>
            </p:nvSpPr>
            <p:spPr bwMode="auto">
              <a:xfrm rot="2400000">
                <a:off x="3914" y="2276"/>
                <a:ext cx="169" cy="302"/>
              </a:xfrm>
              <a:custGeom>
                <a:avLst/>
                <a:gdLst>
                  <a:gd name="T0" fmla="*/ 56 w 264"/>
                  <a:gd name="T1" fmla="*/ 96 h 954"/>
                  <a:gd name="T2" fmla="*/ 108 w 264"/>
                  <a:gd name="T3" fmla="*/ 48 h 954"/>
                  <a:gd name="T4" fmla="*/ 56 w 264"/>
                  <a:gd name="T5" fmla="*/ 0 h 954"/>
                  <a:gd name="T6" fmla="*/ 0 w 264"/>
                  <a:gd name="T7" fmla="*/ 47 h 954"/>
                  <a:gd name="T8" fmla="*/ 56 w 264"/>
                  <a:gd name="T9" fmla="*/ 96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2" name="Rectangle 21"/>
              <p:cNvSpPr>
                <a:spLocks noChangeArrowheads="1"/>
              </p:cNvSpPr>
              <p:nvPr/>
            </p:nvSpPr>
            <p:spPr bwMode="auto">
              <a:xfrm>
                <a:off x="3887" y="2535"/>
                <a:ext cx="33" cy="4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  <p:grpSp>
          <p:nvGrpSpPr>
            <p:cNvPr id="1036" name="Group 22"/>
            <p:cNvGrpSpPr>
              <a:grpSpLocks/>
            </p:cNvGrpSpPr>
            <p:nvPr/>
          </p:nvGrpSpPr>
          <p:grpSpPr bwMode="auto">
            <a:xfrm>
              <a:off x="5416" y="0"/>
              <a:ext cx="235" cy="352"/>
              <a:chOff x="3632" y="2276"/>
              <a:chExt cx="451" cy="676"/>
            </a:xfrm>
          </p:grpSpPr>
          <p:sp>
            <p:nvSpPr>
              <p:cNvPr id="1037" name="Freeform 23"/>
              <p:cNvSpPr>
                <a:spLocks/>
              </p:cNvSpPr>
              <p:nvPr/>
            </p:nvSpPr>
            <p:spPr bwMode="auto">
              <a:xfrm rot="-3019062">
                <a:off x="3698" y="2300"/>
                <a:ext cx="169" cy="301"/>
              </a:xfrm>
              <a:custGeom>
                <a:avLst/>
                <a:gdLst>
                  <a:gd name="T0" fmla="*/ 56 w 264"/>
                  <a:gd name="T1" fmla="*/ 95 h 954"/>
                  <a:gd name="T2" fmla="*/ 108 w 264"/>
                  <a:gd name="T3" fmla="*/ 48 h 954"/>
                  <a:gd name="T4" fmla="*/ 56 w 264"/>
                  <a:gd name="T5" fmla="*/ 0 h 954"/>
                  <a:gd name="T6" fmla="*/ 0 w 264"/>
                  <a:gd name="T7" fmla="*/ 47 h 954"/>
                  <a:gd name="T8" fmla="*/ 56 w 264"/>
                  <a:gd name="T9" fmla="*/ 95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8" name="Freeform 24"/>
              <p:cNvSpPr>
                <a:spLocks/>
              </p:cNvSpPr>
              <p:nvPr/>
            </p:nvSpPr>
            <p:spPr bwMode="auto">
              <a:xfrm rot="2400000">
                <a:off x="3914" y="2276"/>
                <a:ext cx="169" cy="302"/>
              </a:xfrm>
              <a:custGeom>
                <a:avLst/>
                <a:gdLst>
                  <a:gd name="T0" fmla="*/ 56 w 264"/>
                  <a:gd name="T1" fmla="*/ 96 h 954"/>
                  <a:gd name="T2" fmla="*/ 108 w 264"/>
                  <a:gd name="T3" fmla="*/ 48 h 954"/>
                  <a:gd name="T4" fmla="*/ 56 w 264"/>
                  <a:gd name="T5" fmla="*/ 0 h 954"/>
                  <a:gd name="T6" fmla="*/ 0 w 264"/>
                  <a:gd name="T7" fmla="*/ 47 h 954"/>
                  <a:gd name="T8" fmla="*/ 56 w 264"/>
                  <a:gd name="T9" fmla="*/ 96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9" name="Rectangle 25"/>
              <p:cNvSpPr>
                <a:spLocks noChangeArrowheads="1"/>
              </p:cNvSpPr>
              <p:nvPr/>
            </p:nvSpPr>
            <p:spPr bwMode="auto">
              <a:xfrm>
                <a:off x="3887" y="2535"/>
                <a:ext cx="33" cy="4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华文细黑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-5Bwallco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0"/>
            <a:ext cx="9972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124075" y="2892425"/>
            <a:ext cx="6288088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solidFill>
                  <a:schemeClr val="accent2"/>
                </a:solidFill>
              </a:rPr>
              <a:t>春天在哪里</a:t>
            </a:r>
          </a:p>
        </p:txBody>
      </p:sp>
      <p:sp>
        <p:nvSpPr>
          <p:cNvPr id="4100" name="WordArt 6"/>
          <p:cNvSpPr>
            <a:spLocks noChangeArrowheads="1" noChangeShapeType="1" noTextEdit="1"/>
          </p:cNvSpPr>
          <p:nvPr/>
        </p:nvSpPr>
        <p:spPr bwMode="auto">
          <a:xfrm>
            <a:off x="-973138" y="0"/>
            <a:ext cx="9828213" cy="1885950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</a:bodyPr>
          <a:lstStyle/>
          <a:p>
            <a:pPr algn="ctr"/>
            <a:r>
              <a:rPr lang="zh-CN" altLang="en-US" sz="6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（湘教版）二年级语文下册第一单元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9491812266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4800" b="1" smtClean="0">
                <a:solidFill>
                  <a:schemeClr val="hlink"/>
                </a:solidFill>
              </a:rPr>
              <a:t>《</a:t>
            </a:r>
            <a:r>
              <a:rPr lang="zh-CN" altLang="en-US" sz="4800" b="1" smtClean="0">
                <a:solidFill>
                  <a:schemeClr val="hlink"/>
                </a:solidFill>
              </a:rPr>
              <a:t>春天在哪里</a:t>
            </a:r>
            <a:r>
              <a:rPr lang="en-US" altLang="zh-CN" sz="4800" b="1" smtClean="0">
                <a:solidFill>
                  <a:schemeClr val="hlink"/>
                </a:solidFill>
              </a:rPr>
              <a:t>》</a:t>
            </a:r>
            <a:r>
              <a:rPr lang="zh-CN" altLang="en-US" sz="4800" b="1" smtClean="0">
                <a:solidFill>
                  <a:schemeClr val="hlink"/>
                </a:solidFill>
              </a:rPr>
              <a:t>歌词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900" smtClean="0"/>
              <a:t>          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900" smtClean="0"/>
          </a:p>
          <a:p>
            <a:pPr>
              <a:lnSpc>
                <a:spcPct val="80000"/>
              </a:lnSpc>
              <a:buFontTx/>
              <a:buNone/>
            </a:pPr>
            <a:endParaRPr lang="zh-CN" altLang="en-US" sz="900" smtClean="0"/>
          </a:p>
          <a:p>
            <a:pPr>
              <a:lnSpc>
                <a:spcPct val="80000"/>
              </a:lnSpc>
              <a:buFontTx/>
              <a:buNone/>
            </a:pPr>
            <a:endParaRPr lang="zh-CN" altLang="en-US" sz="90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900" smtClean="0"/>
              <a:t>            </a:t>
            </a:r>
            <a:r>
              <a:rPr lang="zh-CN" altLang="en-US" sz="2800" b="1" smtClean="0">
                <a:solidFill>
                  <a:srgbClr val="FF3300"/>
                </a:solidFill>
              </a:rPr>
              <a:t>春天在哪里呀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solidFill>
                  <a:srgbClr val="FF3300"/>
                </a:solidFill>
              </a:rPr>
              <a:t> 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solidFill>
                  <a:srgbClr val="FF3300"/>
                </a:solidFill>
              </a:rPr>
              <a:t>    春天在哪里</a:t>
            </a:r>
            <a:br>
              <a:rPr lang="zh-CN" altLang="en-US" sz="2800" b="1" smtClean="0">
                <a:solidFill>
                  <a:srgbClr val="FF3300"/>
                </a:solidFill>
              </a:rPr>
            </a:br>
            <a:r>
              <a:rPr lang="zh-CN" altLang="en-US" sz="2800" b="1" smtClean="0">
                <a:solidFill>
                  <a:srgbClr val="FF3300"/>
                </a:solidFill>
              </a:rPr>
              <a:t>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solidFill>
                  <a:srgbClr val="FF3300"/>
                </a:solidFill>
              </a:rPr>
              <a:t>   春天在那青翠的山林里</a:t>
            </a:r>
            <a:br>
              <a:rPr lang="zh-CN" altLang="en-US" sz="2800" b="1" smtClean="0">
                <a:solidFill>
                  <a:srgbClr val="FF3300"/>
                </a:solidFill>
              </a:rPr>
            </a:br>
            <a:r>
              <a:rPr lang="zh-CN" altLang="en-US" sz="2800" b="1" smtClean="0">
                <a:solidFill>
                  <a:srgbClr val="FF3300"/>
                </a:solidFill>
              </a:rPr>
              <a:t>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solidFill>
                  <a:srgbClr val="FF3300"/>
                </a:solidFill>
              </a:rPr>
              <a:t>   这里有红花呀</a:t>
            </a:r>
            <a:br>
              <a:rPr lang="zh-CN" altLang="en-US" sz="2800" b="1" smtClean="0">
                <a:solidFill>
                  <a:srgbClr val="FF3300"/>
                </a:solidFill>
              </a:rPr>
            </a:br>
            <a:r>
              <a:rPr lang="zh-CN" altLang="en-US" sz="2800" b="1" smtClean="0">
                <a:solidFill>
                  <a:srgbClr val="FF3300"/>
                </a:solidFill>
              </a:rPr>
              <a:t>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solidFill>
                  <a:srgbClr val="FF3300"/>
                </a:solidFill>
              </a:rPr>
              <a:t>   这里有绿草</a:t>
            </a:r>
            <a:br>
              <a:rPr lang="zh-CN" altLang="en-US" sz="2800" b="1" smtClean="0">
                <a:solidFill>
                  <a:srgbClr val="FF3300"/>
                </a:solidFill>
              </a:rPr>
            </a:br>
            <a:r>
              <a:rPr lang="zh-CN" altLang="en-US" sz="2800" b="1" smtClean="0">
                <a:solidFill>
                  <a:srgbClr val="FF3300"/>
                </a:solidFill>
              </a:rPr>
              <a:t>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solidFill>
                  <a:srgbClr val="FF3300"/>
                </a:solidFill>
              </a:rPr>
              <a:t>   还有那会唱歌的小黄鹂</a:t>
            </a:r>
            <a:br>
              <a:rPr lang="zh-CN" altLang="en-US" sz="2800" b="1" smtClean="0">
                <a:solidFill>
                  <a:srgbClr val="FF3300"/>
                </a:solidFill>
              </a:rPr>
            </a:br>
            <a:endParaRPr lang="zh-CN" altLang="en-US" sz="2800" b="1" smtClean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800" b="1" smtClean="0"/>
              <a:t/>
            </a:r>
            <a:br>
              <a:rPr lang="zh-CN" altLang="en-US" sz="1800" b="1" smtClean="0"/>
            </a:br>
            <a:endParaRPr lang="zh-CN" altLang="en-US" sz="1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9491812266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mtClean="0"/>
          </a:p>
          <a:p>
            <a:pPr>
              <a:lnSpc>
                <a:spcPct val="80000"/>
              </a:lnSpc>
            </a:pPr>
            <a:endParaRPr lang="en-US" altLang="zh-CN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mtClean="0"/>
              <a:t>   </a:t>
            </a:r>
            <a:r>
              <a:rPr lang="zh-CN" altLang="en-US" sz="3600" smtClean="0">
                <a:solidFill>
                  <a:srgbClr val="FF3300"/>
                </a:solidFill>
              </a:rPr>
              <a:t>春天在哪里呀</a:t>
            </a:r>
            <a:br>
              <a:rPr lang="zh-CN" altLang="en-US" sz="3600" smtClean="0">
                <a:solidFill>
                  <a:srgbClr val="FF3300"/>
                </a:solidFill>
              </a:rPr>
            </a:br>
            <a:r>
              <a:rPr lang="zh-CN" altLang="en-US" sz="3600" smtClean="0">
                <a:solidFill>
                  <a:srgbClr val="FF3300"/>
                </a:solidFill>
              </a:rPr>
              <a:t>春天在哪里</a:t>
            </a:r>
            <a:br>
              <a:rPr lang="zh-CN" altLang="en-US" sz="3600" smtClean="0">
                <a:solidFill>
                  <a:srgbClr val="FF3300"/>
                </a:solidFill>
              </a:rPr>
            </a:br>
            <a:r>
              <a:rPr lang="zh-CN" altLang="en-US" sz="3600" smtClean="0">
                <a:solidFill>
                  <a:srgbClr val="FF3300"/>
                </a:solidFill>
              </a:rPr>
              <a:t>春天在那湖水的倒影里</a:t>
            </a:r>
            <a:br>
              <a:rPr lang="zh-CN" altLang="en-US" sz="3600" smtClean="0">
                <a:solidFill>
                  <a:srgbClr val="FF3300"/>
                </a:solidFill>
              </a:rPr>
            </a:br>
            <a:r>
              <a:rPr lang="zh-CN" altLang="en-US" sz="3600" smtClean="0">
                <a:solidFill>
                  <a:srgbClr val="FF3300"/>
                </a:solidFill>
              </a:rPr>
              <a:t>迎出红的花呀</a:t>
            </a:r>
            <a:br>
              <a:rPr lang="zh-CN" altLang="en-US" sz="3600" smtClean="0">
                <a:solidFill>
                  <a:srgbClr val="FF3300"/>
                </a:solidFill>
              </a:rPr>
            </a:br>
            <a:r>
              <a:rPr lang="zh-CN" altLang="en-US" sz="3600" smtClean="0">
                <a:solidFill>
                  <a:srgbClr val="FF3300"/>
                </a:solidFill>
              </a:rPr>
              <a:t>映出绿的草</a:t>
            </a:r>
            <a:br>
              <a:rPr lang="zh-CN" altLang="en-US" sz="3600" smtClean="0">
                <a:solidFill>
                  <a:srgbClr val="FF3300"/>
                </a:solidFill>
              </a:rPr>
            </a:br>
            <a:r>
              <a:rPr lang="zh-CN" altLang="en-US" sz="3600" smtClean="0">
                <a:solidFill>
                  <a:srgbClr val="FF3300"/>
                </a:solidFill>
              </a:rPr>
              <a:t>还有那会唱歌的小黄鹂</a:t>
            </a:r>
            <a:br>
              <a:rPr lang="zh-CN" altLang="en-US" sz="3600" smtClean="0">
                <a:solidFill>
                  <a:srgbClr val="FF3300"/>
                </a:solidFill>
              </a:rPr>
            </a:br>
            <a:r>
              <a:rPr lang="zh-CN" altLang="en-US" sz="3600" smtClean="0">
                <a:solidFill>
                  <a:srgbClr val="FF3300"/>
                </a:solidFill>
              </a:rPr>
              <a:t>嘀哩哩嘀哩嘀哩哩嘀哩哩</a:t>
            </a:r>
            <a:br>
              <a:rPr lang="zh-CN" altLang="en-US" sz="3600" smtClean="0">
                <a:solidFill>
                  <a:srgbClr val="FF3300"/>
                </a:solidFill>
              </a:rPr>
            </a:br>
            <a:r>
              <a:rPr lang="zh-CN" altLang="en-US" sz="3600" smtClean="0">
                <a:solidFill>
                  <a:srgbClr val="FF3300"/>
                </a:solidFill>
              </a:rPr>
              <a:t>嘀哩哩嘀哩哩嘀哩嘀哩哩</a:t>
            </a:r>
            <a:br>
              <a:rPr lang="zh-CN" altLang="en-US" sz="3600" smtClean="0">
                <a:solidFill>
                  <a:srgbClr val="FF3300"/>
                </a:solidFill>
              </a:rPr>
            </a:br>
            <a:r>
              <a:rPr lang="zh-CN" altLang="en-US" sz="3600" smtClean="0">
                <a:solidFill>
                  <a:srgbClr val="FF3300"/>
                </a:solidFill>
              </a:rPr>
              <a:t>嘀哩哩嘀哩哩</a:t>
            </a:r>
            <a:br>
              <a:rPr lang="zh-CN" altLang="en-US" sz="3600" smtClean="0">
                <a:solidFill>
                  <a:srgbClr val="FF3300"/>
                </a:solidFill>
              </a:rPr>
            </a:br>
            <a:r>
              <a:rPr lang="zh-CN" altLang="en-US" sz="3600" smtClean="0">
                <a:solidFill>
                  <a:srgbClr val="FF3300"/>
                </a:solidFill>
              </a:rPr>
              <a:t>春天在湖水的倒影里</a:t>
            </a:r>
            <a:br>
              <a:rPr lang="zh-CN" altLang="en-US" sz="3600" smtClean="0">
                <a:solidFill>
                  <a:srgbClr val="FF3300"/>
                </a:solidFill>
              </a:rPr>
            </a:br>
            <a:r>
              <a:rPr lang="zh-CN" altLang="en-US" sz="3600" smtClean="0">
                <a:solidFill>
                  <a:srgbClr val="FF3300"/>
                </a:solidFill>
              </a:rPr>
              <a:t>还有那会唱歌的小黄鹂</a:t>
            </a:r>
            <a:br>
              <a:rPr lang="zh-CN" altLang="en-US" sz="3600" smtClean="0">
                <a:solidFill>
                  <a:srgbClr val="FF3300"/>
                </a:solidFill>
              </a:rPr>
            </a:br>
            <a:r>
              <a:rPr lang="zh-CN" altLang="en-US" sz="3600" smtClean="0"/>
              <a:t/>
            </a:r>
            <a:br>
              <a:rPr lang="zh-CN" altLang="en-US" sz="3600" smtClean="0"/>
            </a:br>
            <a:endParaRPr lang="zh-CN" alt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9491812266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mtClean="0"/>
              <a:t>   </a:t>
            </a:r>
            <a:r>
              <a:rPr lang="zh-CN" altLang="en-US" b="1" smtClean="0">
                <a:solidFill>
                  <a:srgbClr val="FF3300"/>
                </a:solidFill>
              </a:rPr>
              <a:t>嘀哩哩嘀哩嘀哩哩嘀哩哩</a:t>
            </a:r>
            <a:br>
              <a:rPr lang="zh-CN" altLang="en-US" b="1" smtClean="0">
                <a:solidFill>
                  <a:srgbClr val="FF3300"/>
                </a:solidFill>
              </a:rPr>
            </a:br>
            <a:r>
              <a:rPr lang="zh-CN" altLang="en-US" b="1" smtClean="0">
                <a:solidFill>
                  <a:srgbClr val="FF3300"/>
                </a:solidFill>
              </a:rPr>
              <a:t>嘀哩哩嘀哩哩嘀哩嘀哩哩</a:t>
            </a:r>
            <a:br>
              <a:rPr lang="zh-CN" altLang="en-US" b="1" smtClean="0">
                <a:solidFill>
                  <a:srgbClr val="FF3300"/>
                </a:solidFill>
              </a:rPr>
            </a:br>
            <a:r>
              <a:rPr lang="zh-CN" altLang="en-US" b="1" smtClean="0">
                <a:solidFill>
                  <a:srgbClr val="FF3300"/>
                </a:solidFill>
              </a:rPr>
              <a:t>嘀哩哩嘀哩哩</a:t>
            </a:r>
            <a:br>
              <a:rPr lang="zh-CN" altLang="en-US" b="1" smtClean="0">
                <a:solidFill>
                  <a:srgbClr val="FF3300"/>
                </a:solidFill>
              </a:rPr>
            </a:br>
            <a:r>
              <a:rPr lang="zh-CN" altLang="en-US" b="1" smtClean="0">
                <a:solidFill>
                  <a:srgbClr val="FF3300"/>
                </a:solidFill>
              </a:rPr>
              <a:t>春天在湖水的倒影里</a:t>
            </a:r>
            <a:br>
              <a:rPr lang="zh-CN" altLang="en-US" b="1" smtClean="0">
                <a:solidFill>
                  <a:srgbClr val="FF3300"/>
                </a:solidFill>
              </a:rPr>
            </a:br>
            <a:r>
              <a:rPr lang="zh-CN" altLang="en-US" b="1" smtClean="0">
                <a:solidFill>
                  <a:srgbClr val="FF3300"/>
                </a:solidFill>
              </a:rPr>
              <a:t>还有那会唱歌的小黄鹂</a:t>
            </a:r>
            <a:br>
              <a:rPr lang="zh-CN" altLang="en-US" b="1" smtClean="0">
                <a:solidFill>
                  <a:srgbClr val="FF3300"/>
                </a:solidFill>
              </a:rPr>
            </a:br>
            <a:r>
              <a:rPr lang="zh-CN" altLang="en-US" b="1" smtClean="0">
                <a:solidFill>
                  <a:srgbClr val="FF3300"/>
                </a:solidFill>
              </a:rPr>
              <a:t/>
            </a:r>
            <a:br>
              <a:rPr lang="zh-CN" altLang="en-US" b="1" smtClean="0">
                <a:solidFill>
                  <a:srgbClr val="FF3300"/>
                </a:solidFill>
              </a:rPr>
            </a:br>
            <a:r>
              <a:rPr lang="zh-CN" altLang="en-US" b="1" smtClean="0">
                <a:solidFill>
                  <a:srgbClr val="FF3300"/>
                </a:solidFill>
              </a:rPr>
              <a:t>春天在哪里呀春天在哪里</a:t>
            </a:r>
            <a:br>
              <a:rPr lang="zh-CN" altLang="en-US" b="1" smtClean="0">
                <a:solidFill>
                  <a:srgbClr val="FF3300"/>
                </a:solidFill>
              </a:rPr>
            </a:br>
            <a:r>
              <a:rPr lang="zh-CN" altLang="en-US" b="1" smtClean="0">
                <a:solidFill>
                  <a:srgbClr val="FF3300"/>
                </a:solidFill>
              </a:rPr>
              <a:t>春天在那小朋友眼睛里</a:t>
            </a:r>
            <a:br>
              <a:rPr lang="zh-CN" altLang="en-US" b="1" smtClean="0">
                <a:solidFill>
                  <a:srgbClr val="FF3300"/>
                </a:solidFill>
              </a:rPr>
            </a:br>
            <a:r>
              <a:rPr lang="zh-CN" altLang="en-US" b="1" smtClean="0">
                <a:solidFill>
                  <a:srgbClr val="FF3300"/>
                </a:solidFill>
              </a:rPr>
              <a:t>看见红的花呀看见绿的草</a:t>
            </a:r>
            <a:br>
              <a:rPr lang="zh-CN" altLang="en-US" b="1" smtClean="0">
                <a:solidFill>
                  <a:srgbClr val="FF3300"/>
                </a:solidFill>
              </a:rPr>
            </a:br>
            <a:r>
              <a:rPr lang="zh-CN" altLang="en-US" b="1" smtClean="0">
                <a:solidFill>
                  <a:srgbClr val="FF3300"/>
                </a:solidFill>
              </a:rPr>
              <a:t>还有那会唱歌的小黄鹂</a:t>
            </a:r>
            <a:br>
              <a:rPr lang="zh-CN" altLang="en-US" b="1" smtClean="0">
                <a:solidFill>
                  <a:srgbClr val="FF3300"/>
                </a:solidFill>
              </a:rPr>
            </a:br>
            <a:r>
              <a:rPr lang="zh-CN" altLang="en-US" b="1" smtClean="0">
                <a:solidFill>
                  <a:srgbClr val="FF3300"/>
                </a:solidFill>
              </a:rPr>
              <a:t/>
            </a:r>
            <a:br>
              <a:rPr lang="zh-CN" altLang="en-US" b="1" smtClean="0">
                <a:solidFill>
                  <a:srgbClr val="FF3300"/>
                </a:solidFill>
              </a:rPr>
            </a:br>
            <a:endParaRPr lang="zh-CN" altLang="en-US" b="1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9491812266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755650" y="260350"/>
            <a:ext cx="6318250" cy="748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</a:rPr>
              <a:t>春天在哪里呀春天在哪里</a:t>
            </a:r>
            <a:br>
              <a:rPr lang="zh-CN" altLang="en-US" sz="4400" b="1">
                <a:solidFill>
                  <a:srgbClr val="FF3300"/>
                </a:solidFill>
              </a:rPr>
            </a:br>
            <a:r>
              <a:rPr lang="zh-CN" altLang="en-US" sz="4400" b="1">
                <a:solidFill>
                  <a:srgbClr val="FF3300"/>
                </a:solidFill>
              </a:rPr>
              <a:t>春天在那小朋友眼睛里</a:t>
            </a:r>
            <a:br>
              <a:rPr lang="zh-CN" altLang="en-US" sz="4400" b="1">
                <a:solidFill>
                  <a:srgbClr val="FF3300"/>
                </a:solidFill>
              </a:rPr>
            </a:br>
            <a:r>
              <a:rPr lang="zh-CN" altLang="en-US" sz="4400" b="1">
                <a:solidFill>
                  <a:srgbClr val="FF3300"/>
                </a:solidFill>
              </a:rPr>
              <a:t>看见红的花呀看见绿的草</a:t>
            </a:r>
            <a:br>
              <a:rPr lang="zh-CN" altLang="en-US" sz="4400" b="1">
                <a:solidFill>
                  <a:srgbClr val="FF3300"/>
                </a:solidFill>
              </a:rPr>
            </a:br>
            <a:r>
              <a:rPr lang="zh-CN" altLang="en-US" sz="4400" b="1">
                <a:solidFill>
                  <a:srgbClr val="FF3300"/>
                </a:solidFill>
              </a:rPr>
              <a:t>还有那会唱歌的小黄鹂</a:t>
            </a:r>
            <a:br>
              <a:rPr lang="zh-CN" altLang="en-US" sz="4400" b="1">
                <a:solidFill>
                  <a:srgbClr val="FF3300"/>
                </a:solidFill>
              </a:rPr>
            </a:br>
            <a:r>
              <a:rPr lang="zh-CN" altLang="en-US" sz="4400" b="1">
                <a:solidFill>
                  <a:srgbClr val="FF3300"/>
                </a:solidFill>
              </a:rPr>
              <a:t>嘀哩哩嘀哩嘀哩哩嘀哩哩嘀哩哩</a:t>
            </a:r>
            <a:br>
              <a:rPr lang="zh-CN" altLang="en-US" sz="4400" b="1">
                <a:solidFill>
                  <a:srgbClr val="FF3300"/>
                </a:solidFill>
              </a:rPr>
            </a:br>
            <a:r>
              <a:rPr lang="zh-CN" altLang="en-US" sz="4400" b="1">
                <a:solidFill>
                  <a:srgbClr val="FF3300"/>
                </a:solidFill>
              </a:rPr>
              <a:t>嘀哩哩嘀哩嘀哩哩嘀哩哩嘀哩哩</a:t>
            </a:r>
            <a:br>
              <a:rPr lang="zh-CN" altLang="en-US" sz="4400" b="1">
                <a:solidFill>
                  <a:srgbClr val="FF3300"/>
                </a:solidFill>
              </a:rPr>
            </a:br>
            <a:r>
              <a:rPr lang="zh-CN" altLang="en-US" sz="4400" b="1">
                <a:solidFill>
                  <a:srgbClr val="FF3300"/>
                </a:solidFill>
              </a:rPr>
              <a:t>春天在小朋友眼睛里</a:t>
            </a:r>
            <a:br>
              <a:rPr lang="zh-CN" altLang="en-US" sz="4400" b="1">
                <a:solidFill>
                  <a:srgbClr val="FF3300"/>
                </a:solidFill>
              </a:rPr>
            </a:br>
            <a:r>
              <a:rPr lang="zh-CN" altLang="en-US" sz="4400" b="1">
                <a:solidFill>
                  <a:srgbClr val="FF3300"/>
                </a:solidFill>
              </a:rPr>
              <a:t>还有那会唱歌的小黄鹂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endParaRPr lang="en-US" altLang="zh-CN" sz="4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mtClean="0"/>
              <a:t>                 </a:t>
            </a: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0" y="836613"/>
            <a:ext cx="9144000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3300"/>
                </a:solidFill>
              </a:rPr>
              <a:t>学习目标：</a:t>
            </a:r>
          </a:p>
          <a:p>
            <a:r>
              <a:rPr lang="zh-CN" altLang="en-US" sz="4000"/>
              <a:t>　　　</a:t>
            </a:r>
          </a:p>
          <a:p>
            <a:r>
              <a:rPr lang="zh-CN" altLang="en-US" sz="4000"/>
              <a:t>           </a:t>
            </a:r>
            <a:r>
              <a:rPr lang="en-US" altLang="zh-CN" sz="4000"/>
              <a:t>1.</a:t>
            </a:r>
            <a:r>
              <a:rPr lang="zh-CN" altLang="en-US" sz="4000"/>
              <a:t>认读本课生字</a:t>
            </a:r>
            <a:r>
              <a:rPr lang="en-US" altLang="zh-CN" sz="4000"/>
              <a:t>12</a:t>
            </a:r>
            <a:r>
              <a:rPr lang="zh-CN" altLang="en-US" sz="4000"/>
              <a:t>个，会写</a:t>
            </a:r>
            <a:r>
              <a:rPr lang="en-US" altLang="zh-CN" sz="4000"/>
              <a:t>2</a:t>
            </a:r>
            <a:r>
              <a:rPr lang="zh-CN" altLang="en-US" sz="4000"/>
              <a:t>个。了解课文内容。</a:t>
            </a:r>
          </a:p>
          <a:p>
            <a:r>
              <a:rPr lang="zh-CN" altLang="en-US" sz="4000"/>
              <a:t>　　　</a:t>
            </a:r>
            <a:r>
              <a:rPr lang="en-US" altLang="zh-CN" sz="4000"/>
              <a:t>2.</a:t>
            </a:r>
            <a:r>
              <a:rPr lang="zh-CN" altLang="en-US" sz="4000"/>
              <a:t>练习正确熟练地朗读课文，朗读时能做到逗句分明，停顿自然。</a:t>
            </a:r>
          </a:p>
          <a:p>
            <a:r>
              <a:rPr lang="zh-CN" altLang="en-US" sz="4000"/>
              <a:t>　　　</a:t>
            </a:r>
            <a:r>
              <a:rPr lang="en-US" altLang="zh-CN" sz="4000"/>
              <a:t>3.</a:t>
            </a:r>
            <a:r>
              <a:rPr lang="zh-CN" altLang="en-US" sz="4000"/>
              <a:t>激发学生热爱大自然、热爱春天、热爱生活的美好情感。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0" y="0"/>
            <a:ext cx="292735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solidFill>
                  <a:srgbClr val="FF3300"/>
                </a:solidFill>
              </a:rPr>
              <a:t>认一认</a:t>
            </a:r>
            <a:r>
              <a:rPr lang="zh-CN" altLang="en-US" sz="5400">
                <a:solidFill>
                  <a:srgbClr val="FF3300"/>
                </a:solidFill>
              </a:rPr>
              <a:t>：</a:t>
            </a:r>
          </a:p>
          <a:p>
            <a:endParaRPr lang="en-US" altLang="zh-CN">
              <a:solidFill>
                <a:srgbClr val="FF3300"/>
              </a:solidFill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879475" y="1163638"/>
            <a:ext cx="7499350" cy="420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5400" b="1">
              <a:cs typeface="Arial" panose="020B0604020202020204" pitchFamily="34" charset="0"/>
            </a:endParaRPr>
          </a:p>
          <a:p>
            <a:r>
              <a:rPr lang="zh-CN" altLang="en-US" sz="5400" b="1"/>
              <a:t>哪      脸       原       轻</a:t>
            </a:r>
          </a:p>
          <a:p>
            <a:endParaRPr lang="zh-CN" altLang="en-US" sz="5400" b="1"/>
          </a:p>
          <a:p>
            <a:endParaRPr lang="zh-CN" altLang="en-US" sz="5400" b="1"/>
          </a:p>
          <a:p>
            <a:r>
              <a:rPr lang="zh-CN" altLang="en-US" sz="5400" b="1"/>
              <a:t>巾      阵       探       野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-92075" y="1936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268538" y="549275"/>
            <a:ext cx="32321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chemeClr val="accent2"/>
                </a:solidFill>
              </a:rPr>
              <a:t>积累词语：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39750" y="1892300"/>
            <a:ext cx="8243888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/>
              <a:t>哪：（哪个）（哪儿）（哪里）（在哪）</a:t>
            </a:r>
          </a:p>
          <a:p>
            <a:endParaRPr lang="zh-CN" altLang="en-US" sz="3200" b="1"/>
          </a:p>
          <a:p>
            <a:r>
              <a:rPr lang="zh-CN" altLang="en-US" sz="3200" b="1"/>
              <a:t>脸：（笑脸）（脸上）（脸孔）（脸面）</a:t>
            </a:r>
          </a:p>
          <a:p>
            <a:endParaRPr lang="zh-CN" altLang="en-US" sz="3200" b="1"/>
          </a:p>
          <a:p>
            <a:r>
              <a:rPr lang="zh-CN" altLang="en-US" sz="3200" b="1"/>
              <a:t>原</a:t>
            </a:r>
            <a:r>
              <a:rPr lang="zh-CN" altLang="en-US" sz="3200" b="1">
                <a:sym typeface="Wingdings" panose="05000000000000000000" pitchFamily="2" charset="2"/>
              </a:rPr>
              <a:t>：（原来）（原本）（原因）（原故）</a:t>
            </a:r>
          </a:p>
          <a:p>
            <a:endParaRPr lang="zh-CN" altLang="en-US" sz="3200" b="1">
              <a:sym typeface="Wingdings" panose="05000000000000000000" pitchFamily="2" charset="2"/>
            </a:endParaRPr>
          </a:p>
          <a:p>
            <a:r>
              <a:rPr lang="zh-CN" altLang="en-US" sz="3200" b="1">
                <a:sym typeface="Wingdings" panose="05000000000000000000" pitchFamily="2" charset="2"/>
              </a:rPr>
              <a:t>轻：（轻声）（轻柔）（轻便）（轻工）</a:t>
            </a:r>
          </a:p>
          <a:p>
            <a:endParaRPr lang="en-US" altLang="zh-CN" sz="3200" b="1"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2852487_98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795963" y="1125538"/>
            <a:ext cx="3348037" cy="350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3300"/>
                </a:solidFill>
              </a:rPr>
              <a:t>春天在哪里？</a:t>
            </a:r>
          </a:p>
          <a:p>
            <a:r>
              <a:rPr lang="zh-CN" altLang="en-US" sz="3200" b="1">
                <a:solidFill>
                  <a:srgbClr val="FF3300"/>
                </a:solidFill>
              </a:rPr>
              <a:t>        春天在草原上：</a:t>
            </a:r>
          </a:p>
          <a:p>
            <a:r>
              <a:rPr lang="zh-CN" altLang="en-US" sz="3200" b="1">
                <a:solidFill>
                  <a:srgbClr val="FF3300"/>
                </a:solidFill>
              </a:rPr>
              <a:t>春天的雾像轻柔的纱巾，</a:t>
            </a:r>
          </a:p>
          <a:p>
            <a:r>
              <a:rPr lang="zh-CN" altLang="en-US" sz="3200" b="1">
                <a:solidFill>
                  <a:srgbClr val="FF3300"/>
                </a:solidFill>
              </a:rPr>
              <a:t>        草儿醒来，披上翠绿的新衣。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5940425" y="1916113"/>
            <a:ext cx="3203575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3300"/>
                </a:solidFill>
              </a:rPr>
              <a:t>春天在哪里？</a:t>
            </a:r>
          </a:p>
          <a:p>
            <a:r>
              <a:rPr lang="zh-CN" altLang="en-US" sz="3200" b="1">
                <a:solidFill>
                  <a:srgbClr val="FF3300"/>
                </a:solidFill>
              </a:rPr>
              <a:t>       春天在枝头上：</a:t>
            </a:r>
          </a:p>
          <a:p>
            <a:r>
              <a:rPr lang="zh-CN" altLang="en-US" sz="3200" b="1">
                <a:solidFill>
                  <a:srgbClr val="FF3300"/>
                </a:solidFill>
              </a:rPr>
              <a:t>春天的风微微吹，</a:t>
            </a:r>
          </a:p>
          <a:p>
            <a:r>
              <a:rPr lang="zh-CN" altLang="en-US" sz="3200" b="1">
                <a:solidFill>
                  <a:srgbClr val="FF3300"/>
                </a:solidFill>
              </a:rPr>
              <a:t>       柳条儿跳舞，桃花儿脸红。</a:t>
            </a:r>
          </a:p>
          <a:p>
            <a:endParaRPr lang="zh-CN" altLang="en-US" b="1">
              <a:solidFill>
                <a:srgbClr val="FF3300"/>
              </a:solidFill>
            </a:endParaRPr>
          </a:p>
          <a:p>
            <a:endParaRPr lang="zh-CN" altLang="en-US" b="1">
              <a:solidFill>
                <a:srgbClr val="FF3300"/>
              </a:solidFill>
            </a:endParaRPr>
          </a:p>
          <a:p>
            <a:endParaRPr lang="zh-CN" altLang="en-US"/>
          </a:p>
          <a:p>
            <a:endParaRPr lang="zh-CN" altLang="en-US"/>
          </a:p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mtClean="0"/>
              <a:t>                   </a:t>
            </a:r>
          </a:p>
        </p:txBody>
      </p:sp>
      <p:pic>
        <p:nvPicPr>
          <p:cNvPr id="10243" name="Picture 5" descr="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u=424868206,3840063358&amp;fm=0&amp;gp=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3561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u=76236747,1145293826&amp;fm=0&amp;gp=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61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284663" y="1916113"/>
            <a:ext cx="5053012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/>
              <a:t>春天在哪里？</a:t>
            </a:r>
          </a:p>
          <a:p>
            <a:r>
              <a:rPr lang="zh-CN" altLang="en-US" sz="3200" b="1"/>
              <a:t>       春天在竹林里：</a:t>
            </a:r>
          </a:p>
          <a:p>
            <a:r>
              <a:rPr lang="zh-CN" altLang="en-US" sz="3200" b="1"/>
              <a:t>春天的雨一阵又一阵，</a:t>
            </a:r>
          </a:p>
          <a:p>
            <a:r>
              <a:rPr lang="zh-CN" altLang="en-US" sz="3200" b="1"/>
              <a:t>       竹笋从地下探出头来。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4211638" y="1268413"/>
            <a:ext cx="4752975" cy="447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3300"/>
                </a:solidFill>
              </a:rPr>
              <a:t>春天在哪里？</a:t>
            </a:r>
          </a:p>
          <a:p>
            <a:endParaRPr lang="zh-CN" altLang="en-US" sz="3200" b="1">
              <a:solidFill>
                <a:srgbClr val="FF3300"/>
              </a:solidFill>
            </a:endParaRPr>
          </a:p>
          <a:p>
            <a:r>
              <a:rPr lang="zh-CN" altLang="en-US" sz="3200" b="1">
                <a:solidFill>
                  <a:srgbClr val="FF3300"/>
                </a:solidFill>
              </a:rPr>
              <a:t>       春天在田野里：</a:t>
            </a:r>
          </a:p>
          <a:p>
            <a:endParaRPr lang="zh-CN" altLang="en-US" sz="3200" b="1">
              <a:solidFill>
                <a:srgbClr val="FF3300"/>
              </a:solidFill>
            </a:endParaRPr>
          </a:p>
          <a:p>
            <a:r>
              <a:rPr lang="zh-CN" altLang="en-US" sz="3200" b="1">
                <a:solidFill>
                  <a:srgbClr val="FF3300"/>
                </a:solidFill>
              </a:rPr>
              <a:t>春天的太阳那么暖，那么亮，</a:t>
            </a:r>
          </a:p>
          <a:p>
            <a:endParaRPr lang="zh-CN" altLang="en-US" sz="3200" b="1">
              <a:solidFill>
                <a:srgbClr val="FF3300"/>
              </a:solidFill>
            </a:endParaRPr>
          </a:p>
          <a:p>
            <a:r>
              <a:rPr lang="zh-CN" altLang="en-US" sz="3200" b="1">
                <a:solidFill>
                  <a:srgbClr val="FF3300"/>
                </a:solidFill>
              </a:rPr>
              <a:t>       秧苗青，菜花黄，蚕豆花儿香。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华文细黑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225</Words>
  <PresentationFormat>全屏显示(4:3)</PresentationFormat>
  <Paragraphs>63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Arial</vt:lpstr>
      <vt:lpstr>宋体</vt:lpstr>
      <vt:lpstr>华文细黑</vt:lpstr>
      <vt:lpstr>Calibri</vt:lpstr>
      <vt:lpstr>Wingdings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2009-10-02T06:06:08Z</dcterms:created>
  <dcterms:modified xsi:type="dcterms:W3CDTF">2017-08-09T02:54:34Z</dcterms:modified>
</cp:coreProperties>
</file>