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69" r:id="rId1"/>
    <p:sldMasterId id="2147483683" r:id="rId2"/>
  </p:sldMasterIdLst>
  <p:notesMasterIdLst>
    <p:notesMasterId r:id="rId39"/>
  </p:notesMasterIdLst>
  <p:handoutMasterIdLst>
    <p:handoutMasterId r:id="rId40"/>
  </p:handoutMasterIdLst>
  <p:sldIdLst>
    <p:sldId id="496" r:id="rId3"/>
    <p:sldId id="329" r:id="rId4"/>
    <p:sldId id="619" r:id="rId5"/>
    <p:sldId id="361" r:id="rId6"/>
    <p:sldId id="620" r:id="rId7"/>
    <p:sldId id="362" r:id="rId8"/>
    <p:sldId id="621" r:id="rId9"/>
    <p:sldId id="363" r:id="rId10"/>
    <p:sldId id="340" r:id="rId11"/>
    <p:sldId id="378" r:id="rId12"/>
    <p:sldId id="471" r:id="rId13"/>
    <p:sldId id="622" r:id="rId14"/>
    <p:sldId id="473" r:id="rId15"/>
    <p:sldId id="497" r:id="rId16"/>
    <p:sldId id="344" r:id="rId17"/>
    <p:sldId id="449" r:id="rId18"/>
    <p:sldId id="539" r:id="rId19"/>
    <p:sldId id="540" r:id="rId20"/>
    <p:sldId id="331" r:id="rId21"/>
    <p:sldId id="364" r:id="rId22"/>
    <p:sldId id="416" r:id="rId23"/>
    <p:sldId id="586" r:id="rId24"/>
    <p:sldId id="623" r:id="rId25"/>
    <p:sldId id="624" r:id="rId26"/>
    <p:sldId id="587" r:id="rId27"/>
    <p:sldId id="625" r:id="rId28"/>
    <p:sldId id="626" r:id="rId29"/>
    <p:sldId id="627" r:id="rId30"/>
    <p:sldId id="628" r:id="rId31"/>
    <p:sldId id="629" r:id="rId32"/>
    <p:sldId id="405" r:id="rId33"/>
    <p:sldId id="552" r:id="rId34"/>
    <p:sldId id="630" r:id="rId35"/>
    <p:sldId id="553" r:id="rId36"/>
    <p:sldId id="592" r:id="rId37"/>
    <p:sldId id="367" r:id="rId38"/>
  </p:sldIdLst>
  <p:sldSz cx="9144000" cy="6858000" type="screen4x3"/>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90462" autoAdjust="0"/>
  </p:normalViewPr>
  <p:slideViewPr>
    <p:cSldViewPr snapToGrid="0">
      <p:cViewPr varScale="1">
        <p:scale>
          <a:sx n="80" d="100"/>
          <a:sy n="80" d="100"/>
        </p:scale>
        <p:origin x="-1656"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2019/1/23</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2019/1/23</a:t>
            </a:fld>
            <a:endParaRPr lang="zh-CN" altLang="en-US"/>
          </a:p>
        </p:txBody>
      </p:sp>
      <p:sp>
        <p:nvSpPr>
          <p:cNvPr id="4" name="幻灯片图像占位符 3"/>
          <p:cNvSpPr>
            <a:spLocks noGrp="1" noRot="1" noChangeAspect="1"/>
          </p:cNvSpPr>
          <p:nvPr>
            <p:ph type="sldImg" idx="2"/>
          </p:nvPr>
        </p:nvSpPr>
        <p:spPr>
          <a:xfrm>
            <a:off x="1249156" y="1279287"/>
            <a:ext cx="4605433"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FD21DAE-FF6C-49E1-A6C4-7F0887DA6DDE}"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FD6F5E-B82A-4CD1-9B7F-11B9E9B98882}"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FD21DAE-FF6C-49E1-A6C4-7F0887DA6DDE}"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FD6F5E-B82A-4CD1-9B7F-11B9E9B98882}"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FD21DAE-FF6C-49E1-A6C4-7F0887DA6DDE}"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FD6F5E-B82A-4CD1-9B7F-11B9E9B98882}"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FD21DAE-FF6C-49E1-A6C4-7F0887DA6DDE}"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FD6F5E-B82A-4CD1-9B7F-11B9E9B98882}"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FD21DAE-FF6C-49E1-A6C4-7F0887DA6DDE}"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FD6F5E-B82A-4CD1-9B7F-11B9E9B98882}"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FD21DAE-FF6C-49E1-A6C4-7F0887DA6DDE}"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FD6F5E-B82A-4CD1-9B7F-11B9E9B98882}"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FD21DAE-FF6C-49E1-A6C4-7F0887DA6DDE}" type="datetimeFigureOut">
              <a:rPr lang="zh-CN" altLang="en-US" smtClean="0"/>
              <a:pPr/>
              <a:t>2019/1/23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0FD6F5E-B82A-4CD1-9B7F-11B9E9B98882}"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FD21DAE-FF6C-49E1-A6C4-7F0887DA6DDE}" type="datetimeFigureOut">
              <a:rPr lang="zh-CN" altLang="en-US" smtClean="0"/>
              <a:pPr/>
              <a:t>2019/1/23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FD6F5E-B82A-4CD1-9B7F-11B9E9B98882}"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FD21DAE-FF6C-49E1-A6C4-7F0887DA6DDE}" type="datetimeFigureOut">
              <a:rPr lang="zh-CN" altLang="en-US" smtClean="0"/>
              <a:pPr/>
              <a:t>2019/1/23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FD6F5E-B82A-4CD1-9B7F-11B9E9B98882}"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FD21DAE-FF6C-49E1-A6C4-7F0887DA6DDE}"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FD6F5E-B82A-4CD1-9B7F-11B9E9B98882}"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FD21DAE-FF6C-49E1-A6C4-7F0887DA6DDE}"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FD6F5E-B82A-4CD1-9B7F-11B9E9B98882}"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D21DAE-FF6C-49E1-A6C4-7F0887DA6DDE}" type="datetimeFigureOut">
              <a:rPr lang="zh-CN" altLang="en-US" smtClean="0"/>
              <a:pPr/>
              <a:t>2019/1/23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FD6F5E-B82A-4CD1-9B7F-11B9E9B9888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887220" y="2301240"/>
            <a:ext cx="5589905" cy="645160"/>
          </a:xfrm>
          <a:prstGeom prst="rect">
            <a:avLst/>
          </a:prstGeom>
          <a:noFill/>
        </p:spPr>
        <p:txBody>
          <a:bodyPr wrap="square" rtlCol="0">
            <a:spAutoFit/>
          </a:bodyPr>
          <a:lstStyle/>
          <a:p>
            <a:pPr algn="ctr"/>
            <a:r>
              <a:rPr lang="en-US" sz="3600">
                <a:latin typeface="方正大标宋简体" panose="03000509000000000000" charset="-122"/>
                <a:ea typeface="方正大标宋简体" panose="03000509000000000000" charset="-122"/>
              </a:rPr>
              <a:t>12 </a:t>
            </a:r>
            <a:r>
              <a:rPr lang="zh-CN" altLang="en-US" sz="3600">
                <a:latin typeface="方正大标宋简体" panose="03000509000000000000" charset="-122"/>
                <a:ea typeface="方正大标宋简体" panose="03000509000000000000" charset="-122"/>
              </a:rPr>
              <a:t>词四首</a:t>
            </a:r>
          </a:p>
        </p:txBody>
      </p:sp>
      <p:sp>
        <p:nvSpPr>
          <p:cNvPr id="2" name="矩形 1"/>
          <p:cNvSpPr/>
          <p:nvPr/>
        </p:nvSpPr>
        <p:spPr>
          <a:xfrm>
            <a:off x="1077595" y="184785"/>
            <a:ext cx="3550920" cy="1106805"/>
          </a:xfrm>
          <a:prstGeom prst="rect">
            <a:avLst/>
          </a:prstGeom>
          <a:noFill/>
          <a:ln>
            <a:noFill/>
          </a:ln>
        </p:spPr>
        <p:txBody>
          <a:bodyPr wrap="none" rtlCol="0" anchor="t">
            <a:spAutoFit/>
          </a:bodyPr>
          <a:lstStyle/>
          <a:p>
            <a:pPr algn="ctr"/>
            <a:r>
              <a:rPr lang="zh-CN" altLang="en-US" sz="6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第三单元</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736725" y="817880"/>
            <a:ext cx="6744970" cy="4569460"/>
          </a:xfrm>
          <a:prstGeom prst="rect">
            <a:avLst/>
          </a:prstGeom>
          <a:noFill/>
        </p:spPr>
        <p:txBody>
          <a:bodyPr wrap="square" rtlCol="0">
            <a:spAutoFit/>
          </a:bodyPr>
          <a:lstStyle/>
          <a:p>
            <a:pPr algn="l" fontAlgn="auto">
              <a:lnSpc>
                <a:spcPct val="130000"/>
              </a:lnSpc>
            </a:pPr>
            <a:r>
              <a:rPr lang="zh-CN" altLang="en-US" sz="2800"/>
              <a:t>3.解释下列词语。</a:t>
            </a:r>
          </a:p>
          <a:p>
            <a:pPr algn="l" fontAlgn="auto">
              <a:lnSpc>
                <a:spcPct val="130000"/>
              </a:lnSpc>
            </a:pPr>
            <a:r>
              <a:rPr lang="zh-CN" altLang="en-US" sz="2800"/>
              <a:t>（</a:t>
            </a:r>
            <a:r>
              <a:rPr lang="en-US" altLang="zh-CN" sz="2800"/>
              <a:t>1</a:t>
            </a:r>
            <a:r>
              <a:rPr lang="zh-CN" altLang="en-US" sz="2800"/>
              <a:t>）千嶂：  </a:t>
            </a:r>
          </a:p>
          <a:p>
            <a:pPr algn="l" fontAlgn="auto">
              <a:lnSpc>
                <a:spcPct val="130000"/>
              </a:lnSpc>
            </a:pPr>
            <a:r>
              <a:rPr lang="zh-CN" altLang="en-US" sz="2800">
                <a:sym typeface="+mn-ea"/>
              </a:rPr>
              <a:t>（</a:t>
            </a:r>
            <a:r>
              <a:rPr lang="en-US" altLang="zh-CN" sz="2800">
                <a:sym typeface="+mn-ea"/>
              </a:rPr>
              <a:t>2</a:t>
            </a:r>
            <a:r>
              <a:rPr lang="zh-CN" altLang="en-US" sz="2800">
                <a:sym typeface="+mn-ea"/>
              </a:rPr>
              <a:t>）</a:t>
            </a:r>
            <a:r>
              <a:rPr lang="zh-CN" altLang="en-US" sz="2800"/>
              <a:t>聊：   </a:t>
            </a:r>
          </a:p>
          <a:p>
            <a:pPr algn="l" fontAlgn="auto">
              <a:lnSpc>
                <a:spcPct val="130000"/>
              </a:lnSpc>
            </a:pPr>
            <a:r>
              <a:rPr lang="zh-CN" altLang="en-US" sz="2800">
                <a:sym typeface="+mn-ea"/>
              </a:rPr>
              <a:t>（</a:t>
            </a:r>
            <a:r>
              <a:rPr lang="en-US" altLang="zh-CN" sz="2800">
                <a:sym typeface="+mn-ea"/>
              </a:rPr>
              <a:t>3</a:t>
            </a:r>
            <a:r>
              <a:rPr lang="zh-CN" altLang="en-US" sz="2800">
                <a:sym typeface="+mn-ea"/>
              </a:rPr>
              <a:t>）</a:t>
            </a:r>
            <a:r>
              <a:rPr lang="zh-CN" altLang="en-US" sz="2800"/>
              <a:t>尚： </a:t>
            </a:r>
          </a:p>
          <a:p>
            <a:pPr algn="l" fontAlgn="auto">
              <a:lnSpc>
                <a:spcPct val="130000"/>
              </a:lnSpc>
            </a:pPr>
            <a:r>
              <a:rPr lang="zh-CN" altLang="en-US" sz="2800">
                <a:sym typeface="+mn-ea"/>
              </a:rPr>
              <a:t>（</a:t>
            </a:r>
            <a:r>
              <a:rPr lang="en-US" altLang="zh-CN" sz="2800">
                <a:sym typeface="+mn-ea"/>
              </a:rPr>
              <a:t>4</a:t>
            </a:r>
            <a:r>
              <a:rPr lang="zh-CN" altLang="en-US" sz="2800">
                <a:sym typeface="+mn-ea"/>
              </a:rPr>
              <a:t>）</a:t>
            </a:r>
            <a:r>
              <a:rPr lang="zh-CN" altLang="en-US" sz="2800"/>
              <a:t>鬓微霜：  </a:t>
            </a:r>
          </a:p>
          <a:p>
            <a:pPr algn="l" fontAlgn="auto">
              <a:lnSpc>
                <a:spcPct val="130000"/>
              </a:lnSpc>
            </a:pPr>
            <a:r>
              <a:rPr lang="zh-CN" altLang="en-US" sz="2800">
                <a:sym typeface="+mn-ea"/>
              </a:rPr>
              <a:t>（</a:t>
            </a:r>
            <a:r>
              <a:rPr lang="en-US" altLang="zh-CN" sz="2800">
                <a:sym typeface="+mn-ea"/>
              </a:rPr>
              <a:t>5</a:t>
            </a:r>
            <a:r>
              <a:rPr lang="zh-CN" altLang="en-US" sz="2800">
                <a:sym typeface="+mn-ea"/>
              </a:rPr>
              <a:t>）</a:t>
            </a:r>
            <a:r>
              <a:rPr lang="zh-CN" altLang="en-US" sz="2800"/>
              <a:t>了却：  </a:t>
            </a:r>
          </a:p>
          <a:p>
            <a:pPr algn="l" fontAlgn="auto">
              <a:lnSpc>
                <a:spcPct val="130000"/>
              </a:lnSpc>
            </a:pPr>
            <a:r>
              <a:rPr lang="zh-CN" altLang="en-US" sz="2800">
                <a:sym typeface="+mn-ea"/>
              </a:rPr>
              <a:t>（</a:t>
            </a:r>
            <a:r>
              <a:rPr lang="en-US" altLang="zh-CN" sz="2800">
                <a:sym typeface="+mn-ea"/>
              </a:rPr>
              <a:t>6</a:t>
            </a:r>
            <a:r>
              <a:rPr lang="zh-CN" altLang="en-US" sz="2800">
                <a:sym typeface="+mn-ea"/>
              </a:rPr>
              <a:t>）</a:t>
            </a:r>
            <a:r>
              <a:rPr lang="zh-CN" altLang="en-US" sz="2800"/>
              <a:t>霹雳：  </a:t>
            </a:r>
          </a:p>
          <a:p>
            <a:pPr algn="l" fontAlgn="auto">
              <a:lnSpc>
                <a:spcPct val="130000"/>
              </a:lnSpc>
            </a:pPr>
            <a:r>
              <a:rPr lang="zh-CN" altLang="en-US" sz="2800">
                <a:sym typeface="+mn-ea"/>
              </a:rPr>
              <a:t>（</a:t>
            </a:r>
            <a:r>
              <a:rPr lang="en-US" altLang="zh-CN" sz="2800">
                <a:sym typeface="+mn-ea"/>
              </a:rPr>
              <a:t>7</a:t>
            </a:r>
            <a:r>
              <a:rPr lang="zh-CN" altLang="en-US" sz="2800">
                <a:sym typeface="+mn-ea"/>
              </a:rPr>
              <a:t>）</a:t>
            </a:r>
            <a:r>
              <a:rPr lang="zh-CN" altLang="en-US" sz="2800"/>
              <a:t>天下事：</a:t>
            </a:r>
          </a:p>
        </p:txBody>
      </p:sp>
      <p:sp>
        <p:nvSpPr>
          <p:cNvPr id="14" name="文本框 13"/>
          <p:cNvSpPr txBox="1"/>
          <p:nvPr/>
        </p:nvSpPr>
        <p:spPr>
          <a:xfrm>
            <a:off x="3711575" y="1508760"/>
            <a:ext cx="3296285" cy="460375"/>
          </a:xfrm>
          <a:prstGeom prst="rect">
            <a:avLst/>
          </a:prstGeom>
          <a:noFill/>
        </p:spPr>
        <p:txBody>
          <a:bodyPr wrap="square" rtlCol="0">
            <a:spAutoFit/>
          </a:bodyPr>
          <a:lstStyle/>
          <a:p>
            <a:r>
              <a:rPr lang="en-US" altLang="zh-CN" sz="2400" b="1">
                <a:solidFill>
                  <a:srgbClr val="FF0000"/>
                </a:solidFill>
              </a:rPr>
              <a:t>层峦叠嶂。</a:t>
            </a:r>
          </a:p>
        </p:txBody>
      </p:sp>
      <p:sp>
        <p:nvSpPr>
          <p:cNvPr id="2" name="文本框 1"/>
          <p:cNvSpPr txBox="1"/>
          <p:nvPr/>
        </p:nvSpPr>
        <p:spPr>
          <a:xfrm>
            <a:off x="3305810" y="2071370"/>
            <a:ext cx="3296285" cy="460375"/>
          </a:xfrm>
          <a:prstGeom prst="rect">
            <a:avLst/>
          </a:prstGeom>
          <a:noFill/>
        </p:spPr>
        <p:txBody>
          <a:bodyPr wrap="square" rtlCol="0">
            <a:spAutoFit/>
          </a:bodyPr>
          <a:lstStyle/>
          <a:p>
            <a:r>
              <a:rPr lang="en-US" altLang="zh-CN" sz="2400" b="1">
                <a:solidFill>
                  <a:srgbClr val="FF0000"/>
                </a:solidFill>
              </a:rPr>
              <a:t>姑且、暂且。</a:t>
            </a:r>
          </a:p>
        </p:txBody>
      </p:sp>
      <p:sp>
        <p:nvSpPr>
          <p:cNvPr id="3" name="文本框 2"/>
          <p:cNvSpPr txBox="1"/>
          <p:nvPr/>
        </p:nvSpPr>
        <p:spPr>
          <a:xfrm>
            <a:off x="3461385" y="2644775"/>
            <a:ext cx="3296285" cy="460375"/>
          </a:xfrm>
          <a:prstGeom prst="rect">
            <a:avLst/>
          </a:prstGeom>
          <a:noFill/>
        </p:spPr>
        <p:txBody>
          <a:bodyPr wrap="square" rtlCol="0">
            <a:spAutoFit/>
          </a:bodyPr>
          <a:lstStyle/>
          <a:p>
            <a:r>
              <a:rPr lang="en-US" altLang="zh-CN" sz="2400" b="1">
                <a:solidFill>
                  <a:srgbClr val="FF0000"/>
                </a:solidFill>
              </a:rPr>
              <a:t>还。</a:t>
            </a:r>
          </a:p>
        </p:txBody>
      </p:sp>
      <p:sp>
        <p:nvSpPr>
          <p:cNvPr id="4" name="文本框 3"/>
          <p:cNvSpPr txBox="1"/>
          <p:nvPr/>
        </p:nvSpPr>
        <p:spPr>
          <a:xfrm>
            <a:off x="4089400" y="3185795"/>
            <a:ext cx="3296285" cy="460375"/>
          </a:xfrm>
          <a:prstGeom prst="rect">
            <a:avLst/>
          </a:prstGeom>
          <a:noFill/>
        </p:spPr>
        <p:txBody>
          <a:bodyPr wrap="square" rtlCol="0">
            <a:spAutoFit/>
          </a:bodyPr>
          <a:lstStyle/>
          <a:p>
            <a:r>
              <a:rPr lang="en-US" altLang="zh-CN" sz="2400" b="1">
                <a:solidFill>
                  <a:srgbClr val="FF0000"/>
                </a:solidFill>
              </a:rPr>
              <a:t>鬓角稍白。</a:t>
            </a:r>
          </a:p>
        </p:txBody>
      </p:sp>
      <p:sp>
        <p:nvSpPr>
          <p:cNvPr id="5" name="文本框 4"/>
          <p:cNvSpPr txBox="1"/>
          <p:nvPr/>
        </p:nvSpPr>
        <p:spPr>
          <a:xfrm>
            <a:off x="3711575" y="3722370"/>
            <a:ext cx="3296285" cy="460375"/>
          </a:xfrm>
          <a:prstGeom prst="rect">
            <a:avLst/>
          </a:prstGeom>
          <a:noFill/>
        </p:spPr>
        <p:txBody>
          <a:bodyPr wrap="square" rtlCol="0">
            <a:spAutoFit/>
          </a:bodyPr>
          <a:lstStyle/>
          <a:p>
            <a:r>
              <a:rPr lang="en-US" altLang="zh-CN" sz="2400" b="1">
                <a:solidFill>
                  <a:srgbClr val="FF0000"/>
                </a:solidFill>
              </a:rPr>
              <a:t>了结，完成。</a:t>
            </a:r>
          </a:p>
        </p:txBody>
      </p:sp>
      <p:sp>
        <p:nvSpPr>
          <p:cNvPr id="6" name="文本框 5"/>
          <p:cNvSpPr txBox="1"/>
          <p:nvPr/>
        </p:nvSpPr>
        <p:spPr>
          <a:xfrm>
            <a:off x="3776980" y="4251325"/>
            <a:ext cx="3296285" cy="460375"/>
          </a:xfrm>
          <a:prstGeom prst="rect">
            <a:avLst/>
          </a:prstGeom>
          <a:noFill/>
        </p:spPr>
        <p:txBody>
          <a:bodyPr wrap="square" rtlCol="0">
            <a:spAutoFit/>
          </a:bodyPr>
          <a:lstStyle/>
          <a:p>
            <a:r>
              <a:rPr lang="en-US" altLang="zh-CN" sz="2400" b="1">
                <a:solidFill>
                  <a:srgbClr val="FF0000"/>
                </a:solidFill>
              </a:rPr>
              <a:t>响雷、震雷。</a:t>
            </a:r>
          </a:p>
        </p:txBody>
      </p:sp>
      <p:sp>
        <p:nvSpPr>
          <p:cNvPr id="8" name="文本框 7"/>
          <p:cNvSpPr txBox="1"/>
          <p:nvPr/>
        </p:nvSpPr>
        <p:spPr>
          <a:xfrm>
            <a:off x="3947795" y="4850765"/>
            <a:ext cx="4046855" cy="829945"/>
          </a:xfrm>
          <a:prstGeom prst="rect">
            <a:avLst/>
          </a:prstGeom>
          <a:noFill/>
        </p:spPr>
        <p:txBody>
          <a:bodyPr wrap="square" rtlCol="0">
            <a:spAutoFit/>
          </a:bodyPr>
          <a:lstStyle/>
          <a:p>
            <a:r>
              <a:rPr lang="en-US" altLang="zh-CN" sz="2400" b="1">
                <a:solidFill>
                  <a:srgbClr val="FF0000"/>
                </a:solidFill>
              </a:rPr>
              <a:t>这里指收复北方失地的国家大事。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 grpId="0"/>
      <p:bldP spid="3" grpId="0"/>
      <p:bldP spid="4" grpId="0"/>
      <p:bldP spid="5" grpId="0"/>
      <p:bldP spid="6"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14450" y="304165"/>
            <a:ext cx="6515735" cy="6249035"/>
          </a:xfrm>
          <a:prstGeom prst="rect">
            <a:avLst/>
          </a:prstGeom>
          <a:noFill/>
        </p:spPr>
        <p:txBody>
          <a:bodyPr wrap="square" rtlCol="0">
            <a:spAutoFit/>
          </a:bodyPr>
          <a:lstStyle/>
          <a:p>
            <a:pPr algn="l" fontAlgn="auto">
              <a:lnSpc>
                <a:spcPct val="130000"/>
              </a:lnSpc>
            </a:pPr>
            <a:r>
              <a:rPr lang="zh-CN" altLang="en-US" sz="2800"/>
              <a:t>4.默写填空。</a:t>
            </a:r>
          </a:p>
          <a:p>
            <a:pPr algn="l" fontAlgn="auto">
              <a:lnSpc>
                <a:spcPct val="130000"/>
              </a:lnSpc>
            </a:pPr>
            <a:r>
              <a:rPr lang="zh-CN" altLang="en-US" sz="2800"/>
              <a:t>（</a:t>
            </a:r>
            <a:r>
              <a:rPr lang="en-US" altLang="zh-CN" sz="2800"/>
              <a:t>1</a:t>
            </a:r>
            <a:r>
              <a:rPr lang="zh-CN" altLang="en-US" sz="2800"/>
              <a:t>）范仲淹在《渔家傲·秋思》中表达虽有乡愁但却以忧国忧民保家卫国为使命，不甘心无功而返的矛盾心理的句子是：“</a:t>
            </a:r>
            <a:r>
              <a:rPr lang="zh-CN" altLang="en-US" sz="2800" u="sng"/>
              <a:t>                            </a:t>
            </a:r>
            <a:r>
              <a:rPr lang="zh-CN" altLang="en-US" sz="2800"/>
              <a:t>，</a:t>
            </a:r>
            <a:r>
              <a:rPr lang="zh-CN" altLang="en-US" sz="2800" u="sng"/>
              <a:t>                               </a:t>
            </a:r>
            <a:r>
              <a:rPr lang="zh-CN" altLang="en-US" sz="2800"/>
              <a:t>。”</a:t>
            </a:r>
          </a:p>
          <a:p>
            <a:pPr algn="l" fontAlgn="auto">
              <a:lnSpc>
                <a:spcPct val="130000"/>
              </a:lnSpc>
            </a:pPr>
            <a:r>
              <a:rPr lang="zh-CN" altLang="en-US" sz="2800"/>
              <a:t>（</a:t>
            </a:r>
            <a:r>
              <a:rPr lang="en-US" altLang="zh-CN" sz="2800"/>
              <a:t>2</a:t>
            </a:r>
            <a:r>
              <a:rPr lang="zh-CN" altLang="en-US" sz="2800"/>
              <a:t>）</a:t>
            </a:r>
            <a:r>
              <a:rPr lang="zh-CN" altLang="en-US" sz="2800" u="sng">
                <a:sym typeface="+mn-ea"/>
              </a:rPr>
              <a:t>                               </a:t>
            </a:r>
            <a:r>
              <a:rPr lang="zh-CN" altLang="en-US" sz="2800"/>
              <a:t>，</a:t>
            </a:r>
            <a:r>
              <a:rPr lang="zh-CN" altLang="en-US" sz="2800" u="sng">
                <a:sym typeface="+mn-ea"/>
              </a:rPr>
              <a:t>                               </a:t>
            </a:r>
            <a:r>
              <a:rPr lang="zh-CN" altLang="en-US" sz="2800"/>
              <a:t>。(范仲淹《渔家傲·秋思》)</a:t>
            </a:r>
          </a:p>
          <a:p>
            <a:pPr algn="l" fontAlgn="auto">
              <a:lnSpc>
                <a:spcPct val="130000"/>
              </a:lnSpc>
            </a:pPr>
            <a:r>
              <a:rPr lang="zh-CN" altLang="en-US" sz="2800"/>
              <a:t>（</a:t>
            </a:r>
            <a:r>
              <a:rPr lang="en-US" altLang="zh-CN" sz="2800"/>
              <a:t>3</a:t>
            </a:r>
            <a:r>
              <a:rPr lang="zh-CN" altLang="en-US" sz="2800"/>
              <a:t>）《江城子·密州出猎》中作者借用典故，表达希望朝廷能够重用他，给他机会去建功立业的句子是：</a:t>
            </a:r>
            <a:r>
              <a:rPr lang="zh-CN" altLang="en-US" sz="2800" u="sng">
                <a:sym typeface="+mn-ea"/>
              </a:rPr>
              <a:t>                             </a:t>
            </a:r>
            <a:r>
              <a:rPr lang="zh-CN" altLang="en-US" sz="2800"/>
              <a:t>，</a:t>
            </a:r>
          </a:p>
          <a:p>
            <a:pPr algn="l" fontAlgn="auto">
              <a:lnSpc>
                <a:spcPct val="130000"/>
              </a:lnSpc>
            </a:pPr>
            <a:r>
              <a:rPr lang="zh-CN" altLang="en-US" sz="2800" u="sng">
                <a:sym typeface="+mn-ea"/>
              </a:rPr>
              <a:t>                               </a:t>
            </a:r>
            <a:r>
              <a:rPr lang="zh-CN" altLang="en-US" sz="2800"/>
              <a:t>？</a:t>
            </a:r>
          </a:p>
        </p:txBody>
      </p:sp>
      <p:sp>
        <p:nvSpPr>
          <p:cNvPr id="14" name="文本框 13"/>
          <p:cNvSpPr txBox="1"/>
          <p:nvPr/>
        </p:nvSpPr>
        <p:spPr>
          <a:xfrm>
            <a:off x="1791335" y="2609215"/>
            <a:ext cx="4927600" cy="460375"/>
          </a:xfrm>
          <a:prstGeom prst="rect">
            <a:avLst/>
          </a:prstGeom>
          <a:noFill/>
        </p:spPr>
        <p:txBody>
          <a:bodyPr wrap="square" rtlCol="0">
            <a:spAutoFit/>
          </a:bodyPr>
          <a:lstStyle/>
          <a:p>
            <a:r>
              <a:rPr lang="en-US" altLang="zh-CN" sz="2400" b="1">
                <a:solidFill>
                  <a:srgbClr val="FF0000"/>
                </a:solidFill>
              </a:rPr>
              <a:t>浊酒一杯家万里     燕然未勒归无计</a:t>
            </a:r>
          </a:p>
        </p:txBody>
      </p:sp>
      <p:sp>
        <p:nvSpPr>
          <p:cNvPr id="2" name="文本框 1"/>
          <p:cNvSpPr txBox="1"/>
          <p:nvPr/>
        </p:nvSpPr>
        <p:spPr>
          <a:xfrm>
            <a:off x="2440305" y="3199130"/>
            <a:ext cx="5389880" cy="460375"/>
          </a:xfrm>
          <a:prstGeom prst="rect">
            <a:avLst/>
          </a:prstGeom>
          <a:noFill/>
        </p:spPr>
        <p:txBody>
          <a:bodyPr wrap="square" rtlCol="0">
            <a:spAutoFit/>
          </a:bodyPr>
          <a:lstStyle/>
          <a:p>
            <a:r>
              <a:rPr lang="en-US" altLang="zh-CN" sz="2400" b="1">
                <a:solidFill>
                  <a:srgbClr val="FF0000"/>
                </a:solidFill>
              </a:rPr>
              <a:t>塞下秋来风景异         衡阳雁去无留意</a:t>
            </a:r>
          </a:p>
        </p:txBody>
      </p:sp>
      <p:sp>
        <p:nvSpPr>
          <p:cNvPr id="3" name="文本框 2"/>
          <p:cNvSpPr txBox="1"/>
          <p:nvPr/>
        </p:nvSpPr>
        <p:spPr>
          <a:xfrm>
            <a:off x="5694680" y="5427345"/>
            <a:ext cx="1809750" cy="460375"/>
          </a:xfrm>
          <a:prstGeom prst="rect">
            <a:avLst/>
          </a:prstGeom>
          <a:noFill/>
        </p:spPr>
        <p:txBody>
          <a:bodyPr wrap="square" rtlCol="0">
            <a:spAutoFit/>
          </a:bodyPr>
          <a:lstStyle/>
          <a:p>
            <a:r>
              <a:rPr lang="en-US" altLang="zh-CN" sz="2400" b="1">
                <a:solidFill>
                  <a:srgbClr val="FF0000"/>
                </a:solidFill>
              </a:rPr>
              <a:t>持节云中</a:t>
            </a:r>
          </a:p>
        </p:txBody>
      </p:sp>
      <p:sp>
        <p:nvSpPr>
          <p:cNvPr id="4" name="文本框 3"/>
          <p:cNvSpPr txBox="1"/>
          <p:nvPr/>
        </p:nvSpPr>
        <p:spPr>
          <a:xfrm>
            <a:off x="1791335" y="5887720"/>
            <a:ext cx="1809750" cy="460375"/>
          </a:xfrm>
          <a:prstGeom prst="rect">
            <a:avLst/>
          </a:prstGeom>
          <a:noFill/>
        </p:spPr>
        <p:txBody>
          <a:bodyPr wrap="square" rtlCol="0">
            <a:spAutoFit/>
          </a:bodyPr>
          <a:lstStyle/>
          <a:p>
            <a:r>
              <a:rPr lang="en-US" altLang="zh-CN" sz="2400" b="1">
                <a:solidFill>
                  <a:srgbClr val="FF0000"/>
                </a:solidFill>
              </a:rPr>
              <a:t>何日遣冯唐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60475" y="24765"/>
            <a:ext cx="6960870" cy="6808470"/>
          </a:xfrm>
          <a:prstGeom prst="rect">
            <a:avLst/>
          </a:prstGeom>
          <a:noFill/>
        </p:spPr>
        <p:txBody>
          <a:bodyPr wrap="square" rtlCol="0">
            <a:spAutoFit/>
          </a:bodyPr>
          <a:lstStyle/>
          <a:p>
            <a:pPr algn="l" fontAlgn="auto">
              <a:lnSpc>
                <a:spcPct val="130000"/>
              </a:lnSpc>
            </a:pPr>
            <a:r>
              <a:rPr lang="zh-CN" altLang="en-US" sz="2800"/>
              <a:t>（</a:t>
            </a:r>
            <a:r>
              <a:rPr lang="en-US" altLang="zh-CN" sz="2800"/>
              <a:t>4</a:t>
            </a:r>
            <a:r>
              <a:rPr lang="zh-CN" altLang="en-US" sz="2800"/>
              <a:t>）辛弃疾的《破阵子·为陈同甫赋壮词以寄之》中从视觉和听觉着笔描写战斗场面激烈的句子是：</a:t>
            </a:r>
            <a:r>
              <a:rPr lang="zh-CN" altLang="en-US" sz="2800" u="sng"/>
              <a:t>                                     </a:t>
            </a:r>
            <a:r>
              <a:rPr lang="zh-CN" altLang="en-US" sz="2800"/>
              <a:t> ，</a:t>
            </a:r>
            <a:r>
              <a:rPr lang="zh-CN" altLang="en-US" sz="2800" u="sng">
                <a:sym typeface="+mn-ea"/>
              </a:rPr>
              <a:t>                                     </a:t>
            </a:r>
          </a:p>
          <a:p>
            <a:pPr algn="l" fontAlgn="auto">
              <a:lnSpc>
                <a:spcPct val="130000"/>
              </a:lnSpc>
            </a:pPr>
            <a:r>
              <a:rPr lang="zh-CN" altLang="en-US" sz="2800" u="sng">
                <a:sym typeface="+mn-ea"/>
              </a:rPr>
              <a:t>                                     </a:t>
            </a:r>
            <a:r>
              <a:rPr lang="zh-CN" altLang="en-US" sz="2800"/>
              <a:t>。</a:t>
            </a:r>
          </a:p>
          <a:p>
            <a:pPr algn="l" fontAlgn="auto">
              <a:lnSpc>
                <a:spcPct val="130000"/>
              </a:lnSpc>
            </a:pPr>
            <a:r>
              <a:rPr lang="zh-CN" altLang="en-US" sz="2800">
                <a:sym typeface="+mn-ea"/>
              </a:rPr>
              <a:t>（</a:t>
            </a:r>
            <a:r>
              <a:rPr lang="en-US" altLang="zh-CN" sz="2800">
                <a:sym typeface="+mn-ea"/>
              </a:rPr>
              <a:t>5</a:t>
            </a:r>
            <a:r>
              <a:rPr lang="zh-CN" altLang="en-US" sz="2800">
                <a:sym typeface="+mn-ea"/>
              </a:rPr>
              <a:t>）</a:t>
            </a:r>
            <a:r>
              <a:rPr lang="zh-CN" altLang="en-US" sz="2800" u="sng">
                <a:sym typeface="+mn-ea"/>
              </a:rPr>
              <a:t>                             </a:t>
            </a:r>
            <a:r>
              <a:rPr lang="zh-CN" altLang="en-US" sz="2800"/>
              <a:t>，</a:t>
            </a:r>
            <a:r>
              <a:rPr lang="zh-CN" altLang="en-US" sz="2800" u="sng">
                <a:sym typeface="+mn-ea"/>
              </a:rPr>
              <a:t>                                 </a:t>
            </a:r>
            <a:r>
              <a:rPr lang="zh-CN" altLang="en-US" sz="2800"/>
              <a:t>。(辛弃疾《破阵子·为陈同甫赋壮词以寄之》)</a:t>
            </a:r>
          </a:p>
          <a:p>
            <a:pPr algn="l" fontAlgn="auto">
              <a:lnSpc>
                <a:spcPct val="130000"/>
              </a:lnSpc>
            </a:pPr>
            <a:r>
              <a:rPr lang="zh-CN" altLang="en-US" sz="2800">
                <a:sym typeface="+mn-ea"/>
              </a:rPr>
              <a:t>（</a:t>
            </a:r>
            <a:r>
              <a:rPr lang="en-US" altLang="zh-CN" sz="2800">
                <a:sym typeface="+mn-ea"/>
              </a:rPr>
              <a:t>6</a:t>
            </a:r>
            <a:r>
              <a:rPr lang="zh-CN" altLang="en-US" sz="2800">
                <a:sym typeface="+mn-ea"/>
              </a:rPr>
              <a:t>）</a:t>
            </a:r>
            <a:r>
              <a:rPr lang="zh-CN" altLang="en-US" sz="2800" u="sng">
                <a:sym typeface="+mn-ea"/>
              </a:rPr>
              <a:t>                             </a:t>
            </a:r>
            <a:r>
              <a:rPr lang="zh-CN" altLang="en-US" sz="2800"/>
              <a:t>，</a:t>
            </a:r>
            <a:r>
              <a:rPr lang="zh-CN" altLang="en-US" sz="2800" u="sng">
                <a:sym typeface="+mn-ea"/>
              </a:rPr>
              <a:t>                               </a:t>
            </a:r>
            <a:r>
              <a:rPr lang="zh-CN" altLang="en-US" sz="2800"/>
              <a:t>。(秋瑾《满江红·小住京华》)</a:t>
            </a:r>
          </a:p>
          <a:p>
            <a:pPr algn="l" fontAlgn="auto">
              <a:lnSpc>
                <a:spcPct val="130000"/>
              </a:lnSpc>
            </a:pPr>
            <a:r>
              <a:rPr lang="zh-CN" altLang="en-US" sz="2800"/>
              <a:t>（</a:t>
            </a:r>
            <a:r>
              <a:rPr lang="en-US" altLang="zh-CN" sz="2800"/>
              <a:t>7</a:t>
            </a:r>
            <a:r>
              <a:rPr lang="zh-CN" altLang="en-US" sz="2800"/>
              <a:t>）秋瑾《满江红·小住京华》一词中用“</a:t>
            </a:r>
            <a:r>
              <a:rPr lang="zh-CN" altLang="en-US" sz="2800" u="sng">
                <a:sym typeface="+mn-ea"/>
              </a:rPr>
              <a:t>                               </a:t>
            </a:r>
            <a:r>
              <a:rPr lang="zh-CN" altLang="en-US" sz="2800"/>
              <a:t>？</a:t>
            </a:r>
            <a:r>
              <a:rPr lang="zh-CN" altLang="en-US" sz="2800" u="sng">
                <a:sym typeface="+mn-ea"/>
              </a:rPr>
              <a:t>                               </a:t>
            </a:r>
            <a:r>
              <a:rPr lang="zh-CN" altLang="en-US" sz="2800"/>
              <a:t>”一联写尽了自己虽有凌云壮志，但知音难觅，不被世俗理解的感慨。</a:t>
            </a:r>
          </a:p>
        </p:txBody>
      </p:sp>
      <p:sp>
        <p:nvSpPr>
          <p:cNvPr id="14" name="文本框 13"/>
          <p:cNvSpPr txBox="1"/>
          <p:nvPr/>
        </p:nvSpPr>
        <p:spPr>
          <a:xfrm>
            <a:off x="3614420" y="1241425"/>
            <a:ext cx="2252345" cy="460375"/>
          </a:xfrm>
          <a:prstGeom prst="rect">
            <a:avLst/>
          </a:prstGeom>
          <a:noFill/>
        </p:spPr>
        <p:txBody>
          <a:bodyPr wrap="square" rtlCol="0">
            <a:spAutoFit/>
          </a:bodyPr>
          <a:lstStyle/>
          <a:p>
            <a:r>
              <a:rPr lang="en-US" altLang="zh-CN" sz="2400" b="1">
                <a:solidFill>
                  <a:srgbClr val="FF0000"/>
                </a:solidFill>
              </a:rPr>
              <a:t>马作的卢飞快</a:t>
            </a:r>
          </a:p>
        </p:txBody>
      </p:sp>
      <p:sp>
        <p:nvSpPr>
          <p:cNvPr id="5" name="文本框 4"/>
          <p:cNvSpPr txBox="1"/>
          <p:nvPr/>
        </p:nvSpPr>
        <p:spPr>
          <a:xfrm>
            <a:off x="1713230" y="1793240"/>
            <a:ext cx="2252345" cy="460375"/>
          </a:xfrm>
          <a:prstGeom prst="rect">
            <a:avLst/>
          </a:prstGeom>
          <a:noFill/>
        </p:spPr>
        <p:txBody>
          <a:bodyPr wrap="square" rtlCol="0">
            <a:spAutoFit/>
          </a:bodyPr>
          <a:lstStyle/>
          <a:p>
            <a:r>
              <a:rPr lang="en-US" altLang="zh-CN" sz="2400" b="1">
                <a:solidFill>
                  <a:srgbClr val="FF0000"/>
                </a:solidFill>
              </a:rPr>
              <a:t>弓如霹雳弦惊</a:t>
            </a:r>
          </a:p>
        </p:txBody>
      </p:sp>
      <p:sp>
        <p:nvSpPr>
          <p:cNvPr id="6" name="文本框 5"/>
          <p:cNvSpPr txBox="1"/>
          <p:nvPr/>
        </p:nvSpPr>
        <p:spPr>
          <a:xfrm>
            <a:off x="2373630" y="2399030"/>
            <a:ext cx="5403850" cy="460375"/>
          </a:xfrm>
          <a:prstGeom prst="rect">
            <a:avLst/>
          </a:prstGeom>
          <a:noFill/>
        </p:spPr>
        <p:txBody>
          <a:bodyPr wrap="square" rtlCol="0">
            <a:spAutoFit/>
          </a:bodyPr>
          <a:lstStyle/>
          <a:p>
            <a:r>
              <a:rPr lang="en-US" altLang="zh-CN" sz="2400" b="1">
                <a:solidFill>
                  <a:srgbClr val="FF0000"/>
                </a:solidFill>
              </a:rPr>
              <a:t>醉里挑灯看剑              梦回吹角连营</a:t>
            </a:r>
          </a:p>
        </p:txBody>
      </p:sp>
      <p:sp>
        <p:nvSpPr>
          <p:cNvPr id="8" name="文本框 7"/>
          <p:cNvSpPr txBox="1"/>
          <p:nvPr/>
        </p:nvSpPr>
        <p:spPr>
          <a:xfrm>
            <a:off x="2308225" y="3460115"/>
            <a:ext cx="5403850" cy="460375"/>
          </a:xfrm>
          <a:prstGeom prst="rect">
            <a:avLst/>
          </a:prstGeom>
          <a:noFill/>
        </p:spPr>
        <p:txBody>
          <a:bodyPr wrap="square" rtlCol="0">
            <a:spAutoFit/>
          </a:bodyPr>
          <a:lstStyle/>
          <a:p>
            <a:r>
              <a:rPr lang="en-US" altLang="zh-CN" sz="2400" b="1">
                <a:solidFill>
                  <a:srgbClr val="FF0000"/>
                </a:solidFill>
              </a:rPr>
              <a:t>四面歌残终破楚    八年风味徒思浙</a:t>
            </a:r>
          </a:p>
        </p:txBody>
      </p:sp>
      <p:sp>
        <p:nvSpPr>
          <p:cNvPr id="9" name="文本框 8"/>
          <p:cNvSpPr txBox="1"/>
          <p:nvPr/>
        </p:nvSpPr>
        <p:spPr>
          <a:xfrm>
            <a:off x="1782445" y="5135245"/>
            <a:ext cx="5752465" cy="460375"/>
          </a:xfrm>
          <a:prstGeom prst="rect">
            <a:avLst/>
          </a:prstGeom>
          <a:noFill/>
        </p:spPr>
        <p:txBody>
          <a:bodyPr wrap="square" rtlCol="0">
            <a:spAutoFit/>
          </a:bodyPr>
          <a:lstStyle/>
          <a:p>
            <a:r>
              <a:rPr lang="en-US" altLang="zh-CN" sz="2400" b="1">
                <a:solidFill>
                  <a:srgbClr val="FF0000"/>
                </a:solidFill>
              </a:rPr>
              <a:t>俗子胸襟谁识我         英雄末路当磨折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5" grpId="0"/>
      <p:bldP spid="6"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65885" y="502920"/>
            <a:ext cx="7429500" cy="5851525"/>
          </a:xfrm>
          <a:prstGeom prst="rect">
            <a:avLst/>
          </a:prstGeom>
          <a:noFill/>
        </p:spPr>
        <p:txBody>
          <a:bodyPr wrap="square" rtlCol="0">
            <a:spAutoFit/>
          </a:bodyPr>
          <a:lstStyle/>
          <a:p>
            <a:pPr algn="l" fontAlgn="auto">
              <a:lnSpc>
                <a:spcPct val="120000"/>
              </a:lnSpc>
            </a:pPr>
            <a:r>
              <a:rPr sz="2400"/>
              <a:t>5.下列对《渔家傲·秋思》赏析有误的一项是（       ）</a:t>
            </a:r>
          </a:p>
          <a:p>
            <a:pPr algn="l" fontAlgn="auto">
              <a:lnSpc>
                <a:spcPct val="120000"/>
              </a:lnSpc>
            </a:pPr>
            <a:r>
              <a:rPr sz="2400"/>
              <a:t>A.上阕先用“异”字总写边塞秋景与内地的不同，然后以大雁、边声、长烟、落日、孤城等意象描绘出清朗、秀美的边塞风光。</a:t>
            </a:r>
          </a:p>
          <a:p>
            <a:pPr algn="l" fontAlgn="auto">
              <a:lnSpc>
                <a:spcPct val="120000"/>
              </a:lnSpc>
            </a:pPr>
            <a:r>
              <a:rPr sz="2400"/>
              <a:t>B.“长烟落日孤城闭”是写暮霭生成，夕阳西下，城门紧闭。这一句反映了当时西北边关战事吃紧，守军戒备森严的紧张形势。</a:t>
            </a:r>
          </a:p>
          <a:p>
            <a:pPr algn="l" fontAlgn="auto">
              <a:lnSpc>
                <a:spcPct val="120000"/>
              </a:lnSpc>
            </a:pPr>
            <a:r>
              <a:rPr sz="2400"/>
              <a:t>C.下阕首句写将士远离家乡，戍守边关，旷日持久；“燕然未勒”用汉代大将军窦宪大破匈奴后刻石勒功而还的典故，表明作者功业未成的苦闷。</a:t>
            </a:r>
          </a:p>
          <a:p>
            <a:pPr algn="l" fontAlgn="auto">
              <a:lnSpc>
                <a:spcPct val="120000"/>
              </a:lnSpc>
            </a:pPr>
            <a:r>
              <a:rPr sz="2400"/>
              <a:t>D.整首词以“人不寐，将军白发征夫泪”作结，爱国之情与思乡之苦交相融会，构成了整首词矛盾、复杂、厚重的情绪，有一种苍凉而悲壮的美。</a:t>
            </a:r>
          </a:p>
        </p:txBody>
      </p:sp>
      <p:sp>
        <p:nvSpPr>
          <p:cNvPr id="14" name="文本框 13"/>
          <p:cNvSpPr txBox="1"/>
          <p:nvPr/>
        </p:nvSpPr>
        <p:spPr>
          <a:xfrm>
            <a:off x="7668260" y="502920"/>
            <a:ext cx="934720" cy="460375"/>
          </a:xfrm>
          <a:prstGeom prst="rect">
            <a:avLst/>
          </a:prstGeom>
          <a:noFill/>
        </p:spPr>
        <p:txBody>
          <a:bodyPr wrap="square" rtlCol="0">
            <a:spAutoFit/>
          </a:bodyPr>
          <a:lstStyle/>
          <a:p>
            <a:r>
              <a:rPr lang="en-US" altLang="zh-CN" sz="2400" b="1">
                <a:solidFill>
                  <a:srgbClr val="FF0000"/>
                </a:solidFill>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82115" y="1065530"/>
            <a:ext cx="6428740" cy="2968625"/>
          </a:xfrm>
          <a:prstGeom prst="rect">
            <a:avLst/>
          </a:prstGeom>
          <a:noFill/>
        </p:spPr>
        <p:txBody>
          <a:bodyPr wrap="square" rtlCol="0">
            <a:spAutoFit/>
          </a:bodyPr>
          <a:lstStyle/>
          <a:p>
            <a:pPr algn="l" fontAlgn="auto">
              <a:lnSpc>
                <a:spcPct val="120000"/>
              </a:lnSpc>
            </a:pPr>
            <a:r>
              <a:rPr sz="2600"/>
              <a:t>6.《江城子·密州出猎》一词中作者运用冯唐的典故，用意是（           ）</a:t>
            </a:r>
          </a:p>
          <a:p>
            <a:pPr algn="l" fontAlgn="auto">
              <a:lnSpc>
                <a:spcPct val="120000"/>
              </a:lnSpc>
            </a:pPr>
            <a:r>
              <a:rPr sz="2600"/>
              <a:t>A.希望君王听从己见，废除新法。</a:t>
            </a:r>
          </a:p>
          <a:p>
            <a:pPr algn="l" fontAlgn="auto">
              <a:lnSpc>
                <a:spcPct val="120000"/>
              </a:lnSpc>
            </a:pPr>
            <a:r>
              <a:rPr sz="2600"/>
              <a:t>B.希望君王能重新启用他，赋予大任。</a:t>
            </a:r>
          </a:p>
          <a:p>
            <a:pPr algn="l" fontAlgn="auto">
              <a:lnSpc>
                <a:spcPct val="120000"/>
              </a:lnSpc>
            </a:pPr>
            <a:r>
              <a:rPr sz="2600"/>
              <a:t>C.希望运用冯唐的力量，让打猎更顺利。</a:t>
            </a:r>
          </a:p>
          <a:p>
            <a:pPr algn="l" fontAlgn="auto">
              <a:lnSpc>
                <a:spcPct val="120000"/>
              </a:lnSpc>
            </a:pPr>
            <a:r>
              <a:rPr sz="2600"/>
              <a:t>D.希望君王能够将冯唐派遣至己处。</a:t>
            </a:r>
          </a:p>
        </p:txBody>
      </p:sp>
      <p:sp>
        <p:nvSpPr>
          <p:cNvPr id="14" name="文本框 13"/>
          <p:cNvSpPr txBox="1"/>
          <p:nvPr/>
        </p:nvSpPr>
        <p:spPr>
          <a:xfrm>
            <a:off x="4970145" y="1588770"/>
            <a:ext cx="528320" cy="460375"/>
          </a:xfrm>
          <a:prstGeom prst="rect">
            <a:avLst/>
          </a:prstGeom>
          <a:noFill/>
        </p:spPr>
        <p:txBody>
          <a:bodyPr wrap="square" rtlCol="0">
            <a:spAutoFit/>
          </a:bodyPr>
          <a:lstStyle/>
          <a:p>
            <a:r>
              <a:rPr lang="en-US" altLang="zh-CN" sz="2400" b="1">
                <a:solidFill>
                  <a:srgbClr val="FF0000"/>
                </a:solidFill>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83920" y="6286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课内精读</a:t>
            </a:r>
          </a:p>
        </p:txBody>
      </p:sp>
      <p:sp>
        <p:nvSpPr>
          <p:cNvPr id="7" name="文本框 6"/>
          <p:cNvSpPr txBox="1"/>
          <p:nvPr/>
        </p:nvSpPr>
        <p:spPr>
          <a:xfrm>
            <a:off x="1164590" y="1491615"/>
            <a:ext cx="7033895" cy="2749550"/>
          </a:xfrm>
          <a:prstGeom prst="rect">
            <a:avLst/>
          </a:prstGeom>
          <a:noFill/>
        </p:spPr>
        <p:txBody>
          <a:bodyPr wrap="square" rtlCol="0">
            <a:spAutoFit/>
          </a:bodyPr>
          <a:lstStyle/>
          <a:p>
            <a:pPr algn="ctr" fontAlgn="auto">
              <a:lnSpc>
                <a:spcPct val="120000"/>
              </a:lnSpc>
            </a:pPr>
            <a:r>
              <a:rPr sz="2400">
                <a:latin typeface="黑体" panose="02010609060101010101" charset="-122"/>
                <a:ea typeface="黑体" panose="02010609060101010101" charset="-122"/>
                <a:cs typeface="黑体" panose="02010609060101010101" charset="-122"/>
              </a:rPr>
              <a:t>破阵子·为陈同甫赋壮词以寄之</a:t>
            </a:r>
          </a:p>
          <a:p>
            <a:pPr algn="ctr" fontAlgn="auto">
              <a:lnSpc>
                <a:spcPct val="120000"/>
              </a:lnSpc>
            </a:pPr>
            <a:r>
              <a:rPr sz="2400"/>
              <a:t> 辛弃疾</a:t>
            </a:r>
          </a:p>
          <a:p>
            <a:pPr algn="l" fontAlgn="auto">
              <a:lnSpc>
                <a:spcPct val="120000"/>
              </a:lnSpc>
            </a:pPr>
            <a:r>
              <a:rPr lang="en-US" sz="2400"/>
              <a:t>	</a:t>
            </a:r>
            <a:r>
              <a:rPr sz="2400"/>
              <a:t>醉里挑灯看剑，梦回吹角连营。八百里分麾下炙，五十弦翻塞外声，沙场秋点兵。       马作的卢飞快，弓如霹雳弦惊。了却君王天下事，赢得生前身后名。可怜白发生！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01470" y="1200150"/>
            <a:ext cx="6635750" cy="1210945"/>
          </a:xfrm>
          <a:prstGeom prst="rect">
            <a:avLst/>
          </a:prstGeom>
          <a:noFill/>
        </p:spPr>
        <p:txBody>
          <a:bodyPr wrap="square" rtlCol="0">
            <a:spAutoFit/>
          </a:bodyPr>
          <a:lstStyle/>
          <a:p>
            <a:pPr fontAlgn="auto">
              <a:lnSpc>
                <a:spcPct val="130000"/>
              </a:lnSpc>
            </a:pPr>
            <a:r>
              <a:rPr lang="zh-CN" altLang="en-US" sz="2800"/>
              <a:t>1.用简洁的语言描述“八百里分麾下炙，五十弦翻塞外声，沙场秋点兵”的场面。</a:t>
            </a:r>
          </a:p>
        </p:txBody>
      </p:sp>
      <p:sp>
        <p:nvSpPr>
          <p:cNvPr id="16" name="文本框 15"/>
          <p:cNvSpPr txBox="1"/>
          <p:nvPr/>
        </p:nvSpPr>
        <p:spPr>
          <a:xfrm>
            <a:off x="1846580" y="2625725"/>
            <a:ext cx="5623560" cy="1938020"/>
          </a:xfrm>
          <a:prstGeom prst="rect">
            <a:avLst/>
          </a:prstGeom>
          <a:noFill/>
        </p:spPr>
        <p:txBody>
          <a:bodyPr wrap="square" rtlCol="0">
            <a:spAutoFit/>
          </a:bodyPr>
          <a:lstStyle/>
          <a:p>
            <a:pPr fontAlgn="auto">
              <a:lnSpc>
                <a:spcPct val="125000"/>
              </a:lnSpc>
            </a:pPr>
            <a:r>
              <a:rPr lang="zh-CN" altLang="en-US" sz="2400" b="1">
                <a:solidFill>
                  <a:srgbClr val="FF0000"/>
                </a:solidFill>
              </a:rPr>
              <a:t>示例：士兵们欢欣鼓舞，饱餐将军分给的牛肉，军中奏起振奋人心的战斗乐曲。战士们排着整齐的队伍，在这秋高气爽的时节接受将军的检阅。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58290" y="1342390"/>
            <a:ext cx="6849745" cy="2330450"/>
          </a:xfrm>
          <a:prstGeom prst="rect">
            <a:avLst/>
          </a:prstGeom>
          <a:noFill/>
        </p:spPr>
        <p:txBody>
          <a:bodyPr wrap="square" rtlCol="0">
            <a:spAutoFit/>
          </a:bodyPr>
          <a:lstStyle/>
          <a:p>
            <a:pPr fontAlgn="auto">
              <a:lnSpc>
                <a:spcPct val="130000"/>
              </a:lnSpc>
            </a:pPr>
            <a:r>
              <a:rPr sz="2800"/>
              <a:t>2.试体味“沙场秋点兵”一句中“秋”字的表达效果。</a:t>
            </a:r>
          </a:p>
          <a:p>
            <a:pPr fontAlgn="auto">
              <a:lnSpc>
                <a:spcPct val="130000"/>
              </a:lnSpc>
            </a:pPr>
            <a:endParaRPr sz="2800"/>
          </a:p>
          <a:p>
            <a:pPr fontAlgn="auto">
              <a:lnSpc>
                <a:spcPct val="130000"/>
              </a:lnSpc>
            </a:pPr>
            <a:r>
              <a:rPr sz="2800"/>
              <a:t>3.全词抒发了作者怎样的情感？</a:t>
            </a:r>
          </a:p>
        </p:txBody>
      </p:sp>
      <p:sp>
        <p:nvSpPr>
          <p:cNvPr id="16" name="文本框 15"/>
          <p:cNvSpPr txBox="1"/>
          <p:nvPr/>
        </p:nvSpPr>
        <p:spPr>
          <a:xfrm>
            <a:off x="1918335" y="2573655"/>
            <a:ext cx="5840730" cy="553085"/>
          </a:xfrm>
          <a:prstGeom prst="rect">
            <a:avLst/>
          </a:prstGeom>
          <a:noFill/>
        </p:spPr>
        <p:txBody>
          <a:bodyPr wrap="square" rtlCol="0">
            <a:spAutoFit/>
          </a:bodyPr>
          <a:lstStyle/>
          <a:p>
            <a:pPr fontAlgn="auto">
              <a:lnSpc>
                <a:spcPct val="125000"/>
              </a:lnSpc>
            </a:pPr>
            <a:r>
              <a:rPr lang="zh-CN" altLang="en-US" sz="2400" b="1">
                <a:solidFill>
                  <a:srgbClr val="FF0000"/>
                </a:solidFill>
              </a:rPr>
              <a:t>点明时令，渲染肃杀的气氛。</a:t>
            </a:r>
          </a:p>
        </p:txBody>
      </p:sp>
      <p:sp>
        <p:nvSpPr>
          <p:cNvPr id="2" name="文本框 1"/>
          <p:cNvSpPr txBox="1"/>
          <p:nvPr/>
        </p:nvSpPr>
        <p:spPr>
          <a:xfrm>
            <a:off x="2012315" y="3897630"/>
            <a:ext cx="5339715" cy="1014730"/>
          </a:xfrm>
          <a:prstGeom prst="rect">
            <a:avLst/>
          </a:prstGeom>
          <a:noFill/>
        </p:spPr>
        <p:txBody>
          <a:bodyPr wrap="square" rtlCol="0">
            <a:spAutoFit/>
          </a:bodyPr>
          <a:lstStyle/>
          <a:p>
            <a:pPr fontAlgn="auto">
              <a:lnSpc>
                <a:spcPct val="125000"/>
              </a:lnSpc>
            </a:pPr>
            <a:r>
              <a:rPr lang="zh-CN" altLang="en-US" sz="2400" b="1">
                <a:solidFill>
                  <a:srgbClr val="FF0000"/>
                </a:solidFill>
              </a:rPr>
              <a:t>反映了作者抗敌救国、建功立业的爱国情感和壮志难酬的无奈、悲愤之情。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08100" y="130810"/>
            <a:ext cx="7241540" cy="6737350"/>
          </a:xfrm>
          <a:prstGeom prst="rect">
            <a:avLst/>
          </a:prstGeom>
          <a:noFill/>
        </p:spPr>
        <p:txBody>
          <a:bodyPr wrap="square" rtlCol="0">
            <a:spAutoFit/>
          </a:bodyPr>
          <a:lstStyle/>
          <a:p>
            <a:pPr fontAlgn="auto">
              <a:lnSpc>
                <a:spcPct val="120000"/>
              </a:lnSpc>
            </a:pPr>
            <a:r>
              <a:rPr sz="2400">
                <a:sym typeface="+mn-ea"/>
              </a:rPr>
              <a:t>4.对这首词赏析有误的一项是（       ）</a:t>
            </a:r>
          </a:p>
          <a:p>
            <a:pPr fontAlgn="auto">
              <a:lnSpc>
                <a:spcPct val="120000"/>
              </a:lnSpc>
            </a:pPr>
            <a:r>
              <a:rPr sz="2400">
                <a:sym typeface="+mn-ea"/>
              </a:rPr>
              <a:t>A．这首词，从题材上看是写雄健勇猛的军营生活场景，从思想感情上看表达的是为国立功的满腔豪情，从语言风格上看是豪放壮美的，故将其称之为“壮词”十分妥帖。</a:t>
            </a:r>
          </a:p>
          <a:p>
            <a:pPr fontAlgn="auto">
              <a:lnSpc>
                <a:spcPct val="120000"/>
              </a:lnSpc>
            </a:pPr>
            <a:r>
              <a:rPr sz="2400">
                <a:sym typeface="+mn-ea"/>
              </a:rPr>
              <a:t>B．上片描写的都是作者曾经经历过而今天已失去的军旅生活情景，是作者热爱的生活和抹不掉的记忆。这些表明已经退隐的作者仍渴望再有机会从军杀敌、建立功业。</a:t>
            </a:r>
          </a:p>
          <a:p>
            <a:pPr fontAlgn="auto">
              <a:lnSpc>
                <a:spcPct val="120000"/>
              </a:lnSpc>
            </a:pPr>
            <a:r>
              <a:rPr sz="2400">
                <a:sym typeface="+mn-ea"/>
              </a:rPr>
              <a:t>C．由下片描写的内容来看，作者的最高理想便是赢得生前的功勋、身后的美名，这些显得非常功利庸俗，对此我们应持批判的态度。</a:t>
            </a:r>
          </a:p>
          <a:p>
            <a:pPr fontAlgn="auto">
              <a:lnSpc>
                <a:spcPct val="120000"/>
              </a:lnSpc>
            </a:pPr>
            <a:r>
              <a:rPr sz="2400">
                <a:sym typeface="+mn-ea"/>
              </a:rPr>
              <a:t>D．全词虚实结合，首尾写实，“梦回吹角连营”一句即写梦境，激情直泻，打破了上片写景，下片抒情的常规写法，凸显艺术上的独创。</a:t>
            </a:r>
          </a:p>
        </p:txBody>
      </p:sp>
      <p:sp>
        <p:nvSpPr>
          <p:cNvPr id="16" name="文本框 15"/>
          <p:cNvSpPr txBox="1"/>
          <p:nvPr/>
        </p:nvSpPr>
        <p:spPr>
          <a:xfrm>
            <a:off x="5658485" y="130810"/>
            <a:ext cx="715645" cy="553085"/>
          </a:xfrm>
          <a:prstGeom prst="rect">
            <a:avLst/>
          </a:prstGeom>
          <a:noFill/>
        </p:spPr>
        <p:txBody>
          <a:bodyPr wrap="square" rtlCol="0">
            <a:spAutoFit/>
          </a:bodyPr>
          <a:lstStyle/>
          <a:p>
            <a:pPr fontAlgn="auto">
              <a:lnSpc>
                <a:spcPct val="125000"/>
              </a:lnSpc>
            </a:pPr>
            <a:r>
              <a:rPr lang="en-US" altLang="zh-CN" sz="2400" b="1">
                <a:solidFill>
                  <a:srgbClr val="FF0000"/>
                </a:solidFill>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82980" y="35687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课外导航</a:t>
            </a:r>
          </a:p>
        </p:txBody>
      </p:sp>
      <p:sp>
        <p:nvSpPr>
          <p:cNvPr id="7" name="文本框 6"/>
          <p:cNvSpPr txBox="1"/>
          <p:nvPr/>
        </p:nvSpPr>
        <p:spPr>
          <a:xfrm>
            <a:off x="1134745" y="1610995"/>
            <a:ext cx="7223125" cy="3211195"/>
          </a:xfrm>
          <a:prstGeom prst="rect">
            <a:avLst/>
          </a:prstGeom>
          <a:noFill/>
        </p:spPr>
        <p:txBody>
          <a:bodyPr wrap="square" rtlCol="0">
            <a:spAutoFit/>
          </a:bodyPr>
          <a:lstStyle/>
          <a:p>
            <a:pPr algn="l" fontAlgn="auto">
              <a:lnSpc>
                <a:spcPct val="130000"/>
              </a:lnSpc>
            </a:pPr>
            <a:r>
              <a:rPr lang="en-US" sz="2600">
                <a:sym typeface="+mn-ea"/>
              </a:rPr>
              <a:t>	</a:t>
            </a:r>
            <a:r>
              <a:rPr sz="2600">
                <a:sym typeface="+mn-ea"/>
              </a:rPr>
              <a:t>推荐阅读：《满江红·怒发冲冠》——岳飞</a:t>
            </a:r>
          </a:p>
          <a:p>
            <a:pPr algn="l" fontAlgn="auto">
              <a:lnSpc>
                <a:spcPct val="130000"/>
              </a:lnSpc>
            </a:pPr>
            <a:r>
              <a:rPr lang="en-US" sz="2600">
                <a:sym typeface="+mn-ea"/>
              </a:rPr>
              <a:t>	</a:t>
            </a:r>
            <a:r>
              <a:rPr sz="2600">
                <a:sym typeface="+mn-ea"/>
              </a:rPr>
              <a:t>作品介绍：此词是脍炙人口的名篇。它表现了作者抗击金兵、收复故土、统一祖国的强烈的爱国精神，流传很广，深受广大人民的喜爱。这首词感情激荡，气势磅礴，风格豪放，结构严谨，一气呵成，有着强烈的感染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27100" y="10604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课文助读</a:t>
            </a:r>
          </a:p>
        </p:txBody>
      </p:sp>
      <p:sp>
        <p:nvSpPr>
          <p:cNvPr id="7" name="文本框 6"/>
          <p:cNvSpPr txBox="1"/>
          <p:nvPr/>
        </p:nvSpPr>
        <p:spPr>
          <a:xfrm>
            <a:off x="1399540" y="1449705"/>
            <a:ext cx="6608445" cy="5367020"/>
          </a:xfrm>
          <a:prstGeom prst="rect">
            <a:avLst/>
          </a:prstGeom>
          <a:noFill/>
        </p:spPr>
        <p:txBody>
          <a:bodyPr wrap="square" rtlCol="0">
            <a:spAutoFit/>
          </a:bodyPr>
          <a:lstStyle/>
          <a:p>
            <a:pPr fontAlgn="auto">
              <a:lnSpc>
                <a:spcPct val="130000"/>
              </a:lnSpc>
            </a:pPr>
            <a:r>
              <a:rPr lang="en-US" sz="2400"/>
              <a:t>	</a:t>
            </a:r>
            <a:r>
              <a:rPr sz="2400"/>
              <a:t>范仲淹(989—1052)，字希文，汉族。苏州吴县人。北宋杰出的思想家、政治家、文学家。有《范文正公文集》传世。</a:t>
            </a:r>
          </a:p>
          <a:p>
            <a:pPr fontAlgn="auto">
              <a:lnSpc>
                <a:spcPct val="130000"/>
              </a:lnSpc>
            </a:pPr>
            <a:r>
              <a:rPr lang="en-US" sz="2400"/>
              <a:t>	</a:t>
            </a:r>
            <a:r>
              <a:rPr sz="2400"/>
              <a:t>苏轼(1037—1101)，字子瞻，又字和仲，号东坡居士，世称苏东坡、苏仙。汉族，北宋眉州眉山(今属四川省眉山市)人，祖籍河北栾城，北宋著名文学家、书法家、画家。与辛弃疾同是豪放派代表，并称“苏辛”；其散文著述宏富，豪放自如，与欧阳修并称“欧苏”，为“唐宋八大家”之一。有《东坡七集》《东坡易传》《东坡乐府》等传世。</a:t>
            </a:r>
          </a:p>
        </p:txBody>
      </p:sp>
      <p:sp>
        <p:nvSpPr>
          <p:cNvPr id="2" name="文本框 1"/>
          <p:cNvSpPr txBox="1"/>
          <p:nvPr/>
        </p:nvSpPr>
        <p:spPr>
          <a:xfrm>
            <a:off x="1044575" y="1001395"/>
            <a:ext cx="3126105" cy="645160"/>
          </a:xfrm>
          <a:prstGeom prst="rect">
            <a:avLst/>
          </a:prstGeom>
          <a:noFill/>
        </p:spPr>
        <p:txBody>
          <a:bodyPr wrap="square" rtlCol="0">
            <a:spAutoFit/>
          </a:bodyPr>
          <a:lstStyle/>
          <a:p>
            <a:r>
              <a:rPr lang="zh-CN" altLang="en-US" sz="3600" b="1"/>
              <a:t>走近作者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66775" y="2984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中考链接</a:t>
            </a:r>
          </a:p>
        </p:txBody>
      </p:sp>
      <p:sp>
        <p:nvSpPr>
          <p:cNvPr id="7" name="文本框 6"/>
          <p:cNvSpPr txBox="1"/>
          <p:nvPr/>
        </p:nvSpPr>
        <p:spPr>
          <a:xfrm>
            <a:off x="1353185" y="1834515"/>
            <a:ext cx="6633210" cy="3928110"/>
          </a:xfrm>
          <a:prstGeom prst="rect">
            <a:avLst/>
          </a:prstGeom>
          <a:noFill/>
        </p:spPr>
        <p:txBody>
          <a:bodyPr wrap="square" rtlCol="0">
            <a:spAutoFit/>
          </a:bodyPr>
          <a:lstStyle/>
          <a:p>
            <a:pPr fontAlgn="auto">
              <a:lnSpc>
                <a:spcPct val="130000"/>
              </a:lnSpc>
            </a:pPr>
            <a:r>
              <a:rPr sz="2400"/>
              <a:t>1.(2018重庆A) 下面是选自《骆驼祥子》的一段话，请阅读后回答问题。</a:t>
            </a:r>
          </a:p>
          <a:p>
            <a:pPr fontAlgn="auto">
              <a:lnSpc>
                <a:spcPct val="130000"/>
              </a:lnSpc>
            </a:pPr>
            <a:r>
              <a:rPr lang="en-US" sz="2400"/>
              <a:t>	</a:t>
            </a:r>
            <a:r>
              <a:rPr sz="2400">
                <a:latin typeface="楷体" panose="02010609060101010101" charset="-122"/>
                <a:ea typeface="楷体" panose="02010609060101010101" charset="-122"/>
                <a:cs typeface="楷体" panose="02010609060101010101" charset="-122"/>
              </a:rPr>
              <a:t>“先生！”祥子低着头，声音很低，可是很有力：“先生另找人吧！这个月的工钱，你留着收拾车吧：车把断了，左边的灯碎了块玻璃；别处倒都好好的呢。” </a:t>
            </a:r>
            <a:endParaRPr sz="2400"/>
          </a:p>
          <a:p>
            <a:pPr fontAlgn="auto">
              <a:lnSpc>
                <a:spcPct val="130000"/>
              </a:lnSpc>
            </a:pPr>
            <a:r>
              <a:rPr lang="zh-CN" sz="2400"/>
              <a:t>（</a:t>
            </a:r>
            <a:r>
              <a:rPr lang="en-US" altLang="zh-CN" sz="2400"/>
              <a:t>1</a:t>
            </a:r>
            <a:r>
              <a:rPr lang="zh-CN" altLang="en-US" sz="2400"/>
              <a:t>）</a:t>
            </a:r>
            <a:r>
              <a:rPr sz="2400"/>
              <a:t>选文中的“先生”是指</a:t>
            </a:r>
            <a:r>
              <a:rPr sz="2400" u="sng"/>
              <a:t>                   </a:t>
            </a:r>
            <a:r>
              <a:rPr sz="2400"/>
              <a:t>，祥子叫先生另找人的原因是</a:t>
            </a:r>
            <a:r>
              <a:rPr sz="2400" u="sng">
                <a:sym typeface="+mn-ea"/>
              </a:rPr>
              <a:t>                                              </a:t>
            </a:r>
            <a:r>
              <a:rPr sz="2400"/>
              <a:t>(事件)</a:t>
            </a:r>
            <a:r>
              <a:rPr lang="zh-CN" sz="2400"/>
              <a:t>。</a:t>
            </a:r>
          </a:p>
        </p:txBody>
      </p:sp>
      <p:sp>
        <p:nvSpPr>
          <p:cNvPr id="2" name="文本框 1"/>
          <p:cNvSpPr txBox="1"/>
          <p:nvPr/>
        </p:nvSpPr>
        <p:spPr>
          <a:xfrm>
            <a:off x="1134745" y="1004570"/>
            <a:ext cx="3126105" cy="645160"/>
          </a:xfrm>
          <a:prstGeom prst="rect">
            <a:avLst/>
          </a:prstGeom>
          <a:noFill/>
        </p:spPr>
        <p:txBody>
          <a:bodyPr wrap="square" rtlCol="0">
            <a:spAutoFit/>
          </a:bodyPr>
          <a:lstStyle/>
          <a:p>
            <a:r>
              <a:rPr lang="zh-CN" altLang="en-US" sz="3600" b="1"/>
              <a:t>积累与运用</a:t>
            </a:r>
          </a:p>
        </p:txBody>
      </p:sp>
      <p:sp>
        <p:nvSpPr>
          <p:cNvPr id="13" name="文本框 12"/>
          <p:cNvSpPr txBox="1"/>
          <p:nvPr/>
        </p:nvSpPr>
        <p:spPr>
          <a:xfrm>
            <a:off x="5059680" y="4730750"/>
            <a:ext cx="1328420" cy="553085"/>
          </a:xfrm>
          <a:prstGeom prst="rect">
            <a:avLst/>
          </a:prstGeom>
          <a:noFill/>
        </p:spPr>
        <p:txBody>
          <a:bodyPr wrap="square" rtlCol="0">
            <a:spAutoFit/>
          </a:bodyPr>
          <a:lstStyle/>
          <a:p>
            <a:pPr fontAlgn="auto">
              <a:lnSpc>
                <a:spcPct val="125000"/>
              </a:lnSpc>
            </a:pPr>
            <a:r>
              <a:rPr lang="en-US" altLang="zh-CN" sz="2400" b="1">
                <a:solidFill>
                  <a:srgbClr val="FF0000"/>
                </a:solidFill>
              </a:rPr>
              <a:t>曹先生</a:t>
            </a:r>
          </a:p>
        </p:txBody>
      </p:sp>
      <p:sp>
        <p:nvSpPr>
          <p:cNvPr id="4" name="文本框 3"/>
          <p:cNvSpPr txBox="1"/>
          <p:nvPr/>
        </p:nvSpPr>
        <p:spPr>
          <a:xfrm>
            <a:off x="3870960" y="5142230"/>
            <a:ext cx="3418205" cy="553085"/>
          </a:xfrm>
          <a:prstGeom prst="rect">
            <a:avLst/>
          </a:prstGeom>
          <a:noFill/>
        </p:spPr>
        <p:txBody>
          <a:bodyPr wrap="square" rtlCol="0">
            <a:spAutoFit/>
          </a:bodyPr>
          <a:lstStyle/>
          <a:p>
            <a:pPr fontAlgn="auto">
              <a:lnSpc>
                <a:spcPct val="125000"/>
              </a:lnSpc>
            </a:pPr>
            <a:r>
              <a:rPr lang="en-US" altLang="zh-CN" sz="2400" b="1">
                <a:solidFill>
                  <a:srgbClr val="FF0000"/>
                </a:solidFill>
              </a:rPr>
              <a:t>祥子拉车摔伤了曹先生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P spid="1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852930" y="1764665"/>
            <a:ext cx="5964555" cy="1130935"/>
          </a:xfrm>
          <a:prstGeom prst="rect">
            <a:avLst/>
          </a:prstGeom>
          <a:noFill/>
        </p:spPr>
        <p:txBody>
          <a:bodyPr wrap="square" rtlCol="0">
            <a:spAutoFit/>
          </a:bodyPr>
          <a:lstStyle/>
          <a:p>
            <a:pPr fontAlgn="auto">
              <a:lnSpc>
                <a:spcPct val="130000"/>
              </a:lnSpc>
            </a:pPr>
            <a:r>
              <a:rPr lang="zh-CN" sz="2600"/>
              <a:t>（</a:t>
            </a:r>
            <a:r>
              <a:rPr lang="en-US" altLang="zh-CN" sz="2600"/>
              <a:t>2</a:t>
            </a:r>
            <a:r>
              <a:rPr lang="zh-CN" altLang="en-US" sz="2600"/>
              <a:t>）</a:t>
            </a:r>
            <a:r>
              <a:rPr sz="2600"/>
              <a:t>结合作品内容谈谈该先生给了祥子怎样的帮助。</a:t>
            </a:r>
          </a:p>
        </p:txBody>
      </p:sp>
      <p:sp>
        <p:nvSpPr>
          <p:cNvPr id="13" name="文本框 12"/>
          <p:cNvSpPr txBox="1"/>
          <p:nvPr/>
        </p:nvSpPr>
        <p:spPr>
          <a:xfrm>
            <a:off x="2265680" y="3051810"/>
            <a:ext cx="5138420" cy="1476375"/>
          </a:xfrm>
          <a:prstGeom prst="rect">
            <a:avLst/>
          </a:prstGeom>
          <a:noFill/>
        </p:spPr>
        <p:txBody>
          <a:bodyPr wrap="square" rtlCol="0">
            <a:spAutoFit/>
          </a:bodyPr>
          <a:lstStyle/>
          <a:p>
            <a:pPr fontAlgn="auto">
              <a:lnSpc>
                <a:spcPct val="125000"/>
              </a:lnSpc>
            </a:pPr>
            <a:r>
              <a:rPr lang="en-US" altLang="zh-CN" sz="2400" b="1">
                <a:solidFill>
                  <a:srgbClr val="FF0000"/>
                </a:solidFill>
              </a:rPr>
              <a:t>曹先生帮他出好主意(或答成“让祥子到他家拉车”“安排他与小福子的生活”)；帮他重燃生活的信心。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50010" y="1143000"/>
            <a:ext cx="7033895" cy="4407535"/>
          </a:xfrm>
          <a:prstGeom prst="rect">
            <a:avLst/>
          </a:prstGeom>
          <a:noFill/>
        </p:spPr>
        <p:txBody>
          <a:bodyPr wrap="square" rtlCol="0">
            <a:spAutoFit/>
          </a:bodyPr>
          <a:lstStyle/>
          <a:p>
            <a:pPr algn="l" fontAlgn="auto">
              <a:lnSpc>
                <a:spcPct val="130000"/>
              </a:lnSpc>
            </a:pPr>
            <a:r>
              <a:rPr sz="2400">
                <a:latin typeface="+mn-ea"/>
                <a:cs typeface="+mn-ea"/>
              </a:rPr>
              <a:t>(2018广州)</a:t>
            </a:r>
          </a:p>
          <a:p>
            <a:pPr algn="l" fontAlgn="auto">
              <a:lnSpc>
                <a:spcPct val="130000"/>
              </a:lnSpc>
            </a:pPr>
            <a:r>
              <a:rPr sz="2400">
                <a:latin typeface="+mn-ea"/>
                <a:cs typeface="+mn-ea"/>
              </a:rPr>
              <a:t>【权威发布】 </a:t>
            </a:r>
          </a:p>
          <a:p>
            <a:pPr algn="l" fontAlgn="auto">
              <a:lnSpc>
                <a:spcPct val="130000"/>
              </a:lnSpc>
            </a:pPr>
            <a:r>
              <a:rPr lang="en-US" sz="2400">
                <a:latin typeface="+mn-ea"/>
                <a:cs typeface="+mn-ea"/>
              </a:rPr>
              <a:t>	</a:t>
            </a:r>
            <a:r>
              <a:rPr sz="2400">
                <a:latin typeface="楷体" panose="02010609060101010101" charset="-122"/>
                <a:ea typeface="楷体" panose="02010609060101010101" charset="-122"/>
                <a:cs typeface="楷体" panose="02010609060101010101" charset="-122"/>
              </a:rPr>
              <a:t>“世界读书日”刚刚过去。日前，中国新闻出版研究院发布了《第十五次全国国民阅读调查报告》。报告数据显示，2017年我国成年国民包括书报刊和数字出版物在内的各种媒介的综合阅读率为80.3%，较2016年的79.9%有所提升。报告数据还显示，2017年我国成年国民各类数字化阅读方式接触率均有所上升。</a:t>
            </a:r>
          </a:p>
        </p:txBody>
      </p:sp>
      <p:sp>
        <p:nvSpPr>
          <p:cNvPr id="2" name="文本框 1"/>
          <p:cNvSpPr txBox="1"/>
          <p:nvPr/>
        </p:nvSpPr>
        <p:spPr>
          <a:xfrm>
            <a:off x="975995" y="332105"/>
            <a:ext cx="3768090" cy="645160"/>
          </a:xfrm>
          <a:prstGeom prst="rect">
            <a:avLst/>
          </a:prstGeom>
          <a:noFill/>
        </p:spPr>
        <p:txBody>
          <a:bodyPr wrap="square" rtlCol="0">
            <a:spAutoFit/>
          </a:bodyPr>
          <a:lstStyle/>
          <a:p>
            <a:r>
              <a:rPr lang="zh-CN" altLang="en-US" sz="3600" b="1"/>
              <a:t>非连续文本阅读</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1513205" y="513080"/>
            <a:ext cx="6116955" cy="2518410"/>
          </a:xfrm>
          <a:prstGeom prst="rect">
            <a:avLst/>
          </a:prstGeom>
        </p:spPr>
      </p:pic>
      <p:sp>
        <p:nvSpPr>
          <p:cNvPr id="5" name="文本框 4"/>
          <p:cNvSpPr txBox="1"/>
          <p:nvPr/>
        </p:nvSpPr>
        <p:spPr>
          <a:xfrm>
            <a:off x="1513205" y="3113405"/>
            <a:ext cx="6576695" cy="2749550"/>
          </a:xfrm>
          <a:prstGeom prst="rect">
            <a:avLst/>
          </a:prstGeom>
          <a:noFill/>
        </p:spPr>
        <p:txBody>
          <a:bodyPr wrap="square" rtlCol="0">
            <a:spAutoFit/>
          </a:bodyPr>
          <a:lstStyle/>
          <a:p>
            <a:pPr algn="l"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数字化阅读方式越来越普及，人们通过数字化媒介阅读的时间也在增长。报告发现，虽然2017年我国成年国民人均纸质图书、期刊的阅读时长有所增加，但纸质媒介的阅读时间整体较短，人均每天读书、读报和读期刊的时间总和不及人均每天手机阅读时长的一半。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1524635" y="498475"/>
            <a:ext cx="6638290" cy="2908935"/>
          </a:xfrm>
          <a:prstGeom prst="rect">
            <a:avLst/>
          </a:prstGeom>
        </p:spPr>
      </p:pic>
      <p:sp>
        <p:nvSpPr>
          <p:cNvPr id="7" name="文本框 6"/>
          <p:cNvSpPr txBox="1"/>
          <p:nvPr/>
        </p:nvSpPr>
        <p:spPr>
          <a:xfrm>
            <a:off x="1524635" y="3494405"/>
            <a:ext cx="6141720" cy="2749550"/>
          </a:xfrm>
          <a:prstGeom prst="rect">
            <a:avLst/>
          </a:prstGeom>
          <a:noFill/>
        </p:spPr>
        <p:txBody>
          <a:bodyPr wrap="square" rtlCol="0">
            <a:spAutoFit/>
          </a:bodyPr>
          <a:lstStyle/>
          <a:p>
            <a:pPr algn="l"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在我国成年数字化阅读方式接触者中，49周岁以下中青年群体是主要人群，其中，18-29周岁人群占34.6%，30—39周岁人群占26.1%，40—49周岁人群占24.2%,50—59周岁人群仅占10.6%。</a:t>
            </a:r>
          </a:p>
          <a:p>
            <a:pPr algn="r" fontAlgn="auto">
              <a:lnSpc>
                <a:spcPct val="120000"/>
              </a:lnSpc>
            </a:pPr>
            <a:r>
              <a:rPr sz="2400">
                <a:latin typeface="楷体" panose="02010609060101010101" charset="-122"/>
                <a:ea typeface="楷体" panose="02010609060101010101" charset="-122"/>
                <a:cs typeface="楷体" panose="02010609060101010101" charset="-122"/>
              </a:rPr>
              <a:t>(资料来源：《中国青年报》2018年4月24日)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19835" y="66040"/>
            <a:ext cx="7033895" cy="5583260"/>
          </a:xfrm>
          <a:prstGeom prst="rect">
            <a:avLst/>
          </a:prstGeom>
          <a:noFill/>
        </p:spPr>
        <p:txBody>
          <a:bodyPr wrap="square" rtlCol="0">
            <a:spAutoFit/>
          </a:bodyPr>
          <a:lstStyle/>
          <a:p>
            <a:pPr algn="l" fontAlgn="auto">
              <a:lnSpc>
                <a:spcPct val="120000"/>
              </a:lnSpc>
            </a:pPr>
            <a:r>
              <a:rPr sz="2000" dirty="0">
                <a:latin typeface="+mn-ea"/>
                <a:cs typeface="+mn-ea"/>
              </a:rPr>
              <a:t>【广州调查】 </a:t>
            </a:r>
            <a:endParaRPr sz="2000" dirty="0">
              <a:latin typeface="楷体" panose="02010609060101010101" charset="-122"/>
              <a:ea typeface="楷体" panose="02010609060101010101" charset="-122"/>
              <a:cs typeface="楷体" panose="02010609060101010101" charset="-122"/>
            </a:endParaRPr>
          </a:p>
          <a:p>
            <a:pPr algn="l" fontAlgn="auto">
              <a:lnSpc>
                <a:spcPct val="120000"/>
              </a:lnSpc>
            </a:pPr>
            <a:r>
              <a:rPr lang="en-US" sz="2000" dirty="0">
                <a:latin typeface="楷体" panose="02010609060101010101" charset="-122"/>
                <a:ea typeface="楷体" panose="02010609060101010101" charset="-122"/>
                <a:cs typeface="楷体" panose="02010609060101010101" charset="-122"/>
              </a:rPr>
              <a:t>	</a:t>
            </a:r>
            <a:r>
              <a:rPr sz="2000" dirty="0">
                <a:latin typeface="楷体" panose="02010609060101010101" charset="-122"/>
                <a:ea typeface="楷体" panose="02010609060101010101" charset="-122"/>
                <a:cs typeface="楷体" panose="02010609060101010101" charset="-122"/>
              </a:rPr>
              <a:t>《广州全民阅读指数调查研究报告(2018)》数据显示：2017年度广州市民综合阅读率达90%，广州市民日均综合阅读时长达到97.20分钟，远超2016年度全国成年国民71.47分钟的阅读时长。未成年人以纸质阅读为主，日均纸质阅读时长为49.48分钟，日均数字阅读时长为38.80分钟。而成年人在数字阅读上花费了更多时间，日均数字阅读时长为56.27分钟，日均纸质阅读时长为42.62分钟。广州市民的数字阅读率达到94.11%，其中成年人达到95.73%，未成年人相对较低(86%)，而市民日均数字阅读时长达到53.41分钟。另一方面，尽管广州市民的数字阅读已经相当普遍，但数据显示，部分广州市民仍然偏好纸质阅读，如就广州成年人的纸质报纸(89.2%)、杂志(78.8%)的阅读率而言，这一数字远超全国平均水平。</a:t>
            </a:r>
          </a:p>
          <a:p>
            <a:pPr algn="r" fontAlgn="auto">
              <a:lnSpc>
                <a:spcPct val="120000"/>
              </a:lnSpc>
            </a:pPr>
            <a:r>
              <a:rPr sz="2000" dirty="0">
                <a:latin typeface="楷体" panose="02010609060101010101" charset="-122"/>
                <a:ea typeface="楷体" panose="02010609060101010101" charset="-122"/>
                <a:cs typeface="楷体" panose="02010609060101010101" charset="-122"/>
              </a:rPr>
              <a:t>(资料来源：广州文明网)</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16050" y="999490"/>
            <a:ext cx="6686550" cy="4335780"/>
          </a:xfrm>
          <a:prstGeom prst="rect">
            <a:avLst/>
          </a:prstGeom>
          <a:noFill/>
        </p:spPr>
        <p:txBody>
          <a:bodyPr wrap="square" rtlCol="0">
            <a:spAutoFit/>
          </a:bodyPr>
          <a:lstStyle/>
          <a:p>
            <a:pPr algn="l" fontAlgn="auto">
              <a:lnSpc>
                <a:spcPct val="120000"/>
              </a:lnSpc>
            </a:pPr>
            <a:r>
              <a:rPr sz="2300">
                <a:latin typeface="+mn-ea"/>
                <a:cs typeface="+mn-ea"/>
              </a:rPr>
              <a:t>【各抒己见】 </a:t>
            </a:r>
          </a:p>
          <a:p>
            <a:pPr algn="l" fontAlgn="auto">
              <a:lnSpc>
                <a:spcPct val="120000"/>
              </a:lnSpc>
            </a:pPr>
            <a:r>
              <a:rPr lang="en-US" sz="2300">
                <a:latin typeface="+mn-ea"/>
                <a:cs typeface="+mn-ea"/>
              </a:rPr>
              <a:t>	</a:t>
            </a:r>
            <a:r>
              <a:rPr sz="2300">
                <a:latin typeface="楷体" panose="02010609060101010101" charset="-122"/>
                <a:ea typeface="楷体" panose="02010609060101010101" charset="-122"/>
                <a:cs typeface="楷体" panose="02010609060101010101" charset="-122"/>
              </a:rPr>
              <a:t>中国图书馆学会副理事长陈力：有人说，数字阅读是“碎片化阅读”，因而对此忧心忡忡。我以为，“碎片化阅读”也是一种有益的阅读方式。倘若人们能够充分利用碎片化的时间来获取知识与信息，我们应该为此感到高兴，更何况，有谁听说《诗经》三百篇、《唐诗三百首》是一口气读完的？我们在读一首诗、一首词、一篇文章的时候难道不是在进行“碎片化阅读”？重要的不是阅读的形式和工具，而是阅读与否和阅读的内容。</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29055" y="1402080"/>
            <a:ext cx="6686550" cy="3486785"/>
          </a:xfrm>
          <a:prstGeom prst="rect">
            <a:avLst/>
          </a:prstGeom>
          <a:noFill/>
        </p:spPr>
        <p:txBody>
          <a:bodyPr wrap="square" rtlCol="0">
            <a:spAutoFit/>
          </a:bodyPr>
          <a:lstStyle/>
          <a:p>
            <a:pPr algn="l" fontAlgn="auto">
              <a:lnSpc>
                <a:spcPct val="120000"/>
              </a:lnSpc>
            </a:pPr>
            <a:r>
              <a:rPr lang="en-US" sz="2300">
                <a:latin typeface="楷体" panose="02010609060101010101" charset="-122"/>
                <a:ea typeface="楷体" panose="02010609060101010101" charset="-122"/>
                <a:cs typeface="楷体" panose="02010609060101010101" charset="-122"/>
              </a:rPr>
              <a:t>	</a:t>
            </a:r>
            <a:r>
              <a:rPr sz="2300">
                <a:latin typeface="楷体" panose="02010609060101010101" charset="-122"/>
                <a:ea typeface="楷体" panose="02010609060101010101" charset="-122"/>
                <a:cs typeface="楷体" panose="02010609060101010101" charset="-122"/>
              </a:rPr>
              <a:t>国民阅读研究与促进中心主任徐升国：数字阅读基本以浅阅读、碎片化阅读为主体，阅读的主要内容并不是电子图书，而是一些相对轻松娱乐、篇幅较短的文章等。这跟数字阅读主要载体——手机自身限制有关、屏幕小，相对而言很难进行深度、长篇的阅读。综合起来看，纸质书能提供系统的、体系化深度阅读，目前并没有好的数字阅读载体可以实现替代。</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29055" y="1402080"/>
            <a:ext cx="6686550" cy="3911600"/>
          </a:xfrm>
          <a:prstGeom prst="rect">
            <a:avLst/>
          </a:prstGeom>
          <a:noFill/>
        </p:spPr>
        <p:txBody>
          <a:bodyPr wrap="square" rtlCol="0">
            <a:spAutoFit/>
          </a:bodyPr>
          <a:lstStyle/>
          <a:p>
            <a:pPr algn="l" fontAlgn="auto">
              <a:lnSpc>
                <a:spcPct val="120000"/>
              </a:lnSpc>
            </a:pPr>
            <a:r>
              <a:rPr lang="en-US" sz="2300">
                <a:latin typeface="楷体" panose="02010609060101010101" charset="-122"/>
                <a:ea typeface="楷体" panose="02010609060101010101" charset="-122"/>
                <a:cs typeface="楷体" panose="02010609060101010101" charset="-122"/>
              </a:rPr>
              <a:t>	</a:t>
            </a:r>
            <a:r>
              <a:rPr sz="2300">
                <a:latin typeface="楷体" panose="02010609060101010101" charset="-122"/>
                <a:ea typeface="楷体" panose="02010609060101010101" charset="-122"/>
                <a:cs typeface="楷体" panose="02010609060101010101" charset="-122"/>
              </a:rPr>
              <a:t>复旦大学中文系教授严锋：数字阅读时代后，所有过去阅读不能发生的地点和时间，现在都被阅读抢占过来，所以整体来看，人的阅读的时间是增加的，只是媒介变了。电子阅读不仅在量上迅速扩展，在质上同样是提高的，它走出了过去传统、封闭的阅读空间，人更容易接触到关于书的推荐信息，专家荐书、社交媒体荐书也都开始成为日常。电子阅读使得人在不同阅读材料、对象间穿梭跳跃，完全打破了书的物理形态的局限。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07465" y="1049020"/>
            <a:ext cx="6686550" cy="4760595"/>
          </a:xfrm>
          <a:prstGeom prst="rect">
            <a:avLst/>
          </a:prstGeom>
          <a:noFill/>
        </p:spPr>
        <p:txBody>
          <a:bodyPr wrap="square" rtlCol="0">
            <a:spAutoFit/>
          </a:bodyPr>
          <a:lstStyle/>
          <a:p>
            <a:pPr algn="l" fontAlgn="auto">
              <a:lnSpc>
                <a:spcPct val="120000"/>
              </a:lnSpc>
            </a:pPr>
            <a:r>
              <a:rPr lang="en-US" sz="2300">
                <a:latin typeface="楷体" panose="02010609060101010101" charset="-122"/>
                <a:ea typeface="楷体" panose="02010609060101010101" charset="-122"/>
                <a:cs typeface="楷体" panose="02010609060101010101" charset="-122"/>
              </a:rPr>
              <a:t>	</a:t>
            </a:r>
            <a:r>
              <a:rPr sz="2300">
                <a:latin typeface="楷体" panose="02010609060101010101" charset="-122"/>
                <a:ea typeface="楷体" panose="02010609060101010101" charset="-122"/>
                <a:cs typeface="楷体" panose="02010609060101010101" charset="-122"/>
              </a:rPr>
              <a:t>人民大学教授郭英剑：我想表述的一个观点是，以电子阅读、手机阅读为特征的数字化阅读，更多改变的是人们的阅读方式而不是阅读内容，所以，我认为以“深阅读”和“浅阅读”来划分传统阅读方式与数字化阅读方式是不准确的；而且，我也并不认为数字化阅读一定会导致肤浅化。阅读是否肤浅化，既取决于阅读者是否(愿意)思考以及思考的深度，也取决于作品本身是否能够引人深思，即作品本身是否肤浅。换句话说，不能用媒介载体的不同而只能根据作品的内容去界定阅读的“深”和“浅”。</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40510" y="1547495"/>
            <a:ext cx="6608445" cy="2592070"/>
          </a:xfrm>
          <a:prstGeom prst="rect">
            <a:avLst/>
          </a:prstGeom>
          <a:noFill/>
        </p:spPr>
        <p:txBody>
          <a:bodyPr wrap="square" rtlCol="0">
            <a:spAutoFit/>
          </a:bodyPr>
          <a:lstStyle/>
          <a:p>
            <a:pPr fontAlgn="auto">
              <a:lnSpc>
                <a:spcPct val="130000"/>
              </a:lnSpc>
            </a:pPr>
            <a:r>
              <a:rPr lang="en-US" sz="2500"/>
              <a:t>	</a:t>
            </a:r>
            <a:r>
              <a:rPr sz="2500"/>
              <a:t>辛弃疾(1140—1207)，原字坦夫，后改字幼安，号稼轩，南宋豪放派词人。有词集《稼轩长短句》传世。</a:t>
            </a:r>
          </a:p>
          <a:p>
            <a:pPr fontAlgn="auto">
              <a:lnSpc>
                <a:spcPct val="130000"/>
              </a:lnSpc>
            </a:pPr>
            <a:r>
              <a:rPr lang="en-US" sz="2500"/>
              <a:t>	</a:t>
            </a:r>
            <a:r>
              <a:rPr sz="2500"/>
              <a:t>秋瑾(1875—1907)，女，中国女权和女学思想的倡导者，近代民主革命志士。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07465" y="1049020"/>
            <a:ext cx="6686550" cy="3911600"/>
          </a:xfrm>
          <a:prstGeom prst="rect">
            <a:avLst/>
          </a:prstGeom>
          <a:noFill/>
        </p:spPr>
        <p:txBody>
          <a:bodyPr wrap="square" rtlCol="0">
            <a:spAutoFit/>
          </a:bodyPr>
          <a:lstStyle/>
          <a:p>
            <a:pPr algn="l" fontAlgn="auto">
              <a:lnSpc>
                <a:spcPct val="120000"/>
              </a:lnSpc>
            </a:pPr>
            <a:r>
              <a:rPr lang="en-US" sz="2300">
                <a:latin typeface="楷体" panose="02010609060101010101" charset="-122"/>
                <a:ea typeface="楷体" panose="02010609060101010101" charset="-122"/>
                <a:cs typeface="楷体" panose="02010609060101010101" charset="-122"/>
              </a:rPr>
              <a:t>	</a:t>
            </a:r>
            <a:r>
              <a:rPr sz="2300">
                <a:latin typeface="楷体" panose="02010609060101010101" charset="-122"/>
                <a:ea typeface="楷体" panose="02010609060101010101" charset="-122"/>
                <a:cs typeface="楷体" panose="02010609060101010101" charset="-122"/>
              </a:rPr>
              <a:t>《新京报》记者李大超：阅读有深浅之分，有消费型阅读和学习型阅读的差异，有实用型阅读和涵养型阅读的区分。我们有批评浅阅读、消费型阅读和实用型阅读的倾向。有人甚至上升到国家和民族未来的高度拒斥浅阅读，批评浅阅读纵容了思想的懒惰，弱化了思维能力。实际上，任何对于国民阅读整齐划一的要求都没有考虑到阅读者本身的差异。随着阅读的普遍化，阅读的差异性会越来越明显，而阅读取向两极分化的趋势则难以逆转。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20165" y="182245"/>
            <a:ext cx="6633845" cy="6326505"/>
          </a:xfrm>
          <a:prstGeom prst="rect">
            <a:avLst/>
          </a:prstGeom>
          <a:noFill/>
        </p:spPr>
        <p:txBody>
          <a:bodyPr wrap="square" rtlCol="0">
            <a:spAutoFit/>
          </a:bodyPr>
          <a:lstStyle/>
          <a:p>
            <a:pPr fontAlgn="auto">
              <a:lnSpc>
                <a:spcPct val="130000"/>
              </a:lnSpc>
            </a:pPr>
            <a:r>
              <a:rPr sz="2400"/>
              <a:t>2.下列说法不符合文意的一项是（           ）</a:t>
            </a:r>
          </a:p>
          <a:p>
            <a:pPr fontAlgn="auto">
              <a:lnSpc>
                <a:spcPct val="130000"/>
              </a:lnSpc>
            </a:pPr>
            <a:r>
              <a:rPr sz="2400"/>
              <a:t>A.2017年我国成年国民的各种媒介综合阅读率在上年基础上有所提升，数字化阅读方式接触率也在提升。</a:t>
            </a:r>
          </a:p>
          <a:p>
            <a:pPr fontAlgn="auto">
              <a:lnSpc>
                <a:spcPct val="130000"/>
              </a:lnSpc>
            </a:pPr>
            <a:r>
              <a:rPr sz="2400"/>
              <a:t>B.2017年我国成年国民数字化阅读方式接触率调查显示：手机阅读占比最大，电子阅读器阅读占比提升幅度最大。</a:t>
            </a:r>
          </a:p>
          <a:p>
            <a:pPr fontAlgn="auto">
              <a:lnSpc>
                <a:spcPct val="130000"/>
              </a:lnSpc>
            </a:pPr>
            <a:r>
              <a:rPr sz="2400"/>
              <a:t>C.2017年成年国民各类纸质媒介的人均每天阅读时长都有所提升，但其总时长远远低于人均手机阅读时长。</a:t>
            </a:r>
          </a:p>
          <a:p>
            <a:pPr fontAlgn="auto">
              <a:lnSpc>
                <a:spcPct val="130000"/>
              </a:lnSpc>
            </a:pPr>
            <a:r>
              <a:rPr sz="2400"/>
              <a:t>D.2017年我国成年数字化阅读方式接触者的调查数据显示：年龄越大的人群占比越小，年龄越小的人群占比越大。</a:t>
            </a:r>
          </a:p>
        </p:txBody>
      </p:sp>
      <p:sp>
        <p:nvSpPr>
          <p:cNvPr id="16" name="文本框 15"/>
          <p:cNvSpPr txBox="1"/>
          <p:nvPr/>
        </p:nvSpPr>
        <p:spPr>
          <a:xfrm>
            <a:off x="6094095" y="182245"/>
            <a:ext cx="688975" cy="553085"/>
          </a:xfrm>
          <a:prstGeom prst="rect">
            <a:avLst/>
          </a:prstGeom>
          <a:noFill/>
        </p:spPr>
        <p:txBody>
          <a:bodyPr wrap="square" rtlCol="0">
            <a:spAutoFit/>
          </a:bodyPr>
          <a:lstStyle/>
          <a:p>
            <a:pPr fontAlgn="auto">
              <a:lnSpc>
                <a:spcPct val="125000"/>
              </a:lnSpc>
            </a:pPr>
            <a:r>
              <a:rPr lang="en-US" altLang="zh-CN" sz="2400" b="1">
                <a:solidFill>
                  <a:srgbClr val="FF0000"/>
                </a:solidFill>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07160" y="662305"/>
            <a:ext cx="7079615" cy="4887595"/>
          </a:xfrm>
          <a:prstGeom prst="rect">
            <a:avLst/>
          </a:prstGeom>
          <a:noFill/>
        </p:spPr>
        <p:txBody>
          <a:bodyPr wrap="square" rtlCol="0">
            <a:spAutoFit/>
          </a:bodyPr>
          <a:lstStyle/>
          <a:p>
            <a:pPr fontAlgn="auto">
              <a:lnSpc>
                <a:spcPct val="130000"/>
              </a:lnSpc>
            </a:pPr>
            <a:r>
              <a:rPr sz="2400"/>
              <a:t>3.下列关于2017年广州市民阅读特点的概括，符合文意的一项是（         ）</a:t>
            </a:r>
          </a:p>
          <a:p>
            <a:pPr fontAlgn="auto">
              <a:lnSpc>
                <a:spcPct val="130000"/>
              </a:lnSpc>
            </a:pPr>
            <a:r>
              <a:rPr sz="2400"/>
              <a:t>A.广州市民的综合阅读率要高于同年全国国民的综合阅读率。</a:t>
            </a:r>
          </a:p>
          <a:p>
            <a:pPr fontAlgn="auto">
              <a:lnSpc>
                <a:spcPct val="130000"/>
              </a:lnSpc>
            </a:pPr>
            <a:r>
              <a:rPr sz="2400"/>
              <a:t>B.广州市民日均综合阅读时长远超同年全国成年国民阅读时长。</a:t>
            </a:r>
          </a:p>
          <a:p>
            <a:pPr fontAlgn="auto">
              <a:lnSpc>
                <a:spcPct val="130000"/>
              </a:lnSpc>
            </a:pPr>
            <a:r>
              <a:rPr sz="2400"/>
              <a:t>C．广州未成年人日均纸质阅读时长和日均数字阅读时长相当。</a:t>
            </a:r>
          </a:p>
          <a:p>
            <a:pPr fontAlgn="auto">
              <a:lnSpc>
                <a:spcPct val="130000"/>
              </a:lnSpc>
            </a:pPr>
            <a:r>
              <a:rPr sz="2400"/>
              <a:t>D．部分广州市民在数字阅读相当普遍的今天仍偏好纸质阅读。</a:t>
            </a:r>
          </a:p>
        </p:txBody>
      </p:sp>
      <p:sp>
        <p:nvSpPr>
          <p:cNvPr id="16" name="文本框 15"/>
          <p:cNvSpPr txBox="1"/>
          <p:nvPr/>
        </p:nvSpPr>
        <p:spPr>
          <a:xfrm>
            <a:off x="3867785" y="1119505"/>
            <a:ext cx="580390" cy="553085"/>
          </a:xfrm>
          <a:prstGeom prst="rect">
            <a:avLst/>
          </a:prstGeom>
          <a:noFill/>
        </p:spPr>
        <p:txBody>
          <a:bodyPr wrap="square" rtlCol="0">
            <a:spAutoFit/>
          </a:bodyPr>
          <a:lstStyle/>
          <a:p>
            <a:pPr fontAlgn="auto">
              <a:lnSpc>
                <a:spcPct val="125000"/>
              </a:lnSpc>
            </a:pPr>
            <a:r>
              <a:rPr lang="en-US" altLang="zh-CN" sz="2400" b="1">
                <a:solidFill>
                  <a:srgbClr val="FF0000"/>
                </a:solidFill>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97940" y="107315"/>
            <a:ext cx="7079615" cy="6805930"/>
          </a:xfrm>
          <a:prstGeom prst="rect">
            <a:avLst/>
          </a:prstGeom>
          <a:noFill/>
        </p:spPr>
        <p:txBody>
          <a:bodyPr wrap="square" rtlCol="0">
            <a:spAutoFit/>
          </a:bodyPr>
          <a:lstStyle/>
          <a:p>
            <a:pPr fontAlgn="auto">
              <a:lnSpc>
                <a:spcPct val="130000"/>
              </a:lnSpc>
            </a:pPr>
            <a:r>
              <a:rPr sz="2400"/>
              <a:t>4.下列对材料中相关内容的理解和分析，不正确的一项是（        ）</a:t>
            </a:r>
          </a:p>
          <a:p>
            <a:pPr fontAlgn="auto">
              <a:lnSpc>
                <a:spcPct val="130000"/>
              </a:lnSpc>
            </a:pPr>
            <a:r>
              <a:rPr sz="2400"/>
              <a:t>A．陈力对碎片化阅读持肯定态度，他认为利用碎片化时间进行阅读也是合理的，人们大可不必对数字阅读忧心忡忡。</a:t>
            </a:r>
          </a:p>
          <a:p>
            <a:pPr fontAlgn="auto">
              <a:lnSpc>
                <a:spcPct val="130000"/>
              </a:lnSpc>
            </a:pPr>
            <a:r>
              <a:rPr sz="2400"/>
              <a:t>B．徐升国认为数字阅读的内容受到载体的限制，因此深度、长篇阅读很难进行，目前数字化阅读还无法替代纸质书阅读。</a:t>
            </a:r>
          </a:p>
          <a:p>
            <a:pPr fontAlgn="auto">
              <a:lnSpc>
                <a:spcPct val="130000"/>
              </a:lnSpc>
            </a:pPr>
            <a:r>
              <a:rPr sz="2400"/>
              <a:t>C．严锋认为数字阅读在质和量上都得到了提升，数字阅读使读者和书的关系突破了传统阅读的限制，是一种创新。</a:t>
            </a:r>
          </a:p>
          <a:p>
            <a:pPr fontAlgn="auto">
              <a:lnSpc>
                <a:spcPct val="130000"/>
              </a:lnSpc>
            </a:pPr>
            <a:r>
              <a:rPr sz="2400"/>
              <a:t>D．郭英剑认为数字化阅读改变人们的阅读方式，数字化阅读不会导致阅读的肤浅化。阅读的深和浅应由作品内容界定。</a:t>
            </a:r>
          </a:p>
        </p:txBody>
      </p:sp>
      <p:sp>
        <p:nvSpPr>
          <p:cNvPr id="16" name="文本框 15"/>
          <p:cNvSpPr txBox="1"/>
          <p:nvPr/>
        </p:nvSpPr>
        <p:spPr>
          <a:xfrm>
            <a:off x="2790190" y="596900"/>
            <a:ext cx="580390" cy="553085"/>
          </a:xfrm>
          <a:prstGeom prst="rect">
            <a:avLst/>
          </a:prstGeom>
          <a:noFill/>
        </p:spPr>
        <p:txBody>
          <a:bodyPr wrap="square" rtlCol="0">
            <a:spAutoFit/>
          </a:bodyPr>
          <a:lstStyle/>
          <a:p>
            <a:pPr fontAlgn="auto">
              <a:lnSpc>
                <a:spcPct val="125000"/>
              </a:lnSpc>
            </a:pPr>
            <a:r>
              <a:rPr lang="en-US" altLang="zh-CN" sz="2400" b="1">
                <a:solidFill>
                  <a:srgbClr val="FF0000"/>
                </a:solidFill>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85570" y="1026795"/>
            <a:ext cx="7003415" cy="1130935"/>
          </a:xfrm>
          <a:prstGeom prst="rect">
            <a:avLst/>
          </a:prstGeom>
          <a:noFill/>
        </p:spPr>
        <p:txBody>
          <a:bodyPr wrap="square" rtlCol="0">
            <a:spAutoFit/>
          </a:bodyPr>
          <a:lstStyle/>
          <a:p>
            <a:pPr fontAlgn="auto">
              <a:lnSpc>
                <a:spcPct val="130000"/>
              </a:lnSpc>
            </a:pPr>
            <a:r>
              <a:rPr sz="2600"/>
              <a:t>5.《新京报》记者李大超关于阅读表达了哪些观点？请分点概括。</a:t>
            </a:r>
          </a:p>
        </p:txBody>
      </p:sp>
      <p:sp>
        <p:nvSpPr>
          <p:cNvPr id="16" name="文本框 15"/>
          <p:cNvSpPr txBox="1"/>
          <p:nvPr/>
        </p:nvSpPr>
        <p:spPr>
          <a:xfrm>
            <a:off x="1532890" y="2364105"/>
            <a:ext cx="6708775" cy="2399665"/>
          </a:xfrm>
          <a:prstGeom prst="rect">
            <a:avLst/>
          </a:prstGeom>
          <a:noFill/>
        </p:spPr>
        <p:txBody>
          <a:bodyPr wrap="square" rtlCol="0">
            <a:spAutoFit/>
          </a:bodyPr>
          <a:lstStyle/>
          <a:p>
            <a:pPr fontAlgn="auto">
              <a:lnSpc>
                <a:spcPct val="125000"/>
              </a:lnSpc>
            </a:pPr>
            <a:r>
              <a:rPr lang="en-US" altLang="zh-CN" sz="2400" b="1">
                <a:solidFill>
                  <a:srgbClr val="FF0000"/>
                </a:solidFill>
              </a:rPr>
              <a:t>①阅读有深浅之分，而我们有批评浅阅读的倾向，甚至会上升到国家和民族发展未来的高度；②我们在进行阅读要求的划分时，忽略了阅读者本身的差异，随着阅读的普遍化，阅读的差异性会越来越明显且逐渐走向两极化。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85570" y="629285"/>
            <a:ext cx="7003415" cy="1651000"/>
          </a:xfrm>
          <a:prstGeom prst="rect">
            <a:avLst/>
          </a:prstGeom>
          <a:noFill/>
        </p:spPr>
        <p:txBody>
          <a:bodyPr wrap="square" rtlCol="0">
            <a:spAutoFit/>
          </a:bodyPr>
          <a:lstStyle/>
          <a:p>
            <a:pPr fontAlgn="auto">
              <a:lnSpc>
                <a:spcPct val="130000"/>
              </a:lnSpc>
            </a:pPr>
            <a:r>
              <a:rPr sz="2600"/>
              <a:t>6.你对数字化阅读与纸质阅读的发展趋势有怎样的预测？请根据文本内容和自身阅读经历谈谈你的看法。</a:t>
            </a:r>
          </a:p>
        </p:txBody>
      </p:sp>
      <p:sp>
        <p:nvSpPr>
          <p:cNvPr id="16" name="文本框 15"/>
          <p:cNvSpPr txBox="1"/>
          <p:nvPr/>
        </p:nvSpPr>
        <p:spPr>
          <a:xfrm>
            <a:off x="1461135" y="2451735"/>
            <a:ext cx="7165975" cy="2861310"/>
          </a:xfrm>
          <a:prstGeom prst="rect">
            <a:avLst/>
          </a:prstGeom>
          <a:noFill/>
        </p:spPr>
        <p:txBody>
          <a:bodyPr wrap="square" rtlCol="0">
            <a:spAutoFit/>
          </a:bodyPr>
          <a:lstStyle/>
          <a:p>
            <a:pPr fontAlgn="auto">
              <a:lnSpc>
                <a:spcPct val="125000"/>
              </a:lnSpc>
            </a:pPr>
            <a:r>
              <a:rPr lang="en-US" altLang="zh-CN" sz="2400" b="1">
                <a:solidFill>
                  <a:srgbClr val="FF0000"/>
                </a:solidFill>
              </a:rPr>
              <a:t>我认为纸质阅读目前并不会被数字化阅读完全替代，纸质阅读具有一定的不可替代性，现在学校教材、合同、公文等都不能脱离纸质阅读。其次部分人对纸质阅读的偏爱也将稳定纸质阅读在人群中的占比，纸质书更便于做笔记和保存，很多书籍也具有宝贵的收藏价值，这些都是数字化阅读所不具备的特点。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148080" y="78994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片段练习</a:t>
            </a:r>
          </a:p>
        </p:txBody>
      </p:sp>
      <p:sp>
        <p:nvSpPr>
          <p:cNvPr id="7" name="文本框 6"/>
          <p:cNvSpPr txBox="1"/>
          <p:nvPr/>
        </p:nvSpPr>
        <p:spPr>
          <a:xfrm>
            <a:off x="1496060" y="2163445"/>
            <a:ext cx="6152515" cy="1210945"/>
          </a:xfrm>
          <a:prstGeom prst="rect">
            <a:avLst/>
          </a:prstGeom>
          <a:noFill/>
        </p:spPr>
        <p:txBody>
          <a:bodyPr wrap="square" rtlCol="0">
            <a:spAutoFit/>
          </a:bodyPr>
          <a:lstStyle/>
          <a:p>
            <a:pPr fontAlgn="auto">
              <a:lnSpc>
                <a:spcPct val="130000"/>
              </a:lnSpc>
            </a:pPr>
            <a:r>
              <a:rPr lang="en-US" sz="2800"/>
              <a:t>	</a:t>
            </a:r>
            <a:r>
              <a:rPr sz="2800"/>
              <a:t>请你简单赏析《渔家傲·秋思》这首词。</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11275" y="1132840"/>
            <a:ext cx="6760210" cy="4592320"/>
          </a:xfrm>
          <a:prstGeom prst="rect">
            <a:avLst/>
          </a:prstGeom>
          <a:noFill/>
        </p:spPr>
        <p:txBody>
          <a:bodyPr wrap="square" rtlCol="0">
            <a:spAutoFit/>
          </a:bodyPr>
          <a:lstStyle/>
          <a:p>
            <a:pPr fontAlgn="auto">
              <a:lnSpc>
                <a:spcPct val="130000"/>
              </a:lnSpc>
            </a:pPr>
            <a:r>
              <a:rPr lang="en-US" sz="2500"/>
              <a:t>	</a:t>
            </a:r>
            <a:r>
              <a:rPr sz="2500"/>
              <a:t>宋康定元年(1040年)至庆历三年(1043年)间，范仲淹任陕西经略副使兼延州知州。在他镇守西北边疆期间，既号令严明又爱抚士兵，深为西夏所惮服，称他“腹中有数万甲兵”。这首《渔家傲·秋思》就是他身处军中的感怀之作。</a:t>
            </a:r>
          </a:p>
          <a:p>
            <a:pPr fontAlgn="auto">
              <a:lnSpc>
                <a:spcPct val="130000"/>
              </a:lnSpc>
            </a:pPr>
            <a:r>
              <a:rPr lang="en-US" sz="2500"/>
              <a:t>	</a:t>
            </a:r>
            <a:r>
              <a:rPr sz="2500"/>
              <a:t>《江城子·密州出猎》这首词作于公元1075年(神宗熙宁八年)，作者在密州(今山东诸城)任知州。这是宋人较早抒发爱国情怀的一首豪放词，在题材和意境方面都具有开拓意义。</a:t>
            </a:r>
          </a:p>
        </p:txBody>
      </p:sp>
      <p:sp>
        <p:nvSpPr>
          <p:cNvPr id="2" name="文本框 1"/>
          <p:cNvSpPr txBox="1"/>
          <p:nvPr/>
        </p:nvSpPr>
        <p:spPr>
          <a:xfrm>
            <a:off x="998855" y="334645"/>
            <a:ext cx="3126105" cy="645160"/>
          </a:xfrm>
          <a:prstGeom prst="rect">
            <a:avLst/>
          </a:prstGeom>
          <a:noFill/>
        </p:spPr>
        <p:txBody>
          <a:bodyPr wrap="square" rtlCol="0">
            <a:spAutoFit/>
          </a:bodyPr>
          <a:lstStyle/>
          <a:p>
            <a:r>
              <a:rPr lang="zh-CN" altLang="en-US" sz="3600" b="1"/>
              <a:t>写作背景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00480" y="132715"/>
            <a:ext cx="6760210" cy="6593205"/>
          </a:xfrm>
          <a:prstGeom prst="rect">
            <a:avLst/>
          </a:prstGeom>
          <a:noFill/>
        </p:spPr>
        <p:txBody>
          <a:bodyPr wrap="square" rtlCol="0">
            <a:spAutoFit/>
          </a:bodyPr>
          <a:lstStyle/>
          <a:p>
            <a:pPr fontAlgn="auto">
              <a:lnSpc>
                <a:spcPct val="130000"/>
              </a:lnSpc>
            </a:pPr>
            <a:r>
              <a:rPr lang="en-US" sz="2500"/>
              <a:t>	</a:t>
            </a:r>
            <a:r>
              <a:rPr sz="2500"/>
              <a:t>《破阵子·为陈同甫赋壮词以寄之》这首词作于作者失意闲居信州(今江西上饶)之时。辛弃疾二十一岁时，就在家乡历城(今山东济南)参加了抗金起义。起义失败后，他回到南宋，当过许多地方的长官。他安定民生，训练军队，极力主张收复中原，却遭到排斥打击。后来，他长期不得任用，闲居近二十年。</a:t>
            </a:r>
          </a:p>
          <a:p>
            <a:pPr fontAlgn="auto">
              <a:lnSpc>
                <a:spcPct val="130000"/>
              </a:lnSpc>
            </a:pPr>
            <a:r>
              <a:rPr lang="en-US" sz="2500"/>
              <a:t>	</a:t>
            </a:r>
            <a:r>
              <a:rPr sz="2500"/>
              <a:t>《满江红（小住京华）》此词是在词人与丈夫王廷钧吵架后所作。王廷钧不许她去日本，所以她在词中说自己“身不得，男儿列，心却比，男儿烈。”这年秋瑾三十岁，有感于民族危机，抛家别子，女扮男装，东渡日本，去追求别样的人生，去寻求民族振兴的道路。</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43660" y="935355"/>
            <a:ext cx="6672580" cy="5092700"/>
          </a:xfrm>
          <a:prstGeom prst="rect">
            <a:avLst/>
          </a:prstGeom>
          <a:noFill/>
        </p:spPr>
        <p:txBody>
          <a:bodyPr wrap="square" rtlCol="0">
            <a:spAutoFit/>
          </a:bodyPr>
          <a:lstStyle/>
          <a:p>
            <a:pPr fontAlgn="auto">
              <a:lnSpc>
                <a:spcPct val="130000"/>
              </a:lnSpc>
            </a:pPr>
            <a:r>
              <a:rPr lang="en-US" sz="2500"/>
              <a:t>	</a:t>
            </a:r>
            <a:r>
              <a:rPr sz="2500"/>
              <a:t>《渔家傲·秋思》上片描摹出了一幅寥廓荒僻、萧瑟悲凉的边塞鸟瞰图；词的下片则抒发边关将士壮志难酬和思乡忧国的情怀。</a:t>
            </a:r>
          </a:p>
          <a:p>
            <a:pPr fontAlgn="auto">
              <a:lnSpc>
                <a:spcPct val="130000"/>
              </a:lnSpc>
            </a:pPr>
            <a:r>
              <a:rPr lang="en-US" sz="2500"/>
              <a:t>	</a:t>
            </a:r>
            <a:r>
              <a:rPr sz="2500"/>
              <a:t>《江城子·密州出猎》词的上阕叙事，下阕抒情，气势雄豪，淋漓酣畅，一洗绮罗香泽之态，读之令人耳目一新。首三句直出会猎题意，次写围猎时的装束和盛况，然后转写自己的感想：决心亲自射杀猛虎，答谢全城军民的深情厚谊。过片以后，叙述猎后开怀畅饮，并以魏尚自比，希望能够承担起卫国守边的重任。</a:t>
            </a:r>
          </a:p>
        </p:txBody>
      </p:sp>
      <p:sp>
        <p:nvSpPr>
          <p:cNvPr id="2" name="文本框 1"/>
          <p:cNvSpPr txBox="1"/>
          <p:nvPr/>
        </p:nvSpPr>
        <p:spPr>
          <a:xfrm>
            <a:off x="1071245" y="290195"/>
            <a:ext cx="3126105" cy="645160"/>
          </a:xfrm>
          <a:prstGeom prst="rect">
            <a:avLst/>
          </a:prstGeom>
          <a:noFill/>
        </p:spPr>
        <p:txBody>
          <a:bodyPr wrap="square" rtlCol="0">
            <a:spAutoFit/>
          </a:bodyPr>
          <a:lstStyle/>
          <a:p>
            <a:r>
              <a:rPr lang="zh-CN" altLang="en-US" sz="3600" b="1"/>
              <a:t>主要内容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11275" y="815340"/>
            <a:ext cx="6672580" cy="5092700"/>
          </a:xfrm>
          <a:prstGeom prst="rect">
            <a:avLst/>
          </a:prstGeom>
          <a:noFill/>
        </p:spPr>
        <p:txBody>
          <a:bodyPr wrap="square" rtlCol="0">
            <a:spAutoFit/>
          </a:bodyPr>
          <a:lstStyle/>
          <a:p>
            <a:pPr fontAlgn="auto">
              <a:lnSpc>
                <a:spcPct val="130000"/>
              </a:lnSpc>
            </a:pPr>
            <a:r>
              <a:rPr lang="en-US" sz="2500"/>
              <a:t>	</a:t>
            </a:r>
            <a:r>
              <a:rPr sz="2500"/>
              <a:t>《破阵子·为陈同甫赋壮词以寄之》通过对作者早年抗金部队豪壮的阵容和气概以及自己沙场生涯的追忆，表达了作者杀敌报国、收复失地的理想，抒发了壮志难酬、英雄迟暮的悲愤心情。通过创造雄奇的意境，生动地描绘出一位披肝沥胆、忠贞不贰、勇往直前的将军形象。</a:t>
            </a:r>
          </a:p>
          <a:p>
            <a:pPr fontAlgn="auto">
              <a:lnSpc>
                <a:spcPct val="130000"/>
              </a:lnSpc>
            </a:pPr>
            <a:r>
              <a:rPr lang="en-US" sz="2500"/>
              <a:t>	</a:t>
            </a:r>
            <a:r>
              <a:rPr sz="2500"/>
              <a:t>《满江红（小住京华）》反映了词人在封建婚姻家庭和旧礼教的束缚中，走向革命道路前夕的苦闷彷徨和雄心壮志的开阔胸襟。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03300" y="35623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基础过关</a:t>
            </a:r>
          </a:p>
        </p:txBody>
      </p:sp>
      <p:sp>
        <p:nvSpPr>
          <p:cNvPr id="7" name="文本框 6"/>
          <p:cNvSpPr txBox="1"/>
          <p:nvPr/>
        </p:nvSpPr>
        <p:spPr>
          <a:xfrm>
            <a:off x="1447800" y="1448435"/>
            <a:ext cx="6249670" cy="1770380"/>
          </a:xfrm>
          <a:prstGeom prst="rect">
            <a:avLst/>
          </a:prstGeom>
          <a:noFill/>
        </p:spPr>
        <p:txBody>
          <a:bodyPr wrap="square" rtlCol="0">
            <a:spAutoFit/>
          </a:bodyPr>
          <a:lstStyle/>
          <a:p>
            <a:pPr fontAlgn="auto">
              <a:lnSpc>
                <a:spcPct val="130000"/>
              </a:lnSpc>
            </a:pPr>
            <a:r>
              <a:rPr sz="2800"/>
              <a:t>1.写一写，背一背。</a:t>
            </a:r>
          </a:p>
          <a:p>
            <a:pPr fontAlgn="auto">
              <a:lnSpc>
                <a:spcPct val="130000"/>
              </a:lnSpc>
            </a:pPr>
            <a:r>
              <a:rPr sz="2800"/>
              <a:t>莫等闲、白了少年头，空悲切。</a:t>
            </a:r>
          </a:p>
          <a:p>
            <a:pPr algn="r" fontAlgn="auto">
              <a:lnSpc>
                <a:spcPct val="130000"/>
              </a:lnSpc>
            </a:pPr>
            <a:r>
              <a:rPr sz="2800"/>
              <a:t>——(岳飞《满江红·怒发冲冠》) </a:t>
            </a:r>
          </a:p>
        </p:txBody>
      </p:sp>
      <p:pic>
        <p:nvPicPr>
          <p:cNvPr id="4" name="图片 3"/>
          <p:cNvPicPr>
            <a:picLocks noChangeAspect="1"/>
          </p:cNvPicPr>
          <p:nvPr/>
        </p:nvPicPr>
        <p:blipFill>
          <a:blip r:embed="rId3"/>
          <a:stretch>
            <a:fillRect/>
          </a:stretch>
        </p:blipFill>
        <p:spPr>
          <a:xfrm>
            <a:off x="1955800" y="3479800"/>
            <a:ext cx="5233035" cy="192341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466215" y="1303655"/>
            <a:ext cx="5917565" cy="3107690"/>
          </a:xfrm>
          <a:prstGeom prst="rect">
            <a:avLst/>
          </a:prstGeom>
        </p:spPr>
      </p:pic>
      <p:sp>
        <p:nvSpPr>
          <p:cNvPr id="3" name="矩形 2"/>
          <p:cNvSpPr/>
          <p:nvPr/>
        </p:nvSpPr>
        <p:spPr>
          <a:xfrm>
            <a:off x="2807970" y="1891665"/>
            <a:ext cx="1056005" cy="304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960110" y="1891665"/>
            <a:ext cx="806450" cy="304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07970" y="2378075"/>
            <a:ext cx="1056005" cy="304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960110" y="2378075"/>
            <a:ext cx="828040" cy="304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63825" y="2900680"/>
            <a:ext cx="1056005" cy="304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960110" y="2900680"/>
            <a:ext cx="741045" cy="304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663825" y="3422650"/>
            <a:ext cx="741045" cy="347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846445" y="3422650"/>
            <a:ext cx="1056005" cy="304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739390" y="3912870"/>
            <a:ext cx="1056005" cy="304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238875" y="3912870"/>
            <a:ext cx="762000" cy="304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4"/>
                                        </p:tgtEl>
                                        <p:attrNameLst>
                                          <p:attrName>ppt_x</p:attrName>
                                        </p:attrNameLst>
                                      </p:cBhvr>
                                      <p:tavLst>
                                        <p:tav tm="0">
                                          <p:val>
                                            <p:strVal val="ppt_x"/>
                                          </p:val>
                                        </p:tav>
                                        <p:tav tm="100000">
                                          <p:val>
                                            <p:strVal val="ppt_x"/>
                                          </p:val>
                                        </p:tav>
                                      </p:tavLst>
                                    </p:anim>
                                    <p:anim calcmode="lin" valueType="num">
                                      <p:cBhvr additive="base">
                                        <p:cTn id="13" dur="500"/>
                                        <p:tgtEl>
                                          <p:spTgt spid="4"/>
                                        </p:tgtEl>
                                        <p:attrNameLst>
                                          <p:attrName>ppt_y</p:attrName>
                                        </p:attrNameLst>
                                      </p:cBhvr>
                                      <p:tavLst>
                                        <p:tav tm="0">
                                          <p:val>
                                            <p:strVal val="ppt_y"/>
                                          </p:val>
                                        </p:tav>
                                        <p:tav tm="100000">
                                          <p:val>
                                            <p:strVal val="1+ppt_h/2"/>
                                          </p:val>
                                        </p:tav>
                                      </p:tavLst>
                                    </p:anim>
                                    <p:set>
                                      <p:cBhvr>
                                        <p:cTn id="14" dur="1" fill="hold">
                                          <p:stCondLst>
                                            <p:cond delay="499"/>
                                          </p:stCondLst>
                                        </p:cTn>
                                        <p:tgtEl>
                                          <p:spTgt spid="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5"/>
                                        </p:tgtEl>
                                        <p:attrNameLst>
                                          <p:attrName>ppt_x</p:attrName>
                                        </p:attrNameLst>
                                      </p:cBhvr>
                                      <p:tavLst>
                                        <p:tav tm="0">
                                          <p:val>
                                            <p:strVal val="ppt_x"/>
                                          </p:val>
                                        </p:tav>
                                        <p:tav tm="100000">
                                          <p:val>
                                            <p:strVal val="ppt_x"/>
                                          </p:val>
                                        </p:tav>
                                      </p:tavLst>
                                    </p:anim>
                                    <p:anim calcmode="lin" valueType="num">
                                      <p:cBhvr additive="base">
                                        <p:cTn id="19" dur="500"/>
                                        <p:tgtEl>
                                          <p:spTgt spid="5"/>
                                        </p:tgtEl>
                                        <p:attrNameLst>
                                          <p:attrName>ppt_y</p:attrName>
                                        </p:attrNameLst>
                                      </p:cBhvr>
                                      <p:tavLst>
                                        <p:tav tm="0">
                                          <p:val>
                                            <p:strVal val="ppt_y"/>
                                          </p:val>
                                        </p:tav>
                                        <p:tav tm="100000">
                                          <p:val>
                                            <p:strVal val="1+ppt_h/2"/>
                                          </p:val>
                                        </p:tav>
                                      </p:tavLst>
                                    </p:anim>
                                    <p:set>
                                      <p:cBhvr>
                                        <p:cTn id="20" dur="1" fill="hold">
                                          <p:stCondLst>
                                            <p:cond delay="499"/>
                                          </p:stCondLst>
                                        </p:cTn>
                                        <p:tgtEl>
                                          <p:spTgt spid="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6"/>
                                        </p:tgtEl>
                                        <p:attrNameLst>
                                          <p:attrName>ppt_x</p:attrName>
                                        </p:attrNameLst>
                                      </p:cBhvr>
                                      <p:tavLst>
                                        <p:tav tm="0">
                                          <p:val>
                                            <p:strVal val="ppt_x"/>
                                          </p:val>
                                        </p:tav>
                                        <p:tav tm="100000">
                                          <p:val>
                                            <p:strVal val="ppt_x"/>
                                          </p:val>
                                        </p:tav>
                                      </p:tavLst>
                                    </p:anim>
                                    <p:anim calcmode="lin" valueType="num">
                                      <p:cBhvr additive="base">
                                        <p:cTn id="25" dur="500"/>
                                        <p:tgtEl>
                                          <p:spTgt spid="6"/>
                                        </p:tgtEl>
                                        <p:attrNameLst>
                                          <p:attrName>ppt_y</p:attrName>
                                        </p:attrNameLst>
                                      </p:cBhvr>
                                      <p:tavLst>
                                        <p:tav tm="0">
                                          <p:val>
                                            <p:strVal val="ppt_y"/>
                                          </p:val>
                                        </p:tav>
                                        <p:tav tm="100000">
                                          <p:val>
                                            <p:strVal val="1+ppt_h/2"/>
                                          </p:val>
                                        </p:tav>
                                      </p:tavLst>
                                    </p:anim>
                                    <p:set>
                                      <p:cBhvr>
                                        <p:cTn id="26" dur="1" fill="hold">
                                          <p:stCondLst>
                                            <p:cond delay="499"/>
                                          </p:stCondLst>
                                        </p:cTn>
                                        <p:tgtEl>
                                          <p:spTgt spid="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7"/>
                                        </p:tgtEl>
                                        <p:attrNameLst>
                                          <p:attrName>ppt_x</p:attrName>
                                        </p:attrNameLst>
                                      </p:cBhvr>
                                      <p:tavLst>
                                        <p:tav tm="0">
                                          <p:val>
                                            <p:strVal val="ppt_x"/>
                                          </p:val>
                                        </p:tav>
                                        <p:tav tm="100000">
                                          <p:val>
                                            <p:strVal val="ppt_x"/>
                                          </p:val>
                                        </p:tav>
                                      </p:tavLst>
                                    </p:anim>
                                    <p:anim calcmode="lin" valueType="num">
                                      <p:cBhvr additive="base">
                                        <p:cTn id="31" dur="500"/>
                                        <p:tgtEl>
                                          <p:spTgt spid="7"/>
                                        </p:tgtEl>
                                        <p:attrNameLst>
                                          <p:attrName>ppt_y</p:attrName>
                                        </p:attrNameLst>
                                      </p:cBhvr>
                                      <p:tavLst>
                                        <p:tav tm="0">
                                          <p:val>
                                            <p:strVal val="ppt_y"/>
                                          </p:val>
                                        </p:tav>
                                        <p:tav tm="100000">
                                          <p:val>
                                            <p:strVal val="1+ppt_h/2"/>
                                          </p:val>
                                        </p:tav>
                                      </p:tavLst>
                                    </p:anim>
                                    <p:set>
                                      <p:cBhvr>
                                        <p:cTn id="32" dur="1" fill="hold">
                                          <p:stCondLst>
                                            <p:cond delay="499"/>
                                          </p:stCondLst>
                                        </p:cTn>
                                        <p:tgtEl>
                                          <p:spTgt spid="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16"/>
                                        </p:tgtEl>
                                        <p:attrNameLst>
                                          <p:attrName>ppt_x</p:attrName>
                                        </p:attrNameLst>
                                      </p:cBhvr>
                                      <p:tavLst>
                                        <p:tav tm="0">
                                          <p:val>
                                            <p:strVal val="ppt_x"/>
                                          </p:val>
                                        </p:tav>
                                        <p:tav tm="100000">
                                          <p:val>
                                            <p:strVal val="ppt_x"/>
                                          </p:val>
                                        </p:tav>
                                      </p:tavLst>
                                    </p:anim>
                                    <p:anim calcmode="lin" valueType="num">
                                      <p:cBhvr additive="base">
                                        <p:cTn id="37" dur="500"/>
                                        <p:tgtEl>
                                          <p:spTgt spid="16"/>
                                        </p:tgtEl>
                                        <p:attrNameLst>
                                          <p:attrName>ppt_y</p:attrName>
                                        </p:attrNameLst>
                                      </p:cBhvr>
                                      <p:tavLst>
                                        <p:tav tm="0">
                                          <p:val>
                                            <p:strVal val="ppt_y"/>
                                          </p:val>
                                        </p:tav>
                                        <p:tav tm="100000">
                                          <p:val>
                                            <p:strVal val="1+ppt_h/2"/>
                                          </p:val>
                                        </p:tav>
                                      </p:tavLst>
                                    </p:anim>
                                    <p:set>
                                      <p:cBhvr>
                                        <p:cTn id="38" dur="1" fill="hold">
                                          <p:stCondLst>
                                            <p:cond delay="499"/>
                                          </p:stCondLst>
                                        </p:cTn>
                                        <p:tgtEl>
                                          <p:spTgt spid="16"/>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grpId="0" nodeType="clickEffect">
                                  <p:stCondLst>
                                    <p:cond delay="0"/>
                                  </p:stCondLst>
                                  <p:childTnLst>
                                    <p:anim calcmode="lin" valueType="num">
                                      <p:cBhvr additive="base">
                                        <p:cTn id="42" dur="500"/>
                                        <p:tgtEl>
                                          <p:spTgt spid="19"/>
                                        </p:tgtEl>
                                        <p:attrNameLst>
                                          <p:attrName>ppt_x</p:attrName>
                                        </p:attrNameLst>
                                      </p:cBhvr>
                                      <p:tavLst>
                                        <p:tav tm="0">
                                          <p:val>
                                            <p:strVal val="ppt_x"/>
                                          </p:val>
                                        </p:tav>
                                        <p:tav tm="100000">
                                          <p:val>
                                            <p:strVal val="ppt_x"/>
                                          </p:val>
                                        </p:tav>
                                      </p:tavLst>
                                    </p:anim>
                                    <p:anim calcmode="lin" valueType="num">
                                      <p:cBhvr additive="base">
                                        <p:cTn id="43" dur="500"/>
                                        <p:tgtEl>
                                          <p:spTgt spid="19"/>
                                        </p:tgtEl>
                                        <p:attrNameLst>
                                          <p:attrName>ppt_y</p:attrName>
                                        </p:attrNameLst>
                                      </p:cBhvr>
                                      <p:tavLst>
                                        <p:tav tm="0">
                                          <p:val>
                                            <p:strVal val="ppt_y"/>
                                          </p:val>
                                        </p:tav>
                                        <p:tav tm="100000">
                                          <p:val>
                                            <p:strVal val="1+ppt_h/2"/>
                                          </p:val>
                                        </p:tav>
                                      </p:tavLst>
                                    </p:anim>
                                    <p:set>
                                      <p:cBhvr>
                                        <p:cTn id="44" dur="1" fill="hold">
                                          <p:stCondLst>
                                            <p:cond delay="499"/>
                                          </p:stCondLst>
                                        </p:cTn>
                                        <p:tgtEl>
                                          <p:spTgt spid="1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grpId="0" nodeType="clickEffect">
                                  <p:stCondLst>
                                    <p:cond delay="0"/>
                                  </p:stCondLst>
                                  <p:childTnLst>
                                    <p:anim calcmode="lin" valueType="num">
                                      <p:cBhvr additive="base">
                                        <p:cTn id="48" dur="500"/>
                                        <p:tgtEl>
                                          <p:spTgt spid="20"/>
                                        </p:tgtEl>
                                        <p:attrNameLst>
                                          <p:attrName>ppt_x</p:attrName>
                                        </p:attrNameLst>
                                      </p:cBhvr>
                                      <p:tavLst>
                                        <p:tav tm="0">
                                          <p:val>
                                            <p:strVal val="ppt_x"/>
                                          </p:val>
                                        </p:tav>
                                        <p:tav tm="100000">
                                          <p:val>
                                            <p:strVal val="ppt_x"/>
                                          </p:val>
                                        </p:tav>
                                      </p:tavLst>
                                    </p:anim>
                                    <p:anim calcmode="lin" valueType="num">
                                      <p:cBhvr additive="base">
                                        <p:cTn id="49" dur="500"/>
                                        <p:tgtEl>
                                          <p:spTgt spid="20"/>
                                        </p:tgtEl>
                                        <p:attrNameLst>
                                          <p:attrName>ppt_y</p:attrName>
                                        </p:attrNameLst>
                                      </p:cBhvr>
                                      <p:tavLst>
                                        <p:tav tm="0">
                                          <p:val>
                                            <p:strVal val="ppt_y"/>
                                          </p:val>
                                        </p:tav>
                                        <p:tav tm="100000">
                                          <p:val>
                                            <p:strVal val="1+ppt_h/2"/>
                                          </p:val>
                                        </p:tav>
                                      </p:tavLst>
                                    </p:anim>
                                    <p:set>
                                      <p:cBhvr>
                                        <p:cTn id="50" dur="1" fill="hold">
                                          <p:stCondLst>
                                            <p:cond delay="499"/>
                                          </p:stCondLst>
                                        </p:cTn>
                                        <p:tgtEl>
                                          <p:spTgt spid="20"/>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grpId="0" nodeType="clickEffect">
                                  <p:stCondLst>
                                    <p:cond delay="0"/>
                                  </p:stCondLst>
                                  <p:childTnLst>
                                    <p:anim calcmode="lin" valueType="num">
                                      <p:cBhvr additive="base">
                                        <p:cTn id="54" dur="500"/>
                                        <p:tgtEl>
                                          <p:spTgt spid="21"/>
                                        </p:tgtEl>
                                        <p:attrNameLst>
                                          <p:attrName>ppt_x</p:attrName>
                                        </p:attrNameLst>
                                      </p:cBhvr>
                                      <p:tavLst>
                                        <p:tav tm="0">
                                          <p:val>
                                            <p:strVal val="ppt_x"/>
                                          </p:val>
                                        </p:tav>
                                        <p:tav tm="100000">
                                          <p:val>
                                            <p:strVal val="ppt_x"/>
                                          </p:val>
                                        </p:tav>
                                      </p:tavLst>
                                    </p:anim>
                                    <p:anim calcmode="lin" valueType="num">
                                      <p:cBhvr additive="base">
                                        <p:cTn id="55" dur="500"/>
                                        <p:tgtEl>
                                          <p:spTgt spid="21"/>
                                        </p:tgtEl>
                                        <p:attrNameLst>
                                          <p:attrName>ppt_y</p:attrName>
                                        </p:attrNameLst>
                                      </p:cBhvr>
                                      <p:tavLst>
                                        <p:tav tm="0">
                                          <p:val>
                                            <p:strVal val="ppt_y"/>
                                          </p:val>
                                        </p:tav>
                                        <p:tav tm="100000">
                                          <p:val>
                                            <p:strVal val="1+ppt_h/2"/>
                                          </p:val>
                                        </p:tav>
                                      </p:tavLst>
                                    </p:anim>
                                    <p:set>
                                      <p:cBhvr>
                                        <p:cTn id="56" dur="1" fill="hold">
                                          <p:stCondLst>
                                            <p:cond delay="499"/>
                                          </p:stCondLst>
                                        </p:cTn>
                                        <p:tgtEl>
                                          <p:spTgt spid="21"/>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grpId="0" nodeType="clickEffect">
                                  <p:stCondLst>
                                    <p:cond delay="0"/>
                                  </p:stCondLst>
                                  <p:childTnLst>
                                    <p:anim calcmode="lin" valueType="num">
                                      <p:cBhvr additive="base">
                                        <p:cTn id="60" dur="500"/>
                                        <p:tgtEl>
                                          <p:spTgt spid="22"/>
                                        </p:tgtEl>
                                        <p:attrNameLst>
                                          <p:attrName>ppt_x</p:attrName>
                                        </p:attrNameLst>
                                      </p:cBhvr>
                                      <p:tavLst>
                                        <p:tav tm="0">
                                          <p:val>
                                            <p:strVal val="ppt_x"/>
                                          </p:val>
                                        </p:tav>
                                        <p:tav tm="100000">
                                          <p:val>
                                            <p:strVal val="ppt_x"/>
                                          </p:val>
                                        </p:tav>
                                      </p:tavLst>
                                    </p:anim>
                                    <p:anim calcmode="lin" valueType="num">
                                      <p:cBhvr additive="base">
                                        <p:cTn id="61" dur="500"/>
                                        <p:tgtEl>
                                          <p:spTgt spid="22"/>
                                        </p:tgtEl>
                                        <p:attrNameLst>
                                          <p:attrName>ppt_y</p:attrName>
                                        </p:attrNameLst>
                                      </p:cBhvr>
                                      <p:tavLst>
                                        <p:tav tm="0">
                                          <p:val>
                                            <p:strVal val="ppt_y"/>
                                          </p:val>
                                        </p:tav>
                                        <p:tav tm="100000">
                                          <p:val>
                                            <p:strVal val="1+ppt_h/2"/>
                                          </p:val>
                                        </p:tav>
                                      </p:tavLst>
                                    </p:anim>
                                    <p:set>
                                      <p:cBhvr>
                                        <p:cTn id="62"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P spid="16" grpId="0" bldLvl="0" animBg="1"/>
      <p:bldP spid="19" grpId="0" bldLvl="0" animBg="1"/>
      <p:bldP spid="20" grpId="0" bldLvl="0" animBg="1"/>
      <p:bldP spid="21" grpId="0" bldLvl="0" animBg="1"/>
      <p:bldP spid="22" grpId="0" bldLvl="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963</Words>
  <Application>WPS 演示</Application>
  <PresentationFormat>全屏显示(4:3)</PresentationFormat>
  <Paragraphs>138</Paragraphs>
  <Slides>36</Slides>
  <Notes>36</Notes>
  <HiddenSlides>0</HiddenSlides>
  <MMClips>0</MMClips>
  <ScaleCrop>false</ScaleCrop>
  <HeadingPairs>
    <vt:vector size="4" baseType="variant">
      <vt:variant>
        <vt:lpstr>主题</vt:lpstr>
      </vt:variant>
      <vt:variant>
        <vt:i4>2</vt:i4>
      </vt:variant>
      <vt:variant>
        <vt:lpstr>幻灯片标题</vt:lpstr>
      </vt:variant>
      <vt:variant>
        <vt:i4>36</vt:i4>
      </vt:variant>
    </vt:vector>
  </HeadingPairs>
  <TitlesOfParts>
    <vt:vector size="38" baseType="lpstr">
      <vt:lpstr>自定义设计方案</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dcterms:created xsi:type="dcterms:W3CDTF">2019-01-17T11:52:13Z</dcterms:created>
  <dcterms:modified xsi:type="dcterms:W3CDTF">2019-01-23T06:31:32Z</dcterms:modified>
</cp:coreProperties>
</file>