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7" r:id="rId5"/>
    <p:sldId id="259" r:id="rId6"/>
    <p:sldId id="262" r:id="rId7"/>
    <p:sldId id="263" r:id="rId8"/>
    <p:sldId id="264" r:id="rId9"/>
    <p:sldId id="266" r:id="rId10"/>
    <p:sldId id="269" r:id="rId11"/>
    <p:sldId id="271" r:id="rId12"/>
    <p:sldId id="272" r:id="rId13"/>
    <p:sldId id="273" r:id="rId14"/>
    <p:sldId id="275" r:id="rId15"/>
    <p:sldId id="276" r:id="rId16"/>
    <p:sldId id="278" r:id="rId17"/>
    <p:sldId id="260" r:id="rId18"/>
    <p:sldId id="283" r:id="rId19"/>
    <p:sldId id="286" r:id="rId20"/>
    <p:sldId id="285" r:id="rId21"/>
    <p:sldId id="284" r:id="rId22"/>
    <p:sldId id="289" r:id="rId23"/>
    <p:sldId id="290" r:id="rId24"/>
    <p:sldId id="291" r:id="rId25"/>
    <p:sldId id="292" r:id="rId26"/>
    <p:sldId id="25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5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4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69882" y="406421"/>
            <a:ext cx="10852237" cy="899167"/>
          </a:xfrm>
        </p:spPr>
        <p:txBody>
          <a:bodyPr/>
          <a:lstStyle/>
          <a:p>
            <a:r>
              <a:rPr lang="en-US" altLang="zh-CN" sz="7200" b="1">
                <a:solidFill>
                  <a:srgbClr val="FF0000"/>
                </a:solidFill>
              </a:rPr>
              <a:t>15*.</a:t>
            </a:r>
            <a:r>
              <a:rPr lang="zh-CN" altLang="en-US" sz="7200" b="1">
                <a:solidFill>
                  <a:srgbClr val="FF0000"/>
                </a:solidFill>
              </a:rPr>
              <a:t>小岛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在此输入您的封面副标题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喉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咙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勺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搅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2975" y="1350010"/>
            <a:ext cx="21323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accent2">
                    <a:lumMod val="75000"/>
                  </a:schemeClr>
                </a:solidFill>
              </a:rPr>
              <a:t>ji</a:t>
            </a:r>
            <a:r>
              <a:rPr lang="en-US" altLang="zh-CN" sz="4400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4400">
                <a:solidFill>
                  <a:schemeClr val="accent2">
                    <a:lumMod val="75000"/>
                  </a:schemeClr>
                </a:solidFill>
              </a:rPr>
              <a:t>o</a:t>
            </a:r>
            <a:endParaRPr lang="en-US" altLang="zh-CN" sz="440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4107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舀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2975" y="1350010"/>
            <a:ext cx="21323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accent2">
                    <a:lumMod val="75000"/>
                  </a:schemeClr>
                </a:solidFill>
              </a:rPr>
              <a:t>y</a:t>
            </a:r>
            <a:r>
              <a:rPr lang="en-US" altLang="zh-CN" sz="4400">
                <a:solidFill>
                  <a:schemeClr val="accent2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</a:rPr>
              <a:t>ǎ</a:t>
            </a:r>
            <a:r>
              <a:rPr lang="en-US" altLang="zh-CN" sz="4400">
                <a:solidFill>
                  <a:schemeClr val="accent2">
                    <a:lumMod val="75000"/>
                  </a:schemeClr>
                </a:solidFill>
              </a:rPr>
              <a:t>o</a:t>
            </a:r>
            <a:endParaRPr lang="en-US" altLang="zh-CN" sz="440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775425"/>
            <a:ext cx="10852237" cy="5041355"/>
          </a:xfrm>
        </p:spPr>
        <p:txBody>
          <a:bodyPr/>
          <a:p>
            <a:r>
              <a:rPr sz="4400">
                <a:solidFill>
                  <a:schemeClr val="tx1"/>
                </a:solidFill>
              </a:rPr>
              <a:t>请男女分组朗读课文。</a:t>
            </a:r>
            <a:endParaRPr sz="4400">
              <a:solidFill>
                <a:schemeClr val="tx1"/>
              </a:solidFill>
            </a:endParaRPr>
          </a:p>
          <a:p>
            <a:endParaRPr sz="320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朗读第</a:t>
            </a:r>
            <a:r>
              <a:rPr lang="en-US" altLang="zh-CN"/>
              <a:t>1-2</a:t>
            </a:r>
            <a:r>
              <a:rPr lang="zh-CN" altLang="en-US"/>
              <a:t>段，说说</a:t>
            </a:r>
            <a:r>
              <a:rPr lang="en-US" altLang="zh-CN"/>
              <a:t>“</a:t>
            </a:r>
            <a:r>
              <a:t>小岛</a:t>
            </a:r>
            <a:r>
              <a:rPr lang="en-US" altLang="zh-CN"/>
              <a:t>”</a:t>
            </a:r>
            <a:r>
              <a:t>有怎样的特点？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>
                <a:solidFill>
                  <a:schemeClr val="accent2">
                    <a:lumMod val="75000"/>
                  </a:schemeClr>
                </a:solidFill>
              </a:rPr>
              <a:t>树少</a:t>
            </a:r>
            <a:endParaRPr lang="zh-CN" altLang="en-US" sz="32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sz="3200">
                <a:solidFill>
                  <a:schemeClr val="accent2">
                    <a:lumMod val="75000"/>
                  </a:schemeClr>
                </a:solidFill>
              </a:rPr>
              <a:t>草少</a:t>
            </a:r>
            <a:endParaRPr lang="zh-CN" altLang="en-US" sz="32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sz="3200" b="1">
                <a:solidFill>
                  <a:srgbClr val="FFFF00"/>
                </a:solidFill>
              </a:rPr>
              <a:t>驻扎着海军士兵</a:t>
            </a:r>
            <a:endParaRPr lang="zh-CN" altLang="en-US" sz="32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sz="3200">
                <a:solidFill>
                  <a:schemeClr val="accent2">
                    <a:lumMod val="75000"/>
                  </a:schemeClr>
                </a:solidFill>
              </a:rPr>
              <a:t>温度呢？</a:t>
            </a:r>
            <a:endParaRPr lang="zh-CN" altLang="en-US" sz="32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sz="3200" b="1">
                <a:solidFill>
                  <a:srgbClr val="FFFF00"/>
                </a:solidFill>
              </a:rPr>
              <a:t>比较凉快的时候也有二十多摄氏度</a:t>
            </a:r>
            <a:endParaRPr lang="zh-CN" altLang="en-US" sz="3200" b="1">
              <a:solidFill>
                <a:srgbClr val="FFFF00"/>
              </a:solidFill>
            </a:endParaRPr>
          </a:p>
          <a:p>
            <a:r>
              <a:rPr lang="zh-CN" altLang="en-US" sz="3200" b="1">
                <a:solidFill>
                  <a:srgbClr val="FFFF00"/>
                </a:solidFill>
              </a:rPr>
              <a:t>面积小</a:t>
            </a:r>
            <a:endParaRPr lang="zh-CN" altLang="en-US" sz="3200" b="1">
              <a:solidFill>
                <a:srgbClr val="FFFF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小岛上有哪些人？在小岛上发生了什么事情？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>
                <a:solidFill>
                  <a:schemeClr val="accent2">
                    <a:lumMod val="75000"/>
                  </a:schemeClr>
                </a:solidFill>
              </a:rPr>
              <a:t>将军</a:t>
            </a:r>
            <a:endParaRPr lang="zh-CN" altLang="en-US"/>
          </a:p>
          <a:p>
            <a:r>
              <a:rPr lang="zh-CN" altLang="en-US" sz="3600">
                <a:solidFill>
                  <a:schemeClr val="accent2">
                    <a:lumMod val="75000"/>
                  </a:schemeClr>
                </a:solidFill>
              </a:rPr>
              <a:t>驻岛战士</a:t>
            </a:r>
            <a:endParaRPr lang="zh-CN" altLang="en-US" sz="360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925" y="3095625"/>
            <a:ext cx="8412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起因</a:t>
            </a:r>
            <a:r>
              <a:rPr lang="en-US" altLang="zh-CN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——</a:t>
            </a:r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特殊的菜地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1380" y="4502785"/>
            <a:ext cx="798893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FF00"/>
                </a:solidFill>
              </a:rPr>
              <a:t>特殊在哪儿？</a:t>
            </a:r>
            <a:endParaRPr lang="zh-CN" altLang="en-US" sz="3600">
              <a:solidFill>
                <a:srgbClr val="FFFF00"/>
              </a:solidFill>
            </a:endParaRPr>
          </a:p>
          <a:p>
            <a:endParaRPr lang="zh-CN" altLang="en-US" sz="3600">
              <a:solidFill>
                <a:srgbClr val="FFFF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66615" y="4294505"/>
            <a:ext cx="4171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u="sng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200" b="1" u="sng">
                <a:solidFill>
                  <a:srgbClr val="92D050"/>
                </a:solidFill>
              </a:rPr>
              <a:t>海岛上种植</a:t>
            </a:r>
            <a:endParaRPr lang="zh-CN" altLang="en-US" sz="3200" b="1" u="sng">
              <a:solidFill>
                <a:srgbClr val="92D05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6615" y="5118100"/>
            <a:ext cx="27292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u="sng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②土从家乡来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666615" y="5871845"/>
            <a:ext cx="34493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u="sng">
                <a:solidFill>
                  <a:srgbClr val="92D05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③形状是中国地图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5" grpId="0"/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1374340"/>
            <a:ext cx="10852237" cy="648000"/>
          </a:xfrm>
        </p:spPr>
        <p:txBody>
          <a:bodyPr/>
          <a:p>
            <a:br>
              <a:rPr lang="zh-CN" altLang="en-US"/>
            </a:b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180" y="175260"/>
            <a:ext cx="84124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经过</a:t>
            </a:r>
            <a:r>
              <a:rPr lang="en-US" altLang="zh-CN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——</a:t>
            </a:r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难忘的晚饭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2180" y="1668780"/>
            <a:ext cx="61391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spc="150" dirty="0">
                <a:solidFill>
                  <a:srgbClr val="FFFF00"/>
                </a:solidFill>
                <a:uFillTx/>
                <a:sym typeface="+mn-ea"/>
              </a:rPr>
              <a:t>将军为什么决定留在岛上吃饭？</a:t>
            </a:r>
            <a:endParaRPr lang="zh-CN" altLang="en-US" sz="3200" spc="150" dirty="0">
              <a:solidFill>
                <a:srgbClr val="FFFF00"/>
              </a:solidFill>
              <a:uFillTx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9925" y="3236595"/>
            <a:ext cx="10573385" cy="19996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92D050"/>
                </a:solidFill>
              </a:rPr>
              <a:t>将军想把岛上种菜的方法推广出去，改善海岛驻守士兵的生活，提高部队的战斗力。 可见将军是一个责任心强、热爱军队、关心士兵的好领导。</a:t>
            </a:r>
            <a:endParaRPr lang="zh-CN" altLang="en-US" sz="2800">
              <a:solidFill>
                <a:srgbClr val="92D050"/>
              </a:solidFill>
            </a:endParaRPr>
          </a:p>
          <a:p>
            <a:endParaRPr lang="zh-CN" altLang="en-US" sz="2800">
              <a:solidFill>
                <a:srgbClr val="92D05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802840"/>
            <a:ext cx="10852237" cy="648000"/>
          </a:xfrm>
        </p:spPr>
        <p:txBody>
          <a:bodyPr/>
          <a:p>
            <a:r>
              <a:rPr lang="en-US" altLang="zh-CN" sz="3600"/>
              <a:t>       </a:t>
            </a:r>
            <a:r>
              <a:rPr lang="zh-CN" altLang="en-US" sz="3600"/>
              <a:t>在小岛的饭桌上，将军和驻岛战士们之间发生了一些故事，其中哪</a:t>
            </a:r>
            <a:r>
              <a:rPr lang="zh-CN" altLang="en-US" sz="3600">
                <a:solidFill>
                  <a:srgbClr val="FFFF00"/>
                </a:solidFill>
              </a:rPr>
              <a:t>些</a:t>
            </a:r>
            <a:r>
              <a:rPr lang="zh-CN" altLang="en-US" sz="3600"/>
              <a:t>细节让你的印象最深刻？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6417" y="3366735"/>
            <a:ext cx="10852237" cy="5041355"/>
          </a:xfrm>
        </p:spPr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3600"/>
              <a:t>1.</a:t>
            </a:r>
            <a:r>
              <a:rPr sz="3600"/>
              <a:t>快速默读课文，画出不认识的字，查字典或同桌交流解决。每个自然段标上序号。</a:t>
            </a:r>
            <a:endParaRPr sz="3600"/>
          </a:p>
          <a:p>
            <a:r>
              <a:rPr lang="en-US" altLang="zh-CN" sz="3600"/>
              <a:t>2.</a:t>
            </a:r>
            <a:r>
              <a:rPr sz="3600"/>
              <a:t>检测：同桌间互相读。</a:t>
            </a:r>
            <a:endParaRPr sz="3600"/>
          </a:p>
          <a:p>
            <a:r>
              <a:rPr sz="3600">
                <a:solidFill>
                  <a:schemeClr val="accent2">
                    <a:lumMod val="75000"/>
                  </a:schemeClr>
                </a:solidFill>
              </a:rPr>
              <a:t>瞒着   海域   快艇   矛盾</a:t>
            </a:r>
            <a:endParaRPr sz="3600">
              <a:solidFill>
                <a:schemeClr val="accent2">
                  <a:lumMod val="75000"/>
                </a:schemeClr>
              </a:solidFill>
            </a:endParaRPr>
          </a:p>
          <a:p>
            <a:r>
              <a:rPr sz="3600">
                <a:solidFill>
                  <a:schemeClr val="accent2">
                    <a:lumMod val="75000"/>
                  </a:schemeClr>
                </a:solidFill>
              </a:rPr>
              <a:t>炊事员   哼   喉咙  一勺</a:t>
            </a:r>
            <a:endParaRPr sz="3600">
              <a:solidFill>
                <a:schemeClr val="accent2">
                  <a:lumMod val="75000"/>
                </a:schemeClr>
              </a:solidFill>
            </a:endParaRPr>
          </a:p>
          <a:p>
            <a:r>
              <a:rPr sz="3600">
                <a:solidFill>
                  <a:schemeClr val="accent2">
                    <a:lumMod val="75000"/>
                  </a:schemeClr>
                </a:solidFill>
              </a:rPr>
              <a:t>搅动    舀起</a:t>
            </a:r>
            <a:endParaRPr sz="360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图片 3" descr="u=3604985048,1034776104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8195" y="3469005"/>
            <a:ext cx="4762500" cy="31242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3707" y="648535"/>
            <a:ext cx="10852237" cy="648000"/>
          </a:xfrm>
        </p:spPr>
        <p:txBody>
          <a:bodyPr/>
          <a:p>
            <a:r>
              <a:rPr sz="72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+mn-lt"/>
                <a:ea typeface="+mn-ea"/>
                <a:cs typeface="+mn-cs"/>
                <a:sym typeface="+mn-ea"/>
              </a:rPr>
              <a:t>结尾</a:t>
            </a:r>
            <a:r>
              <a:rPr lang="en-US" altLang="zh-CN" sz="72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+mn-lt"/>
                <a:ea typeface="+mn-ea"/>
                <a:cs typeface="+mn-cs"/>
                <a:sym typeface="+mn-ea"/>
              </a:rPr>
              <a:t>——</a:t>
            </a:r>
            <a:r>
              <a:rPr sz="720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+mn-lt"/>
                <a:ea typeface="+mn-ea"/>
                <a:cs typeface="+mn-cs"/>
                <a:sym typeface="+mn-ea"/>
              </a:rPr>
              <a:t>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542380"/>
            <a:ext cx="10852237" cy="5041355"/>
          </a:xfrm>
        </p:spPr>
        <p:txBody>
          <a:bodyPr/>
          <a:p>
            <a:r>
              <a:rPr lang="zh-CN" altLang="en-US" sz="3200">
                <a:solidFill>
                  <a:srgbClr val="FFFF00"/>
                </a:solidFill>
              </a:rPr>
              <a:t>朗读最后两个自然段，将军除了热爱战士们，他还对战士们怀有怎样的情感</a:t>
            </a:r>
            <a:r>
              <a:rPr lang="zh-CN" altLang="en-US" sz="2400">
                <a:solidFill>
                  <a:srgbClr val="FFFF00"/>
                </a:solidFill>
              </a:rPr>
              <a:t>？</a:t>
            </a:r>
            <a:endParaRPr lang="zh-CN" altLang="en-US" sz="2400">
              <a:solidFill>
                <a:srgbClr val="FFFF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21835" y="343535"/>
            <a:ext cx="4754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深深的敬意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瞒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域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艇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矛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盾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炊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2975" y="1350010"/>
            <a:ext cx="21323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accent2">
                    <a:lumMod val="75000"/>
                  </a:schemeClr>
                </a:solidFill>
              </a:rPr>
              <a:t>chu</a:t>
            </a:r>
            <a:r>
              <a:rPr lang="en-US" altLang="zh-CN" sz="4400">
                <a:solidFill>
                  <a:schemeClr val="accent2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ī</a:t>
            </a:r>
            <a:endParaRPr lang="en-US" altLang="zh-CN" sz="440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FFFFFF"/>
            </a:gs>
            <a:gs pos="97000">
              <a:srgbClr val="EEEEEE">
                <a:alpha val="100000"/>
              </a:srgbClr>
            </a:gs>
            <a:gs pos="74000">
              <a:srgbClr val="EEEEEE">
                <a:alpha val="100000"/>
              </a:srgbClr>
            </a:gs>
            <a:gs pos="45000">
              <a:schemeClr val="accent1">
                <a:lumMod val="20000"/>
                <a:lumOff val="80000"/>
                <a:alpha val="100000"/>
              </a:schemeClr>
            </a:gs>
            <a:gs pos="17000">
              <a:schemeClr val="accent1">
                <a:lumMod val="60000"/>
                <a:lumOff val="40000"/>
              </a:schemeClr>
            </a:gs>
            <a:gs pos="0">
              <a:schemeClr val="accent5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timg (15)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658745" y="956310"/>
            <a:ext cx="7091680" cy="5318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53355" y="2307590"/>
            <a:ext cx="137477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800" b="1">
                <a:solidFill>
                  <a:schemeClr val="accent2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哼</a:t>
            </a:r>
            <a:endParaRPr lang="zh-CN" altLang="en-US" sz="13800" b="1">
              <a:solidFill>
                <a:schemeClr val="accent2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92975" y="1350010"/>
            <a:ext cx="213233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chemeClr val="accent2">
                    <a:lumMod val="75000"/>
                  </a:schemeClr>
                </a:solidFill>
              </a:rPr>
              <a:t>hng</a:t>
            </a:r>
            <a:endParaRPr lang="en-US" altLang="zh-CN" sz="4400">
              <a:solidFill>
                <a:schemeClr val="accent2">
                  <a:lumMod val="7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</Words>
  <Application>WPS 演示</Application>
  <PresentationFormat>宽屏</PresentationFormat>
  <Paragraphs>87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MS PGothic</vt:lpstr>
      <vt:lpstr>Arial Unicode MS</vt:lpstr>
      <vt:lpstr>黑体</vt:lpstr>
      <vt:lpstr>楷体</vt:lpstr>
      <vt:lpstr>Office 主题​​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幽开伴夏_</cp:lastModifiedBy>
  <cp:revision>25</cp:revision>
  <dcterms:created xsi:type="dcterms:W3CDTF">2019-06-19T02:08:00Z</dcterms:created>
  <dcterms:modified xsi:type="dcterms:W3CDTF">2019-11-03T14:06:09Z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