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ags/tag4.xml" ContentType="application/vnd.openxmlformats-officedocument.presentationml.tags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tags/tag5.xml" ContentType="application/vnd.openxmlformats-officedocument.presentationml.tags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99.xml" ContentType="application/vnd.openxmlformats-officedocument.presentationml.slideLayout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ags/tag6.xml" ContentType="application/vnd.openxmlformats-officedocument.presentationml.tags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1" r:id="rId3"/>
    <p:sldMasterId id="2147483684" r:id="rId4"/>
    <p:sldMasterId id="2147483697" r:id="rId5"/>
    <p:sldMasterId id="2147483701" r:id="rId6"/>
    <p:sldMasterId id="2147483713" r:id="rId7"/>
    <p:sldMasterId id="2147483723" r:id="rId8"/>
    <p:sldMasterId id="2147483735" r:id="rId9"/>
    <p:sldMasterId id="2147483748" r:id="rId10"/>
  </p:sldMasterIdLst>
  <p:notesMasterIdLst>
    <p:notesMasterId r:id="rId37"/>
  </p:notesMasterIdLst>
  <p:sldIdLst>
    <p:sldId id="322" r:id="rId11"/>
    <p:sldId id="323" r:id="rId12"/>
    <p:sldId id="324" r:id="rId13"/>
    <p:sldId id="326" r:id="rId14"/>
    <p:sldId id="291" r:id="rId15"/>
    <p:sldId id="269" r:id="rId16"/>
    <p:sldId id="313" r:id="rId17"/>
    <p:sldId id="290" r:id="rId18"/>
    <p:sldId id="309" r:id="rId19"/>
    <p:sldId id="259" r:id="rId20"/>
    <p:sldId id="292" r:id="rId21"/>
    <p:sldId id="314" r:id="rId22"/>
    <p:sldId id="258" r:id="rId23"/>
    <p:sldId id="275" r:id="rId24"/>
    <p:sldId id="277" r:id="rId25"/>
    <p:sldId id="276" r:id="rId26"/>
    <p:sldId id="315" r:id="rId27"/>
    <p:sldId id="274" r:id="rId28"/>
    <p:sldId id="273" r:id="rId29"/>
    <p:sldId id="321" r:id="rId30"/>
    <p:sldId id="320" r:id="rId31"/>
    <p:sldId id="272" r:id="rId32"/>
    <p:sldId id="329" r:id="rId33"/>
    <p:sldId id="330" r:id="rId34"/>
    <p:sldId id="331" r:id="rId35"/>
    <p:sldId id="332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99CC00"/>
    <a:srgbClr val="660066"/>
    <a:srgbClr val="663300"/>
    <a:srgbClr val="996633"/>
    <a:srgbClr val="FFFF00"/>
    <a:srgbClr val="D6E482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76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04F23-BFDD-46AB-85C9-CAA0C02DBC8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4748A3-A229-47F5-9877-93E8C54EE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0724" name="页脚占位符 1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0725" name="页眉占位符 2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49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50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62677-9685-4733-B1ED-C5D13EDEA3B8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DAE8D04-3EB1-4800-A0F9-7480661B366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8786A5D-615F-4F04-8F30-E524853D039D}" type="slidenum">
              <a:rPr lang="zh-CN" altLang="en-US">
                <a:solidFill>
                  <a:srgbClr val="000000"/>
                </a:solidFill>
              </a:rPr>
              <a:pPr/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noFill/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7348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>
                <a:solidFill>
                  <a:prstClr val="black"/>
                </a:solidFill>
              </a:rPr>
              <a:t>绿色圃中小学教育网</a:t>
            </a:r>
            <a:r>
              <a:rPr lang="en-US" altLang="zh-CN" smtClean="0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734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>
                <a:solidFill>
                  <a:prstClr val="black"/>
                </a:solidFill>
              </a:rPr>
              <a:t>绿色圃中小学教育网</a:t>
            </a:r>
            <a:r>
              <a:rPr lang="en-US" altLang="zh-CN" smtClean="0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735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6A091D5-472C-432C-8B88-1317A48E0B8C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  <a:pPr/>
              <a:t>24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emf"/><Relationship Id="rId4" Type="http://schemas.openxmlformats.org/officeDocument/2006/relationships/image" Target="../media/image4.emf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3.emf"/><Relationship Id="rId4" Type="http://schemas.openxmlformats.org/officeDocument/2006/relationships/image" Target="../media/image4.emf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3.emf"/><Relationship Id="rId4" Type="http://schemas.openxmlformats.org/officeDocument/2006/relationships/image" Target="../media/image4.emf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7200"/>
            <a:ext cx="78867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2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962025" y="1628777"/>
            <a:ext cx="7772400" cy="14398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800" kern="1200"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1647825" y="3738563"/>
            <a:ext cx="6400800" cy="1130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buNone/>
              <a:defRPr b="1" kern="1200">
                <a:solidFill>
                  <a:schemeClr val="bg2"/>
                </a:solidFill>
              </a:defRPr>
            </a:lvl1pPr>
            <a:lvl2pPr marL="457200" lvl="1" indent="-4572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2pPr>
            <a:lvl3pPr marL="914400" lvl="2" indent="-9144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3pPr>
            <a:lvl4pPr marL="1371600" lvl="3" indent="-13716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4pPr>
            <a:lvl5pPr marL="1828800" lvl="4" indent="-18288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962025" y="610076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50000"/>
              </a:spcBef>
            </a:pPr>
            <a:endParaRPr lang="zh-CN" altLang="en-US" dirty="0">
              <a:solidFill>
                <a:srgbClr val="A08366"/>
              </a:solidFill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400425" y="6100763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50000"/>
              </a:spcBef>
            </a:pPr>
            <a:endParaRPr lang="zh-CN" altLang="en-US" dirty="0">
              <a:solidFill>
                <a:srgbClr val="A08366"/>
              </a:solidFill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829425" y="610076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50000"/>
              </a:spcBef>
            </a:pPr>
            <a:fld id="{9A0DB2DC-4C9A-4742-B13C-FB6460FD3503}" type="slidenum">
              <a:rPr lang="zh-CN" altLang="en-US" dirty="0">
                <a:solidFill>
                  <a:srgbClr val="A08366"/>
                </a:solidFill>
              </a:rPr>
              <a:pPr>
                <a:spcBef>
                  <a:spcPct val="50000"/>
                </a:spcBef>
              </a:pPr>
              <a:t>‹#›</a:t>
            </a:fld>
            <a:endParaRPr lang="zh-CN" altLang="en-US" dirty="0">
              <a:solidFill>
                <a:srgbClr val="A08366"/>
              </a:solidFill>
            </a:endParaRPr>
          </a:p>
        </p:txBody>
      </p:sp>
      <p:sp>
        <p:nvSpPr>
          <p:cNvPr id="5127" name="直接连接符 5126"/>
          <p:cNvSpPr/>
          <p:nvPr/>
        </p:nvSpPr>
        <p:spPr>
          <a:xfrm>
            <a:off x="973139" y="3141663"/>
            <a:ext cx="7775575" cy="0"/>
          </a:xfrm>
          <a:prstGeom prst="line">
            <a:avLst/>
          </a:prstGeom>
          <a:ln w="508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blinds dir="vert"/>
  </p:transition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4" y="1600200"/>
            <a:ext cx="3815477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1324" y="1600200"/>
            <a:ext cx="3815477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2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0128" y="406400"/>
            <a:ext cx="1946672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06400"/>
            <a:ext cx="5727165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0241"/>
          <p:cNvSpPr>
            <a:spLocks noGrp="1"/>
          </p:cNvSpPr>
          <p:nvPr>
            <p:ph type="ctrTitle"/>
          </p:nvPr>
        </p:nvSpPr>
        <p:spPr>
          <a:xfrm>
            <a:off x="685800" y="3340100"/>
            <a:ext cx="7772400" cy="1176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 kern="1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43" name="副标题 10242"/>
          <p:cNvSpPr>
            <a:spLocks noGrp="1"/>
          </p:cNvSpPr>
          <p:nvPr>
            <p:ph type="subTitle" idx="1"/>
          </p:nvPr>
        </p:nvSpPr>
        <p:spPr>
          <a:xfrm>
            <a:off x="1371600" y="4710115"/>
            <a:ext cx="6400800" cy="11001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 kern="1200">
                <a:solidFill>
                  <a:schemeClr val="bg1"/>
                </a:solidFill>
              </a:defRPr>
            </a:lvl1pPr>
            <a:lvl2pPr marL="457200" lvl="1" indent="-457200" algn="ctr">
              <a:buNone/>
              <a:defRPr sz="2800" kern="1200">
                <a:solidFill>
                  <a:schemeClr val="bg1"/>
                </a:solidFill>
              </a:defRPr>
            </a:lvl2pPr>
            <a:lvl3pPr marL="914400" lvl="2" indent="-914400" algn="ctr">
              <a:buNone/>
              <a:defRPr sz="2800" kern="1200">
                <a:solidFill>
                  <a:schemeClr val="bg1"/>
                </a:solidFill>
              </a:defRPr>
            </a:lvl3pPr>
            <a:lvl4pPr marL="1371600" lvl="3" indent="-1371600" algn="ctr">
              <a:buNone/>
              <a:defRPr sz="2800" kern="1200">
                <a:solidFill>
                  <a:schemeClr val="bg1"/>
                </a:solidFill>
              </a:defRPr>
            </a:lvl4pPr>
            <a:lvl5pPr marL="1828800" lvl="4" indent="-1828800" algn="ctr">
              <a:buNone/>
              <a:defRPr sz="2800" kern="12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10244" name="日期占位符 1024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78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10245" name="页脚占位符 1024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78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10246" name="灯片编号占位符 1024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78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fld id="{9A0DB2DC-4C9A-4742-B13C-FB6460FD3503}" type="slidenum">
              <a:rPr lang="zh-CN" altLang="en-US" dirty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92275" y="1600202"/>
            <a:ext cx="342731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9484" y="1600202"/>
            <a:ext cx="342731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38170" y="276225"/>
            <a:ext cx="1748631" cy="58499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92276" y="276225"/>
            <a:ext cx="5144524" cy="58499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" y="4754570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4533" y="2602404"/>
            <a:ext cx="5214938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61074" y="3376612"/>
            <a:ext cx="3421856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25717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324232"/>
            <a:ext cx="25717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3603632"/>
            <a:ext cx="23717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2276" y="7"/>
            <a:ext cx="2393156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158" y="3276603"/>
            <a:ext cx="5119688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07397" y="4017970"/>
            <a:ext cx="5129213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814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759825"/>
            <a:ext cx="3868340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814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759825"/>
            <a:ext cx="3887391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" y="4754570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1964533" y="2510328"/>
            <a:ext cx="5214938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2732488" y="3376612"/>
            <a:ext cx="3679031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647707"/>
            <a:ext cx="2949178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647701"/>
            <a:ext cx="462915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7200"/>
            <a:ext cx="78867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4533" y="2602402"/>
            <a:ext cx="5214938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61074" y="3376612"/>
            <a:ext cx="3421856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25717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324230"/>
            <a:ext cx="25717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3603630"/>
            <a:ext cx="23717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2276" y="5"/>
            <a:ext cx="2393156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158" y="3276603"/>
            <a:ext cx="5119688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07396" y="4017968"/>
            <a:ext cx="5129213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814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759825"/>
            <a:ext cx="3868340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814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759825"/>
            <a:ext cx="3887391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1964533" y="2510326"/>
            <a:ext cx="5214938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2732487" y="3376612"/>
            <a:ext cx="3679031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647705"/>
            <a:ext cx="2949178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647701"/>
            <a:ext cx="462915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7200"/>
            <a:ext cx="78867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 7475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74755" name="副标题 7475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7475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475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47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45E4F-F761-45BC-B191-B301DB360008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60F3F-9651-426D-BBBE-0B4E52EA0480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4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9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9C3D5-0053-4B67-9F2E-2311BB464079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6" y="1600200"/>
            <a:ext cx="4184968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10" y="1600200"/>
            <a:ext cx="4184968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E1C43-8685-45FF-A87A-765893C88E9B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4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4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0CFB2-83CA-42DF-9D84-117A416903F9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04412-2B41-493F-AE78-1B188E3BCE31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F3305-42E3-4B5A-9BAD-A456F30E50B4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31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86D53-6777-43A0-BD1B-A5A335507675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E8AEB-3F1A-469F-8598-FC32A253674A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6B6DC-A690-4A9B-BD42-6B3498E5CECE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90" y="228606"/>
            <a:ext cx="2135188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6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7B177-564C-457D-B24D-550AF661E835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754566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2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4532" y="2602400"/>
            <a:ext cx="5214938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61074" y="3376612"/>
            <a:ext cx="3421856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25717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324228"/>
            <a:ext cx="25717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603628"/>
            <a:ext cx="23717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2276" y="3"/>
            <a:ext cx="2393156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157" y="3276602"/>
            <a:ext cx="5119688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07395" y="4017966"/>
            <a:ext cx="5129213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814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759825"/>
            <a:ext cx="3868340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814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759825"/>
            <a:ext cx="3887391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754566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2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1964532" y="2510324"/>
            <a:ext cx="5214938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2732486" y="3376612"/>
            <a:ext cx="3679031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647703"/>
            <a:ext cx="2949178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647701"/>
            <a:ext cx="462915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tags" Target="../tags/tag9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tags" Target="../tags/tag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ags" Target="../tags/tag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64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ags" Target="../tags/tag4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tags" Target="../tags/tag6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tags" Target="../tags/tag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27" name="灯片编号占位符 102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  <p:grpSp>
        <p:nvGrpSpPr>
          <p:cNvPr id="1028" name="组合 1027"/>
          <p:cNvGrpSpPr/>
          <p:nvPr/>
        </p:nvGrpSpPr>
        <p:grpSpPr>
          <a:xfrm>
            <a:off x="1" y="2"/>
            <a:ext cx="9140825" cy="6850063"/>
            <a:chOff x="0" y="0"/>
            <a:chExt cx="5758" cy="4315"/>
          </a:xfrm>
        </p:grpSpPr>
        <p:grpSp>
          <p:nvGrpSpPr>
            <p:cNvPr id="1029" name="组合 1028"/>
            <p:cNvGrpSpPr/>
            <p:nvPr userDrawn="1"/>
          </p:nvGrpSpPr>
          <p:grpSpPr>
            <a:xfrm>
              <a:off x="1728" y="2230"/>
              <a:ext cx="4027" cy="2085"/>
              <a:chOff x="0" y="0"/>
              <a:chExt cx="4027" cy="2085"/>
            </a:xfrm>
          </p:grpSpPr>
          <p:sp>
            <p:nvSpPr>
              <p:cNvPr id="1030" name="未知"/>
              <p:cNvSpPr/>
              <p:nvPr/>
            </p:nvSpPr>
            <p:spPr>
              <a:xfrm>
                <a:off x="0" y="414"/>
                <a:ext cx="2882" cy="1671"/>
              </a:xfrm>
              <a:custGeom>
                <a:avLst/>
                <a:gdLst/>
                <a:ahLst/>
                <a:cxnLst/>
                <a:rect l="0" t="0" r="0" b="0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" name="未知"/>
              <p:cNvSpPr/>
              <p:nvPr/>
            </p:nvSpPr>
            <p:spPr>
              <a:xfrm>
                <a:off x="2442" y="441"/>
                <a:ext cx="1259" cy="811"/>
              </a:xfrm>
              <a:custGeom>
                <a:avLst/>
                <a:gdLst/>
                <a:ahLst/>
                <a:cxnLst/>
                <a:rect l="0" t="0" r="0" b="0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" name="未知"/>
              <p:cNvSpPr/>
              <p:nvPr/>
            </p:nvSpPr>
            <p:spPr>
              <a:xfrm>
                <a:off x="1172" y="1116"/>
                <a:ext cx="2849" cy="969"/>
              </a:xfrm>
              <a:custGeom>
                <a:avLst/>
                <a:gdLst/>
                <a:ahLst/>
                <a:cxnLst/>
                <a:rect l="0" t="0" r="0" b="0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  <a:alpha val="100000"/>
                    </a:schemeClr>
                  </a:gs>
                  <a:gs pos="100000">
                    <a:schemeClr val="bg1">
                      <a:alpha val="10000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" name="未知"/>
              <p:cNvSpPr/>
              <p:nvPr/>
            </p:nvSpPr>
            <p:spPr>
              <a:xfrm>
                <a:off x="1020" y="0"/>
                <a:ext cx="3007" cy="2085"/>
              </a:xfrm>
              <a:custGeom>
                <a:avLst/>
                <a:gdLst/>
                <a:ahLst/>
                <a:cxnLst/>
                <a:rect l="0" t="0" r="0" b="0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4" name="未知"/>
              <p:cNvSpPr/>
              <p:nvPr/>
            </p:nvSpPr>
            <p:spPr>
              <a:xfrm>
                <a:off x="2773" y="87"/>
                <a:ext cx="1248" cy="539"/>
              </a:xfrm>
              <a:custGeom>
                <a:avLst/>
                <a:gdLst/>
                <a:ahLst/>
                <a:cxnLst/>
                <a:rect l="0" t="0" r="0" b="0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  <a:alpha val="100000"/>
                    </a:schemeClr>
                  </a:gs>
                  <a:gs pos="100000">
                    <a:schemeClr val="bg1">
                      <a:alpha val="100000"/>
                    </a:schemeClr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35" name="未知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rect l="0" t="0" r="0" b="0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  <a:alpha val="10000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未知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rect l="0" t="0" r="0" b="0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37" name="标题 1036"/>
          <p:cNvSpPr>
            <a:spLocks noGrp="1" noRot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8" name="页脚占位符 103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9" name="文本占位符 1038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fld id="{B1066F66-4BAD-41C9-82CD-E581E5B65FB6}" type="datetimeFigureOut">
              <a:rPr lang="zh-CN" altLang="en-US">
                <a:solidFill>
                  <a:prstClr val="black">
                    <a:tint val="75000"/>
                  </a:prstClr>
                </a:solidFill>
                <a:cs typeface="+mn-cs"/>
              </a:rPr>
              <a:pPr rtl="0" fontAlgn="auto"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fld id="{D087D908-3C76-49C4-9630-B128F5E7B769}" type="slidenum">
              <a:rPr lang="zh-CN" altLang="en-US">
                <a:solidFill>
                  <a:prstClr val="black">
                    <a:tint val="75000"/>
                  </a:prstClr>
                </a:solidFill>
                <a:cs typeface="+mn-cs"/>
              </a:rPr>
              <a:pPr rtl="0" fontAlgn="auto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2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blinds dir="vert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直接连接符 4097"/>
          <p:cNvSpPr/>
          <p:nvPr/>
        </p:nvSpPr>
        <p:spPr>
          <a:xfrm>
            <a:off x="1016001" y="1600200"/>
            <a:ext cx="7747000" cy="0"/>
          </a:xfrm>
          <a:prstGeom prst="line">
            <a:avLst/>
          </a:prstGeom>
          <a:ln w="317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99" name="日期占位符 4098"/>
          <p:cNvSpPr>
            <a:spLocks noGrp="1"/>
          </p:cNvSpPr>
          <p:nvPr>
            <p:ph type="dt" sz="half" idx="2"/>
          </p:nvPr>
        </p:nvSpPr>
        <p:spPr>
          <a:xfrm>
            <a:off x="990600" y="60960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4100" name="页脚占位符 4099"/>
          <p:cNvSpPr>
            <a:spLocks noGrp="1"/>
          </p:cNvSpPr>
          <p:nvPr>
            <p:ph type="ftr" sz="quarter" idx="3"/>
          </p:nvPr>
        </p:nvSpPr>
        <p:spPr>
          <a:xfrm>
            <a:off x="3429000" y="60960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chemeClr val="bg2"/>
                </a:solidFill>
              </a:defRPr>
            </a:lvl1pPr>
          </a:lstStyle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4101" name="灯片编号占位符 4100"/>
          <p:cNvSpPr>
            <a:spLocks noGrp="1"/>
          </p:cNvSpPr>
          <p:nvPr>
            <p:ph type="sldNum" sz="quarter" idx="4"/>
          </p:nvPr>
        </p:nvSpPr>
        <p:spPr>
          <a:xfrm>
            <a:off x="6858000" y="60960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  <a:pPr lvl="0">
                <a:spcBef>
                  <a:spcPct val="50000"/>
                </a:spcBef>
              </a:pPr>
              <a:t>‹#›</a:t>
            </a:fld>
            <a:endParaRPr lang="zh-CN" altLang="en-US" dirty="0"/>
          </a:p>
        </p:txBody>
      </p:sp>
      <p:sp>
        <p:nvSpPr>
          <p:cNvPr id="4102" name="标题 4101"/>
          <p:cNvSpPr>
            <a:spLocks noGrp="1"/>
          </p:cNvSpPr>
          <p:nvPr>
            <p:ph type="title"/>
          </p:nvPr>
        </p:nvSpPr>
        <p:spPr>
          <a:xfrm>
            <a:off x="900114" y="406401"/>
            <a:ext cx="7786687" cy="1012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03" name="文本占位符 4102"/>
          <p:cNvSpPr>
            <a:spLocks noGrp="1"/>
          </p:cNvSpPr>
          <p:nvPr>
            <p:ph type="body" idx="1"/>
          </p:nvPr>
        </p:nvSpPr>
        <p:spPr>
          <a:xfrm>
            <a:off x="900114" y="1600200"/>
            <a:ext cx="7786687" cy="4349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ransition>
    <p:blinds dir="vert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1692276" y="276225"/>
            <a:ext cx="69945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1692276" y="1600202"/>
            <a:ext cx="6994525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220" name="日期占位符 921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78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9221" name="页脚占位符 92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78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9222" name="灯片编号占位符 92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78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" y="4"/>
            <a:ext cx="16668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fld id="{B1066F66-4BAD-41C9-82CD-E581E5B65FB6}" type="datetimeFigureOut">
              <a:rPr lang="zh-CN" altLang="en-US">
                <a:solidFill>
                  <a:prstClr val="black">
                    <a:tint val="75000"/>
                  </a:prstClr>
                </a:solidFill>
                <a:cs typeface="+mn-cs"/>
              </a:rPr>
              <a:pPr rtl="0" fontAlgn="auto"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fld id="{D087D908-3C76-49C4-9630-B128F5E7B769}" type="slidenum">
              <a:rPr lang="zh-CN" altLang="en-US">
                <a:solidFill>
                  <a:prstClr val="black">
                    <a:tint val="75000"/>
                  </a:prstClr>
                </a:solidFill>
                <a:cs typeface="+mn-cs"/>
              </a:rPr>
              <a:pPr rtl="0" fontAlgn="auto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2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5" r="4079" b="21777"/>
          <a:stretch>
            <a:fillRect/>
          </a:stretch>
        </p:blipFill>
        <p:spPr bwMode="auto">
          <a:xfrm>
            <a:off x="0" y="5829300"/>
            <a:ext cx="914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27990" y="165112"/>
            <a:ext cx="9159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2771800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rtl="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675" y="123837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fld id="{B1066F66-4BAD-41C9-82CD-E581E5B65FB6}" type="datetimeFigureOut">
              <a:rPr lang="zh-CN" altLang="en-US">
                <a:solidFill>
                  <a:prstClr val="black">
                    <a:tint val="75000"/>
                  </a:prstClr>
                </a:solidFill>
                <a:cs typeface="+mn-cs"/>
              </a:rPr>
              <a:pPr rtl="0" fontAlgn="auto"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 fontAlgn="auto">
              <a:defRPr/>
            </a:pPr>
            <a:fld id="{D087D908-3C76-49C4-9630-B128F5E7B769}" type="slidenum">
              <a:rPr lang="zh-CN" altLang="en-US">
                <a:solidFill>
                  <a:prstClr val="black">
                    <a:tint val="75000"/>
                  </a:prstClr>
                </a:solidFill>
                <a:cs typeface="+mn-cs"/>
              </a:rPr>
              <a:pPr rtl="0" fontAlgn="auto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2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7372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7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73730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301627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2" name="日期占位符 73731"/>
          <p:cNvSpPr>
            <a:spLocks noGrp="1"/>
          </p:cNvSpPr>
          <p:nvPr>
            <p:ph type="dt" sz="half" idx="2"/>
          </p:nvPr>
        </p:nvSpPr>
        <p:spPr>
          <a:xfrm>
            <a:off x="301628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>
                <a:latin typeface="Times New Roman" panose="02020603050405020304" pitchFamily="18" charset="0"/>
              </a:defRPr>
            </a:lvl1pPr>
          </a:lstStyle>
          <a:p>
            <a:pPr rtl="0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cs"/>
            </a:endParaRPr>
          </a:p>
        </p:txBody>
      </p:sp>
      <p:sp>
        <p:nvSpPr>
          <p:cNvPr id="73733" name="页脚占位符 7373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>
                <a:latin typeface="Times New Roman" panose="02020603050405020304" pitchFamily="18" charset="0"/>
              </a:defRPr>
            </a:lvl1pPr>
          </a:lstStyle>
          <a:p>
            <a:pPr rtl="0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cs"/>
            </a:endParaRPr>
          </a:p>
        </p:txBody>
      </p:sp>
      <p:sp>
        <p:nvSpPr>
          <p:cNvPr id="73734" name="灯片编号占位符 73733"/>
          <p:cNvSpPr>
            <a:spLocks noGrp="1"/>
          </p:cNvSpPr>
          <p:nvPr>
            <p:ph type="sldNum" sz="quarter" idx="4"/>
          </p:nvPr>
        </p:nvSpPr>
        <p:spPr>
          <a:xfrm>
            <a:off x="6553203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rtl="0">
              <a:buFont typeface="Arial" panose="020B0604020202020204" pitchFamily="34" charset="0"/>
              <a:buNone/>
              <a:defRPr/>
            </a:pPr>
            <a:fld id="{82CE0B39-1D83-4FF0-8472-50643E74FF1C}" type="slidenum">
              <a:rPr lang="zh-CN" altLang="en-US">
                <a:solidFill>
                  <a:srgbClr val="FFFFFF"/>
                </a:solidFill>
                <a:ea typeface="宋体" panose="02010600030101010101" pitchFamily="2" charset="-122"/>
                <a:cs typeface="+mn-cs"/>
              </a:rPr>
              <a:pPr rtl="0">
                <a:buFont typeface="Arial" panose="020B0604020202020204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92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>
            <a:spLocks noChangeArrowheads="1"/>
          </p:cNvSpPr>
          <p:nvPr/>
        </p:nvSpPr>
        <p:spPr bwMode="auto">
          <a:xfrm>
            <a:off x="1692275" y="1268415"/>
            <a:ext cx="55435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rtl="0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黑体" panose="02010609060101010101" charset="-122"/>
              </a:rPr>
              <a:t>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黑体" panose="02010609060101010101" charset="-122"/>
              </a:rPr>
              <a:t>4 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黑体" panose="02010609060101010101" charset="-122"/>
              </a:rPr>
              <a:t>珍珠鸟</a:t>
            </a:r>
          </a:p>
        </p:txBody>
      </p:sp>
      <p:sp>
        <p:nvSpPr>
          <p:cNvPr id="2051" name="直线连接符 21"/>
          <p:cNvSpPr>
            <a:spLocks noChangeShapeType="1"/>
          </p:cNvSpPr>
          <p:nvPr/>
        </p:nvSpPr>
        <p:spPr bwMode="auto">
          <a:xfrm>
            <a:off x="1908177" y="1989138"/>
            <a:ext cx="46799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rtl="0"/>
            <a:endParaRPr lang="zh-CN" altLang="en-US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8"/>
          <p:cNvSpPr>
            <a:spLocks noChangeArrowheads="1"/>
          </p:cNvSpPr>
          <p:nvPr/>
        </p:nvSpPr>
        <p:spPr bwMode="auto">
          <a:xfrm>
            <a:off x="395293" y="6453188"/>
            <a:ext cx="620683" cy="1077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rtl="0"/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绿色圃中小学教育网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http://www.lspjy.com  </a:t>
            </a:r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绿色圃中学资源网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http://cz.lspjy.com</a:t>
            </a:r>
            <a:endParaRPr lang="en-US" altLang="zh-CN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2" y="2133608"/>
            <a:ext cx="5256213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 descr="珍珠鸟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9" y="548680"/>
            <a:ext cx="8172400" cy="612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20482"/>
          <p:cNvSpPr/>
          <p:nvPr/>
        </p:nvSpPr>
        <p:spPr>
          <a:xfrm>
            <a:off x="4572000" y="1054100"/>
            <a:ext cx="38163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环境的布置</a:t>
            </a:r>
          </a:p>
        </p:txBody>
      </p:sp>
    </p:spTree>
  </p:cSld>
  <p:clrMapOvr>
    <a:masterClrMapping/>
  </p:clrMapOvr>
  <p:transition>
    <p:wipe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内容占位符 2150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736701"/>
            <a:ext cx="8604448" cy="6121301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2003-08-10-04-40-316183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92696"/>
            <a:ext cx="8280920" cy="58035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35842"/>
          <p:cNvSpPr/>
          <p:nvPr/>
        </p:nvSpPr>
        <p:spPr>
          <a:xfrm>
            <a:off x="1259633" y="1673277"/>
            <a:ext cx="6480175" cy="27884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      瞧，多么像它</a:t>
            </a:r>
            <a:r>
              <a:rPr lang="zh-CN" altLang="en-US" sz="2800" b="1" dirty="0" smtClean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的父母：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红嘴红脚，灰蓝色的毛，只是后背还没生出珍珠</a:t>
            </a:r>
            <a:r>
              <a:rPr lang="zh-CN" altLang="en-US" sz="2800" b="1" dirty="0" smtClean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似的圆圆的白点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；它好肥，整个身子好像一个蓬松的球儿。</a:t>
            </a:r>
          </a:p>
          <a:p>
            <a:pPr lvl="0">
              <a:lnSpc>
                <a:spcPct val="120000"/>
              </a:lnSpc>
              <a:spcBef>
                <a:spcPct val="50000"/>
              </a:spcBef>
              <a:buClr>
                <a:srgbClr val="000000"/>
              </a:buClr>
            </a:pPr>
            <a:endParaRPr lang="zh-CN" altLang="en-US" sz="2400" b="1" dirty="0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1331641" y="3789042"/>
            <a:ext cx="6265863" cy="181588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       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比喻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的手法，抓住珍珠鸟的外形来描写，抓住珍珠鸟的外形来描写，写出珍珠鸟毛茸茸，又肥又圆的特点，很可爱的样子。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/>
          <p:nvPr/>
        </p:nvSpPr>
        <p:spPr>
          <a:xfrm>
            <a:off x="395288" y="3254375"/>
            <a:ext cx="7848600" cy="286232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小鸟出世了，起先这个小家伙只在（                           ）；随后在（                          ）；渐渐地它胆子大了，在（                         ）；有一天，它居然在（                                ）。 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1677989" y="3846513"/>
            <a:ext cx="234872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笼子四周活动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1476376" y="4422776"/>
            <a:ext cx="234872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屋里飞来飞去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2627314" y="4941888"/>
            <a:ext cx="234872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我的书桌上玩</a:t>
            </a:r>
          </a:p>
        </p:txBody>
      </p:sp>
      <p:sp>
        <p:nvSpPr>
          <p:cNvPr id="22534" name="文本框 22533"/>
          <p:cNvSpPr txBox="1"/>
          <p:nvPr/>
        </p:nvSpPr>
        <p:spPr>
          <a:xfrm>
            <a:off x="3348039" y="5516563"/>
            <a:ext cx="3070071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我的肩膀上睡着了</a:t>
            </a:r>
          </a:p>
        </p:txBody>
      </p:sp>
      <p:pic>
        <p:nvPicPr>
          <p:cNvPr id="22535" name="图片 22534" descr="finch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189" y="4941890"/>
            <a:ext cx="1728787" cy="170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6" name="矩形 22535"/>
          <p:cNvSpPr/>
          <p:nvPr/>
        </p:nvSpPr>
        <p:spPr>
          <a:xfrm>
            <a:off x="468313" y="851794"/>
            <a:ext cx="8064500" cy="23083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珍珠鸟本来是一种（                 ）。    刚到我家时，开始只能听到（                         ），后来能看见（                         ）。                      </a:t>
            </a:r>
            <a:endParaRPr lang="zh-CN" altLang="en-US" sz="3600" b="1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5392739" y="908299"/>
            <a:ext cx="207781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害怕人的鸟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 </a:t>
            </a:r>
          </a:p>
        </p:txBody>
      </p:sp>
      <p:sp>
        <p:nvSpPr>
          <p:cNvPr id="22538" name="文本框 22537"/>
          <p:cNvSpPr txBox="1"/>
          <p:nvPr/>
        </p:nvSpPr>
        <p:spPr>
          <a:xfrm>
            <a:off x="900114" y="1989386"/>
            <a:ext cx="3070071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尖细又娇嫩的叫声</a:t>
            </a:r>
          </a:p>
        </p:txBody>
      </p:sp>
      <p:sp>
        <p:nvSpPr>
          <p:cNvPr id="22539" name="文本框 22538"/>
          <p:cNvSpPr txBox="1"/>
          <p:nvPr/>
        </p:nvSpPr>
        <p:spPr>
          <a:xfrm>
            <a:off x="1476375" y="2565649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它的样子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  <p:bldP spid="22537" grpId="0"/>
      <p:bldP spid="22538" grpId="0"/>
      <p:bldP spid="225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2003-08-10-04-40-316183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2968"/>
            <a:ext cx="8892480" cy="64550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直接连接符 24577"/>
          <p:cNvSpPr/>
          <p:nvPr/>
        </p:nvSpPr>
        <p:spPr>
          <a:xfrm>
            <a:off x="4500564" y="1557340"/>
            <a:ext cx="71437" cy="3743325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579" name="文本框 24578"/>
          <p:cNvSpPr txBox="1"/>
          <p:nvPr/>
        </p:nvSpPr>
        <p:spPr>
          <a:xfrm>
            <a:off x="762000" y="313655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珍珠鸟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怕人</a:t>
            </a:r>
          </a:p>
        </p:txBody>
      </p:sp>
      <p:sp>
        <p:nvSpPr>
          <p:cNvPr id="24580" name="文本框 24579"/>
          <p:cNvSpPr txBox="1"/>
          <p:nvPr/>
        </p:nvSpPr>
        <p:spPr>
          <a:xfrm>
            <a:off x="0" y="821657"/>
            <a:ext cx="381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4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从叶间探出小脑袋 </a:t>
            </a:r>
          </a:p>
        </p:txBody>
      </p:sp>
      <p:sp>
        <p:nvSpPr>
          <p:cNvPr id="24581" name="文本框 24580"/>
          <p:cNvSpPr txBox="1"/>
          <p:nvPr/>
        </p:nvSpPr>
        <p:spPr>
          <a:xfrm>
            <a:off x="1" y="1536650"/>
            <a:ext cx="3635375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在笼子四周活动，随后在屋里飞来飞去” </a:t>
            </a:r>
          </a:p>
        </p:txBody>
      </p:sp>
      <p:sp>
        <p:nvSpPr>
          <p:cNvPr id="24582" name="文本框 24581"/>
          <p:cNvSpPr txBox="1"/>
          <p:nvPr/>
        </p:nvSpPr>
        <p:spPr>
          <a:xfrm>
            <a:off x="-26986" y="2478088"/>
            <a:ext cx="3806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落在我的书桌上” </a:t>
            </a:r>
          </a:p>
        </p:txBody>
      </p:sp>
      <p:sp>
        <p:nvSpPr>
          <p:cNvPr id="24583" name="文本框 24582"/>
          <p:cNvSpPr txBox="1"/>
          <p:nvPr/>
        </p:nvSpPr>
        <p:spPr>
          <a:xfrm>
            <a:off x="1" y="3284538"/>
            <a:ext cx="3635375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 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一点点挨近”“蹦到我的杯子上” </a:t>
            </a:r>
          </a:p>
        </p:txBody>
      </p:sp>
      <p:sp>
        <p:nvSpPr>
          <p:cNvPr id="24584" name="文本框 24583"/>
          <p:cNvSpPr txBox="1"/>
          <p:nvPr/>
        </p:nvSpPr>
        <p:spPr>
          <a:xfrm>
            <a:off x="0" y="4343400"/>
            <a:ext cx="3886200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啄我写字的笔尖”              “友好地啄两下我的手指” </a:t>
            </a:r>
          </a:p>
        </p:txBody>
      </p:sp>
      <p:sp>
        <p:nvSpPr>
          <p:cNvPr id="24585" name="文本框 24584"/>
          <p:cNvSpPr txBox="1"/>
          <p:nvPr/>
        </p:nvSpPr>
        <p:spPr>
          <a:xfrm>
            <a:off x="-104775" y="5638800"/>
            <a:ext cx="4111625" cy="89255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落在我肩上”“睡着了” </a:t>
            </a:r>
          </a:p>
        </p:txBody>
      </p:sp>
      <p:sp>
        <p:nvSpPr>
          <p:cNvPr id="24586" name="文本框 24585"/>
          <p:cNvSpPr txBox="1"/>
          <p:nvPr/>
        </p:nvSpPr>
        <p:spPr>
          <a:xfrm>
            <a:off x="4876800" y="965673"/>
            <a:ext cx="4038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4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决不掀开叶片往里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看” </a:t>
            </a:r>
          </a:p>
        </p:txBody>
      </p:sp>
      <p:sp>
        <p:nvSpPr>
          <p:cNvPr id="24587" name="文本框 24586"/>
          <p:cNvSpPr txBox="1"/>
          <p:nvPr/>
        </p:nvSpPr>
        <p:spPr>
          <a:xfrm>
            <a:off x="5105400" y="359246"/>
            <a:ext cx="3276600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尊重爱护珍珠鸟</a:t>
            </a:r>
          </a:p>
        </p:txBody>
      </p:sp>
      <p:sp>
        <p:nvSpPr>
          <p:cNvPr id="24588" name="文本框 24587"/>
          <p:cNvSpPr txBox="1"/>
          <p:nvPr/>
        </p:nvSpPr>
        <p:spPr>
          <a:xfrm>
            <a:off x="5154613" y="1613743"/>
            <a:ext cx="381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“我不管它” </a:t>
            </a:r>
          </a:p>
        </p:txBody>
      </p:sp>
      <p:sp>
        <p:nvSpPr>
          <p:cNvPr id="24589" name="文本框 24588"/>
          <p:cNvSpPr txBox="1"/>
          <p:nvPr/>
        </p:nvSpPr>
        <p:spPr>
          <a:xfrm>
            <a:off x="5003800" y="2349502"/>
            <a:ext cx="2952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“我不去伤害它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 </a:t>
            </a:r>
          </a:p>
        </p:txBody>
      </p:sp>
      <p:sp>
        <p:nvSpPr>
          <p:cNvPr id="24590" name="文本框 24589"/>
          <p:cNvSpPr txBox="1"/>
          <p:nvPr/>
        </p:nvSpPr>
        <p:spPr>
          <a:xfrm>
            <a:off x="4932364" y="3357563"/>
            <a:ext cx="3454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“我不动声色地写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 </a:t>
            </a:r>
          </a:p>
        </p:txBody>
      </p:sp>
      <p:sp>
        <p:nvSpPr>
          <p:cNvPr id="24591" name="文本框 24590"/>
          <p:cNvSpPr txBox="1"/>
          <p:nvPr/>
        </p:nvSpPr>
        <p:spPr>
          <a:xfrm>
            <a:off x="4859338" y="4365627"/>
            <a:ext cx="381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“我用手抚一抚它” </a:t>
            </a:r>
          </a:p>
        </p:txBody>
      </p:sp>
      <p:sp>
        <p:nvSpPr>
          <p:cNvPr id="24592" name="文本框 24591"/>
          <p:cNvSpPr txBox="1"/>
          <p:nvPr/>
        </p:nvSpPr>
        <p:spPr>
          <a:xfrm>
            <a:off x="5148263" y="5507038"/>
            <a:ext cx="3581400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“笔不觉停了，生怕惊跑它”</a:t>
            </a:r>
          </a:p>
        </p:txBody>
      </p:sp>
      <p:sp>
        <p:nvSpPr>
          <p:cNvPr id="24593" name="文本框 24592"/>
          <p:cNvSpPr txBox="1"/>
          <p:nvPr/>
        </p:nvSpPr>
        <p:spPr>
          <a:xfrm>
            <a:off x="4038601" y="762002"/>
            <a:ext cx="10826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怕</a:t>
            </a:r>
          </a:p>
        </p:txBody>
      </p:sp>
      <p:sp>
        <p:nvSpPr>
          <p:cNvPr id="24594" name="文本框 24593"/>
          <p:cNvSpPr txBox="1"/>
          <p:nvPr/>
        </p:nvSpPr>
        <p:spPr>
          <a:xfrm>
            <a:off x="3708401" y="5373688"/>
            <a:ext cx="23288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信赖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/>
      <p:bldP spid="24584" grpId="0"/>
      <p:bldP spid="24585" grpId="0"/>
      <p:bldP spid="24586" grpId="0"/>
      <p:bldP spid="24587" grpId="0"/>
      <p:bldP spid="24588" grpId="0"/>
      <p:bldP spid="24589" grpId="0"/>
      <p:bldP spid="24590" grpId="0"/>
      <p:bldP spid="24591" grpId="0"/>
      <p:bldP spid="24592" grpId="0"/>
      <p:bldP spid="24593" grpId="0"/>
      <p:bldP spid="245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5601" descr="C-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692696"/>
            <a:ext cx="5076825" cy="61653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5219700" y="806450"/>
            <a:ext cx="3924300" cy="286232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、假如你就是这只可爱的珍珠鸟，趴在作者肩头上睡着了，会做一个什么样的梦呢？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5148264" y="3933826"/>
            <a:ext cx="3779837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、你能给这幅插图起一个好听的名字吗？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3-08-10-04-40-316183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9" y="692696"/>
            <a:ext cx="8241754" cy="59826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26625"/>
          <p:cNvSpPr txBox="1"/>
          <p:nvPr/>
        </p:nvSpPr>
        <p:spPr>
          <a:xfrm>
            <a:off x="1116014" y="2492375"/>
            <a:ext cx="6985000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信赖，不就能创造出美好的境界吗？</a:t>
            </a:r>
          </a:p>
        </p:txBody>
      </p:sp>
      <p:sp>
        <p:nvSpPr>
          <p:cNvPr id="26627" name="文本框 26626"/>
          <p:cNvSpPr txBox="1"/>
          <p:nvPr/>
        </p:nvSpPr>
        <p:spPr>
          <a:xfrm>
            <a:off x="900114" y="981077"/>
            <a:ext cx="34559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i="1" u="sng" dirty="0">
                <a:solidFill>
                  <a:srgbClr val="FF3300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理解句子：</a:t>
            </a:r>
          </a:p>
        </p:txBody>
      </p:sp>
    </p:spTree>
  </p:cSld>
  <p:clrMapOvr>
    <a:masterClrMapping/>
  </p:clrMapOvr>
  <p:transition>
    <p:check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6865" descr="2003-08-10-04-40-316183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703548"/>
            <a:ext cx="8205936" cy="61544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矩形 36866"/>
          <p:cNvSpPr/>
          <p:nvPr/>
        </p:nvSpPr>
        <p:spPr>
          <a:xfrm>
            <a:off x="685800" y="1295400"/>
            <a:ext cx="7696200" cy="1447192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因为  “我”   （                        ）                      </a:t>
            </a:r>
          </a:p>
        </p:txBody>
      </p:sp>
      <p:sp>
        <p:nvSpPr>
          <p:cNvPr id="36868" name="文本框 36867"/>
          <p:cNvSpPr txBox="1"/>
          <p:nvPr/>
        </p:nvSpPr>
        <p:spPr>
          <a:xfrm>
            <a:off x="4419601" y="1295400"/>
            <a:ext cx="4473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给予关爱、尊重</a:t>
            </a:r>
          </a:p>
        </p:txBody>
      </p:sp>
      <p:sp>
        <p:nvSpPr>
          <p:cNvPr id="36869" name="矩形 36868"/>
          <p:cNvSpPr/>
          <p:nvPr/>
        </p:nvSpPr>
        <p:spPr>
          <a:xfrm>
            <a:off x="685800" y="2438400"/>
            <a:ext cx="7620000" cy="770084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所以珍珠鸟（                        </a:t>
            </a:r>
            <a:r>
              <a:rPr lang="zh-CN" altLang="en-US" sz="4400" dirty="0">
                <a:latin typeface="Arial" panose="020B0604020202020204" pitchFamily="34" charset="0"/>
                <a:ea typeface="楷体_GB2312" pitchFamily="49" charset="-122"/>
              </a:rPr>
              <a:t>）</a:t>
            </a:r>
          </a:p>
        </p:txBody>
      </p:sp>
      <p:sp>
        <p:nvSpPr>
          <p:cNvPr id="36870" name="文本框 36869"/>
          <p:cNvSpPr txBox="1"/>
          <p:nvPr/>
        </p:nvSpPr>
        <p:spPr>
          <a:xfrm>
            <a:off x="4419600" y="2438400"/>
            <a:ext cx="4040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报  以  信  赖</a:t>
            </a:r>
          </a:p>
        </p:txBody>
      </p:sp>
      <p:sp>
        <p:nvSpPr>
          <p:cNvPr id="36871" name="下箭头 36870"/>
          <p:cNvSpPr/>
          <p:nvPr/>
        </p:nvSpPr>
        <p:spPr>
          <a:xfrm>
            <a:off x="3962400" y="3352800"/>
            <a:ext cx="381000" cy="1143000"/>
          </a:xfrm>
          <a:prstGeom prst="downArrow">
            <a:avLst>
              <a:gd name="adj1" fmla="val 50000"/>
              <a:gd name="adj2" fmla="val 75000"/>
            </a:avLst>
          </a:prstGeom>
          <a:gradFill rotWithShape="0">
            <a:gsLst>
              <a:gs pos="0">
                <a:srgbClr val="FF0000"/>
              </a:gs>
              <a:gs pos="50000">
                <a:srgbClr val="FFFF00"/>
              </a:gs>
              <a:gs pos="100000">
                <a:srgbClr val="FF0000"/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2" name="文本框 36871"/>
          <p:cNvSpPr txBox="1"/>
          <p:nvPr/>
        </p:nvSpPr>
        <p:spPr>
          <a:xfrm>
            <a:off x="971550" y="4648201"/>
            <a:ext cx="7388561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信赖</a:t>
            </a: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1" charset="-122"/>
              </a:rPr>
              <a:t>，往往创造出美好的境界。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70" grpId="0"/>
      <p:bldP spid="368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323529" y="620688"/>
            <a:ext cx="8496944" cy="5904656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1114426" y="381000"/>
            <a:ext cx="7561263" cy="4114800"/>
          </a:xfrm>
        </p:spPr>
        <p:txBody>
          <a:bodyPr/>
          <a:lstStyle/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C0000"/>
                </a:solidFill>
              </a:rPr>
              <a:t>关爱、尊重、宽容、理解、平等、自由等       产生信赖，信赖创造美好的境界。</a:t>
            </a:r>
          </a:p>
          <a:p>
            <a:endParaRPr lang="zh-CN" altLang="en-US" b="1" dirty="0">
              <a:solidFill>
                <a:srgbClr val="CC0000"/>
              </a:solidFill>
            </a:endParaRPr>
          </a:p>
        </p:txBody>
      </p:sp>
      <p:pic>
        <p:nvPicPr>
          <p:cNvPr id="27652" name="标题 27651" descr="心"/>
          <p:cNvPicPr>
            <a:picLocks noGrp="1" noRot="1" noChangeAspect="1"/>
          </p:cNvPicPr>
          <p:nvPr>
            <p:ph type="title"/>
          </p:nvPr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1371600"/>
            <a:ext cx="5715000" cy="5143500"/>
          </a:xfrm>
        </p:spPr>
      </p:pic>
      <p:pic>
        <p:nvPicPr>
          <p:cNvPr id="27654" name="图片 27653" descr="j011649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48539" y="5370515"/>
            <a:ext cx="1795462" cy="1487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j011649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991363">
            <a:off x="1" y="476674"/>
            <a:ext cx="1705283" cy="141277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03-08-10-04-40-316183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703548"/>
            <a:ext cx="8205936" cy="61544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28673"/>
          <p:cNvSpPr/>
          <p:nvPr/>
        </p:nvSpPr>
        <p:spPr>
          <a:xfrm>
            <a:off x="467544" y="620689"/>
            <a:ext cx="7632700" cy="23083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        信赖是一种接纳，是一种包容，是一种气度，是一种胸襟。有了它，生活会变得五彩缤纷，爱就会永驻人间！</a:t>
            </a:r>
          </a:p>
        </p:txBody>
      </p:sp>
      <p:sp>
        <p:nvSpPr>
          <p:cNvPr id="28675" name="矩形 28674"/>
          <p:cNvSpPr/>
          <p:nvPr/>
        </p:nvSpPr>
        <p:spPr>
          <a:xfrm>
            <a:off x="971551" y="2781302"/>
            <a:ext cx="75596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        仿造其中一个句子，或用自己喜欢的方式</a:t>
            </a:r>
            <a:r>
              <a:rPr lang="en-US" altLang="zh-CN" sz="3600" b="1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谈谈你对“信赖”的理解</a:t>
            </a:r>
            <a:r>
              <a:rPr lang="en-US" altLang="zh-CN" sz="3600" b="1" dirty="0">
                <a:solidFill>
                  <a:schemeClr val="bg2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8676" name="文本框 28675"/>
          <p:cNvSpPr txBox="1"/>
          <p:nvPr/>
        </p:nvSpPr>
        <p:spPr>
          <a:xfrm>
            <a:off x="430213" y="4365627"/>
            <a:ext cx="8534400" cy="650875"/>
          </a:xfrm>
          <a:prstGeom prst="rect">
            <a:avLst/>
          </a:prstGeom>
          <a:pattFill prst="dashHorz">
            <a:fgClr>
              <a:srgbClr val="CCECFF"/>
            </a:fgClr>
            <a:bgClr>
              <a:srgbClr val="FFFFFF"/>
            </a:bgClr>
          </a:pattFill>
          <a:ln w="9525" cap="flat" cmpd="sng">
            <a:pattFill prst="pct75">
              <a:fgClr>
                <a:srgbClr val="663300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600" b="1">
                <a:solidFill>
                  <a:srgbClr val="C60A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信赖</a:t>
            </a:r>
            <a:r>
              <a:rPr lang="zh-CN" altLang="en-US" sz="3600" b="1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24249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是你无助时</a:t>
            </a:r>
            <a:r>
              <a:rPr lang="en-US" altLang="zh-CN" sz="3600" b="1">
                <a:solidFill>
                  <a:srgbClr val="24249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,</a:t>
            </a:r>
            <a:r>
              <a:rPr lang="zh-CN" altLang="en-US" sz="3600" b="1">
                <a:solidFill>
                  <a:srgbClr val="24249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一个真挚的眼神。</a:t>
            </a:r>
          </a:p>
        </p:txBody>
      </p:sp>
      <p:sp>
        <p:nvSpPr>
          <p:cNvPr id="28677" name="文本框 28676"/>
          <p:cNvSpPr txBox="1"/>
          <p:nvPr/>
        </p:nvSpPr>
        <p:spPr>
          <a:xfrm>
            <a:off x="395289" y="5445127"/>
            <a:ext cx="8607425" cy="771525"/>
          </a:xfrm>
          <a:prstGeom prst="rect">
            <a:avLst/>
          </a:prstGeom>
          <a:pattFill prst="dashHorz">
            <a:fgClr>
              <a:srgbClr val="CCECFF"/>
            </a:fgClr>
            <a:bgClr>
              <a:srgbClr val="FFFFFF"/>
            </a:bgClr>
          </a:pattFill>
          <a:ln w="9525" cap="flat" cmpd="sng">
            <a:pattFill prst="pct75">
              <a:fgClr>
                <a:srgbClr val="663300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C60A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600" b="1">
                <a:solidFill>
                  <a:srgbClr val="CC3300"/>
                </a:solidFill>
                <a:latin typeface="黑体" panose="02010609060101010101" charset="-122"/>
                <a:ea typeface="宋体" panose="02010600030101010101" pitchFamily="2" charset="-122"/>
              </a:rPr>
              <a:t>信赖，</a:t>
            </a:r>
            <a:r>
              <a:rPr lang="zh-CN" altLang="en-US" sz="3600" b="1">
                <a:solidFill>
                  <a:srgbClr val="242492"/>
                </a:solidFill>
                <a:latin typeface="黑体" panose="02010609060101010101" charset="-122"/>
                <a:ea typeface="宋体" panose="02010600030101010101" pitchFamily="2" charset="-122"/>
              </a:rPr>
              <a:t>是一座桥梁，让我们心灵相通</a:t>
            </a:r>
            <a:r>
              <a:rPr lang="zh-CN" altLang="en-US" sz="4400" b="1">
                <a:solidFill>
                  <a:srgbClr val="242492"/>
                </a:solidFill>
                <a:latin typeface="黑体" panose="02010609060101010101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 animBg="1"/>
      <p:bldP spid="286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395536" y="2276872"/>
            <a:ext cx="8100392" cy="32316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rtl="0"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1.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认识“蔓、幽”等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9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个生字，读准多音字“挨”。</a:t>
            </a:r>
          </a:p>
          <a:p>
            <a:pPr rtl="0"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能找出描写珍珠鸟可爱的语句，体会“我”和珍珠鸟之间的情意。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（重点）</a:t>
            </a:r>
          </a:p>
          <a:p>
            <a:pPr rtl="0"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3.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读懂课文内容，了解珍珠鸟是如何在“我”的照料和呵护下从害怕到亲近再到信赖的；理解课文最后一句话的含义，体会作者的思想感情。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（重难点）</a:t>
            </a:r>
          </a:p>
          <a:p>
            <a:pPr rtl="0"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4.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练习用比较快的速度默读课文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,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提高默读能力。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（难点）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黑体" panose="02010609060101010101" charset="-122"/>
              <a:cs typeface="+mn-cs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7" y="981083"/>
            <a:ext cx="2008187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学习目标</a:t>
            </a: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628783"/>
            <a:ext cx="2371725" cy="4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3009" descr="2003-08-10-04-40-316183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8025408" cy="60190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43010"/>
          <p:cNvSpPr txBox="1"/>
          <p:nvPr/>
        </p:nvSpPr>
        <p:spPr>
          <a:xfrm>
            <a:off x="755650" y="727075"/>
            <a:ext cx="8064500" cy="48320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信赖是一座桥，  让我们心灵相通，真情相融； </a:t>
            </a:r>
            <a:b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信赖是一首歌，  让我们的歌声在如画的生活中飞扬； </a:t>
            </a:r>
            <a:b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信赖是一首诗，  让我们每一天都在诗意般的童话中欢笑； </a:t>
            </a:r>
            <a:b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信赖是一幅画，  让地球家园的每一个成员更融洽，更和谐； </a:t>
            </a:r>
            <a:b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信赖是一抹阳光，让我们的生活五彩缤纷，绚丽多姿； </a:t>
            </a:r>
            <a:b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信赖是一缕春风，让我们的笑脸在美丽的春光中荡漾</a:t>
            </a:r>
            <a:r>
              <a:rPr lang="en-US" altLang="zh-CN" sz="28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…… </a:t>
            </a:r>
          </a:p>
        </p:txBody>
      </p:sp>
      <p:sp>
        <p:nvSpPr>
          <p:cNvPr id="43012" name="文本框 43011"/>
          <p:cNvSpPr txBox="1"/>
          <p:nvPr/>
        </p:nvSpPr>
        <p:spPr>
          <a:xfrm>
            <a:off x="755651" y="5589588"/>
            <a:ext cx="8280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我说：信赖是（                     ）。</a:t>
            </a:r>
            <a:endParaRPr lang="zh-CN" altLang="en-US" sz="18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41985" descr="2003-08-10-04-40-316183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1794" y="620691"/>
            <a:ext cx="8638678" cy="62373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41986"/>
          <p:cNvSpPr txBox="1"/>
          <p:nvPr/>
        </p:nvSpPr>
        <p:spPr>
          <a:xfrm>
            <a:off x="1042989" y="2420938"/>
            <a:ext cx="7632700" cy="3046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信赖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，就是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尊重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理解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宽容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。只要心中有爱，我们在世界的每一个角落里，都会感受到</a:t>
            </a:r>
            <a:r>
              <a:rPr lang="zh-CN" altLang="en-US" sz="3600" b="1" dirty="0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人与动物之间、人与人之间、人与自然之间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的这种和谐与美好的境界。</a:t>
            </a:r>
          </a:p>
        </p:txBody>
      </p:sp>
      <p:sp>
        <p:nvSpPr>
          <p:cNvPr id="41988" name="波形 41987"/>
          <p:cNvSpPr/>
          <p:nvPr/>
        </p:nvSpPr>
        <p:spPr>
          <a:xfrm>
            <a:off x="539751" y="765177"/>
            <a:ext cx="3241675" cy="1152525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CC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989" name="组合 41988"/>
          <p:cNvGrpSpPr/>
          <p:nvPr/>
        </p:nvGrpSpPr>
        <p:grpSpPr>
          <a:xfrm>
            <a:off x="539751" y="765177"/>
            <a:ext cx="3744913" cy="1152525"/>
            <a:chOff x="340" y="709"/>
            <a:chExt cx="2359" cy="726"/>
          </a:xfrm>
        </p:grpSpPr>
        <p:sp>
          <p:nvSpPr>
            <p:cNvPr id="41990" name="波形 41989"/>
            <p:cNvSpPr/>
            <p:nvPr/>
          </p:nvSpPr>
          <p:spPr>
            <a:xfrm>
              <a:off x="340" y="709"/>
              <a:ext cx="2042" cy="726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FCC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1" name="文本框 41990"/>
            <p:cNvSpPr txBox="1"/>
            <p:nvPr/>
          </p:nvSpPr>
          <p:spPr>
            <a:xfrm>
              <a:off x="431" y="845"/>
              <a:ext cx="226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CC0099"/>
                  </a:solidFill>
                  <a:latin typeface="楷体_GB2312" pitchFamily="49" charset="-122"/>
                  <a:ea typeface="楷体_GB2312" pitchFamily="49" charset="-122"/>
                </a:rPr>
                <a:t>什么是信赖？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03-08-10-04-40-316183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703548"/>
            <a:ext cx="8205936" cy="61544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矩形 30721"/>
          <p:cNvSpPr/>
          <p:nvPr/>
        </p:nvSpPr>
        <p:spPr>
          <a:xfrm>
            <a:off x="1" y="854075"/>
            <a:ext cx="8678979" cy="15696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1"/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鸟语花香、惊弓之鸟 、鸟尽弓藏、百鸟争鸣 </a:t>
            </a:r>
          </a:p>
          <a:p>
            <a:pPr lvl="0"/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76200" y="2362201"/>
            <a:ext cx="389241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关于鸟的诗句例如：</a:t>
            </a:r>
          </a:p>
        </p:txBody>
      </p:sp>
      <p:sp>
        <p:nvSpPr>
          <p:cNvPr id="30724" name="矩形 30723"/>
          <p:cNvSpPr/>
          <p:nvPr/>
        </p:nvSpPr>
        <p:spPr>
          <a:xfrm>
            <a:off x="-225426" y="2851150"/>
            <a:ext cx="9400330" cy="30469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zh-CN" altLang="en-US" sz="3200" b="1" dirty="0">
              <a:solidFill>
                <a:schemeClr val="bg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1"/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春眠不觉晓</a:t>
            </a:r>
            <a:r>
              <a:rPr lang="en-US" altLang="zh-CN" sz="32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处处闻啼鸟。（孟浩然） </a:t>
            </a:r>
          </a:p>
          <a:p>
            <a:pPr lvl="1"/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几处早莺争暖树，谁家新燕啄春泥。（白居易） </a:t>
            </a:r>
          </a:p>
          <a:p>
            <a:pPr lvl="1"/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两个黄鹂鸣翠柳，一行白鹭上青天。（杜甫） </a:t>
            </a:r>
          </a:p>
          <a:p>
            <a:pPr lvl="1"/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鸟向檐上飞，云从窗里出。（吴均） </a:t>
            </a:r>
          </a:p>
          <a:p>
            <a:pPr lvl="0"/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611560" y="620688"/>
            <a:ext cx="3892412" cy="107721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关于鸟的成语例如：</a:t>
            </a:r>
          </a:p>
          <a:p>
            <a:pPr lvl="0"/>
            <a:endParaRPr lang="zh-CN" altLang="en-US" sz="3200" i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765175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直线连接符 21"/>
          <p:cNvSpPr>
            <a:spLocks noChangeShapeType="1"/>
          </p:cNvSpPr>
          <p:nvPr/>
        </p:nvSpPr>
        <p:spPr bwMode="auto">
          <a:xfrm flipV="1">
            <a:off x="-36513" y="1343025"/>
            <a:ext cx="2073276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rtl="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/>
              <a:ea typeface="黑体" panose="02010609060101010101" charset="-122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425" y="1695450"/>
            <a:ext cx="84391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323855" y="1627198"/>
            <a:ext cx="2073275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rtl="0"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8" y="1052513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2709863"/>
            <a:ext cx="7923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rtl="0" eaLnBrk="0" hangingPunct="0"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  <a:cs typeface="+mn-cs"/>
              </a:rPr>
              <a:t>　　</a:t>
            </a:r>
            <a:endParaRPr lang="zh-CN" altLang="zh-CN" sz="3200" b="1" smtClean="0">
              <a:solidFill>
                <a:srgbClr val="FFFFFF"/>
              </a:solidFill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513" y="1916113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rtl="0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2" y="2058998"/>
            <a:ext cx="8064500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rtl="0"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539752" y="2057406"/>
            <a:ext cx="8064500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rtl="0">
              <a:defRPr/>
            </a:pP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本文生动地描述了珍珠鸟在作者的悉心照料、呵护下，由害怕人到信赖人的变化过程。告诉我们：信赖，往往创造出美好的境界。以此说明无论是人与动物之间，还是人与人之间，只要相互信赖，就能和谐相处。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836613"/>
            <a:ext cx="2019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直线连接符 21"/>
          <p:cNvSpPr>
            <a:spLocks noChangeShapeType="1"/>
          </p:cNvSpPr>
          <p:nvPr/>
        </p:nvSpPr>
        <p:spPr bwMode="auto">
          <a:xfrm flipV="1">
            <a:off x="482602" y="1604967"/>
            <a:ext cx="2073275" cy="793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rtl="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/>
              <a:ea typeface="黑体" panose="02010609060101010101" charset="-122"/>
              <a:cs typeface="+mn-cs"/>
            </a:endParaRP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539752" y="2057406"/>
            <a:ext cx="8064500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rtl="0">
              <a:defRPr/>
            </a:pPr>
            <a:r>
              <a:rPr lang="zh-CN" altLang="en-US" sz="3200" dirty="0" smtClean="0">
                <a:solidFill>
                  <a:srgbClr val="FFD0BE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下列句子中不是比喻句的是（  ）</a:t>
            </a:r>
            <a:endParaRPr lang="en-US" altLang="zh-CN" sz="3200" dirty="0" smtClean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rtl="0">
              <a:defRPr/>
            </a:pPr>
            <a:r>
              <a:rPr lang="en-US" altLang="zh-CN" sz="3200" dirty="0" smtClean="0">
                <a:solidFill>
                  <a:srgbClr val="FFD0BE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lang="zh-CN" altLang="en-US" sz="3200" dirty="0" smtClean="0">
                <a:solidFill>
                  <a:srgbClr val="FFD0BE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它好肥，整个身子好像一个蓬松的球儿。</a:t>
            </a:r>
            <a:r>
              <a:rPr lang="en-US" altLang="zh-CN" sz="3200" dirty="0" smtClean="0">
                <a:solidFill>
                  <a:srgbClr val="FFD0BE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lang="zh-CN" altLang="en-US" sz="3200" dirty="0" smtClean="0">
                <a:solidFill>
                  <a:srgbClr val="FFD0BE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瞧，多么像它的父母：红嘴红脚，灰蓝色的毛。</a:t>
            </a:r>
            <a:endParaRPr lang="en-US" altLang="zh-CN" sz="3200" dirty="0" smtClean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rtl="0">
              <a:defRPr/>
            </a:pPr>
            <a:r>
              <a:rPr lang="en-US" altLang="zh-CN" sz="3200" dirty="0" smtClean="0">
                <a:solidFill>
                  <a:srgbClr val="FFD0BE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C.</a:t>
            </a:r>
            <a:r>
              <a:rPr lang="zh-CN" altLang="en-US" sz="3200" dirty="0" smtClean="0">
                <a:solidFill>
                  <a:srgbClr val="FFD0BE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雏鸟的后背还没生出珍珠似的圆圆的白点。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26626"/>
          <p:cNvSpPr txBox="1"/>
          <p:nvPr/>
        </p:nvSpPr>
        <p:spPr>
          <a:xfrm>
            <a:off x="5868666" y="1957015"/>
            <a:ext cx="935582" cy="8239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800" b="1" dirty="0" smtClean="0">
                <a:solidFill>
                  <a:srgbClr val="FF3300"/>
                </a:solidFill>
                <a:latin typeface="Garamond" panose="02020404030301010803" pitchFamily="2" charset="0"/>
                <a:ea typeface="宋体" panose="02010600030101010101" pitchFamily="2" charset="-122"/>
              </a:rPr>
              <a:t>B</a:t>
            </a:r>
            <a:endParaRPr lang="zh-CN" altLang="en-US" sz="4800" b="1" dirty="0">
              <a:solidFill>
                <a:srgbClr val="FF3300"/>
              </a:solidFill>
              <a:latin typeface="Garamond" panose="02020404030301010803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/>
          <p:cNvSpPr>
            <a:spLocks noTextEdit="1"/>
          </p:cNvSpPr>
          <p:nvPr/>
        </p:nvSpPr>
        <p:spPr bwMode="auto">
          <a:xfrm>
            <a:off x="1752602" y="2017717"/>
            <a:ext cx="6010275" cy="205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  <a:cs typeface="+mn-cs"/>
              </a:rPr>
              <a:t>同学们，</a:t>
            </a:r>
          </a:p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  <a:cs typeface="+mn-cs"/>
              </a:rPr>
              <a:t>  再见！</a:t>
            </a: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468692"/>
            <a:ext cx="28384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3075" y="908050"/>
            <a:ext cx="8420100" cy="568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prstClr val="white"/>
              </a:solidFill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539553" y="1268760"/>
            <a:ext cx="4375343" cy="5188380"/>
            <a:chOff x="626686" y="1148715"/>
            <a:chExt cx="6611625" cy="4680520"/>
          </a:xfrm>
        </p:grpSpPr>
        <p:sp>
          <p:nvSpPr>
            <p:cNvPr id="4" name="矩形 3"/>
            <p:cNvSpPr/>
            <p:nvPr/>
          </p:nvSpPr>
          <p:spPr>
            <a:xfrm>
              <a:off x="626686" y="1148715"/>
              <a:ext cx="6611625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883280" y="1856143"/>
              <a:ext cx="6336703" cy="3348460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anchor="ctr">
              <a:spAutoFit/>
            </a:bodyPr>
            <a:lstStyle/>
            <a:p>
              <a:pPr algn="just" rtl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冯骥</a:t>
              </a:r>
              <a:r>
                <a:rPr kumimoji="1"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(</a:t>
              </a:r>
              <a:r>
                <a:rPr kumimoji="1" lang="en-US" altLang="zh-CN" sz="2800" b="1" dirty="0" err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jì</a:t>
              </a:r>
              <a:r>
                <a:rPr kumimoji="1"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)</a:t>
              </a:r>
              <a:r>
                <a:rPr kumimoji="1"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才</a:t>
              </a:r>
              <a:r>
                <a:rPr kumimoji="1"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，当代著名作家。他的作品题材广泛，形式多样。主要作品有</a:t>
              </a:r>
              <a:r>
                <a:rPr kumimoji="1"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《</a:t>
              </a:r>
              <a:r>
                <a:rPr kumimoji="1"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啊！</a:t>
              </a:r>
              <a:r>
                <a:rPr kumimoji="1"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》《</a:t>
              </a:r>
              <a:r>
                <a:rPr kumimoji="1"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雕花烟斗</a:t>
              </a:r>
              <a:r>
                <a:rPr kumimoji="1"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》《</a:t>
              </a:r>
              <a:r>
                <a:rPr kumimoji="1"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高女人和她的矮丈夫</a:t>
              </a:r>
              <a:r>
                <a:rPr kumimoji="1"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》《</a:t>
              </a:r>
              <a:r>
                <a:rPr kumimoji="1"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神鞭</a:t>
              </a:r>
              <a:r>
                <a:rPr kumimoji="1"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》《</a:t>
              </a:r>
              <a:r>
                <a:rPr kumimoji="1"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三寸金莲</a:t>
              </a:r>
              <a:r>
                <a:rPr kumimoji="1"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》《</a:t>
              </a:r>
              <a:r>
                <a:rPr kumimoji="1"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珍珠鸟</a:t>
              </a:r>
              <a:r>
                <a:rPr kumimoji="1"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》</a:t>
              </a:r>
              <a:r>
                <a:rPr kumimoji="1"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等。</a:t>
              </a:r>
              <a:endParaRPr kumimoji="1"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pic>
        <p:nvPicPr>
          <p:cNvPr id="922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804"/>
            <a:ext cx="1783080" cy="62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340768"/>
            <a:ext cx="3240360" cy="4770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908050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71" y="908050"/>
            <a:ext cx="2073275" cy="661988"/>
            <a:chOff x="0" y="0"/>
            <a:chExt cx="2071702" cy="661806"/>
          </a:xfrm>
        </p:grpSpPr>
        <p:sp>
          <p:nvSpPr>
            <p:cNvPr id="1232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rtl="0"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059833" y="836712"/>
            <a:ext cx="288012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rtl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252413" y="1630363"/>
            <a:ext cx="139012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rtl="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chuí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màn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323858" y="2133616"/>
            <a:ext cx="1439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垂 曼</a:t>
            </a:r>
          </a:p>
        </p:txBody>
      </p:sp>
      <p:sp>
        <p:nvSpPr>
          <p:cNvPr id="12295" name="TextBox 20"/>
          <p:cNvSpPr txBox="1">
            <a:spLocks noChangeArrowheads="1"/>
          </p:cNvSpPr>
          <p:nvPr/>
        </p:nvSpPr>
        <p:spPr bwMode="auto">
          <a:xfrm>
            <a:off x="325446" y="2781300"/>
            <a:ext cx="16541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péi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bàn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6" name="TextBox 24"/>
          <p:cNvSpPr txBox="1">
            <a:spLocks noChangeArrowheads="1"/>
          </p:cNvSpPr>
          <p:nvPr/>
        </p:nvSpPr>
        <p:spPr bwMode="auto">
          <a:xfrm>
            <a:off x="179396" y="3286132"/>
            <a:ext cx="1493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陪 伴</a:t>
            </a:r>
          </a:p>
        </p:txBody>
      </p:sp>
      <p:sp>
        <p:nvSpPr>
          <p:cNvPr id="12297" name="TextBox 5"/>
          <p:cNvSpPr txBox="1">
            <a:spLocks noChangeArrowheads="1"/>
          </p:cNvSpPr>
          <p:nvPr/>
        </p:nvSpPr>
        <p:spPr bwMode="auto">
          <a:xfrm>
            <a:off x="1763713" y="2063764"/>
            <a:ext cx="15113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深 幽</a:t>
            </a:r>
          </a:p>
        </p:txBody>
      </p:sp>
      <p:sp>
        <p:nvSpPr>
          <p:cNvPr id="12298" name="TextBox 5"/>
          <p:cNvSpPr txBox="1">
            <a:spLocks noChangeArrowheads="1"/>
          </p:cNvSpPr>
          <p:nvPr/>
        </p:nvSpPr>
        <p:spPr bwMode="auto">
          <a:xfrm>
            <a:off x="3854452" y="2043129"/>
            <a:ext cx="1511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哎 呦</a:t>
            </a:r>
          </a:p>
        </p:txBody>
      </p:sp>
      <p:sp>
        <p:nvSpPr>
          <p:cNvPr id="12299" name="TextBox 2"/>
          <p:cNvSpPr txBox="1">
            <a:spLocks noChangeArrowheads="1"/>
          </p:cNvSpPr>
          <p:nvPr/>
        </p:nvSpPr>
        <p:spPr bwMode="auto">
          <a:xfrm>
            <a:off x="1763713" y="2781300"/>
            <a:ext cx="23050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pā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xià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0" name="TextBox 5"/>
          <p:cNvSpPr txBox="1">
            <a:spLocks noChangeArrowheads="1"/>
          </p:cNvSpPr>
          <p:nvPr/>
        </p:nvSpPr>
        <p:spPr bwMode="auto">
          <a:xfrm>
            <a:off x="1763714" y="3267083"/>
            <a:ext cx="24479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趴 下</a:t>
            </a:r>
          </a:p>
        </p:txBody>
      </p:sp>
      <p:sp>
        <p:nvSpPr>
          <p:cNvPr id="12302" name="TextBox 5"/>
          <p:cNvSpPr txBox="1">
            <a:spLocks noChangeArrowheads="1"/>
          </p:cNvSpPr>
          <p:nvPr/>
        </p:nvSpPr>
        <p:spPr bwMode="auto">
          <a:xfrm>
            <a:off x="107951" y="4365641"/>
            <a:ext cx="16557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咂 嘴</a:t>
            </a:r>
          </a:p>
        </p:txBody>
      </p:sp>
      <p:sp>
        <p:nvSpPr>
          <p:cNvPr id="12303" name="TextBox 2"/>
          <p:cNvSpPr txBox="1">
            <a:spLocks noChangeArrowheads="1"/>
          </p:cNvSpPr>
          <p:nvPr/>
        </p:nvSpPr>
        <p:spPr bwMode="auto">
          <a:xfrm>
            <a:off x="325446" y="3933825"/>
            <a:ext cx="179863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zā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zuǐ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7" name="TextBox 2"/>
          <p:cNvSpPr txBox="1">
            <a:spLocks noChangeArrowheads="1"/>
          </p:cNvSpPr>
          <p:nvPr/>
        </p:nvSpPr>
        <p:spPr bwMode="auto">
          <a:xfrm>
            <a:off x="3635375" y="2781300"/>
            <a:ext cx="18002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yǎn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jiǎn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8" name="TextBox 2"/>
          <p:cNvSpPr txBox="1">
            <a:spLocks noChangeArrowheads="1"/>
          </p:cNvSpPr>
          <p:nvPr/>
        </p:nvSpPr>
        <p:spPr bwMode="auto">
          <a:xfrm>
            <a:off x="5651502" y="2781300"/>
            <a:ext cx="20891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móu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zǐ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9" name="TextBox 5"/>
          <p:cNvSpPr txBox="1">
            <a:spLocks noChangeArrowheads="1"/>
          </p:cNvSpPr>
          <p:nvPr/>
        </p:nvSpPr>
        <p:spPr bwMode="auto">
          <a:xfrm>
            <a:off x="3563939" y="3267075"/>
            <a:ext cx="19446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眼 睑</a:t>
            </a:r>
          </a:p>
        </p:txBody>
      </p:sp>
      <p:sp>
        <p:nvSpPr>
          <p:cNvPr id="12310" name="TextBox 5"/>
          <p:cNvSpPr txBox="1">
            <a:spLocks noChangeArrowheads="1"/>
          </p:cNvSpPr>
          <p:nvPr/>
        </p:nvSpPr>
        <p:spPr bwMode="auto">
          <a:xfrm>
            <a:off x="5545146" y="3267083"/>
            <a:ext cx="14747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眸 子</a:t>
            </a:r>
          </a:p>
        </p:txBody>
      </p:sp>
      <p:sp>
        <p:nvSpPr>
          <p:cNvPr id="12312" name="TextBox 18"/>
          <p:cNvSpPr txBox="1">
            <a:spLocks noChangeArrowheads="1"/>
          </p:cNvSpPr>
          <p:nvPr/>
        </p:nvSpPr>
        <p:spPr bwMode="auto">
          <a:xfrm>
            <a:off x="5795971" y="2062179"/>
            <a:ext cx="17287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rtl="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享 受</a:t>
            </a:r>
          </a:p>
        </p:txBody>
      </p:sp>
      <p:sp>
        <p:nvSpPr>
          <p:cNvPr id="12320" name="文本框 9"/>
          <p:cNvSpPr txBox="1">
            <a:spLocks noChangeArrowheads="1"/>
          </p:cNvSpPr>
          <p:nvPr/>
        </p:nvSpPr>
        <p:spPr bwMode="auto">
          <a:xfrm>
            <a:off x="1912943" y="1628775"/>
            <a:ext cx="13003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rtl="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shēn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yōu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1" name="文本框 9"/>
          <p:cNvSpPr txBox="1">
            <a:spLocks noChangeArrowheads="1"/>
          </p:cNvSpPr>
          <p:nvPr/>
        </p:nvSpPr>
        <p:spPr bwMode="auto">
          <a:xfrm>
            <a:off x="3707904" y="1628775"/>
            <a:ext cx="15121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 rtl="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   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āi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yō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3" name="文本框 9"/>
          <p:cNvSpPr txBox="1">
            <a:spLocks noChangeArrowheads="1"/>
          </p:cNvSpPr>
          <p:nvPr/>
        </p:nvSpPr>
        <p:spPr bwMode="auto">
          <a:xfrm>
            <a:off x="5657853" y="1589088"/>
            <a:ext cx="167225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rtl="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xiǎng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shòu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占位符 14337"/>
          <p:cNvSpPr>
            <a:spLocks noGrp="1"/>
          </p:cNvSpPr>
          <p:nvPr>
            <p:ph type="body" sz="half" idx="1"/>
          </p:nvPr>
        </p:nvSpPr>
        <p:spPr>
          <a:xfrm>
            <a:off x="900114" y="1485900"/>
            <a:ext cx="4751387" cy="43497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kern="1200">
                <a:latin typeface="楷体_GB2312" pitchFamily="49" charset="-122"/>
                <a:ea typeface="楷体_GB2312" pitchFamily="49" charset="-122"/>
              </a:rPr>
              <a:t>珍珠鸟，是“金山珍珠”的别名，又叫“锦花鸟”、“锦华鸟”、“小珍珠”。属雀形目，文鸟科，原产于澳洲东部，现已培育成人们喜爱的笼养种类，这种鸟羽色艳丽，体形娇小玲珑，叫声细柔，给人以美的享受，是驰名世界的人工繁育鸟。 </a:t>
            </a:r>
          </a:p>
        </p:txBody>
      </p:sp>
      <p:pic>
        <p:nvPicPr>
          <p:cNvPr id="14339" name="内容占位符 14338" descr="3972f4dc8dd899b38c10293a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653088" y="622302"/>
            <a:ext cx="3468687" cy="2303463"/>
          </a:xfrm>
        </p:spPr>
      </p:pic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/>
          <p:cNvSpPr txBox="1"/>
          <p:nvPr/>
        </p:nvSpPr>
        <p:spPr>
          <a:xfrm>
            <a:off x="612776" y="836613"/>
            <a:ext cx="8423275" cy="493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阅读提示：</a:t>
            </a:r>
          </a:p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1、请你快速地默读全文。</a:t>
            </a:r>
          </a:p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2、“我”给珍珠鸟怎样的照料和呵护？珍珠鸟又是怎样逐步信赖“我”的？</a:t>
            </a:r>
          </a:p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3、说说你对“信赖，不就能创造出美好的境界吗？”这句话的理解。</a:t>
            </a:r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4817" descr="2003-08-10-04-40-316183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547921"/>
            <a:ext cx="7232996" cy="631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矩形 34818"/>
          <p:cNvSpPr/>
          <p:nvPr/>
        </p:nvSpPr>
        <p:spPr>
          <a:xfrm>
            <a:off x="251520" y="620688"/>
            <a:ext cx="7994650" cy="5545138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0" name="文本框 34819"/>
          <p:cNvSpPr txBox="1"/>
          <p:nvPr/>
        </p:nvSpPr>
        <p:spPr>
          <a:xfrm>
            <a:off x="1042989" y="2276476"/>
            <a:ext cx="6985000" cy="23083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       在“我”的照料下，珍珠鸟对“我”由害怕到熟悉，再到亲近，说明信赖往往能创造出美好的境界。</a:t>
            </a:r>
          </a:p>
        </p:txBody>
      </p:sp>
      <p:sp>
        <p:nvSpPr>
          <p:cNvPr id="34821" name="横卷形 34820"/>
          <p:cNvSpPr/>
          <p:nvPr/>
        </p:nvSpPr>
        <p:spPr>
          <a:xfrm>
            <a:off x="683569" y="404664"/>
            <a:ext cx="2303463" cy="1081088"/>
          </a:xfrm>
          <a:prstGeom prst="horizontalScroll">
            <a:avLst>
              <a:gd name="adj" fmla="val 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说一说</a:t>
            </a:r>
          </a:p>
        </p:txBody>
      </p:sp>
      <p:sp>
        <p:nvSpPr>
          <p:cNvPr id="34822" name="文本框 34821"/>
          <p:cNvSpPr txBox="1"/>
          <p:nvPr/>
        </p:nvSpPr>
        <p:spPr>
          <a:xfrm>
            <a:off x="1187450" y="1397001"/>
            <a:ext cx="487345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charset="-122"/>
              </a:rPr>
              <a:t>这篇课文讲了一个什么故事？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250826" y="3035300"/>
            <a:ext cx="8435975" cy="5289550"/>
          </a:xfrm>
        </p:spPr>
        <p:txBody>
          <a:bodyPr/>
          <a:lstStyle/>
          <a:p>
            <a:pPr>
              <a:buNone/>
            </a:pPr>
            <a:r>
              <a:rPr lang="zh-CN" altLang="en-US" sz="8000" dirty="0">
                <a:solidFill>
                  <a:srgbClr val="3030E6"/>
                </a:solidFill>
              </a:rPr>
              <a:t> </a:t>
            </a:r>
            <a:r>
              <a:rPr lang="zh-CN" altLang="en-US" sz="6000" b="1" dirty="0">
                <a:solidFill>
                  <a:srgbClr val="3030E6"/>
                </a:solidFill>
                <a:latin typeface="仿宋_GB2312" pitchFamily="49" charset="-122"/>
                <a:ea typeface="仿宋_GB2312" pitchFamily="49" charset="-122"/>
              </a:rPr>
              <a:t>这是一种（      ）的鸟。</a:t>
            </a:r>
          </a:p>
        </p:txBody>
      </p:sp>
      <p:sp>
        <p:nvSpPr>
          <p:cNvPr id="17411" name="文本框 17410"/>
          <p:cNvSpPr txBox="1"/>
          <p:nvPr/>
        </p:nvSpPr>
        <p:spPr>
          <a:xfrm>
            <a:off x="4356100" y="3324227"/>
            <a:ext cx="32400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6000" b="1" dirty="0">
                <a:solidFill>
                  <a:srgbClr val="FF0000"/>
                </a:solidFill>
                <a:latin typeface="Garamond" panose="02020404030301010803" pitchFamily="2" charset="0"/>
                <a:ea typeface="微软雅黑" panose="020B0503020204020204" charset="-122"/>
              </a:rPr>
              <a:t>怕人的</a:t>
            </a:r>
          </a:p>
        </p:txBody>
      </p:sp>
      <p:sp>
        <p:nvSpPr>
          <p:cNvPr id="17412" name="矩形 17411"/>
          <p:cNvSpPr/>
          <p:nvPr/>
        </p:nvSpPr>
        <p:spPr>
          <a:xfrm>
            <a:off x="755650" y="836615"/>
            <a:ext cx="5113338" cy="11525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  <a:normAutofit/>
          </a:bodyPr>
          <a:lstStyle/>
          <a:p>
            <a:pPr algn="ctr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楷体_GB2312" charset="0"/>
                <a:ea typeface="楷体_GB2312" charset="0"/>
              </a:rPr>
              <a:t>珍珠鸟习性如何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1741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占位符 18433"/>
          <p:cNvSpPr>
            <a:spLocks noGrp="1"/>
          </p:cNvSpPr>
          <p:nvPr>
            <p:ph type="body" sz="half" idx="1"/>
          </p:nvPr>
        </p:nvSpPr>
        <p:spPr>
          <a:xfrm>
            <a:off x="34926" y="188915"/>
            <a:ext cx="4826000" cy="45243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kern="1200" dirty="0">
                <a:ea typeface="楷体_GB2312" pitchFamily="49" charset="-122"/>
              </a:rPr>
              <a:t>由于珍珠鸟胆子很小，孵化时要保持周围环境的安静，除添喂食水外，不要去窥视，绝对不要移动鸟笼，以免亲鸟受惊弃窝不孵或小鸟出壳亲鸟不喂。为了提高饲养珍珠鸟的经济价值，可以把蛋取出，让正在孵化的其他鸟代孵。</a:t>
            </a:r>
          </a:p>
        </p:txBody>
      </p:sp>
      <p:pic>
        <p:nvPicPr>
          <p:cNvPr id="18435" name="内容占位符 18434" descr="58_230040_28e9f77eadde7ca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32364" y="260350"/>
            <a:ext cx="4111625" cy="4032250"/>
          </a:xfr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heme/theme1.xml><?xml version="1.0" encoding="utf-8"?>
<a:theme xmlns:a="http://schemas.openxmlformats.org/drawingml/2006/main" name="Stream">
  <a:themeElements>
    <a:clrScheme name="">
      <a:dk1>
        <a:srgbClr val="FFFFFF"/>
      </a:dk1>
      <a:lt1>
        <a:srgbClr val="003399"/>
      </a:lt1>
      <a:dk2>
        <a:srgbClr val="E5E5FF"/>
      </a:dk2>
      <a:lt2>
        <a:srgbClr val="000514"/>
      </a:lt2>
      <a:accent1>
        <a:srgbClr val="0099CC"/>
      </a:accent1>
      <a:accent2>
        <a:srgbClr val="A886E0"/>
      </a:accent2>
      <a:accent3>
        <a:srgbClr val="AAADCA"/>
      </a:accent3>
      <a:accent4>
        <a:srgbClr val="DCDCDC"/>
      </a:accent4>
      <a:accent5>
        <a:srgbClr val="AACAE2"/>
      </a:accent5>
      <a:accent6>
        <a:srgbClr val="9678C9"/>
      </a:accent6>
      <a:hlink>
        <a:srgbClr val="FFCC00"/>
      </a:hlink>
      <a:folHlink>
        <a:srgbClr val="FFFFCC"/>
      </a:folHlink>
    </a:clrScheme>
    <a:fontScheme name="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3399"/>
        </a:lt1>
        <a:dk2>
          <a:srgbClr val="E5E5FF"/>
        </a:dk2>
        <a:lt2>
          <a:srgbClr val="000514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CDCDC"/>
        </a:accent4>
        <a:accent5>
          <a:srgbClr val="AACAE2"/>
        </a:accent5>
        <a:accent6>
          <a:srgbClr val="9678C9"/>
        </a:accent6>
        <a:hlink>
          <a:srgbClr val="FF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FE9"/>
        </a:dk2>
        <a:lt2>
          <a:srgbClr val="3E3E5C"/>
        </a:lt2>
        <a:accent1>
          <a:srgbClr val="CC66FF"/>
        </a:accent1>
        <a:accent2>
          <a:srgbClr val="679ACD"/>
        </a:accent2>
        <a:accent3>
          <a:srgbClr val="B9B9CA"/>
        </a:accent3>
        <a:accent4>
          <a:srgbClr val="DCDCDC"/>
        </a:accent4>
        <a:accent5>
          <a:srgbClr val="E2B9FF"/>
        </a:accent5>
        <a:accent6>
          <a:srgbClr val="5C8AB8"/>
        </a:accent6>
        <a:hlink>
          <a:srgbClr val="CCE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9400"/>
        </a:lt1>
        <a:dk2>
          <a:srgbClr val="BAE8BA"/>
        </a:dk2>
        <a:lt2>
          <a:srgbClr val="2A5400"/>
        </a:lt2>
        <a:accent1>
          <a:srgbClr val="33CC33"/>
        </a:accent1>
        <a:accent2>
          <a:srgbClr val="99CC00"/>
        </a:accent2>
        <a:accent3>
          <a:srgbClr val="B2C8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99FF33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596D"/>
        </a:lt1>
        <a:dk2>
          <a:srgbClr val="DDDDDD"/>
        </a:dk2>
        <a:lt2>
          <a:srgbClr val="000000"/>
        </a:lt2>
        <a:accent1>
          <a:srgbClr val="787E8A"/>
        </a:accent1>
        <a:accent2>
          <a:srgbClr val="339966"/>
        </a:accent2>
        <a:accent3>
          <a:srgbClr val="B3B5BB"/>
        </a:accent3>
        <a:accent4>
          <a:srgbClr val="DCDCDC"/>
        </a:accent4>
        <a:accent5>
          <a:srgbClr val="BEC0C4"/>
        </a:accent5>
        <a:accent6>
          <a:srgbClr val="2D895B"/>
        </a:accent6>
        <a:hlink>
          <a:srgbClr val="00FFFF"/>
        </a:hlink>
        <a:folHlink>
          <a:srgbClr val="74B6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C0000"/>
        </a:lt1>
        <a:dk2>
          <a:srgbClr val="DFD293"/>
        </a:dk2>
        <a:lt2>
          <a:srgbClr val="5C1F00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CDCDC"/>
        </a:accent4>
        <a:accent5>
          <a:srgbClr val="FFB9B1"/>
        </a:accent5>
        <a:accent6>
          <a:srgbClr val="AA6C5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7F3F3"/>
        </a:dk1>
        <a:lt1>
          <a:srgbClr val="8A6362"/>
        </a:lt1>
        <a:dk2>
          <a:srgbClr val="D8C1BA"/>
        </a:dk2>
        <a:lt2>
          <a:srgbClr val="5E4444"/>
        </a:lt2>
        <a:accent1>
          <a:srgbClr val="CC6600"/>
        </a:accent1>
        <a:accent2>
          <a:srgbClr val="C16059"/>
        </a:accent2>
        <a:accent3>
          <a:srgbClr val="C4B8B8"/>
        </a:accent3>
        <a:accent4>
          <a:srgbClr val="D5D1D1"/>
        </a:accent4>
        <a:accent5>
          <a:srgbClr val="E2B9AA"/>
        </a:accent5>
        <a:accent6>
          <a:srgbClr val="AD554F"/>
        </a:accent6>
        <a:hlink>
          <a:srgbClr val="FFCC00"/>
        </a:hlink>
        <a:folHlink>
          <a:srgbClr val="CBB5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BFA673"/>
        </a:lt1>
        <a:dk2>
          <a:srgbClr val="E6E3AA"/>
        </a:dk2>
        <a:lt2>
          <a:srgbClr val="7F6737"/>
        </a:lt2>
        <a:accent1>
          <a:srgbClr val="FFCC00"/>
        </a:accent1>
        <a:accent2>
          <a:srgbClr val="808000"/>
        </a:accent2>
        <a:accent3>
          <a:srgbClr val="DBD0BD"/>
        </a:accent3>
        <a:accent4>
          <a:srgbClr val="DCDCDC"/>
        </a:accent4>
        <a:accent5>
          <a:srgbClr val="FFE2AA"/>
        </a:accent5>
        <a:accent6>
          <a:srgbClr val="727200"/>
        </a:accent6>
        <a:hlink>
          <a:srgbClr val="784700"/>
        </a:hlink>
        <a:folHlink>
          <a:srgbClr val="9A7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5"/>
        </a:accent3>
        <a:accent4>
          <a:srgbClr val="3F1E00"/>
        </a:accent4>
        <a:accent5>
          <a:srgbClr val="FFFFEE"/>
        </a:accent5>
        <a:accent6>
          <a:srgbClr val="ABAB95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9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日常_活页夹">
  <a:themeElements>
    <a:clrScheme name="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61A00"/>
      </a:accent4>
      <a:accent5>
        <a:srgbClr val="E3CAB8"/>
      </a:accent5>
      <a:accent6>
        <a:srgbClr val="B82D2D"/>
      </a:accent6>
      <a:hlink>
        <a:srgbClr val="9A7F32"/>
      </a:hlink>
      <a:folHlink>
        <a:srgbClr val="ECA07A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989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雨中即景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欢天喜地">
  <a:themeElements>
    <a:clrScheme name="">
      <a:dk1>
        <a:srgbClr val="FFFFFF"/>
      </a:dk1>
      <a:lt1>
        <a:srgbClr val="FFA679"/>
      </a:lt1>
      <a:dk2>
        <a:srgbClr val="FFFF66"/>
      </a:dk2>
      <a:lt2>
        <a:srgbClr val="C0C0C0"/>
      </a:lt2>
      <a:accent1>
        <a:srgbClr val="9C9CBE"/>
      </a:accent1>
      <a:accent2>
        <a:srgbClr val="FFFFCC"/>
      </a:accent2>
      <a:accent3>
        <a:srgbClr val="FFD0BE"/>
      </a:accent3>
      <a:accent4>
        <a:srgbClr val="DCDCDC"/>
      </a:accent4>
      <a:accent5>
        <a:srgbClr val="CBCBDB"/>
      </a:accent5>
      <a:accent6>
        <a:srgbClr val="E5E5B7"/>
      </a:accent6>
      <a:hlink>
        <a:srgbClr val="CCECFF"/>
      </a:hlink>
      <a:folHlink>
        <a:srgbClr val="99FF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欢天喜地 1">
        <a:dk1>
          <a:srgbClr val="C0C0C0"/>
        </a:dk1>
        <a:lt1>
          <a:srgbClr val="FFFFFF"/>
        </a:lt1>
        <a:dk2>
          <a:srgbClr val="FFA679"/>
        </a:dk2>
        <a:lt2>
          <a:srgbClr val="FFFF66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ADADA"/>
        </a:accent4>
        <a:accent5>
          <a:srgbClr val="CBCBDB"/>
        </a:accent5>
        <a:accent6>
          <a:srgbClr val="E7E7B9"/>
        </a:accent6>
        <a:hlink>
          <a:srgbClr val="CCECFF"/>
        </a:hlink>
        <a:folHlink>
          <a:srgbClr val="99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2">
        <a:dk1>
          <a:srgbClr val="B2B2B2"/>
        </a:dk1>
        <a:lt1>
          <a:srgbClr val="FFFFFF"/>
        </a:lt1>
        <a:dk2>
          <a:srgbClr val="EBA18D"/>
        </a:dk2>
        <a:lt2>
          <a:srgbClr val="FFFFFF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ADADA"/>
        </a:accent4>
        <a:accent5>
          <a:srgbClr val="E1C0C8"/>
        </a:accent5>
        <a:accent6>
          <a:srgbClr val="B98AE7"/>
        </a:accent6>
        <a:hlink>
          <a:srgbClr val="FFFF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3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EEEEE"/>
        </a:accent5>
        <a:accent6>
          <a:srgbClr val="E7E7E7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4">
        <a:dk1>
          <a:srgbClr val="C0C0C0"/>
        </a:dk1>
        <a:lt1>
          <a:srgbClr val="FFFFFF"/>
        </a:lt1>
        <a:dk2>
          <a:srgbClr val="E0A172"/>
        </a:dk2>
        <a:lt2>
          <a:srgbClr val="FFFF99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ADADA"/>
        </a:accent4>
        <a:accent5>
          <a:srgbClr val="C4CED2"/>
        </a:accent5>
        <a:accent6>
          <a:srgbClr val="B9B9E7"/>
        </a:accent6>
        <a:hlink>
          <a:srgbClr val="4D4D4D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5">
        <a:dk1>
          <a:srgbClr val="B2B2B2"/>
        </a:dk1>
        <a:lt1>
          <a:srgbClr val="FFFF66"/>
        </a:lt1>
        <a:dk2>
          <a:srgbClr val="D5E2CC"/>
        </a:dk2>
        <a:lt2>
          <a:srgbClr val="FFFFFF"/>
        </a:lt2>
        <a:accent1>
          <a:srgbClr val="859AC3"/>
        </a:accent1>
        <a:accent2>
          <a:srgbClr val="66CCFF"/>
        </a:accent2>
        <a:accent3>
          <a:srgbClr val="E7EEE2"/>
        </a:accent3>
        <a:accent4>
          <a:srgbClr val="DADA56"/>
        </a:accent4>
        <a:accent5>
          <a:srgbClr val="C2CADE"/>
        </a:accent5>
        <a:accent6>
          <a:srgbClr val="5CB9E7"/>
        </a:accent6>
        <a:hlink>
          <a:srgbClr val="0000CC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6">
        <a:dk1>
          <a:srgbClr val="C0C0C0"/>
        </a:dk1>
        <a:lt1>
          <a:srgbClr val="FFFFCC"/>
        </a:lt1>
        <a:dk2>
          <a:srgbClr val="FFCC99"/>
        </a:dk2>
        <a:lt2>
          <a:srgbClr val="00000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ADAAE"/>
        </a:accent4>
        <a:accent5>
          <a:srgbClr val="BCD0C5"/>
        </a:accent5>
        <a:accent6>
          <a:srgbClr val="B92D8A"/>
        </a:accent6>
        <a:hlink>
          <a:srgbClr val="CCEC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7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A"/>
        </a:accent3>
        <a:accent4>
          <a:srgbClr val="000056"/>
        </a:accent4>
        <a:accent5>
          <a:srgbClr val="F2F2E3"/>
        </a:accent5>
        <a:accent6>
          <a:srgbClr val="2D2DB9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8">
        <a:dk1>
          <a:srgbClr val="B2B2B2"/>
        </a:dk1>
        <a:lt1>
          <a:srgbClr val="66FFFF"/>
        </a:lt1>
        <a:dk2>
          <a:srgbClr val="FFCCCC"/>
        </a:dk2>
        <a:lt2>
          <a:srgbClr val="660066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6DADA"/>
        </a:accent4>
        <a:accent5>
          <a:srgbClr val="BDC7D5"/>
        </a:accent5>
        <a:accent6>
          <a:srgbClr val="007373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0</TotalTime>
  <Words>1818</Words>
  <Application>Microsoft Office PowerPoint</Application>
  <PresentationFormat>On-screen Show (4:3)</PresentationFormat>
  <Paragraphs>117</Paragraphs>
  <Slides>26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Stream</vt:lpstr>
      <vt:lpstr>默认设计模板</vt:lpstr>
      <vt:lpstr>日常_活页夹</vt:lpstr>
      <vt:lpstr>雨中即景</vt:lpstr>
      <vt:lpstr>1_Office 主题</vt:lpstr>
      <vt:lpstr>2_Office 主题</vt:lpstr>
      <vt:lpstr>1_Office 主题​​</vt:lpstr>
      <vt:lpstr>3_Office 主题</vt:lpstr>
      <vt:lpstr>欢天喜地</vt:lpstr>
      <vt:lpstr>4_Office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unit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xbany</cp:lastModifiedBy>
  <cp:revision>53</cp:revision>
  <dcterms:created xsi:type="dcterms:W3CDTF">2003-11-07T05:40:00Z</dcterms:created>
  <dcterms:modified xsi:type="dcterms:W3CDTF">2019-07-04T15:16:16Z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