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9"/>
  </p:notesMasterIdLst>
  <p:sldIdLst>
    <p:sldId id="262" r:id="rId4"/>
    <p:sldId id="263" r:id="rId5"/>
    <p:sldId id="267" r:id="rId6"/>
    <p:sldId id="269" r:id="rId7"/>
    <p:sldId id="271" r:id="rId8"/>
    <p:sldId id="258" r:id="rId10"/>
    <p:sldId id="270" r:id="rId11"/>
    <p:sldId id="296" r:id="rId12"/>
    <p:sldId id="297" r:id="rId13"/>
    <p:sldId id="264" r:id="rId14"/>
    <p:sldId id="272" r:id="rId15"/>
    <p:sldId id="273" r:id="rId16"/>
    <p:sldId id="274" r:id="rId17"/>
    <p:sldId id="298" r:id="rId18"/>
    <p:sldId id="299" r:id="rId19"/>
    <p:sldId id="275" r:id="rId20"/>
    <p:sldId id="259" r:id="rId2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黑体" panose="02010609060101010101" pitchFamily="49" charset="-122"/>
      <p:regular r:id="rId28"/>
    </p:embeddedFont>
    <p:embeddedFont>
      <p:font typeface="PinYinok" panose="020B0603050302020204" pitchFamily="34" charset="0"/>
      <p:regular r:id="rId29"/>
    </p:embeddedFont>
    <p:embeddedFont>
      <p:font typeface="等线" panose="02010600030101010101" charset="0"/>
      <p:regular r:id="rId30"/>
    </p:embeddedFont>
    <p:embeddedFont>
      <p:font typeface="等线 Light" panose="02010600030101010101" charset="0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张 清娴" initials="张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BFBFB"/>
    <a:srgbClr val="CC291F"/>
    <a:srgbClr val="808080"/>
    <a:srgbClr val="AEAEAE"/>
    <a:srgbClr val="231815"/>
    <a:srgbClr val="F1F1F1"/>
    <a:srgbClr val="F6F6F6"/>
    <a:srgbClr val="CDCDCD"/>
    <a:srgbClr val="CFCF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690"/>
      </p:cViewPr>
      <p:guideLst>
        <p:guide orient="horz" pos="167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75D45-EE17-4B72-8E61-84DD060F46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D29BF-16A2-463D-AE11-B247762A16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D29BF-16A2-463D-AE11-B247762A16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2D29BF-16A2-463D-AE11-B247762A16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包含 天空, 户外, 自然&#10;&#10;已生成极高可信度的说明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6" y="7"/>
            <a:ext cx="9143985" cy="514349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9143985" cy="5143493"/>
          </a:xfrm>
          <a:prstGeom prst="rect">
            <a:avLst/>
          </a:prstGeom>
          <a:solidFill>
            <a:srgbClr val="F6F6F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包含 天空, 户外, 自然&#10;&#10;已生成极高可信度的说明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6" y="7"/>
            <a:ext cx="9143985" cy="514349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9143985" cy="5143493"/>
          </a:xfrm>
          <a:prstGeom prst="rect">
            <a:avLst/>
          </a:prstGeom>
          <a:solidFill>
            <a:srgbClr val="F6F6F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6120A-9108-4C73-9844-CBB244E607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7C14F-71B6-4EA3-B16B-42B3889ECC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天空, 户外, 自然&#10;&#10;已生成极高可信度的说明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6" y="7"/>
            <a:ext cx="9143985" cy="514349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35201" y="1061539"/>
            <a:ext cx="48173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古人谈读书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64115" y="257175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第一课时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天空, 户外, 自然&#10;&#10;已生成极高可信度的说明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6" y="7"/>
            <a:ext cx="9143985" cy="5143493"/>
          </a:xfrm>
          <a:prstGeom prst="rect">
            <a:avLst/>
          </a:prstGeom>
        </p:spPr>
      </p:pic>
      <p:sp>
        <p:nvSpPr>
          <p:cNvPr id="19" name="任意多边形: 形状 18"/>
          <p:cNvSpPr/>
          <p:nvPr/>
        </p:nvSpPr>
        <p:spPr>
          <a:xfrm>
            <a:off x="1569273" y="2"/>
            <a:ext cx="6332220" cy="5143499"/>
          </a:xfrm>
          <a:custGeom>
            <a:avLst/>
            <a:gdLst>
              <a:gd name="connsiteX0" fmla="*/ 1729076 w 8442960"/>
              <a:gd name="connsiteY0" fmla="*/ 0 h 6857999"/>
              <a:gd name="connsiteX1" fmla="*/ 6713884 w 8442960"/>
              <a:gd name="connsiteY1" fmla="*/ 0 h 6857999"/>
              <a:gd name="connsiteX2" fmla="*/ 6747259 w 8442960"/>
              <a:gd name="connsiteY2" fmla="*/ 23734 h 6857999"/>
              <a:gd name="connsiteX3" fmla="*/ 8442960 w 8442960"/>
              <a:gd name="connsiteY3" fmla="*/ 3406555 h 6857999"/>
              <a:gd name="connsiteX4" fmla="*/ 6747259 w 8442960"/>
              <a:gd name="connsiteY4" fmla="*/ 6789377 h 6857999"/>
              <a:gd name="connsiteX5" fmla="*/ 6650759 w 8442960"/>
              <a:gd name="connsiteY5" fmla="*/ 6857999 h 6857999"/>
              <a:gd name="connsiteX6" fmla="*/ 1792201 w 8442960"/>
              <a:gd name="connsiteY6" fmla="*/ 6857999 h 6857999"/>
              <a:gd name="connsiteX7" fmla="*/ 1695701 w 8442960"/>
              <a:gd name="connsiteY7" fmla="*/ 6789377 h 6857999"/>
              <a:gd name="connsiteX8" fmla="*/ 0 w 8442960"/>
              <a:gd name="connsiteY8" fmla="*/ 3406555 h 6857999"/>
              <a:gd name="connsiteX9" fmla="*/ 1695701 w 8442960"/>
              <a:gd name="connsiteY9" fmla="*/ 2373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42960" h="6857999">
                <a:moveTo>
                  <a:pt x="1729076" y="0"/>
                </a:moveTo>
                <a:lnTo>
                  <a:pt x="6713884" y="0"/>
                </a:lnTo>
                <a:lnTo>
                  <a:pt x="6747259" y="23734"/>
                </a:lnTo>
                <a:cubicBezTo>
                  <a:pt x="7776654" y="793572"/>
                  <a:pt x="8442960" y="2022251"/>
                  <a:pt x="8442960" y="3406555"/>
                </a:cubicBezTo>
                <a:cubicBezTo>
                  <a:pt x="8442960" y="4790859"/>
                  <a:pt x="7776654" y="6019539"/>
                  <a:pt x="6747259" y="6789377"/>
                </a:cubicBezTo>
                <a:lnTo>
                  <a:pt x="6650759" y="6857999"/>
                </a:lnTo>
                <a:lnTo>
                  <a:pt x="1792201" y="6857999"/>
                </a:lnTo>
                <a:lnTo>
                  <a:pt x="1695701" y="6789377"/>
                </a:lnTo>
                <a:cubicBezTo>
                  <a:pt x="666306" y="6019539"/>
                  <a:pt x="0" y="4790859"/>
                  <a:pt x="0" y="3406555"/>
                </a:cubicBezTo>
                <a:cubicBezTo>
                  <a:pt x="0" y="2022251"/>
                  <a:pt x="666306" y="793572"/>
                  <a:pt x="1695701" y="237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2356" y="1163003"/>
            <a:ext cx="5689600" cy="2817495"/>
          </a:xfrm>
          <a:prstGeom prst="rect">
            <a:avLst/>
          </a:prstGeom>
          <a:solidFill>
            <a:srgbClr val="CC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F6F6F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01333" y="1540698"/>
            <a:ext cx="488808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自由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朗读课文，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主要讲了哪三位古人谈读书？他们围绕读书分别谈了哪些内容？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052487" y="292821"/>
            <a:ext cx="1774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 答</a:t>
            </a:r>
            <a:endParaRPr lang="zh-CN" altLang="en-US" sz="32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119" y="246179"/>
            <a:ext cx="449048" cy="438581"/>
          </a:xfrm>
          <a:prstGeom prst="rect">
            <a:avLst/>
          </a:prstGeom>
          <a:solidFill>
            <a:srgbClr val="CC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F6F6F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6551" y="1422857"/>
            <a:ext cx="7401401" cy="12077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285750" indent="-285750">
              <a:lnSpc>
                <a:spcPts val="4700"/>
              </a:lnSpc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《论语》中孔子的三句名言来谈怎样读书谦虚好问，踏踏实实勤奋好学。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6551" y="2635463"/>
            <a:ext cx="8196392" cy="6565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285750" indent="-285750">
              <a:lnSpc>
                <a:spcPts val="4400"/>
              </a:lnSpc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朱熹则谈了读书要做到三到：心到，眼到，口到。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2995" y="3705649"/>
            <a:ext cx="7333669" cy="11951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285750" indent="-285750">
              <a:lnSpc>
                <a:spcPts val="4300"/>
              </a:lnSpc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曾国藩是强调了，读书要做到有智，有识，有恒。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06742" y="292345"/>
            <a:ext cx="2760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解释词语</a:t>
            </a:r>
            <a:endParaRPr lang="zh-CN" altLang="en-US" sz="32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119" y="246179"/>
            <a:ext cx="449048" cy="438581"/>
          </a:xfrm>
          <a:prstGeom prst="rect">
            <a:avLst/>
          </a:prstGeom>
          <a:solidFill>
            <a:srgbClr val="CC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F6F6F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05153" y="1058266"/>
            <a:ext cx="69936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auto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：聪敏。</a:t>
            </a:r>
            <a:endParaRPr lang="zh-CN" altLang="en-US" sz="2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fontAlgn="auto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好：喜好。</a:t>
            </a:r>
            <a:endParaRPr lang="zh-CN" altLang="en-US" sz="2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fontAlgn="auto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耻：以</a:t>
            </a:r>
            <a:r>
              <a:rPr lang="en-US" altLang="zh-CN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为耻。</a:t>
            </a:r>
            <a:endParaRPr lang="zh-CN" altLang="en-US" sz="2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fontAlgn="auto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下问：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向地位、学问不如</a:t>
            </a: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自己的人请教。</a:t>
            </a:r>
            <a:endParaRPr lang="zh-CN" altLang="en-US" sz="2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fontAlgn="auto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知：同</a:t>
            </a:r>
            <a:r>
              <a:rPr lang="en-US" altLang="zh-CN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</a:t>
            </a:r>
            <a:r>
              <a:rPr lang="en-US" altLang="zh-CN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，智慧。</a:t>
            </a:r>
            <a:endParaRPr lang="zh-CN" altLang="en-US" sz="2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fontAlgn="auto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识：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记住。</a:t>
            </a:r>
            <a:endParaRPr lang="zh-CN" altLang="en-US" sz="2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fontAlgn="auto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厌：满足。</a:t>
            </a:r>
            <a:endParaRPr lang="zh-CN" altLang="en-US" sz="2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fontAlgn="auto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诲：教诲。</a:t>
            </a:r>
            <a:endParaRPr lang="zh-CN" altLang="en-US" sz="2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fontAlgn="auto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倦：疲倦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163929" y="292821"/>
            <a:ext cx="17745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 结</a:t>
            </a:r>
            <a:endParaRPr lang="zh-CN" altLang="en-US" sz="4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119" y="246179"/>
            <a:ext cx="449048" cy="438581"/>
          </a:xfrm>
          <a:prstGeom prst="rect">
            <a:avLst/>
          </a:prstGeom>
          <a:solidFill>
            <a:srgbClr val="CC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F6F6F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12405" y="1192742"/>
            <a:ext cx="6668928" cy="2253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敏而好学，不耻下问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的意思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是：勤勉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好学的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人，不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以向地位比自己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低或学识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比自己差的人请教为耻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 fontAlgn="auto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句话是形容谦虚好学的。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0712" y="2094388"/>
            <a:ext cx="1852718" cy="2827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163929" y="292822"/>
            <a:ext cx="1774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 结</a:t>
            </a:r>
            <a:endParaRPr lang="zh-CN" altLang="en-US" sz="36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4274" y="339313"/>
            <a:ext cx="449048" cy="438581"/>
          </a:xfrm>
          <a:prstGeom prst="rect">
            <a:avLst/>
          </a:prstGeom>
          <a:solidFill>
            <a:srgbClr val="CC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F6F6F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28979" y="1223063"/>
            <a:ext cx="8003821" cy="2424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知之为知之，不知为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不知，是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的意思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是：知道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就是知道，不知道就是不知道，这样才是真正的智慧。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 fontAlgn="auto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孔子的这句名言是提醒人们什么的呢？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 fontAlgn="auto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是提醒人们用踏实的态度对待学习，来不得半点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虚伪。要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养成踏实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认真、实事求是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的学习态度。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163929" y="292821"/>
            <a:ext cx="1774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 结</a:t>
            </a:r>
            <a:endParaRPr lang="zh-CN" altLang="en-US" sz="40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7830" y="339312"/>
            <a:ext cx="449048" cy="438581"/>
          </a:xfrm>
          <a:prstGeom prst="rect">
            <a:avLst/>
          </a:prstGeom>
          <a:solidFill>
            <a:srgbClr val="CC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F6F6F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2354" y="1171606"/>
            <a:ext cx="7926459" cy="2905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</a:rPr>
              <a:t>默而</a:t>
            </a: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识之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学而不厌，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</a:rPr>
              <a:t>诲人不倦</a:t>
            </a:r>
            <a:r>
              <a:rPr 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</a:rPr>
              <a:t>的意思是</a:t>
            </a: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默默地记住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（所学的知识）</a:t>
            </a:r>
            <a:r>
              <a:rPr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</a:rPr>
              <a:t>学习而不</a:t>
            </a: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觉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</a:rPr>
              <a:t>满足</a:t>
            </a: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，教诲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</a:rPr>
              <a:t>别人而不知疲倦。</a:t>
            </a:r>
            <a:endParaRPr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 fontAlgn="auto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这句话是谈论读书治学的方法问题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反映了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儒家</a:t>
            </a:r>
            <a:r>
              <a:rPr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教育方法的一个侧面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这对中国教育思想的形成与发展产生了很大的影响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111542" y="283879"/>
            <a:ext cx="2489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endParaRPr lang="zh-CN" altLang="en-US" sz="36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4275" y="339312"/>
            <a:ext cx="449048" cy="438581"/>
          </a:xfrm>
          <a:prstGeom prst="rect">
            <a:avLst/>
          </a:prstGeom>
          <a:solidFill>
            <a:srgbClr val="CC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F6F6F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1552" y="1214439"/>
            <a:ext cx="816293" cy="3254216"/>
            <a:chOff x="6501" y="1041"/>
            <a:chExt cx="2480" cy="9863"/>
          </a:xfrm>
        </p:grpSpPr>
        <p:sp>
          <p:nvSpPr>
            <p:cNvPr id="4" name="椭圆 3"/>
            <p:cNvSpPr/>
            <p:nvPr/>
          </p:nvSpPr>
          <p:spPr>
            <a:xfrm>
              <a:off x="7633" y="1041"/>
              <a:ext cx="1118" cy="1118"/>
            </a:xfrm>
            <a:prstGeom prst="ellipse">
              <a:avLst/>
            </a:prstGeom>
            <a:solidFill>
              <a:srgbClr val="CC2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495" y="5100"/>
              <a:ext cx="1002" cy="1002"/>
            </a:xfrm>
            <a:prstGeom prst="ellipse">
              <a:avLst/>
            </a:prstGeom>
            <a:solidFill>
              <a:srgbClr val="AEAE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501" y="8556"/>
              <a:ext cx="994" cy="994"/>
            </a:xfrm>
            <a:prstGeom prst="ellipse">
              <a:avLst/>
            </a:prstGeom>
            <a:solidFill>
              <a:srgbClr val="AEAE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7357" y="9397"/>
              <a:ext cx="1044" cy="1044"/>
            </a:xfrm>
            <a:prstGeom prst="ellipse">
              <a:avLst/>
            </a:prstGeom>
            <a:solidFill>
              <a:srgbClr val="CC2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753" y="2543"/>
              <a:ext cx="749" cy="749"/>
            </a:xfrm>
            <a:prstGeom prst="ellipse">
              <a:avLst/>
            </a:prstGeom>
            <a:solidFill>
              <a:srgbClr val="AEAE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798" y="3538"/>
              <a:ext cx="1394" cy="1394"/>
            </a:xfrm>
            <a:prstGeom prst="ellipse">
              <a:avLst/>
            </a:prstGeom>
            <a:solidFill>
              <a:srgbClr val="CC2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7083" y="7267"/>
              <a:ext cx="1340" cy="1340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338" y="8214"/>
              <a:ext cx="465" cy="465"/>
            </a:xfrm>
            <a:prstGeom prst="ellipse">
              <a:avLst/>
            </a:prstGeom>
            <a:solidFill>
              <a:srgbClr val="CC2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016" y="10440"/>
              <a:ext cx="465" cy="465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481" y="5736"/>
              <a:ext cx="501" cy="501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582" y="2094"/>
              <a:ext cx="1002" cy="1002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714" y="6412"/>
              <a:ext cx="784" cy="784"/>
            </a:xfrm>
            <a:prstGeom prst="ellipse">
              <a:avLst/>
            </a:prstGeom>
            <a:solidFill>
              <a:srgbClr val="CC2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054013" y="1570778"/>
            <a:ext cx="6457809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zh-CN" altLang="en-US" sz="28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28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28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的三句名言</a:t>
            </a:r>
            <a:r>
              <a:rPr lang="zh-CN" altLang="en-US" sz="28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熟练地背</a:t>
            </a:r>
            <a:r>
              <a:rPr lang="zh-CN" altLang="en-US" sz="28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给家长听。</a:t>
            </a:r>
            <a:endParaRPr lang="zh-CN" altLang="en-US" sz="28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zh-CN" altLang="en-US" sz="28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摘抄</a:t>
            </a:r>
            <a:r>
              <a:rPr lang="zh-CN" altLang="en-US" sz="28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积累</a:t>
            </a:r>
            <a:r>
              <a:rPr lang="en-US" altLang="zh-CN" sz="28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28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28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的其他名句。</a:t>
            </a:r>
            <a:endParaRPr lang="zh-CN" altLang="en-US" sz="28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天空, 户外, 自然&#10;&#10;已生成极高可信度的说明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6" y="7"/>
            <a:ext cx="9143985" cy="5143493"/>
          </a:xfrm>
          <a:prstGeom prst="rect">
            <a:avLst/>
          </a:prstGeom>
        </p:spPr>
      </p:pic>
      <p:sp>
        <p:nvSpPr>
          <p:cNvPr id="25" name="Freeform: Shape 2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672393" y="2"/>
            <a:ext cx="5471608" cy="5140093"/>
          </a:xfrm>
          <a:custGeom>
            <a:avLst/>
            <a:gdLst>
              <a:gd name="connsiteX0" fmla="*/ 2113864 w 7295477"/>
              <a:gd name="connsiteY0" fmla="*/ 0 h 6853457"/>
              <a:gd name="connsiteX1" fmla="*/ 5731689 w 7295477"/>
              <a:gd name="connsiteY1" fmla="*/ 0 h 6853457"/>
              <a:gd name="connsiteX2" fmla="*/ 5792604 w 7295477"/>
              <a:gd name="connsiteY2" fmla="*/ 31199 h 6853457"/>
              <a:gd name="connsiteX3" fmla="*/ 7277638 w 7295477"/>
              <a:gd name="connsiteY3" fmla="*/ 1446415 h 6853457"/>
              <a:gd name="connsiteX4" fmla="*/ 7295477 w 7295477"/>
              <a:gd name="connsiteY4" fmla="*/ 1478103 h 6853457"/>
              <a:gd name="connsiteX5" fmla="*/ 7295477 w 7295477"/>
              <a:gd name="connsiteY5" fmla="*/ 5482224 h 6853457"/>
              <a:gd name="connsiteX6" fmla="*/ 7195301 w 7295477"/>
              <a:gd name="connsiteY6" fmla="*/ 5644337 h 6853457"/>
              <a:gd name="connsiteX7" fmla="*/ 5956878 w 7295477"/>
              <a:gd name="connsiteY7" fmla="*/ 6835380 h 6853457"/>
              <a:gd name="connsiteX8" fmla="*/ 5925438 w 7295477"/>
              <a:gd name="connsiteY8" fmla="*/ 6853457 h 6853457"/>
              <a:gd name="connsiteX9" fmla="*/ 1920114 w 7295477"/>
              <a:gd name="connsiteY9" fmla="*/ 6853457 h 6853457"/>
              <a:gd name="connsiteX10" fmla="*/ 1888674 w 7295477"/>
              <a:gd name="connsiteY10" fmla="*/ 6835380 h 6853457"/>
              <a:gd name="connsiteX11" fmla="*/ 0 w 7295477"/>
              <a:gd name="connsiteY11" fmla="*/ 3480517 h 6853457"/>
              <a:gd name="connsiteX12" fmla="*/ 2052949 w 7295477"/>
              <a:gd name="connsiteY12" fmla="*/ 31199 h 685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95477" h="6853457">
                <a:moveTo>
                  <a:pt x="2113864" y="0"/>
                </a:moveTo>
                <a:lnTo>
                  <a:pt x="5731689" y="0"/>
                </a:lnTo>
                <a:lnTo>
                  <a:pt x="5792604" y="31199"/>
                </a:lnTo>
                <a:cubicBezTo>
                  <a:pt x="6404018" y="363339"/>
                  <a:pt x="6917255" y="853303"/>
                  <a:pt x="7277638" y="1446415"/>
                </a:cubicBezTo>
                <a:lnTo>
                  <a:pt x="7295477" y="1478103"/>
                </a:lnTo>
                <a:lnTo>
                  <a:pt x="7295477" y="5482224"/>
                </a:lnTo>
                <a:lnTo>
                  <a:pt x="7195301" y="5644337"/>
                </a:lnTo>
                <a:cubicBezTo>
                  <a:pt x="6875688" y="6126745"/>
                  <a:pt x="6452261" y="6534378"/>
                  <a:pt x="5956878" y="6835380"/>
                </a:cubicBezTo>
                <a:lnTo>
                  <a:pt x="5925438" y="6853457"/>
                </a:lnTo>
                <a:lnTo>
                  <a:pt x="1920114" y="6853457"/>
                </a:lnTo>
                <a:lnTo>
                  <a:pt x="1888674" y="6835380"/>
                </a:lnTo>
                <a:cubicBezTo>
                  <a:pt x="756370" y="6147375"/>
                  <a:pt x="0" y="4902276"/>
                  <a:pt x="0" y="3480517"/>
                </a:cubicBezTo>
                <a:cubicBezTo>
                  <a:pt x="0" y="1991056"/>
                  <a:pt x="830121" y="695479"/>
                  <a:pt x="2052949" y="31199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 smtClean="0"/>
              <a:t>再见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60712" y="1718734"/>
            <a:ext cx="27494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 见</a:t>
            </a:r>
            <a:endParaRPr lang="zh-CN" altLang="en-US" sz="8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天空, 户外, 自然&#10;&#10;已生成极高可信度的说明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6" y="7"/>
            <a:ext cx="9143985" cy="5143493"/>
          </a:xfrm>
          <a:prstGeom prst="rect">
            <a:avLst/>
          </a:prstGeom>
        </p:spPr>
      </p:pic>
      <p:sp>
        <p:nvSpPr>
          <p:cNvPr id="19" name="任意多边形: 形状 18"/>
          <p:cNvSpPr/>
          <p:nvPr/>
        </p:nvSpPr>
        <p:spPr>
          <a:xfrm>
            <a:off x="677334" y="2"/>
            <a:ext cx="8466666" cy="5143499"/>
          </a:xfrm>
          <a:custGeom>
            <a:avLst/>
            <a:gdLst>
              <a:gd name="connsiteX0" fmla="*/ 1729076 w 8442960"/>
              <a:gd name="connsiteY0" fmla="*/ 0 h 6857999"/>
              <a:gd name="connsiteX1" fmla="*/ 6713884 w 8442960"/>
              <a:gd name="connsiteY1" fmla="*/ 0 h 6857999"/>
              <a:gd name="connsiteX2" fmla="*/ 6747259 w 8442960"/>
              <a:gd name="connsiteY2" fmla="*/ 23734 h 6857999"/>
              <a:gd name="connsiteX3" fmla="*/ 8442960 w 8442960"/>
              <a:gd name="connsiteY3" fmla="*/ 3406555 h 6857999"/>
              <a:gd name="connsiteX4" fmla="*/ 6747259 w 8442960"/>
              <a:gd name="connsiteY4" fmla="*/ 6789377 h 6857999"/>
              <a:gd name="connsiteX5" fmla="*/ 6650759 w 8442960"/>
              <a:gd name="connsiteY5" fmla="*/ 6857999 h 6857999"/>
              <a:gd name="connsiteX6" fmla="*/ 1792201 w 8442960"/>
              <a:gd name="connsiteY6" fmla="*/ 6857999 h 6857999"/>
              <a:gd name="connsiteX7" fmla="*/ 1695701 w 8442960"/>
              <a:gd name="connsiteY7" fmla="*/ 6789377 h 6857999"/>
              <a:gd name="connsiteX8" fmla="*/ 0 w 8442960"/>
              <a:gd name="connsiteY8" fmla="*/ 3406555 h 6857999"/>
              <a:gd name="connsiteX9" fmla="*/ 1695701 w 8442960"/>
              <a:gd name="connsiteY9" fmla="*/ 2373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42960" h="6857999">
                <a:moveTo>
                  <a:pt x="1729076" y="0"/>
                </a:moveTo>
                <a:lnTo>
                  <a:pt x="6713884" y="0"/>
                </a:lnTo>
                <a:lnTo>
                  <a:pt x="6747259" y="23734"/>
                </a:lnTo>
                <a:cubicBezTo>
                  <a:pt x="7776654" y="793572"/>
                  <a:pt x="8442960" y="2022251"/>
                  <a:pt x="8442960" y="3406555"/>
                </a:cubicBezTo>
                <a:cubicBezTo>
                  <a:pt x="8442960" y="4790859"/>
                  <a:pt x="7776654" y="6019539"/>
                  <a:pt x="6747259" y="6789377"/>
                </a:cubicBezTo>
                <a:lnTo>
                  <a:pt x="6650759" y="6857999"/>
                </a:lnTo>
                <a:lnTo>
                  <a:pt x="1792201" y="6857999"/>
                </a:lnTo>
                <a:lnTo>
                  <a:pt x="1695701" y="6789377"/>
                </a:lnTo>
                <a:cubicBezTo>
                  <a:pt x="666306" y="6019539"/>
                  <a:pt x="0" y="4790859"/>
                  <a:pt x="0" y="3406555"/>
                </a:cubicBezTo>
                <a:cubicBezTo>
                  <a:pt x="0" y="2022251"/>
                  <a:pt x="666306" y="793572"/>
                  <a:pt x="1695701" y="237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53068" y="1053441"/>
            <a:ext cx="7202311" cy="2905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经过</a:t>
            </a: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几年的寒窗苦读，伴着馥郁的书香，我们一天天长大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了。你</a:t>
            </a: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能否坦诚地告诉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大家，你</a:t>
            </a: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喜欢读书吗？你读过哪些书？你能说出几条关于读书方面的名言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警句或名人</a:t>
            </a: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读书的趣事吗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2400" b="1" dirty="0" smtClean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</a:t>
            </a: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我们就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走进</a:t>
            </a:r>
            <a:r>
              <a:rPr lang="en-US" altLang="zh-CN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古人谈读书</a:t>
            </a:r>
            <a:r>
              <a:rPr lang="en-US" altLang="zh-CN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篇课文，看看都有哪些古人谈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读书，他们</a:t>
            </a:r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又是怎样谈读书</a:t>
            </a:r>
            <a:r>
              <a:rPr lang="zh-CN" altLang="en-US" sz="2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41520" y="247101"/>
            <a:ext cx="3686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5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5400" b="1" dirty="0" smtClean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5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119" y="246179"/>
            <a:ext cx="449048" cy="438581"/>
          </a:xfrm>
          <a:prstGeom prst="rect">
            <a:avLst/>
          </a:prstGeom>
          <a:solidFill>
            <a:srgbClr val="CC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6F6F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  <a:endParaRPr lang="zh-CN" altLang="en-US" sz="2400" b="1" dirty="0">
              <a:solidFill>
                <a:srgbClr val="F6F6F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2534" y="1208871"/>
            <a:ext cx="8238806" cy="3618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《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是孔子及其弟子的语录结集，由孔子弟子及再传弟子编写而成。全书共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篇，以语录体为主，叙事体为辅，主要记录孔子及其弟子的言行，较为集中地体现了孔子的政治主张、伦理思想、道德观念及教育原则等。此书是儒家学派的经典著作之一。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427630" y="199211"/>
            <a:ext cx="17745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endParaRPr lang="zh-CN" altLang="en-US" sz="5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119" y="246179"/>
            <a:ext cx="449048" cy="438581"/>
          </a:xfrm>
          <a:prstGeom prst="rect">
            <a:avLst/>
          </a:prstGeom>
          <a:solidFill>
            <a:srgbClr val="CC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6F6F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  <a:endParaRPr lang="zh-CN" altLang="en-US" sz="2400" b="1" dirty="0">
              <a:solidFill>
                <a:srgbClr val="F6F6F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ounded Rectangle 151"/>
          <p:cNvSpPr/>
          <p:nvPr/>
        </p:nvSpPr>
        <p:spPr>
          <a:xfrm>
            <a:off x="767645" y="1028384"/>
            <a:ext cx="7597421" cy="3570446"/>
          </a:xfrm>
          <a:prstGeom prst="roundRect">
            <a:avLst>
              <a:gd name="adj" fmla="val 6876"/>
            </a:avLst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文本框 59"/>
          <p:cNvSpPr txBox="1"/>
          <p:nvPr/>
        </p:nvSpPr>
        <p:spPr>
          <a:xfrm>
            <a:off x="1332089" y="1726830"/>
            <a:ext cx="61637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著名的理学家、思想家、哲学家、教育家、诗人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，儒学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集大成者，世尊称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为“朱子”。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052963" y="292821"/>
            <a:ext cx="29094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曾国藩</a:t>
            </a:r>
            <a:endParaRPr lang="zh-CN" altLang="en-US" sz="5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119" y="246179"/>
            <a:ext cx="449048" cy="438581"/>
          </a:xfrm>
          <a:prstGeom prst="rect">
            <a:avLst/>
          </a:prstGeom>
          <a:solidFill>
            <a:srgbClr val="CC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6F6F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叁</a:t>
            </a:r>
            <a:endParaRPr lang="zh-CN" altLang="en-US" sz="2400" b="1" dirty="0">
              <a:solidFill>
                <a:srgbClr val="F6F6F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61156" y="1684339"/>
            <a:ext cx="7620000" cy="145424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中国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近代政治家、战略家、理学家、文学家，湘军的创立者和统帅。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, 户外, 自然&#10;&#10;已生成极高可信度的说明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6" y="7"/>
            <a:ext cx="9143985" cy="51434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" y="1318260"/>
            <a:ext cx="9143985" cy="250698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617595" y="114709"/>
            <a:ext cx="2682240" cy="1603661"/>
            <a:chOff x="4823460" y="152945"/>
            <a:chExt cx="3576320" cy="2138214"/>
          </a:xfrm>
        </p:grpSpPr>
        <p:sp>
          <p:nvSpPr>
            <p:cNvPr id="7" name="文本框 6"/>
            <p:cNvSpPr txBox="1"/>
            <p:nvPr/>
          </p:nvSpPr>
          <p:spPr>
            <a:xfrm>
              <a:off x="5166995" y="152945"/>
              <a:ext cx="323278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23181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  <a:endParaRPr lang="zh-CN" altLang="en-US" sz="36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823460" y="975360"/>
              <a:ext cx="2367280" cy="0"/>
            </a:xfrm>
            <a:prstGeom prst="line">
              <a:avLst/>
            </a:prstGeom>
            <a:ln w="19050">
              <a:solidFill>
                <a:srgbClr val="2318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5332552" y="1757679"/>
              <a:ext cx="1526895" cy="533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en-US" altLang="zh-CN" sz="2000" spc="300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38578" y="1904092"/>
            <a:ext cx="7563555" cy="2144970"/>
            <a:chOff x="1384769" y="2538789"/>
            <a:chExt cx="10084740" cy="2859960"/>
          </a:xfrm>
        </p:grpSpPr>
        <p:sp>
          <p:nvSpPr>
            <p:cNvPr id="12" name="矩形 11"/>
            <p:cNvSpPr/>
            <p:nvPr/>
          </p:nvSpPr>
          <p:spPr>
            <a:xfrm>
              <a:off x="1402715" y="2538789"/>
              <a:ext cx="9208770" cy="697230"/>
            </a:xfrm>
            <a:prstGeom prst="rect">
              <a:avLst/>
            </a:prstGeom>
            <a:solidFill>
              <a:srgbClr val="CC2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solidFill>
                    <a:srgbClr val="F6F6F6"/>
                  </a:solidFill>
                  <a:latin typeface="PinYinok" panose="020B0603050302020204" pitchFamily="34" charset="0"/>
                  <a:ea typeface="楷体" panose="02010609060101010101" pitchFamily="49" charset="-122"/>
                </a:rPr>
                <a:t>   </a:t>
              </a:r>
              <a:r>
                <a:rPr lang="zh-CN" altLang="en-US" sz="4000" b="1" dirty="0" smtClean="0">
                  <a:solidFill>
                    <a:srgbClr val="F6F6F6"/>
                  </a:solidFill>
                  <a:latin typeface="PinYinok" panose="020B0603050302020204" pitchFamily="34" charset="0"/>
                  <a:ea typeface="楷体" panose="02010609060101010101" pitchFamily="49" charset="-122"/>
                </a:rPr>
                <a:t>ch</a:t>
              </a:r>
              <a:r>
                <a:rPr lang="en-US" altLang="zh-CN" sz="4000" b="1" dirty="0" smtClean="0">
                  <a:solidFill>
                    <a:srgbClr val="F6F6F6"/>
                  </a:solidFill>
                  <a:latin typeface="PinYinok" panose="020B0603050302020204" pitchFamily="34" charset="0"/>
                  <a:ea typeface="楷体" panose="02010609060101010101" pitchFamily="49" charset="-122"/>
                </a:rPr>
                <a:t>@</a:t>
              </a:r>
              <a:r>
                <a:rPr lang="zh-CN" altLang="en-US" sz="4000" b="1" dirty="0" smtClean="0">
                  <a:solidFill>
                    <a:srgbClr val="F6F6F6"/>
                  </a:solidFill>
                  <a:latin typeface="PinYinok" panose="020B0603050302020204" pitchFamily="34" charset="0"/>
                  <a:ea typeface="楷体" panose="02010609060101010101" pitchFamily="49" charset="-122"/>
                </a:rPr>
                <a:t>          </a:t>
              </a:r>
              <a:r>
                <a:rPr lang="en-US" altLang="zh-CN" sz="4000" b="1" dirty="0" err="1" smtClean="0">
                  <a:solidFill>
                    <a:srgbClr val="F6F6F6"/>
                  </a:solidFill>
                  <a:latin typeface="PinYinok" panose="020B0603050302020204" pitchFamily="34" charset="0"/>
                  <a:ea typeface="楷体" panose="02010609060101010101" pitchFamily="49" charset="-122"/>
                </a:rPr>
                <a:t>sh</a:t>
              </a:r>
              <a:r>
                <a:rPr lang="en-US" altLang="zh-CN" sz="4000" b="1" dirty="0" smtClean="0">
                  <a:solidFill>
                    <a:srgbClr val="F6F6F6"/>
                  </a:solidFill>
                  <a:latin typeface="PinYinok" panose="020B0603050302020204" pitchFamily="34" charset="0"/>
                  <a:ea typeface="楷体" panose="02010609060101010101" pitchFamily="49" charset="-122"/>
                </a:rPr>
                <a:t>!</a:t>
              </a:r>
              <a:r>
                <a:rPr lang="zh-CN" altLang="en-US" sz="4000" b="1" dirty="0" smtClean="0">
                  <a:solidFill>
                    <a:srgbClr val="F6F6F6"/>
                  </a:solidFill>
                  <a:latin typeface="PinYinok" panose="020B0603050302020204" pitchFamily="34" charset="0"/>
                  <a:ea typeface="楷体" panose="02010609060101010101" pitchFamily="49" charset="-122"/>
                </a:rPr>
                <a:t>           y</a:t>
              </a:r>
              <a:r>
                <a:rPr lang="en-US" altLang="zh-CN" sz="4000" b="1" dirty="0" smtClean="0">
                  <a:solidFill>
                    <a:srgbClr val="F6F6F6"/>
                  </a:solidFill>
                  <a:latin typeface="PinYinok" panose="020B0603050302020204" pitchFamily="34" charset="0"/>
                  <a:ea typeface="楷体" panose="02010609060101010101" pitchFamily="49" charset="-122"/>
                </a:rPr>
                <a:t>@</a:t>
              </a:r>
              <a:r>
                <a:rPr lang="zh-CN" altLang="en-US" sz="4000" b="1" dirty="0" smtClean="0">
                  <a:solidFill>
                    <a:srgbClr val="F6F6F6"/>
                  </a:solidFill>
                  <a:latin typeface="PinYinok" panose="020B0603050302020204" pitchFamily="34" charset="0"/>
                  <a:ea typeface="楷体" panose="02010609060101010101" pitchFamily="49" charset="-122"/>
                </a:rPr>
                <a:t>           q</a:t>
              </a:r>
              <a:r>
                <a:rPr lang="en-US" altLang="zh-CN" sz="4000" b="1" dirty="0" smtClean="0">
                  <a:solidFill>
                    <a:srgbClr val="F6F6F6"/>
                  </a:solidFill>
                  <a:latin typeface="PinYinok" panose="020B0603050302020204" pitchFamily="34" charset="0"/>
                  <a:ea typeface="楷体" panose="02010609060101010101" pitchFamily="49" charset="-122"/>
                </a:rPr>
                <a:t>@</a:t>
              </a:r>
              <a:r>
                <a:rPr lang="zh-CN" altLang="en-US" sz="4000" b="1" dirty="0" smtClean="0">
                  <a:solidFill>
                    <a:srgbClr val="F6F6F6"/>
                  </a:solidFill>
                  <a:latin typeface="PinYinok" panose="020B0603050302020204" pitchFamily="34" charset="0"/>
                  <a:ea typeface="楷体" panose="02010609060101010101" pitchFamily="49" charset="-122"/>
                </a:rPr>
                <a:t> </a:t>
              </a:r>
              <a:endParaRPr lang="zh-CN" altLang="en-US" sz="4000" b="1" dirty="0">
                <a:solidFill>
                  <a:srgbClr val="F6F6F6"/>
                </a:solidFill>
                <a:latin typeface="PinYinok" panose="020B06030503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84769" y="3305869"/>
              <a:ext cx="10084740" cy="2092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b="1" dirty="0">
                  <a:solidFill>
                    <a:srgbClr val="23181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耻 </a:t>
              </a:r>
              <a:r>
                <a:rPr lang="zh-CN" altLang="en-US" sz="9600" b="1" dirty="0" smtClean="0">
                  <a:solidFill>
                    <a:srgbClr val="23181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识 矣 岂</a:t>
              </a:r>
              <a:endParaRPr lang="zh-CN" altLang="en-US" sz="96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06742" y="292345"/>
            <a:ext cx="1774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 会 写</a:t>
            </a:r>
            <a:endParaRPr lang="zh-CN" altLang="en-US" sz="2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119" y="246179"/>
            <a:ext cx="449048" cy="438581"/>
          </a:xfrm>
          <a:prstGeom prst="rect">
            <a:avLst/>
          </a:prstGeom>
          <a:solidFill>
            <a:srgbClr val="CC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F6F6F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UC截图2019082515454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5293" y="1454944"/>
            <a:ext cx="8147209" cy="232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06742" y="292345"/>
            <a:ext cx="1774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 会 写</a:t>
            </a:r>
            <a:endParaRPr lang="zh-CN" altLang="en-US" sz="2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119" y="246179"/>
            <a:ext cx="449048" cy="438581"/>
          </a:xfrm>
          <a:prstGeom prst="rect">
            <a:avLst/>
          </a:prstGeom>
          <a:solidFill>
            <a:srgbClr val="CC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F6F6F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UC截图2019082515455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9089" y="1240631"/>
            <a:ext cx="8507730" cy="2439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06742" y="292345"/>
            <a:ext cx="1774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 会 写</a:t>
            </a:r>
            <a:endParaRPr lang="zh-CN" altLang="en-US" sz="2400" b="1" dirty="0">
              <a:solidFill>
                <a:srgbClr val="2318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119" y="246179"/>
            <a:ext cx="449048" cy="438581"/>
          </a:xfrm>
          <a:prstGeom prst="rect">
            <a:avLst/>
          </a:prstGeom>
          <a:solidFill>
            <a:srgbClr val="CC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F6F6F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UC截图2019082515460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6726" y="1139668"/>
            <a:ext cx="8290560" cy="3101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931</Words>
  <Application>WPS 演示</Application>
  <PresentationFormat>全屏显示(16:9)</PresentationFormat>
  <Paragraphs>84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楷体</vt:lpstr>
      <vt:lpstr>黑体</vt:lpstr>
      <vt:lpstr>PinYinok</vt:lpstr>
      <vt:lpstr>Arial</vt:lpstr>
      <vt:lpstr>等线</vt:lpstr>
      <vt:lpstr>Arial Unicode MS</vt:lpstr>
      <vt:lpstr>等线 Light</vt:lpstr>
      <vt:lpstr>Calibri</vt:lpstr>
      <vt:lpstr>第一PPT模板网-WWW.1PPT.COM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53</cp:revision>
  <dcterms:created xsi:type="dcterms:W3CDTF">2019-04-07T05:39:00Z</dcterms:created>
  <dcterms:modified xsi:type="dcterms:W3CDTF">2021-12-28T12:10:50Z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