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981" r:id="rId3"/>
    <p:sldId id="949" r:id="rId4"/>
    <p:sldId id="979" r:id="rId5"/>
    <p:sldId id="982" r:id="rId6"/>
    <p:sldId id="983" r:id="rId8"/>
    <p:sldId id="984" r:id="rId9"/>
    <p:sldId id="985" r:id="rId10"/>
    <p:sldId id="986" r:id="rId11"/>
    <p:sldId id="1020" r:id="rId12"/>
    <p:sldId id="1021" r:id="rId13"/>
    <p:sldId id="1025" r:id="rId14"/>
    <p:sldId id="826" r:id="rId15"/>
    <p:sldId id="1026" r:id="rId16"/>
    <p:sldId id="952" r:id="rId17"/>
    <p:sldId id="953" r:id="rId18"/>
    <p:sldId id="987" r:id="rId19"/>
    <p:sldId id="988" r:id="rId20"/>
    <p:sldId id="989" r:id="rId21"/>
    <p:sldId id="1023" r:id="rId22"/>
    <p:sldId id="990" r:id="rId23"/>
    <p:sldId id="991" r:id="rId24"/>
    <p:sldId id="992" r:id="rId25"/>
    <p:sldId id="1027" r:id="rId26"/>
    <p:sldId id="931" r:id="rId27"/>
    <p:sldId id="993" r:id="rId28"/>
    <p:sldId id="955" r:id="rId29"/>
    <p:sldId id="957" r:id="rId30"/>
    <p:sldId id="844" r:id="rId31"/>
    <p:sldId id="978" r:id="rId32"/>
    <p:sldId id="994" r:id="rId33"/>
    <p:sldId id="995" r:id="rId34"/>
    <p:sldId id="996" r:id="rId35"/>
    <p:sldId id="1028" r:id="rId36"/>
    <p:sldId id="1029" r:id="rId37"/>
    <p:sldId id="1030" r:id="rId38"/>
    <p:sldId id="998" r:id="rId39"/>
    <p:sldId id="999" r:id="rId40"/>
    <p:sldId id="1000" r:id="rId41"/>
    <p:sldId id="1001" r:id="rId42"/>
    <p:sldId id="1004" r:id="rId43"/>
    <p:sldId id="1031" r:id="rId44"/>
    <p:sldId id="1032" r:id="rId45"/>
  </p:sldIdLst>
  <p:sldSz cx="12190095" cy="6859270"/>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6" autoAdjust="0"/>
    <p:restoredTop sz="94601" autoAdjust="0"/>
  </p:normalViewPr>
  <p:slideViewPr>
    <p:cSldViewPr>
      <p:cViewPr varScale="1">
        <p:scale>
          <a:sx n="111" d="100"/>
          <a:sy n="111" d="100"/>
        </p:scale>
        <p:origin x="-330" y="-7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slide" Target="slide13.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29.xml"/><Relationship Id="rId2" Type="http://schemas.openxmlformats.org/officeDocument/2006/relationships/slide" Target="slide3.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 Target="slide24.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 Target="slide24.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 Target="slide24.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hdphoto1.wdp"/><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 Target="slide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png"/><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E:\高清图片\8.5\545152_绿野之歌海洛创意.jpg"/>
          <p:cNvPicPr>
            <a:picLocks noChangeAspect="1" noChangeArrowheads="1"/>
          </p:cNvPicPr>
          <p:nvPr/>
        </p:nvPicPr>
        <p:blipFill rotWithShape="1">
          <a:blip r:embed="rId1">
            <a:extLst>
              <a:ext uri="{28A0092B-C50C-407E-A947-70E740481C1C}">
                <a14:useLocalDpi xmlns:a14="http://schemas.microsoft.com/office/drawing/2010/main" val="0"/>
              </a:ext>
            </a:extLst>
          </a:blip>
          <a:srcRect l="4979" t="39844"/>
          <a:stretch>
            <a:fillRect/>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p:nvPr/>
        </p:nvSpPr>
        <p:spPr>
          <a:xfrm>
            <a:off x="2829855" y="52097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4000" kern="100" dirty="0">
                <a:latin typeface="Times New Roman" panose="02020603050405020304"/>
                <a:ea typeface="微软雅黑" panose="020B0503020204020204" pitchFamily="34" charset="-122"/>
              </a:rPr>
              <a:t>专题四　精准赏析散文的表达技巧</a:t>
            </a:r>
            <a:endParaRPr lang="zh-CN" altLang="zh-CN" sz="4000" kern="100" dirty="0">
              <a:latin typeface="Times New Roman" panose="02020603050405020304"/>
              <a:ea typeface="微软雅黑" panose="020B0503020204020204" pitchFamily="34" charset="-122"/>
            </a:endParaRPr>
          </a:p>
        </p:txBody>
      </p:sp>
      <p:sp>
        <p:nvSpPr>
          <p:cNvPr id="9" name="矩形 8"/>
          <p:cNvSpPr/>
          <p:nvPr/>
        </p:nvSpPr>
        <p:spPr>
          <a:xfrm>
            <a:off x="2829855" y="4679330"/>
            <a:ext cx="3570208"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第二章</a:t>
            </a: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smtClean="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文学类</a:t>
            </a: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文本阅读</a:t>
            </a:r>
            <a:endPar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9731" y="693490"/>
            <a:ext cx="11374157"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以不循常轨剑走偏锋，却不可落入尘俗的泥淖里。想想当年的阮籍，以青眼、白眼待人，相比于今人内怀奔竞之心，好冠盖征逐之交，那时节的人在处理人的关系上显然清简得多</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我是在农耕兄弟的老房舍里大量的竹器中看到竹子之力的，力透到寻常生活的每一个角落，紧紧地箍住了一家人的生活、一个村子的生活，不使失散。渐渐地，在竹林环绕中的人们也有了坚韧和忍耐。实在的劳作泥泥水水寒暑无间，使人长于自守，默然无语。而另一面又使我察觉到民风的强悍，只是平素在体内蓄积着，不使外泄。所不同的是农耕者</a:t>
            </a:r>
            <a:endParaRPr lang="zh-CN" altLang="zh-CN" sz="280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4435" y="442059"/>
            <a:ext cx="1126154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远</a:t>
            </a:r>
            <a:r>
              <a:rPr lang="zh-CN" altLang="zh-CN" sz="2800" kern="100" dirty="0">
                <a:latin typeface="Times New Roman" panose="02020603050405020304"/>
                <a:ea typeface="华文细黑"/>
                <a:cs typeface="Times New Roman" panose="02020603050405020304"/>
              </a:rPr>
              <a:t>没有竹子的挺拔俊秀，少年时过早地负重，后来再也长不高了。尽管我离开那里很久了，我还是固执地认为他们就是一片会行走的竹子。</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回到城里看到的更多是与园林建筑相匹配的纤纤细竹，优雅而有骨感。进入古色古香的庭院，玩味钟鼎彝器、瓦甓青花，又翻动图籍残纸。忽然有一缕淡淡的流逝感浮了上来</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日子是越发小巧婉约起来了。算算此时，是农历的六月七月之交，时晴时雨，山野在潮湿中，无数的竹鞭在奋力吮吸，竹节争先向上，风雅鼓荡，场面奇崛，整座山岭充盈着大气与生机，让热烈的阳光照彻</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23900" algn="r">
              <a:lnSpc>
                <a:spcPct val="150000"/>
              </a:lnSpc>
              <a:spcAft>
                <a:spcPts val="0"/>
              </a:spcAft>
            </a:pPr>
            <a:r>
              <a:rPr lang="en-US" altLang="zh-CN" sz="2800" kern="100" dirty="0" smtClean="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选自《散文选刊》，有删节</a:t>
            </a:r>
            <a:r>
              <a:rPr lang="en-US" altLang="zh-CN" sz="2800" kern="100" dirty="0">
                <a:latin typeface="Times New Roman" panose="02020603050405020304"/>
                <a:ea typeface="华文细黑"/>
                <a:cs typeface="Courier New"/>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02416" y="165577"/>
            <a:ext cx="11385581"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1.</a:t>
            </a:r>
            <a:r>
              <a:rPr lang="zh-CN" altLang="zh-CN" sz="2800" b="1" kern="100" dirty="0">
                <a:latin typeface="Times New Roman" panose="02020603050405020304"/>
                <a:ea typeface="华文细黑"/>
                <a:cs typeface="Times New Roman" panose="02020603050405020304"/>
              </a:rPr>
              <a:t>下列对文本的理解与分析，不正确的一项是</a:t>
            </a:r>
            <a:endParaRPr lang="zh-CN" altLang="zh-CN" sz="1050" b="1"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A.</a:t>
            </a:r>
            <a:r>
              <a:rPr lang="zh-CN" altLang="zh-CN" sz="2800" kern="100" dirty="0">
                <a:latin typeface="Times New Roman" panose="02020603050405020304"/>
                <a:ea typeface="华文细黑"/>
                <a:cs typeface="Times New Roman" panose="02020603050405020304"/>
              </a:rPr>
              <a:t>文章第三段运用了比喻、比拟、排比等修辞，文意生动，兼之长句</a:t>
            </a:r>
            <a:r>
              <a:rPr lang="zh-CN" altLang="zh-CN" sz="2800" kern="100" dirty="0" smtClean="0">
                <a:latin typeface="Times New Roman" panose="02020603050405020304"/>
                <a:ea typeface="华文细黑"/>
                <a:cs typeface="Times New Roman" panose="02020603050405020304"/>
              </a:rPr>
              <a:t>短</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句</a:t>
            </a:r>
            <a:r>
              <a:rPr lang="zh-CN" altLang="zh-CN" sz="2800" kern="100" dirty="0">
                <a:latin typeface="Times New Roman" panose="02020603050405020304"/>
                <a:ea typeface="华文细黑"/>
                <a:cs typeface="Times New Roman" panose="02020603050405020304"/>
              </a:rPr>
              <a:t>错杂，富于变化，体现了散文之美。</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B.</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每一个人的内心都会有一个位置来安放一竿竹子，或者一片竹林</a:t>
            </a:r>
            <a:r>
              <a:rPr lang="en-US" altLang="zh-CN" sz="2800" kern="100" dirty="0" smtClean="0">
                <a:latin typeface="宋体" panose="02010600030101010101" pitchFamily="2" charset="-122"/>
                <a:ea typeface="华文细黑"/>
                <a:cs typeface="Times New Roman" panose="02020603050405020304"/>
              </a:rPr>
              <a:t>”</a:t>
            </a:r>
            <a:endParaRPr lang="en-US" altLang="zh-CN" sz="2800" kern="100" dirty="0" smtClean="0">
              <a:latin typeface="宋体" panose="02010600030101010101" pitchFamily="2" charset="-122"/>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这</a:t>
            </a:r>
            <a:r>
              <a:rPr lang="zh-CN" altLang="zh-CN" sz="2800" kern="100" dirty="0">
                <a:latin typeface="Times New Roman" panose="02020603050405020304"/>
                <a:ea typeface="华文细黑"/>
                <a:cs typeface="Times New Roman" panose="02020603050405020304"/>
              </a:rPr>
              <a:t>句话是说，每一个懂竹的人都会获得内在支撑，成为有风骨的人。</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C.</a:t>
            </a:r>
            <a:r>
              <a:rPr lang="zh-CN" altLang="zh-CN" sz="2800" kern="100" dirty="0">
                <a:latin typeface="Times New Roman" panose="02020603050405020304"/>
                <a:ea typeface="华文细黑"/>
                <a:cs typeface="Times New Roman" panose="02020603050405020304"/>
              </a:rPr>
              <a:t>随着年龄的增长、境遇的改变，同样的竹子，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出了</a:t>
            </a:r>
            <a:r>
              <a:rPr lang="zh-CN" altLang="zh-CN" sz="2800" kern="100" dirty="0" smtClean="0">
                <a:latin typeface="Times New Roman" panose="02020603050405020304"/>
                <a:ea typeface="华文细黑"/>
                <a:cs typeface="Times New Roman" panose="02020603050405020304"/>
              </a:rPr>
              <a:t>不</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同</a:t>
            </a:r>
            <a:r>
              <a:rPr lang="zh-CN" altLang="zh-CN" sz="2800" kern="100" dirty="0">
                <a:latin typeface="Times New Roman" panose="02020603050405020304"/>
                <a:ea typeface="华文细黑"/>
                <a:cs typeface="Times New Roman" panose="02020603050405020304"/>
              </a:rPr>
              <a:t>的内涵。</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D.</a:t>
            </a:r>
            <a:r>
              <a:rPr lang="zh-CN" altLang="zh-CN" sz="2800" kern="100" dirty="0">
                <a:latin typeface="Times New Roman" panose="02020603050405020304"/>
                <a:ea typeface="华文细黑"/>
                <a:cs typeface="Times New Roman" panose="02020603050405020304"/>
              </a:rPr>
              <a:t>文章采用倒叙、插叙的手法，综合运用了记叙、说理、抒情等表达</a:t>
            </a:r>
            <a:r>
              <a:rPr lang="zh-CN" altLang="zh-CN" sz="2800" kern="100" dirty="0" smtClean="0">
                <a:latin typeface="Times New Roman" panose="02020603050405020304"/>
                <a:ea typeface="华文细黑"/>
                <a:cs typeface="Times New Roman" panose="02020603050405020304"/>
              </a:rPr>
              <a:t>方</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式</a:t>
            </a:r>
            <a:r>
              <a:rPr lang="zh-CN" altLang="zh-CN" sz="2800" kern="100" dirty="0">
                <a:latin typeface="Times New Roman" panose="02020603050405020304"/>
                <a:ea typeface="华文细黑"/>
                <a:cs typeface="Times New Roman" panose="02020603050405020304"/>
              </a:rPr>
              <a:t>，谈古论今，托物言志，旨在表达对农耕兄弟的赞美，对乡村</a:t>
            </a:r>
            <a:r>
              <a:rPr lang="zh-CN" altLang="zh-CN" sz="2800" kern="100" dirty="0" smtClean="0">
                <a:latin typeface="Times New Roman" panose="02020603050405020304"/>
                <a:ea typeface="华文细黑"/>
                <a:cs typeface="Times New Roman" panose="02020603050405020304"/>
              </a:rPr>
              <a:t>文化</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眷恋。</a:t>
            </a:r>
            <a:endParaRPr lang="zh-CN" altLang="zh-CN" sz="1050" kern="100" dirty="0">
              <a:effectLst/>
              <a:latin typeface="宋体" panose="02010600030101010101" pitchFamily="2" charset="-122"/>
              <a:cs typeface="Courier New"/>
            </a:endParaRPr>
          </a:p>
        </p:txBody>
      </p:sp>
      <p:sp>
        <p:nvSpPr>
          <p:cNvPr id="20" name="TextBox 19"/>
          <p:cNvSpPr txBox="1"/>
          <p:nvPr/>
        </p:nvSpPr>
        <p:spPr>
          <a:xfrm>
            <a:off x="280142" y="471561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21" name="TextBox 2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TextBox 21">
            <a:hlinkClick r:id="rId4"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366970" y="1088521"/>
            <a:ext cx="11272852"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旨在表达对农耕兄弟的赞美，对乡村文化的眷恋</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错，原文旨在礼赞竹子清简不俗、坚韧忍耐的品格以及具有竹子般风骨的人。</a:t>
            </a:r>
            <a:endParaRPr lang="zh-CN" altLang="zh-CN" sz="1050" kern="100" dirty="0">
              <a:solidFill>
                <a:srgbClr val="002060"/>
              </a:solidFill>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5"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1" name="矩形 10"/>
          <p:cNvSpPr/>
          <p:nvPr/>
        </p:nvSpPr>
        <p:spPr>
          <a:xfrm>
            <a:off x="529389" y="249823"/>
            <a:ext cx="11182441"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题目为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挺拔之姿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，但画线部分却写扭曲的竹子，是否合乎题旨？为什么？</a:t>
            </a:r>
            <a:endParaRPr lang="zh-CN" altLang="zh-CN" sz="1050" kern="100" dirty="0">
              <a:effectLst/>
              <a:latin typeface="宋体" panose="02010600030101010101" pitchFamily="2" charset="-122"/>
              <a:cs typeface="Courier New"/>
            </a:endParaRPr>
          </a:p>
        </p:txBody>
      </p:sp>
      <p:sp>
        <p:nvSpPr>
          <p:cNvPr id="13" name="矩形 12"/>
          <p:cNvSpPr/>
          <p:nvPr/>
        </p:nvSpPr>
        <p:spPr>
          <a:xfrm>
            <a:off x="529389" y="1557586"/>
            <a:ext cx="11182441" cy="130240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合乎题旨。竹子虽外形扭曲，但仍具挺拔之质，象征着艰苦环境下顽强奋进的人生，深化了主旨。</a:t>
            </a:r>
            <a:endParaRPr lang="zh-CN" altLang="zh-CN" sz="1050" kern="100" dirty="0">
              <a:solidFill>
                <a:srgbClr val="C00000"/>
              </a:solidFill>
              <a:effectLst/>
              <a:latin typeface="宋体" panose="02010600030101010101" pitchFamily="2" charset="-122"/>
              <a:cs typeface="Courier New"/>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529389" y="2853730"/>
            <a:ext cx="11182441" cy="3323987"/>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solidFill>
                  <a:srgbClr val="002060"/>
                </a:solidFill>
                <a:latin typeface="Times New Roman" panose="02020603050405020304"/>
                <a:ea typeface="华文细黑"/>
                <a:cs typeface="Times New Roman" panose="02020603050405020304"/>
              </a:rPr>
              <a:t>画线部分虽然写扭曲的竹子，但从它</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挣扎着生长</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吃力地拱出</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更有铁枝虬干的峥嵘</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，可见其仍具有</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挺拔</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的品质。再则，画线部分，作者把人和竹子结合在一起写，突显出竹子表象下的深层的象征含义，即人和竹子一样，虽身处艰苦环境，但也会在贫瘠清苦中</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挣扎着生长</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，使全文的主旨得以深化。</a:t>
            </a:r>
            <a:endParaRPr lang="zh-CN" altLang="zh-CN" sz="1050" kern="100" dirty="0">
              <a:solidFill>
                <a:srgbClr val="002060"/>
              </a:solidFill>
              <a:effectLst/>
              <a:latin typeface="宋体" panose="02010600030101010101" pitchFamily="2" charset="-122"/>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xEl>
                                              <p:pRg st="0" end="0"/>
                                            </p:txEl>
                                          </p:spTgt>
                                        </p:tgtEl>
                                      </p:cBhvr>
                                    </p:animEffect>
                                    <p:set>
                                      <p:cBhvr>
                                        <p:cTn id="12" dur="1" fill="hold">
                                          <p:stCondLst>
                                            <p:cond delay="499"/>
                                          </p:stCondLst>
                                        </p:cTn>
                                        <p:tgtEl>
                                          <p:spTgt spid="13">
                                            <p:txEl>
                                              <p:pRg st="0" end="0"/>
                                            </p:txEl>
                                          </p:spTgt>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xEl>
                                              <p:pRg st="0" end="0"/>
                                            </p:txEl>
                                          </p:spTgt>
                                        </p:tgtEl>
                                      </p:cBhvr>
                                    </p:animEffect>
                                    <p:set>
                                      <p:cBhvr>
                                        <p:cTn id="23"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4" name="矩形 13"/>
          <p:cNvSpPr/>
          <p:nvPr/>
        </p:nvSpPr>
        <p:spPr>
          <a:xfrm>
            <a:off x="470074" y="240234"/>
            <a:ext cx="11294265"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3.</a:t>
            </a:r>
            <a:r>
              <a:rPr lang="zh-CN" altLang="zh-CN" sz="2800" b="1" kern="100" dirty="0">
                <a:latin typeface="Times New Roman" panose="02020603050405020304"/>
                <a:ea typeface="华文细黑"/>
                <a:cs typeface="Times New Roman" panose="02020603050405020304"/>
              </a:rPr>
              <a:t>赏析文章末段的文字。</a:t>
            </a:r>
            <a:endParaRPr lang="zh-CN" altLang="zh-CN" sz="1050" b="1" kern="100" dirty="0">
              <a:effectLst/>
              <a:latin typeface="宋体" panose="02010600030101010101" pitchFamily="2" charset="-122"/>
              <a:cs typeface="Courier New"/>
            </a:endParaRPr>
          </a:p>
        </p:txBody>
      </p:sp>
      <p:sp>
        <p:nvSpPr>
          <p:cNvPr id="15" name="矩形 14"/>
          <p:cNvSpPr/>
          <p:nvPr/>
        </p:nvSpPr>
        <p:spPr>
          <a:xfrm>
            <a:off x="470074" y="904087"/>
            <a:ext cx="11294265" cy="214445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想象山野里竹子生机勃发，与城市里竹子的优雅纤细形成对比</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赞美了竹子争先向上的顽强生命力，给读者更深广的思考空间</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照应前文，以景收束全篇，增强了抒情性。</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从语言角度赏析亦可</a:t>
            </a:r>
            <a:r>
              <a:rPr lang="en-US" altLang="zh-CN" sz="2800" kern="100" dirty="0">
                <a:solidFill>
                  <a:srgbClr val="C00000"/>
                </a:solidFill>
                <a:latin typeface="Times New Roman" panose="02020603050405020304"/>
                <a:ea typeface="华文细黑"/>
                <a:cs typeface="Courier New"/>
              </a:rPr>
              <a:t>)</a:t>
            </a:r>
            <a:endParaRPr lang="zh-CN" altLang="zh-CN" sz="1050" kern="100" dirty="0">
              <a:solidFill>
                <a:srgbClr val="C00000"/>
              </a:solidFill>
              <a:effectLst/>
              <a:latin typeface="宋体" panose="02010600030101010101" pitchFamily="2" charset="-122"/>
              <a:cs typeface="Courier New"/>
            </a:endParaRPr>
          </a:p>
        </p:txBody>
      </p:sp>
      <p:sp>
        <p:nvSpPr>
          <p:cNvPr id="16" name="TextBox 1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470074" y="2914119"/>
            <a:ext cx="11294265" cy="3323987"/>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a:t>
            </a:r>
            <a:r>
              <a:rPr lang="zh-CN" altLang="zh-CN" sz="2800" b="1" kern="100" dirty="0">
                <a:solidFill>
                  <a:srgbClr val="002060"/>
                </a:solidFill>
                <a:latin typeface="Times New Roman" panose="02020603050405020304"/>
                <a:ea typeface="华文细黑"/>
                <a:cs typeface="Times New Roman" panose="02020603050405020304"/>
              </a:rPr>
              <a:t>　</a:t>
            </a:r>
            <a:r>
              <a:rPr lang="zh-CN" altLang="zh-CN" sz="2800" kern="100" dirty="0">
                <a:solidFill>
                  <a:srgbClr val="002060"/>
                </a:solidFill>
                <a:latin typeface="Times New Roman" panose="02020603050405020304"/>
                <a:ea typeface="华文细黑"/>
                <a:cs typeface="Times New Roman" panose="02020603050405020304"/>
              </a:rPr>
              <a:t>鉴赏类题重在分析内容、写作手法及表意效果，所以作答时建议从这三个方面入手，自然形成条理。先对最后一段进行内容概括，作者看到城里竹子的优雅纤细，想到的却是山野竹子的生机勃发，两相对比，更能突出作者鲜明的态度，同时结合结尾段落的结构作用和相应的表意效果，明确全文主旨，必可万无一失。</a:t>
            </a:r>
            <a:endParaRPr lang="zh-CN" altLang="zh-CN" sz="1050" kern="100" dirty="0">
              <a:solidFill>
                <a:srgbClr val="002060"/>
              </a:solidFill>
              <a:effectLst/>
              <a:latin typeface="宋体" panose="02010600030101010101" pitchFamily="2" charset="-122"/>
              <a:cs typeface="Courier New"/>
            </a:endParaRPr>
          </a:p>
        </p:txBody>
      </p:sp>
      <p:sp>
        <p:nvSpPr>
          <p:cNvPr id="10" name="TextBox 9"/>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linds(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blinds(horizontal)">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5">
                                            <p:txEl>
                                              <p:pRg st="0" end="0"/>
                                            </p:txEl>
                                          </p:spTgt>
                                        </p:tgtEl>
                                      </p:cBhvr>
                                    </p:animEffect>
                                    <p:set>
                                      <p:cBhvr>
                                        <p:cTn id="22" dur="1" fill="hold">
                                          <p:stCondLst>
                                            <p:cond delay="499"/>
                                          </p:stCondLst>
                                        </p:cTn>
                                        <p:tgtEl>
                                          <p:spTgt spid="1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5">
                                            <p:txEl>
                                              <p:pRg st="1" end="1"/>
                                            </p:txEl>
                                          </p:spTgt>
                                        </p:tgtEl>
                                      </p:cBhvr>
                                    </p:animEffect>
                                    <p:set>
                                      <p:cBhvr>
                                        <p:cTn id="25" dur="1" fill="hold">
                                          <p:stCondLst>
                                            <p:cond delay="499"/>
                                          </p:stCondLst>
                                        </p:cTn>
                                        <p:tgtEl>
                                          <p:spTgt spid="1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5">
                                            <p:txEl>
                                              <p:pRg st="2" end="2"/>
                                            </p:txEl>
                                          </p:spTgt>
                                        </p:tgtEl>
                                      </p:cBhvr>
                                    </p:animEffect>
                                    <p:set>
                                      <p:cBhvr>
                                        <p:cTn id="28" dur="1" fill="hold">
                                          <p:stCondLst>
                                            <p:cond delay="499"/>
                                          </p:stCondLst>
                                        </p:cTn>
                                        <p:tgtEl>
                                          <p:spTgt spid="15">
                                            <p:txEl>
                                              <p:pRg st="2" end="2"/>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29" restart="whenNotActive" fill="hold" evtFilter="cancelBubble" nodeType="interactiveSeq">
                <p:stCondLst>
                  <p:cond evt="onClick" delay="0">
                    <p:tgtEl>
                      <p:spTgt spid="10"/>
                    </p:tgtEl>
                  </p:cond>
                </p:stCondLst>
                <p:endSync evt="end" delay="0">
                  <p:rtn val="all"/>
                </p:endSync>
                <p:childTnLst>
                  <p:par>
                    <p:cTn id="30" fill="hold">
                      <p:stCondLst>
                        <p:cond delay="0"/>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blinds(horizontal)">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9">
                                            <p:txEl>
                                              <p:pRg st="0" end="0"/>
                                            </p:txEl>
                                          </p:spTgt>
                                        </p:tgtEl>
                                      </p:cBhvr>
                                    </p:animEffect>
                                    <p:set>
                                      <p:cBhvr>
                                        <p:cTn id="39"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4674" y="502318"/>
            <a:ext cx="11304668" cy="6956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二、阅读下面的文字，完成文后题目。</a:t>
            </a:r>
            <a:endParaRPr lang="zh-CN" altLang="zh-CN" sz="2800" b="1" kern="100" dirty="0">
              <a:solidFill>
                <a:srgbClr val="0000FF"/>
              </a:solidFill>
              <a:latin typeface="Times New Roman" panose="02020603050405020304"/>
              <a:ea typeface="华文细黑"/>
              <a:cs typeface="Times New Roman" panose="02020603050405020304"/>
            </a:endParaRPr>
          </a:p>
        </p:txBody>
      </p:sp>
      <p:sp>
        <p:nvSpPr>
          <p:cNvPr id="3" name="矩形 2"/>
          <p:cNvSpPr/>
          <p:nvPr/>
        </p:nvSpPr>
        <p:spPr>
          <a:xfrm>
            <a:off x="444674" y="1160397"/>
            <a:ext cx="11304668" cy="529373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smtClean="0">
                <a:solidFill>
                  <a:srgbClr val="C00000"/>
                </a:solidFill>
                <a:latin typeface="Times New Roman" panose="02020603050405020304"/>
                <a:ea typeface="华文细黑"/>
                <a:cs typeface="Times New Roman" panose="02020603050405020304"/>
              </a:rPr>
              <a:t>羊群</a:t>
            </a:r>
            <a:r>
              <a:rPr lang="zh-CN" altLang="zh-CN" sz="2800" b="1" kern="100" dirty="0">
                <a:solidFill>
                  <a:srgbClr val="C00000"/>
                </a:solidFill>
                <a:latin typeface="Times New Roman" panose="02020603050405020304"/>
                <a:ea typeface="华文细黑"/>
                <a:cs typeface="Times New Roman" panose="02020603050405020304"/>
              </a:rPr>
              <a:t>中的一只雁</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艾　平</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它虽然不幸，没能诞生在父母的羽翼之下，但是万幸，它诞生于一个草原母亲的手掌中。它不知道自己是一只雁。</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它的旁边是一群来自春天的小羊羔，它们的母亲被放牧到远处觅食鲜嫩的牧草去了。它们吃奶，也和它一样，以为葛根阿妈就是它们的母亲。所以草原上有了一幅移动的画</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葛根阿妈那紫色的身影后面，跟着一群雪球般滚动的小羊羔，还有一只浅褐色的小鸿雁。</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5691" y="477466"/>
            <a:ext cx="11279031" cy="5940063"/>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它不知道自己是一只雁，自己从哪里来。</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葛根阿妈说起小雁的来历，太阳就会从她眼角的皱纹里看见亮晶晶的眼泪。</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呼伦贝尔大草原，碧水回环，芳草萋萋。雁群从遥远的南方飞来，在芦苇丛中做窝孵化，然后教练它们的孩子滑翔试飞。到了秋高气爽的时节，雏雁长大，它们一起飞向温暖的南方。</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每天早上一推开蒙古包的门，阿妈就看到</a:t>
            </a:r>
            <a:r>
              <a:rPr lang="zh-CN" altLang="zh-CN" sz="2800" u="heavy" kern="100" dirty="0">
                <a:latin typeface="Times New Roman" panose="02020603050405020304"/>
                <a:ea typeface="华文细黑"/>
                <a:cs typeface="Times New Roman" panose="02020603050405020304"/>
              </a:rPr>
              <a:t>羊群云朵一样在草地上飘动，湖里布满奶牛的倒影，数不清的水鸟在芦苇中翩跹起落，鸿雁</a:t>
            </a:r>
            <a:r>
              <a:rPr lang="zh-CN" altLang="zh-CN" sz="2800" u="heavy" kern="100" spc="-100" dirty="0">
                <a:latin typeface="Times New Roman" panose="02020603050405020304"/>
                <a:ea typeface="华文细黑"/>
                <a:cs typeface="Times New Roman" panose="02020603050405020304"/>
              </a:rPr>
              <a:t>和天鹅走到岸边，旁若无人地穿过林立的马腿与牛腿，享受太阳的抚慰。</a:t>
            </a:r>
            <a:endParaRPr lang="zh-CN" altLang="zh-CN" sz="1050" u="heavy" kern="100" spc="-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99707" y="514067"/>
            <a:ext cx="10990999" cy="5940063"/>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阿妈把双手放在耳朵后面挡住风的呼啸，那湖中的鸟鸣顷刻变得雨点一般清晰嘹亮。阿妈不但能分辨出各种鸟的声音，还能听出偷蛋的草狐狸，遇到了雁爸雁妈的猛烈反击。阿妈最担心的是狗鱼，它会像潜水艇那样冲到芦苇根下，把雁窝顶翻，吞食蛋壳和胚胎。她若发现狗鱼撼动芦苇，就会趴在马背上泅过去，用套马杆搅动湖水，狡猾的狗鱼一转眼就逃了。</a:t>
            </a:r>
            <a:endParaRPr lang="zh-CN" altLang="zh-CN" sz="1050" kern="100" dirty="0">
              <a:latin typeface="宋体" panose="02010600030101010101" pitchFamily="2" charset="-122"/>
              <a:cs typeface="Courier New"/>
            </a:endParaRPr>
          </a:p>
          <a:p>
            <a:pPr indent="723900">
              <a:lnSpc>
                <a:spcPct val="150000"/>
              </a:lnSpc>
            </a:pPr>
            <a:r>
              <a:rPr lang="en-US" altLang="zh-CN" sz="2800" kern="100" dirty="0">
                <a:latin typeface="宋体" panose="02010600030101010101" pitchFamily="2" charset="-122"/>
                <a:ea typeface="华文细黑"/>
                <a:cs typeface="Times New Roman" panose="02020603050405020304"/>
              </a:rPr>
              <a:t>⑧</a:t>
            </a:r>
            <a:r>
              <a:rPr lang="zh-CN" altLang="zh-CN" sz="2800" kern="100" dirty="0">
                <a:latin typeface="Times New Roman" panose="02020603050405020304"/>
                <a:ea typeface="华文细黑"/>
                <a:cs typeface="Times New Roman" panose="02020603050405020304"/>
              </a:rPr>
              <a:t>阿妈，草原的母亲，她却没有办法对付那些被贪欲迷了心窍的偷蛋人。那一天，阿妈听得一声声叫得好不凄厉。原来有人正从雁巢里掏蛋，孵卵的大雁被推到一旁，那白晃晃的雁蛋给筛网兜住，被</a:t>
            </a:r>
            <a:r>
              <a:rPr lang="zh-CN" altLang="zh-CN" sz="2800" kern="100" dirty="0" smtClean="0">
                <a:latin typeface="Times New Roman" panose="02020603050405020304"/>
                <a:ea typeface="华文细黑"/>
                <a:cs typeface="Times New Roman" panose="02020603050405020304"/>
              </a:rPr>
              <a:t>粗</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54118" y="665179"/>
            <a:ext cx="10882177"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宋体" panose="02010600030101010101" pitchFamily="2" charset="-122"/>
                <a:ea typeface="华文细黑"/>
                <a:cs typeface="Courier New"/>
              </a:rPr>
              <a:t>野</a:t>
            </a:r>
            <a:r>
              <a:rPr lang="zh-CN" altLang="zh-CN" sz="2800" kern="100" dirty="0">
                <a:latin typeface="Times New Roman" panose="02020603050405020304"/>
                <a:ea typeface="华文细黑"/>
                <a:cs typeface="Times New Roman" panose="02020603050405020304"/>
              </a:rPr>
              <a:t>地递到轮胎船上，有的开裂，有的流出了蛋黄，几只刚出壳的雏雁被裹挟到水中。阿妈急疯了，她翻身上马，泅渡到轮胎船边，大声喊着：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你们坏啊，你们这么坏啊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船上的人根本不理阿妈这个茬儿，阿妈不得已横马拦船，船上的偷蛋人一桶水泼在马头上。马怕主人落水，紧闭着眼睛不敢动，装满雁蛋的轮胎船借机靠岸，把几筐雁蛋装上汽车，开走了，十多只大雁追着远去的汽车飞，天上地下都是哭声。</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20120827143334.jpg"/>
          <p:cNvPicPr>
            <a:picLocks noChangeAspect="1" noChangeArrowheads="1"/>
          </p:cNvPicPr>
          <p:nvPr/>
        </p:nvPicPr>
        <p:blipFill rotWithShape="1">
          <a:blip r:embed="rId1">
            <a:extLst>
              <a:ext uri="{28A0092B-C50C-407E-A947-70E740481C1C}">
                <a14:useLocalDpi xmlns:a14="http://schemas.microsoft.com/office/drawing/2010/main" val="0"/>
              </a:ext>
            </a:extLst>
          </a:blip>
          <a:srcRect l="5076" t="1365" r="-1" b="3676"/>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5" name="文本框 12">
            <a:hlinkClick r:id="rId2"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把脉学情    准确诊断</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6" name="文本框 13">
            <a:hlinkClick r:id="rId3"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读文答题    精细突破</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8168" y="810936"/>
            <a:ext cx="11039646" cy="5211146"/>
          </a:xfrm>
          <a:prstGeom prst="rect">
            <a:avLst/>
          </a:prstGeom>
        </p:spPr>
        <p:txBody>
          <a:bodyPr wrap="square" lIns="121898" tIns="60948" rIns="121898" bIns="60948">
            <a:spAutoFit/>
          </a:bodyPr>
          <a:lstStyle/>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阿妈上岸，看见满地都是破碎的蛋壳，很多里面已经有了血胎。她细细查看，发现了一只沾满了羽毛的蛋没有破碎，似乎有一丝丝血脉在律动，其中分明孕育着一个鲜活的小生命！这可怎么办？阿妈把这个雁蛋放在蒙古袍的胸襟里暖着，一夜未眠。她想把这个雁蛋送进某个雁窝里，谁知第二天早上，阿妈捧着这颗雁蛋来到湖边时，追蛋的雁群虽然已经回来，却变成了残败的落叶，一片片漂浮在水面上，肚子又鼓又硬，双目圆睁。湿地里的夏天犹如结冰的深秋一般寂静，只剩下几只水雉和野鸭在弱弱地叫着。</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9780" y="737187"/>
            <a:ext cx="11150042" cy="4564815"/>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⑩</a:t>
            </a:r>
            <a:r>
              <a:rPr lang="zh-CN" altLang="zh-CN" sz="2800" kern="100" dirty="0">
                <a:latin typeface="Times New Roman" panose="02020603050405020304"/>
                <a:ea typeface="华文细黑"/>
                <a:cs typeface="Times New Roman" panose="02020603050405020304"/>
              </a:rPr>
              <a:t>阿妈在蒙古包的毯子上用干草做了一个窝，又盖上了一件又轻又暖的羽绒服，雏雁在一个阳光明媚的早上诞生了，它来到了一双轻轻捧着的手掌里，那手掌芳香温暖。</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en-US" altLang="zh-CN" sz="2800" kern="100" dirty="0">
                <a:latin typeface="Cambria Math" panose="02040503050406030204"/>
                <a:ea typeface="华文细黑"/>
                <a:cs typeface="Cambria Math" panose="02040503050406030204"/>
              </a:rPr>
              <a:t>⑪</a:t>
            </a:r>
            <a:r>
              <a:rPr lang="zh-CN" altLang="zh-CN" sz="2800" kern="100" dirty="0">
                <a:latin typeface="Times New Roman" panose="02020603050405020304"/>
                <a:ea typeface="华文细黑"/>
                <a:cs typeface="Times New Roman" panose="02020603050405020304"/>
              </a:rPr>
              <a:t>从春到夏，小雁长高了，肩上油汪汪的羽毛，竟长成了草茎般挺立的雁翎。那天，阿妈冲着河流一扬手，小雁果然像一只雁那样张开了翅膀，可是很快又像一只耗尽电池的玩具飞机跌落下来。阿妈把它放在蒙古包顶上，推着它往下飞，它吓得咕咕叫，一动也不动。</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0691" y="656341"/>
            <a:ext cx="11374157" cy="5293733"/>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Cambria Math" panose="02040503050406030204"/>
                <a:ea typeface="华文细黑"/>
                <a:cs typeface="Cambria Math" panose="02040503050406030204"/>
              </a:rPr>
              <a:t>⑫</a:t>
            </a:r>
            <a:r>
              <a:rPr lang="zh-CN" altLang="zh-CN" sz="2800" kern="100" dirty="0">
                <a:latin typeface="Times New Roman" panose="02020603050405020304"/>
                <a:ea typeface="华文细黑"/>
                <a:cs typeface="Times New Roman" panose="02020603050405020304"/>
              </a:rPr>
              <a:t>秋天了，有一队大雁正飞过，一齐发出低低的叫声，它竟然忽地一下，飞上了平常要阿妈举着才能上去的蒙古包，冲着天上的雁队又是扇翅膀，又是伸直了脖子大声叫。不一会儿，从中落下来两只健壮的雁。阿妈赶忙躲进牛粪垛的影子里，恐怕惊扰了这天赐的良机。只见那两只雁围着这只雁转了好几圈，留下几声哀鸣便离开了。</a:t>
            </a:r>
            <a:endParaRPr lang="zh-CN" altLang="zh-CN" sz="1050" kern="100" dirty="0">
              <a:latin typeface="宋体" panose="02010600030101010101" pitchFamily="2" charset="-122"/>
              <a:cs typeface="Courier New"/>
            </a:endParaRPr>
          </a:p>
          <a:p>
            <a:pPr indent="723900" algn="just">
              <a:lnSpc>
                <a:spcPct val="150000"/>
              </a:lnSpc>
              <a:spcAft>
                <a:spcPts val="0"/>
              </a:spcAft>
            </a:pPr>
            <a:r>
              <a:rPr lang="en-US" altLang="zh-CN" sz="2800" kern="100" dirty="0">
                <a:latin typeface="Cambria Math" panose="02040503050406030204"/>
                <a:ea typeface="华文细黑"/>
                <a:cs typeface="Cambria Math" panose="02040503050406030204"/>
              </a:rPr>
              <a:t>⑬</a:t>
            </a:r>
            <a:r>
              <a:rPr lang="zh-CN" altLang="zh-CN" sz="2800" kern="100" dirty="0">
                <a:latin typeface="Times New Roman" panose="02020603050405020304"/>
                <a:ea typeface="华文细黑"/>
                <a:cs typeface="Times New Roman" panose="02020603050405020304"/>
              </a:rPr>
              <a:t>千里冰封的季节开始了，终日哆哆嗦嗦、战战兢兢的它，胡乱扑腾，一会儿推倒了奶桶，一会打碎了灯泡，还差一点被烧得红通通的铁炉子烫着，阿妈用软皮绳把它拴在蒙古包的门边上，它看到</a:t>
            </a:r>
            <a:r>
              <a:rPr lang="zh-CN" altLang="zh-CN" sz="2800" kern="100" dirty="0" smtClean="0">
                <a:latin typeface="Times New Roman" panose="02020603050405020304"/>
                <a:ea typeface="华文细黑"/>
                <a:cs typeface="Times New Roman" panose="02020603050405020304"/>
              </a:rPr>
              <a:t>门</a:t>
            </a:r>
            <a:r>
              <a:rPr lang="zh-CN" altLang="zh-CN" sz="2800" kern="100" dirty="0" smtClean="0">
                <a:solidFill>
                  <a:prstClr val="black"/>
                </a:solidFill>
                <a:latin typeface="Times New Roman" panose="02020603050405020304"/>
                <a:ea typeface="华文细黑"/>
                <a:cs typeface="Times New Roman" panose="02020603050405020304"/>
              </a:rPr>
              <a:t>外的</a:t>
            </a:r>
            <a:r>
              <a:rPr lang="zh-CN" altLang="zh-CN" sz="2800" kern="100" dirty="0">
                <a:solidFill>
                  <a:prstClr val="black"/>
                </a:solidFill>
                <a:latin typeface="Times New Roman" panose="02020603050405020304"/>
                <a:ea typeface="华文细黑"/>
                <a:cs typeface="Times New Roman" panose="02020603050405020304"/>
              </a:rPr>
              <a:t>天，</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94606" y="1225440"/>
            <a:ext cx="10822122" cy="270841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是</a:t>
            </a:r>
            <a:r>
              <a:rPr lang="zh-CN" altLang="zh-CN" sz="2800" kern="100" dirty="0">
                <a:latin typeface="Times New Roman" panose="02020603050405020304"/>
                <a:ea typeface="华文细黑"/>
                <a:cs typeface="Times New Roman" panose="02020603050405020304"/>
              </a:rPr>
              <a:t>那样蔚蓝明亮，大概想象出那以往的自由，便一次次发起飞翔的冲击，结果一次次被绳子拽回来。阿妈只好用羊毛剪子剪掉了雁翎。</a:t>
            </a:r>
            <a:endParaRPr lang="zh-CN" altLang="zh-CN" sz="1050" kern="100" dirty="0">
              <a:latin typeface="宋体" panose="02010600030101010101" pitchFamily="2" charset="-122"/>
              <a:cs typeface="Courier New"/>
            </a:endParaRPr>
          </a:p>
          <a:p>
            <a:pPr indent="266700" algn="just">
              <a:lnSpc>
                <a:spcPct val="150000"/>
              </a:lnSpc>
              <a:spcAft>
                <a:spcPts val="0"/>
              </a:spcAft>
            </a:pPr>
            <a:r>
              <a:rPr lang="en-US" altLang="zh-CN" sz="2800" kern="100" dirty="0" smtClean="0">
                <a:latin typeface="Cambria Math" panose="02040503050406030204"/>
                <a:ea typeface="华文细黑"/>
                <a:cs typeface="Cambria Math" panose="02040503050406030204"/>
              </a:rPr>
              <a:t>   ⑭</a:t>
            </a:r>
            <a:r>
              <a:rPr lang="zh-CN" altLang="zh-CN" sz="2800" kern="100" dirty="0">
                <a:latin typeface="Times New Roman" panose="02020603050405020304"/>
                <a:ea typeface="华文细黑"/>
                <a:cs typeface="Times New Roman" panose="02020603050405020304"/>
              </a:rPr>
              <a:t>蒙古包里终于安静了。阿妈喂它的时候总是说，吃好，喝好，你就能熬过这个冬天。</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有删改</a:t>
            </a:r>
            <a:r>
              <a:rPr lang="en-US" altLang="zh-CN" sz="2800" kern="100" dirty="0" smtClean="0">
                <a:latin typeface="Times New Roman" panose="02020603050405020304"/>
                <a:ea typeface="华文细黑"/>
                <a:cs typeface="Courier New"/>
              </a:rPr>
              <a:t>)</a:t>
            </a:r>
            <a:endParaRPr lang="zh-CN" altLang="zh-CN" sz="280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44674" y="261442"/>
            <a:ext cx="11364854"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4.</a:t>
            </a:r>
            <a:r>
              <a:rPr lang="zh-CN" altLang="zh-CN" sz="2800" kern="100" dirty="0">
                <a:latin typeface="Times New Roman" panose="02020603050405020304"/>
                <a:ea typeface="华文细黑"/>
                <a:cs typeface="Times New Roman" panose="02020603050405020304"/>
              </a:rPr>
              <a:t>下列对本文相关内容和艺术特色的分析鉴赏，正确的一项是</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A.</a:t>
            </a:r>
            <a:r>
              <a:rPr lang="zh-CN" altLang="zh-CN" sz="2800" kern="100" dirty="0">
                <a:latin typeface="Times New Roman" panose="02020603050405020304"/>
                <a:ea typeface="华文细黑"/>
                <a:cs typeface="Times New Roman" panose="02020603050405020304"/>
              </a:rPr>
              <a:t>本文标题颇具匠心：量词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群</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形成数量上的反差，雁本</a:t>
            </a:r>
            <a:r>
              <a:rPr lang="zh-CN" altLang="zh-CN" sz="2800" kern="100" dirty="0" smtClean="0">
                <a:latin typeface="Times New Roman" panose="02020603050405020304"/>
                <a:ea typeface="华文细黑"/>
                <a:cs typeface="Times New Roman" panose="02020603050405020304"/>
              </a:rPr>
              <a:t>善</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飞翔</a:t>
            </a:r>
            <a:r>
              <a:rPr lang="zh-CN" altLang="zh-CN" sz="2800" kern="100" dirty="0">
                <a:latin typeface="Times New Roman" panose="02020603050405020304"/>
                <a:ea typeface="华文细黑"/>
                <a:cs typeface="Times New Roman" panose="02020603050405020304"/>
              </a:rPr>
              <a:t>，却与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羊群</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同走，这能引起读者兴趣。</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B.</a:t>
            </a:r>
            <a:r>
              <a:rPr lang="zh-CN" altLang="zh-CN" sz="2800" kern="100" dirty="0">
                <a:latin typeface="Times New Roman" panose="02020603050405020304"/>
                <a:ea typeface="华文细黑"/>
                <a:cs typeface="Times New Roman" panose="02020603050405020304"/>
              </a:rPr>
              <a:t>小雁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不知道自己是一只雁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，是因为它诞生于阿妈之手，生长于</a:t>
            </a:r>
            <a:r>
              <a:rPr lang="zh-CN" altLang="zh-CN" sz="2800" kern="100" dirty="0" smtClean="0">
                <a:latin typeface="Times New Roman" panose="02020603050405020304"/>
                <a:ea typeface="华文细黑"/>
                <a:cs typeface="Times New Roman" panose="02020603050405020304"/>
              </a:rPr>
              <a:t>羊</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群</a:t>
            </a:r>
            <a:r>
              <a:rPr lang="zh-CN" altLang="zh-CN" sz="2800" kern="100" dirty="0">
                <a:latin typeface="Times New Roman" panose="02020603050405020304"/>
                <a:ea typeface="华文细黑"/>
                <a:cs typeface="Times New Roman" panose="02020603050405020304"/>
              </a:rPr>
              <a:t>之中，并且没有像雁一样展翅高飞的欲望。</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C.</a:t>
            </a:r>
            <a:r>
              <a:rPr lang="zh-CN" altLang="zh-CN" sz="2800" kern="100" dirty="0">
                <a:latin typeface="Times New Roman" panose="02020603050405020304"/>
                <a:ea typeface="华文细黑"/>
                <a:cs typeface="Times New Roman" panose="02020603050405020304"/>
              </a:rPr>
              <a:t>小雁的命运让人叹息，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熬过这个冬天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字表明了小</a:t>
            </a:r>
            <a:r>
              <a:rPr lang="zh-CN" altLang="zh-CN" sz="2800" kern="100" dirty="0" smtClean="0">
                <a:latin typeface="Times New Roman" panose="02020603050405020304"/>
                <a:ea typeface="华文细黑"/>
                <a:cs typeface="Times New Roman" panose="02020603050405020304"/>
              </a:rPr>
              <a:t>雁</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生</a:t>
            </a:r>
            <a:r>
              <a:rPr lang="zh-CN" altLang="zh-CN" sz="2800" kern="100" dirty="0">
                <a:latin typeface="Times New Roman" panose="02020603050405020304"/>
                <a:ea typeface="华文细黑"/>
                <a:cs typeface="Times New Roman" panose="02020603050405020304"/>
              </a:rPr>
              <a:t>不如死的状态，即使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熬过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，也失去了生命的意义。</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D.</a:t>
            </a:r>
            <a:r>
              <a:rPr lang="zh-CN" altLang="zh-CN" sz="2800" kern="100" dirty="0">
                <a:latin typeface="Times New Roman" panose="02020603050405020304"/>
                <a:ea typeface="华文细黑"/>
                <a:cs typeface="Times New Roman" panose="02020603050405020304"/>
              </a:rPr>
              <a:t>本文详略得当，同是写偷蛋，略写动物而详写人，作者意在呼吁</a:t>
            </a:r>
            <a:r>
              <a:rPr lang="zh-CN" altLang="zh-CN" sz="2800" kern="100" dirty="0" smtClean="0">
                <a:latin typeface="Times New Roman" panose="02020603050405020304"/>
                <a:ea typeface="华文细黑"/>
                <a:cs typeface="Times New Roman" panose="02020603050405020304"/>
              </a:rPr>
              <a:t>人们</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放弃</a:t>
            </a:r>
            <a:r>
              <a:rPr lang="zh-CN" altLang="zh-CN" sz="2800" kern="100" dirty="0">
                <a:latin typeface="Times New Roman" panose="02020603050405020304"/>
                <a:ea typeface="华文细黑"/>
                <a:cs typeface="Times New Roman" panose="02020603050405020304"/>
              </a:rPr>
              <a:t>贪欲，包容自然，并与自然和谐相处。</a:t>
            </a:r>
            <a:r>
              <a:rPr lang="zh-CN" altLang="zh-CN" sz="2800" kern="100" dirty="0">
                <a:latin typeface="宋体" panose="02010600030101010101" pitchFamily="2" charset="-122"/>
                <a:ea typeface="Times New Roman" panose="02020603050405020304"/>
                <a:cs typeface="Courier New"/>
              </a:rPr>
              <a:t> </a:t>
            </a:r>
            <a:endParaRPr lang="zh-CN" altLang="zh-CN" sz="1050" kern="100" dirty="0">
              <a:effectLst/>
              <a:latin typeface="宋体" panose="02010600030101010101" pitchFamily="2" charset="-122"/>
              <a:cs typeface="Courier New"/>
            </a:endParaRPr>
          </a:p>
        </p:txBody>
      </p:sp>
      <p:sp>
        <p:nvSpPr>
          <p:cNvPr id="16" name="TextBox 15"/>
          <p:cNvSpPr txBox="1"/>
          <p:nvPr/>
        </p:nvSpPr>
        <p:spPr>
          <a:xfrm>
            <a:off x="298562" y="90951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TextBox 17">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Rectangle 21">
            <a:hlinkClick r:id="rId3"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6" grpId="0"/>
      <p:bldP spid="16" grpId="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606733" y="832983"/>
            <a:ext cx="10694257"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en-US" altLang="zh-CN" sz="2800" kern="100" dirty="0">
                <a:solidFill>
                  <a:srgbClr val="002060"/>
                </a:solidFill>
                <a:latin typeface="Times New Roman" panose="02020603050405020304"/>
                <a:ea typeface="华文细黑"/>
                <a:cs typeface="Courier New"/>
              </a:rPr>
              <a:t>B</a:t>
            </a:r>
            <a:r>
              <a:rPr lang="zh-CN" altLang="zh-CN" sz="2800" kern="100" dirty="0">
                <a:solidFill>
                  <a:srgbClr val="002060"/>
                </a:solidFill>
                <a:latin typeface="Times New Roman" panose="02020603050405020304"/>
                <a:ea typeface="华文细黑"/>
                <a:cs typeface="Times New Roman" panose="02020603050405020304"/>
              </a:rPr>
              <a:t>项</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并且没有像雁一样展翅高飞的欲望</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错</a:t>
            </a:r>
            <a:r>
              <a:rPr lang="zh-CN" altLang="zh-CN" sz="2800" kern="100" dirty="0" smtClean="0">
                <a:solidFill>
                  <a:srgbClr val="002060"/>
                </a:solidFill>
                <a:latin typeface="Times New Roman" panose="02020603050405020304"/>
                <a:ea typeface="华文细黑"/>
                <a:cs typeface="Times New Roman" panose="02020603050405020304"/>
              </a:rPr>
              <a:t>。</a:t>
            </a:r>
            <a:endParaRPr lang="en-US" altLang="zh-CN" sz="2800" kern="100" dirty="0" smtClean="0">
              <a:solidFill>
                <a:srgbClr val="00206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002060"/>
                </a:solidFill>
                <a:latin typeface="Times New Roman" panose="02020603050405020304"/>
                <a:ea typeface="华文细黑"/>
                <a:cs typeface="Courier New"/>
              </a:rPr>
              <a:t>C</a:t>
            </a:r>
            <a:r>
              <a:rPr lang="zh-CN" altLang="zh-CN" sz="2800" kern="100" dirty="0">
                <a:solidFill>
                  <a:srgbClr val="002060"/>
                </a:solidFill>
                <a:latin typeface="Times New Roman" panose="02020603050405020304"/>
                <a:ea typeface="华文细黑"/>
                <a:cs typeface="Times New Roman" panose="02020603050405020304"/>
              </a:rPr>
              <a:t>项</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表明了小雁生不如死的状态</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错</a:t>
            </a:r>
            <a:r>
              <a:rPr lang="zh-CN" altLang="zh-CN" sz="2800" kern="100" dirty="0" smtClean="0">
                <a:solidFill>
                  <a:srgbClr val="002060"/>
                </a:solidFill>
                <a:latin typeface="Times New Roman" panose="02020603050405020304"/>
                <a:ea typeface="华文细黑"/>
                <a:cs typeface="Times New Roman" panose="02020603050405020304"/>
              </a:rPr>
              <a:t>。</a:t>
            </a:r>
            <a:endParaRPr lang="en-US" altLang="zh-CN" sz="2800" kern="100" dirty="0" smtClean="0">
              <a:solidFill>
                <a:srgbClr val="00206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002060"/>
                </a:solidFill>
                <a:latin typeface="Times New Roman" panose="02020603050405020304"/>
                <a:ea typeface="华文细黑"/>
                <a:cs typeface="Courier New"/>
              </a:rPr>
              <a:t>D</a:t>
            </a:r>
            <a:r>
              <a:rPr lang="zh-CN" altLang="zh-CN" sz="2800" kern="100" dirty="0">
                <a:solidFill>
                  <a:srgbClr val="002060"/>
                </a:solidFill>
                <a:latin typeface="Times New Roman" panose="02020603050405020304"/>
                <a:ea typeface="华文细黑"/>
                <a:cs typeface="Times New Roman" panose="02020603050405020304"/>
              </a:rPr>
              <a:t>项</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作者呼吁</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包容自然</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错。</a:t>
            </a:r>
            <a:endParaRPr lang="zh-CN" altLang="zh-CN" sz="1050" kern="100" dirty="0">
              <a:solidFill>
                <a:srgbClr val="002060"/>
              </a:solidFill>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11" name="矩形 10"/>
          <p:cNvSpPr/>
          <p:nvPr/>
        </p:nvSpPr>
        <p:spPr>
          <a:xfrm>
            <a:off x="403796" y="760975"/>
            <a:ext cx="11294265" cy="691768"/>
          </a:xfrm>
          <a:prstGeom prst="rect">
            <a:avLst/>
          </a:prstGeom>
        </p:spPr>
        <p:txBody>
          <a:bodyPr wrap="square" lIns="121898" tIns="60948" rIns="121898" bIns="60948">
            <a:spAutoFit/>
          </a:bodyPr>
          <a:lstStyle/>
          <a:p>
            <a:pPr algn="just">
              <a:lnSpc>
                <a:spcPct val="150000"/>
              </a:lnSpc>
            </a:pPr>
            <a:r>
              <a:rPr lang="en-US" altLang="zh-CN" sz="2800" b="1" kern="100" dirty="0">
                <a:latin typeface="Times New Roman" panose="02020603050405020304"/>
                <a:ea typeface="华文细黑"/>
                <a:cs typeface="Courier New"/>
              </a:rPr>
              <a:t>5.</a:t>
            </a:r>
            <a:r>
              <a:rPr lang="zh-CN" altLang="zh-CN" sz="2800" b="1" kern="100" dirty="0">
                <a:latin typeface="Times New Roman" panose="02020603050405020304"/>
                <a:ea typeface="华文细黑"/>
                <a:cs typeface="Courier New"/>
              </a:rPr>
              <a:t>请赏析第</a:t>
            </a:r>
            <a:r>
              <a:rPr lang="en-US" altLang="zh-CN" sz="2800" b="1" kern="100" dirty="0">
                <a:latin typeface="Times New Roman" panose="02020603050405020304"/>
                <a:ea typeface="华文细黑"/>
                <a:cs typeface="Courier New"/>
              </a:rPr>
              <a:t>⑥</a:t>
            </a:r>
            <a:r>
              <a:rPr lang="zh-CN" altLang="zh-CN" sz="2800" b="1" kern="100" dirty="0">
                <a:latin typeface="Times New Roman" panose="02020603050405020304"/>
                <a:ea typeface="华文细黑"/>
                <a:cs typeface="Courier New"/>
              </a:rPr>
              <a:t>段画线的句子</a:t>
            </a:r>
            <a:r>
              <a:rPr lang="zh-CN" altLang="zh-CN" sz="2800" b="1" kern="100" dirty="0" smtClean="0">
                <a:latin typeface="Times New Roman" panose="02020603050405020304"/>
                <a:ea typeface="华文细黑"/>
                <a:cs typeface="Courier New"/>
              </a:rPr>
              <a:t>。</a:t>
            </a:r>
            <a:endParaRPr lang="zh-CN" altLang="zh-CN" sz="2800" b="1" kern="100" dirty="0">
              <a:latin typeface="Times New Roman" panose="02020603050405020304"/>
              <a:ea typeface="华文细黑"/>
              <a:cs typeface="Courier New"/>
            </a:endParaRPr>
          </a:p>
        </p:txBody>
      </p:sp>
      <p:sp>
        <p:nvSpPr>
          <p:cNvPr id="12" name="矩形 11"/>
          <p:cNvSpPr/>
          <p:nvPr/>
        </p:nvSpPr>
        <p:spPr>
          <a:xfrm>
            <a:off x="403796" y="1485578"/>
            <a:ext cx="11294265"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用比喻、拟人的手法，描写了草原上美丽和谐的场景，与前文人雁羊群移动的画面相呼应，与后文</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狗鱼</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及</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偷蛋人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盗取雁蛋的画面形成对比，为文章主旨的表达做了铺垫。</a:t>
            </a:r>
            <a:endParaRPr lang="zh-CN" altLang="zh-CN" sz="1050" kern="100" dirty="0">
              <a:solidFill>
                <a:srgbClr val="C00000"/>
              </a:solidFill>
              <a:effectLst/>
              <a:latin typeface="宋体" panose="02010600030101010101" pitchFamily="2" charset="-122"/>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26073" y="608122"/>
            <a:ext cx="11294265"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6.</a:t>
            </a:r>
            <a:r>
              <a:rPr lang="zh-CN" altLang="zh-CN" sz="2800" kern="100" dirty="0">
                <a:latin typeface="Times New Roman" panose="02020603050405020304"/>
                <a:ea typeface="华文细黑"/>
                <a:cs typeface="Times New Roman" panose="02020603050405020304"/>
              </a:rPr>
              <a:t>文章为什么称阿妈为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草原的母亲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？请结合全文简要分析。</a:t>
            </a:r>
            <a:endParaRPr lang="zh-CN" altLang="zh-CN" sz="1050" kern="100" dirty="0">
              <a:effectLst/>
              <a:latin typeface="宋体" panose="02010600030101010101" pitchFamily="2" charset="-122"/>
              <a:cs typeface="Courier New"/>
            </a:endParaRPr>
          </a:p>
        </p:txBody>
      </p:sp>
      <p:sp>
        <p:nvSpPr>
          <p:cNvPr id="12" name="矩形 11"/>
          <p:cNvSpPr/>
          <p:nvPr/>
        </p:nvSpPr>
        <p:spPr>
          <a:xfrm>
            <a:off x="426073" y="1328202"/>
            <a:ext cx="11294265" cy="2677656"/>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Times New Roman" panose="02020603050405020304"/>
                <a:ea typeface="华文细黑"/>
                <a:cs typeface="Courier New"/>
              </a:rPr>
              <a:t>(1)</a:t>
            </a:r>
            <a:r>
              <a:rPr lang="zh-CN" altLang="zh-CN" sz="2800" kern="100" dirty="0">
                <a:solidFill>
                  <a:srgbClr val="C00000"/>
                </a:solidFill>
                <a:latin typeface="Times New Roman" panose="02020603050405020304"/>
                <a:ea typeface="华文细黑"/>
                <a:cs typeface="Times New Roman" panose="02020603050405020304"/>
              </a:rPr>
              <a:t>阿妈生活在草原上</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Times New Roman" panose="02020603050405020304"/>
                <a:ea typeface="华文细黑"/>
                <a:cs typeface="Courier New"/>
              </a:rPr>
              <a:t>(</a:t>
            </a:r>
            <a:r>
              <a:rPr lang="en-US" altLang="zh-CN" sz="2800" kern="100" dirty="0">
                <a:solidFill>
                  <a:srgbClr val="C00000"/>
                </a:solidFill>
                <a:latin typeface="Times New Roman" panose="02020603050405020304"/>
                <a:ea typeface="华文细黑"/>
                <a:cs typeface="Courier New"/>
              </a:rPr>
              <a:t>2)</a:t>
            </a:r>
            <a:r>
              <a:rPr lang="zh-CN" altLang="zh-CN" sz="2800" kern="100" dirty="0">
                <a:solidFill>
                  <a:srgbClr val="C00000"/>
                </a:solidFill>
                <a:latin typeface="Times New Roman" panose="02020603050405020304"/>
                <a:ea typeface="华文细黑"/>
                <a:cs typeface="Times New Roman" panose="02020603050405020304"/>
              </a:rPr>
              <a:t>阿妈悉心喂养草原上的羊、雁</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Times New Roman" panose="02020603050405020304"/>
                <a:ea typeface="华文细黑"/>
                <a:cs typeface="Courier New"/>
              </a:rPr>
              <a:t>(</a:t>
            </a:r>
            <a:r>
              <a:rPr lang="en-US" altLang="zh-CN" sz="2800" kern="100" dirty="0">
                <a:solidFill>
                  <a:srgbClr val="C00000"/>
                </a:solidFill>
                <a:latin typeface="Times New Roman" panose="02020603050405020304"/>
                <a:ea typeface="华文细黑"/>
                <a:cs typeface="Courier New"/>
              </a:rPr>
              <a:t>3)</a:t>
            </a:r>
            <a:r>
              <a:rPr lang="zh-CN" altLang="zh-CN" sz="2800" kern="100" dirty="0">
                <a:solidFill>
                  <a:srgbClr val="C00000"/>
                </a:solidFill>
                <a:latin typeface="Times New Roman" panose="02020603050405020304"/>
                <a:ea typeface="华文细黑"/>
                <a:cs typeface="Times New Roman" panose="02020603050405020304"/>
              </a:rPr>
              <a:t>阿妈以母亲的慈爱对待草原上的生灵，守护弱小</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Times New Roman" panose="02020603050405020304"/>
                <a:ea typeface="华文细黑"/>
                <a:cs typeface="Courier New"/>
              </a:rPr>
              <a:t>(</a:t>
            </a:r>
            <a:r>
              <a:rPr lang="en-US" altLang="zh-CN" sz="2800" kern="100" dirty="0">
                <a:solidFill>
                  <a:srgbClr val="C00000"/>
                </a:solidFill>
                <a:latin typeface="Times New Roman" panose="02020603050405020304"/>
                <a:ea typeface="华文细黑"/>
                <a:cs typeface="Courier New"/>
              </a:rPr>
              <a:t>4)</a:t>
            </a:r>
            <a:r>
              <a:rPr lang="zh-CN" altLang="zh-CN" sz="2800" kern="100" dirty="0">
                <a:solidFill>
                  <a:srgbClr val="C00000"/>
                </a:solidFill>
                <a:latin typeface="Times New Roman" panose="02020603050405020304"/>
                <a:ea typeface="华文细黑"/>
                <a:cs typeface="Times New Roman" panose="02020603050405020304"/>
              </a:rPr>
              <a:t>阿妈勇斗草原上的贪婪之人。</a:t>
            </a:r>
            <a:endParaRPr lang="zh-CN" altLang="zh-CN" sz="1050" kern="100" dirty="0">
              <a:solidFill>
                <a:srgbClr val="C00000"/>
              </a:solidFill>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2">
                                            <p:txEl>
                                              <p:pRg st="0" end="0"/>
                                            </p:txEl>
                                          </p:spTgt>
                                        </p:tgtEl>
                                      </p:cBhvr>
                                    </p:animEffect>
                                    <p:set>
                                      <p:cBhvr>
                                        <p:cTn id="27" dur="1" fill="hold">
                                          <p:stCondLst>
                                            <p:cond delay="499"/>
                                          </p:stCondLst>
                                        </p:cTn>
                                        <p:tgtEl>
                                          <p:spTgt spid="12">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2">
                                            <p:txEl>
                                              <p:pRg st="1" end="1"/>
                                            </p:txEl>
                                          </p:spTgt>
                                        </p:tgtEl>
                                      </p:cBhvr>
                                    </p:animEffect>
                                    <p:set>
                                      <p:cBhvr>
                                        <p:cTn id="30" dur="1" fill="hold">
                                          <p:stCondLst>
                                            <p:cond delay="499"/>
                                          </p:stCondLst>
                                        </p:cTn>
                                        <p:tgtEl>
                                          <p:spTgt spid="12">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2">
                                            <p:txEl>
                                              <p:pRg st="2" end="2"/>
                                            </p:txEl>
                                          </p:spTgt>
                                        </p:tgtEl>
                                      </p:cBhvr>
                                    </p:animEffect>
                                    <p:set>
                                      <p:cBhvr>
                                        <p:cTn id="33" dur="1" fill="hold">
                                          <p:stCondLst>
                                            <p:cond delay="499"/>
                                          </p:stCondLst>
                                        </p:cTn>
                                        <p:tgtEl>
                                          <p:spTgt spid="12">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2">
                                            <p:txEl>
                                              <p:pRg st="3" end="3"/>
                                            </p:txEl>
                                          </p:spTgt>
                                        </p:tgtEl>
                                      </p:cBhvr>
                                    </p:animEffect>
                                    <p:set>
                                      <p:cBhvr>
                                        <p:cTn id="36" dur="1" fill="hold">
                                          <p:stCondLst>
                                            <p:cond delay="499"/>
                                          </p:stCondLst>
                                        </p:cTn>
                                        <p:tgtEl>
                                          <p:spTgt spid="12">
                                            <p:txEl>
                                              <p:pRg st="3" end="3"/>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1158636"/>
            <a:ext cx="11103913" cy="3918505"/>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赏析表达技巧一直是高考考查的重点之一。经过一轮复习，考生已初步建立起表达技巧的知识体系，掌握住了答题的两个环节：指出所用的手法，分析表达效果。可是在实际过程中依然存在着判断不准、切入不全、不会分析表达效果等问题。因此，二轮复习一方面要继续强化记忆有关表达技巧的知识清单，另一方面要在审题答题的各个环节上加强训练，以期实实在在地提高欣赏水平。</a:t>
            </a:r>
            <a:endParaRPr lang="zh-CN" altLang="zh-CN" sz="1050" kern="100" dirty="0">
              <a:effectLst/>
              <a:latin typeface="宋体" panose="02010600030101010101" pitchFamily="2" charset="-122"/>
              <a:cs typeface="Courier New"/>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9060101010101" pitchFamily="49" charset="-122"/>
                  <a:ea typeface="黑体" panose="02010609060101010101" pitchFamily="49" charset="-122"/>
                </a:rPr>
                <a:t>问题直击</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高清图片\8.5\e8e8f14acdcdc59fca43c88dd779ea03.jpg"/>
          <p:cNvPicPr>
            <a:picLocks noChangeAspect="1" noChangeArrowheads="1"/>
          </p:cNvPicPr>
          <p:nvPr/>
        </p:nvPicPr>
        <p:blipFill rotWithShape="1">
          <a:blip r:embed="rId1">
            <a:extLst>
              <a:ext uri="{28A0092B-C50C-407E-A947-70E740481C1C}">
                <a14:useLocalDpi xmlns:a14="http://schemas.microsoft.com/office/drawing/2010/main" val="0"/>
              </a:ext>
            </a:extLst>
          </a:blip>
          <a:srcRect l="65646" t="3347"/>
          <a:stretch>
            <a:fillRect/>
          </a:stretch>
        </p:blipFill>
        <p:spPr bwMode="auto">
          <a:xfrm flipH="1">
            <a:off x="8289354" y="0"/>
            <a:ext cx="3901059" cy="685958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Ⅱ</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326626" y="3069754"/>
              <a:ext cx="5280748"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anose="020B0503020204020204" pitchFamily="34" charset="-122"/>
                  <a:ea typeface="微软雅黑" panose="020B0503020204020204" pitchFamily="34" charset="-122"/>
                </a:rPr>
                <a:t>读文答题</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精细突破</a:t>
              </a:r>
              <a:endParaRPr lang="zh-CN" altLang="en-US" sz="4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高清图片\8.5\554019_青海湖.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5541" t="11925"/>
          <a:stretch>
            <a:fillRect/>
          </a:stretch>
        </p:blipFill>
        <p:spPr bwMode="auto">
          <a:xfrm>
            <a:off x="8294685" y="0"/>
            <a:ext cx="3895727"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Ⅰ</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278782" y="3030596"/>
              <a:ext cx="5272500"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anose="020B0503020204020204" pitchFamily="34" charset="-122"/>
                  <a:ea typeface="微软雅黑" panose="020B0503020204020204" pitchFamily="34" charset="-122"/>
                </a:rPr>
                <a:t>把脉学情</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准确诊断</a:t>
              </a:r>
              <a:endParaRPr lang="zh-CN" altLang="en-US" sz="4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4245" y="476167"/>
            <a:ext cx="11081922" cy="5905955"/>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一、定点精读</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赏析表达技巧题一般给出的材料都是局部画线文字。文字虽然不多，但从答题需要看必须要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定点精读</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体察文本，品味语境：既要品读所给材料的上下文字，更要在对所给材料精读时进行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四问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，即从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时间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地点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特征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等四个视角设问，尤其是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格外重要，分清它是景物描写还是人物描写还是兼而有之，对下一步判断技巧至关重要。对重点语句做到四个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关注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，即关注句中的重要词语，关注句子的结构方式，关注句子成分或句间关系，关注句子的位置。</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7129" y="477466"/>
            <a:ext cx="11236155" cy="5857477"/>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二、审题细致</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赏析表达技巧题常见的提问方式有：赏析画线句子的表达特色、赏析画线句子、赏析描写方法和效果、在语言运用上有何特点等。审题要审题型、范围、步骤、数量和角度。这里尤其对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角度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要细致。所谓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角度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，就是要求你从哪个</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些</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角度赏析。通常的角度有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定向</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明确要求是从修辞、描写、语言等角度赏析</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多向</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不规定角度，可以从修辞、表现手法、语言等多角度切入</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角度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的另一层含义是根据语言材料内容确定从景物描写还是人物描写或者兼而有之的角度切入赏析。</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4586" y="621482"/>
            <a:ext cx="11161240" cy="5293733"/>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三、答题全面、实在</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en-US" altLang="zh-CN" sz="2800" b="1" kern="100" dirty="0" smtClean="0">
                <a:latin typeface="Times New Roman" panose="02020603050405020304"/>
                <a:ea typeface="华文细黑"/>
                <a:cs typeface="Courier New"/>
              </a:rPr>
              <a:t>1.</a:t>
            </a:r>
            <a:r>
              <a:rPr lang="zh-CN" altLang="zh-CN" sz="2800" b="1" kern="100" dirty="0" smtClean="0">
                <a:latin typeface="Times New Roman" panose="02020603050405020304"/>
                <a:ea typeface="华文细黑"/>
                <a:cs typeface="Times New Roman" panose="02020603050405020304"/>
              </a:rPr>
              <a:t>判断表达技巧要准确、全面</a:t>
            </a:r>
            <a:endParaRPr lang="zh-CN" altLang="zh-CN" sz="1050" b="1" kern="100" dirty="0" smtClean="0">
              <a:latin typeface="宋体" panose="02010600030101010101" pitchFamily="2" charset="-122"/>
              <a:cs typeface="Courier New"/>
            </a:endParaRPr>
          </a:p>
          <a:p>
            <a:pPr algn="just">
              <a:lnSpc>
                <a:spcPct val="150000"/>
              </a:lnSpc>
              <a:spcAft>
                <a:spcPts val="0"/>
              </a:spcAft>
            </a:pPr>
            <a:r>
              <a:rPr lang="en-US" altLang="zh-CN" sz="2800" kern="100" dirty="0" smtClean="0">
                <a:latin typeface="Times New Roman" panose="02020603050405020304"/>
                <a:ea typeface="华文细黑"/>
                <a:cs typeface="Courier New"/>
              </a:rPr>
              <a:t>(</a:t>
            </a: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准确掌握三个层面技巧术语</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景物描写方法，包括描写景物的两个角度，一是观察角度，是由远及近还是由高到低等，二是感官角度，是视觉、听觉结合还是有味觉、触觉等；描写景物的方法，包括动静结合、虚实结合、正侧结合、点面结合、声色结合等；运用修辞手法和表现手法，如比拟、排比及对比、衬托、想象等</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69840" y="1269554"/>
            <a:ext cx="11050733"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刻画形象方法，尤其是具有动态感强的表现方法，如肖像描写中的神情描写，语言描写中的习惯性语言，动作描写中的举手投足，心理描写中的内心独白，环境描写中的细节、镜头等。</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语言艺术特点，主要包括用词之美</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是否精心使用动词、形容词、</a:t>
            </a:r>
            <a:r>
              <a:rPr lang="zh-CN" altLang="zh-CN" sz="2800" kern="100" dirty="0">
                <a:latin typeface="宋体" panose="02010600030101010101" pitchFamily="2" charset="-122"/>
                <a:ea typeface="Times New Roman" panose="02020603050405020304"/>
                <a:cs typeface="Courier New"/>
              </a:rPr>
              <a:t> </a:t>
            </a:r>
            <a:r>
              <a:rPr lang="zh-CN" altLang="zh-CN" sz="2800" kern="100" dirty="0">
                <a:latin typeface="Times New Roman" panose="02020603050405020304"/>
                <a:ea typeface="华文细黑"/>
                <a:cs typeface="Times New Roman" panose="02020603050405020304"/>
              </a:rPr>
              <a:t>叠字及化用古语或成语等</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、句式之美</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长短句、整散句等</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、风格之美</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是否通俗活泼、含蓄典雅等</a:t>
            </a:r>
            <a:r>
              <a:rPr lang="en-US" altLang="zh-CN" sz="2800" kern="100" dirty="0">
                <a:latin typeface="Times New Roman" panose="02020603050405020304"/>
                <a:ea typeface="华文细黑"/>
                <a:cs typeface="Courier New"/>
              </a:rPr>
              <a:t>)</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69840" y="1197546"/>
            <a:ext cx="11050733"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a:rPr>
              <a:t>(2)</a:t>
            </a:r>
            <a:r>
              <a:rPr lang="zh-CN" altLang="zh-CN" sz="2800" kern="100" dirty="0" smtClean="0">
                <a:latin typeface="Times New Roman" panose="02020603050405020304"/>
                <a:ea typeface="华文细黑"/>
                <a:cs typeface="Times New Roman" panose="02020603050405020304"/>
              </a:rPr>
              <a:t>多向赏析判断要全面。</a:t>
            </a:r>
            <a:endParaRPr lang="zh-CN" altLang="zh-CN" sz="1050" kern="100" dirty="0" smtClean="0">
              <a:latin typeface="宋体" panose="02010600030101010101" pitchFamily="2" charset="-122"/>
              <a:cs typeface="Courier New"/>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赏析表达技巧题一般都是多向切入，考生在此出现的问题最多，只是列出简单几个技巧名称，其他的技巧说不出来。在此，我们当然反对把所有的技巧都写上去的做法，但在</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全面</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上还是讲究技巧的：优先切入，修辞手法和表现手法；联系前后文，主要考虑表现手法；文字量过多，不忘表达方式角度。</a:t>
            </a:r>
            <a:endParaRPr lang="zh-CN" altLang="zh-CN" sz="1050" kern="100" dirty="0" smtClean="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4407" y="333450"/>
            <a:ext cx="11050733"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2.</a:t>
            </a:r>
            <a:r>
              <a:rPr lang="zh-CN" altLang="zh-CN" sz="2800" b="1" kern="100" dirty="0">
                <a:latin typeface="Times New Roman" panose="02020603050405020304"/>
                <a:ea typeface="华文细黑"/>
                <a:cs typeface="Times New Roman" panose="02020603050405020304"/>
              </a:rPr>
              <a:t>分析表达效果要实在</a:t>
            </a:r>
            <a:endParaRPr lang="zh-CN" altLang="zh-CN" sz="1050" b="1"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必须与内容相结合。只用一些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生动形象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类的套话，分析表达效果定会空泛，所以一定要结合着分析所表达的内容，坚持内容与形式的一致性。要记住一点：不管作者选择什么样的方法技巧，都是为了把所写的人或事、所抒的情、所阐发的道理，明白清楚地告诉读者。</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必须与语言相结合。书面解答时，要从画线部分抓住一些核心信息、关键词句，准确地引述于分析中。这样做，可以避免术语堆砌、内容空泛。另外，有时与文章结构结合，分析其结构效果。当然，这要根据其位置特点而定。</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1053530"/>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华文细黑"/>
                <a:cs typeface="Courier New"/>
              </a:rPr>
              <a:t>阅读下面的文字，完成文后题目。</a:t>
            </a:r>
            <a:endParaRPr lang="zh-CN" altLang="zh-CN" sz="2800" b="1" kern="100" dirty="0">
              <a:solidFill>
                <a:srgbClr val="0000FF"/>
              </a:solidFill>
              <a:latin typeface="Times New Roman" panose="02020603050405020304"/>
              <a:ea typeface="华文细黑"/>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7" name="矩形 6"/>
          <p:cNvSpPr/>
          <p:nvPr/>
        </p:nvSpPr>
        <p:spPr>
          <a:xfrm>
            <a:off x="550590" y="1845618"/>
            <a:ext cx="11161240" cy="4001071"/>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我前不久去了北大，去了清华。我给学子们讲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孤独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。当然，作为日本文学教授和村上作品译者，我讲得多的还是村上春树的孤独。最后经久不息的掌声说明了演讲的成功。</a:t>
            </a:r>
            <a:endParaRPr lang="zh-CN" altLang="zh-CN" sz="1050" kern="100" dirty="0">
              <a:latin typeface="宋体" panose="02010600030101010101" pitchFamily="2" charset="-122"/>
              <a:cs typeface="Courier New"/>
            </a:endParaRPr>
          </a:p>
          <a:p>
            <a:pPr indent="723900">
              <a:lnSpc>
                <a:spcPct val="150000"/>
              </a:lnSpc>
            </a:pPr>
            <a:r>
              <a:rPr lang="zh-CN" altLang="zh-CN" sz="2800" kern="100" dirty="0">
                <a:latin typeface="Times New Roman" panose="02020603050405020304"/>
                <a:ea typeface="华文细黑"/>
                <a:cs typeface="Times New Roman" panose="02020603050405020304"/>
              </a:rPr>
              <a:t>演讲完后，正赶上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五一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小长假，我就从北京直接回到乡下老家。今年东北气温回升得快。去年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五一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我回来的时候，到处一片荒凉，而今年已经满目新绿了。</a:t>
            </a:r>
            <a:r>
              <a:rPr lang="zh-CN" altLang="zh-CN" sz="2800" u="heavy" kern="100" dirty="0">
                <a:latin typeface="Times New Roman" panose="02020603050405020304"/>
                <a:ea typeface="华文细黑"/>
                <a:cs typeface="Times New Roman" panose="02020603050405020304"/>
              </a:rPr>
              <a:t>邻院几株一人多高的李子树、樱桃</a:t>
            </a:r>
            <a:r>
              <a:rPr lang="zh-CN" altLang="zh-CN" sz="2800" u="heavy" kern="100" dirty="0" smtClean="0">
                <a:latin typeface="Times New Roman" panose="02020603050405020304"/>
                <a:ea typeface="华文细黑"/>
                <a:cs typeface="Times New Roman" panose="02020603050405020304"/>
              </a:rPr>
              <a:t>树</a:t>
            </a:r>
            <a:endParaRPr lang="zh-CN" altLang="zh-CN" sz="1050" u="heavy"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0986" y="452637"/>
            <a:ext cx="11272852" cy="5857477"/>
          </a:xfrm>
          <a:prstGeom prst="rect">
            <a:avLst/>
          </a:prstGeom>
        </p:spPr>
        <p:txBody>
          <a:bodyPr wrap="square" lIns="121898" tIns="60948" rIns="121898" bIns="60948">
            <a:spAutoFit/>
          </a:bodyPr>
          <a:lstStyle/>
          <a:p>
            <a:pPr algn="just">
              <a:lnSpc>
                <a:spcPct val="150000"/>
              </a:lnSpc>
              <a:spcAft>
                <a:spcPts val="0"/>
              </a:spcAft>
            </a:pPr>
            <a:r>
              <a:rPr lang="zh-CN" altLang="zh-CN" sz="2800" u="heavy" kern="100" dirty="0">
                <a:latin typeface="Times New Roman" panose="02020603050405020304"/>
                <a:ea typeface="华文细黑"/>
                <a:cs typeface="Times New Roman" panose="02020603050405020304"/>
              </a:rPr>
              <a:t>正在开花。未叶先花，开得密密麻麻，白白嫩嫩，雪人似的排列在木篱的另一侧。自家院内去年移栽的海棠也见花了，一朵朵，一簇簇，有的含苞欲放，有的整个绽开。白色，粉色，或白里透粉，或粉里透白；洁净，洗练，矜持，却又顾盼生辉，楚楚动人，难怪古人谓</a:t>
            </a:r>
            <a:r>
              <a:rPr lang="en-US" altLang="zh-CN" sz="2800" u="heavy"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只恐夜深花睡去，故烧高烛照红妆</a:t>
            </a:r>
            <a:r>
              <a:rPr lang="en-US" altLang="zh-CN" sz="2800" u="heavy"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还有，同是去年移栽的一棵山梨树也开花了，只开一簇。数数，有四五朵。白色，纯白。白得那么温润，那么高洁，那么娇贵。为什么只开一簇呢？而且开在树的正中，开在嫩叶初生的枝条顶端。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玉容寂寞泪阑干，梨花一枝春带雨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，古人对花、对梨花之美的感悟和表达真是细腻入微、出神入化。</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4586" y="117426"/>
            <a:ext cx="11161240" cy="6503807"/>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弟弟妹妹们来了，来见我这个大哥。多少沾亲带故的乡亲们也来了，来见我这个远方游子。大半年没见了，见了当然高兴。聊天，吃饭，喝酒，抽烟，聊天。一人问我北大清华演讲有什么收获。于是我讲起那里的男孩女孩对我讲的内容多么感兴趣，反响多么热烈，多么让我感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讲着讲着，我陡然发现他们完全心不在焉。怎么回事呢？不是问我有什么收获吗？一个妹妹开口了：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大哥，人家问你收获多少钞票？你看你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接下去，他们索性把我晾在一边，开始谈麻将，谁谁赢了多少，某某输了多少，谁谁脑梗后脑袋转动不灵输了四五千，某某输了又不认账结果不欢而散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忽然，我涌起一股孤独感。我悄然离席，独自面对海棠花、面对蒲公英久久注视</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2416" y="659186"/>
            <a:ext cx="11385581" cy="2626592"/>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或许还是村上春树说得对：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无论置身何处，我们的某一部分都是异乡人。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是的，我有可能正在成为之于故乡的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异乡人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，成为亲人中的孤独者。抑或，故乡的某一部分正在化为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异乡</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23900" algn="r">
              <a:lnSpc>
                <a:spcPct val="150000"/>
              </a:lnSpc>
              <a:spcAft>
                <a:spcPts val="0"/>
              </a:spcAft>
            </a:pPr>
            <a:r>
              <a:rPr lang="en-US" altLang="zh-CN" sz="2800" kern="100" dirty="0" smtClean="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节选自林少华《故乡中的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异乡人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》，有删改</a:t>
            </a:r>
            <a:r>
              <a:rPr lang="en-US" altLang="zh-CN" sz="2800" kern="100" dirty="0">
                <a:latin typeface="Times New Roman" panose="02020603050405020304"/>
                <a:ea typeface="华文细黑"/>
                <a:cs typeface="Courier New"/>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004" y="159250"/>
            <a:ext cx="11417715"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华文细黑"/>
                <a:cs typeface="Times New Roman" panose="02020603050405020304"/>
              </a:rPr>
              <a:t>一、阅读下面的文字，完成文后题目。</a:t>
            </a:r>
            <a:endParaRPr lang="zh-CN" altLang="zh-CN" sz="2800" b="1" kern="100" dirty="0">
              <a:solidFill>
                <a:srgbClr val="0000FF"/>
              </a:solidFill>
              <a:latin typeface="Times New Roman" panose="02020603050405020304"/>
              <a:ea typeface="华文细黑"/>
              <a:cs typeface="Times New Roman" panose="02020603050405020304"/>
            </a:endParaRPr>
          </a:p>
        </p:txBody>
      </p:sp>
      <p:sp>
        <p:nvSpPr>
          <p:cNvPr id="3" name="矩形 2"/>
          <p:cNvSpPr/>
          <p:nvPr/>
        </p:nvSpPr>
        <p:spPr>
          <a:xfrm>
            <a:off x="390004" y="1016381"/>
            <a:ext cx="11417715" cy="529373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挺拔之姿</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朱以</a:t>
            </a:r>
            <a:r>
              <a:rPr lang="zh-CN" altLang="zh-CN" sz="2800" kern="100" dirty="0" smtClean="0">
                <a:latin typeface="Times New Roman" panose="02020603050405020304"/>
                <a:ea typeface="华文细黑"/>
                <a:cs typeface="Times New Roman" panose="02020603050405020304"/>
              </a:rPr>
              <a:t>撒</a:t>
            </a:r>
            <a:endParaRPr lang="zh-CN" altLang="zh-CN" sz="1050" kern="100" dirty="0" smtClean="0">
              <a:latin typeface="宋体" panose="02010600030101010101" pitchFamily="2" charset="-122"/>
              <a:cs typeface="Courier New"/>
            </a:endParaRPr>
          </a:p>
          <a:p>
            <a:pPr indent="723900"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晋人普遍有好竹之癖，打开魏晋艺术史册，一群生机勃勃我行我素的人就涌了出来，在山阴道上的竹林深处，放浪形骸，快然自足，得大自在。</a:t>
            </a:r>
            <a:endParaRPr lang="en-US" altLang="zh-CN" sz="2800" kern="100" dirty="0" smtClean="0">
              <a:latin typeface="Times New Roman" panose="02020603050405020304"/>
              <a:ea typeface="华文细黑"/>
              <a:cs typeface="Times New Roman" panose="02020603050405020304"/>
            </a:endParaRPr>
          </a:p>
          <a:p>
            <a:pPr indent="723900" algn="just">
              <a:lnSpc>
                <a:spcPct val="150000"/>
              </a:lnSpc>
              <a:spcAft>
                <a:spcPts val="0"/>
              </a:spcAft>
            </a:pPr>
            <a:r>
              <a:rPr lang="zh-CN" altLang="zh-CN" sz="2800" kern="100" dirty="0">
                <a:solidFill>
                  <a:prstClr val="black"/>
                </a:solidFill>
                <a:latin typeface="Times New Roman" panose="02020603050405020304"/>
                <a:ea typeface="华文细黑"/>
                <a:cs typeface="Times New Roman" panose="02020603050405020304"/>
              </a:rPr>
              <a:t>这当然是我三十几岁以后才意识到的。我和魏晋间人相近之处，就是有过比较长的山野生活，与竹相近。常常会站在山顶，看山峦连绵起伏，竹海无际。那时我想着自己的出路，如果能像一竿竹子这般凌空</a:t>
            </a:r>
            <a:r>
              <a:rPr lang="zh-CN" altLang="zh-CN" sz="2800" kern="100" dirty="0" smtClean="0">
                <a:solidFill>
                  <a:prstClr val="black"/>
                </a:solidFill>
                <a:latin typeface="Times New Roman" panose="02020603050405020304"/>
                <a:ea typeface="华文细黑"/>
                <a:cs typeface="Times New Roman" panose="02020603050405020304"/>
              </a:rPr>
              <a:t>而</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5755" y="837506"/>
            <a:ext cx="1163649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请赏析文中画线的部分。</a:t>
            </a:r>
            <a:endParaRPr lang="zh-CN" altLang="zh-CN" sz="1050" kern="100" dirty="0">
              <a:effectLst/>
              <a:latin typeface="宋体" panose="02010600030101010101" pitchFamily="2" charset="-122"/>
              <a:cs typeface="Courier New"/>
            </a:endParaRPr>
          </a:p>
        </p:txBody>
      </p:sp>
      <p:sp>
        <p:nvSpPr>
          <p:cNvPr id="3" name="矩形 2"/>
          <p:cNvSpPr/>
          <p:nvPr/>
        </p:nvSpPr>
        <p:spPr>
          <a:xfrm>
            <a:off x="255755" y="1527548"/>
            <a:ext cx="11636493" cy="397031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从描写角度看，采用多角度的描写，写出花的形态、颜色和气质</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从修辞看，运用比喻</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如</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雪人似的</a:t>
            </a:r>
            <a:r>
              <a:rPr lang="en-US" altLang="zh-CN" sz="2800" kern="100" dirty="0">
                <a:solidFill>
                  <a:srgbClr val="C00000"/>
                </a:solidFill>
                <a:latin typeface="宋体" panose="02010600030101010101" pitchFamily="2" charset="-122"/>
                <a:ea typeface="华文细黑"/>
                <a:cs typeface="Times New Roman" panose="02020603050405020304"/>
              </a:rPr>
              <a:t>”</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、拟人</a:t>
            </a:r>
            <a:r>
              <a:rPr lang="en-US" altLang="zh-CN" sz="2800" kern="100" dirty="0">
                <a:solidFill>
                  <a:srgbClr val="C00000"/>
                </a:solidFill>
                <a:latin typeface="Times New Roman" panose="02020603050405020304"/>
                <a:ea typeface="华文细黑"/>
                <a:cs typeface="Courier New"/>
              </a:rPr>
              <a:t>(</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顾盼生辉</a:t>
            </a:r>
            <a:r>
              <a:rPr lang="en-US" altLang="zh-CN" sz="2800" kern="100" dirty="0">
                <a:solidFill>
                  <a:srgbClr val="C00000"/>
                </a:solidFill>
                <a:latin typeface="宋体" panose="02010600030101010101" pitchFamily="2" charset="-122"/>
                <a:ea typeface="华文细黑"/>
                <a:cs typeface="Times New Roman" panose="02020603050405020304"/>
              </a:rPr>
              <a:t>”</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、引用</a:t>
            </a:r>
            <a:r>
              <a:rPr lang="en-US" altLang="zh-CN" sz="2800" kern="100" dirty="0">
                <a:solidFill>
                  <a:srgbClr val="C00000"/>
                </a:solidFill>
                <a:latin typeface="Times New Roman" panose="02020603050405020304"/>
                <a:ea typeface="华文细黑"/>
                <a:cs typeface="Courier New"/>
              </a:rPr>
              <a:t>(</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只恐夜深花睡去，故烧高烛照红妆</a:t>
            </a:r>
            <a:r>
              <a:rPr lang="en-US" altLang="zh-CN" sz="2800" kern="100" dirty="0">
                <a:solidFill>
                  <a:srgbClr val="C00000"/>
                </a:solidFill>
                <a:latin typeface="宋体" panose="02010600030101010101" pitchFamily="2" charset="-122"/>
                <a:ea typeface="华文细黑"/>
                <a:cs typeface="Times New Roman" panose="02020603050405020304"/>
              </a:rPr>
              <a:t>”</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等手法，写出花的</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白白嫩嫩</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楚楚动人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，以及对花的欣赏与喜爱</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从语言风格看，多用短句和叠词，表达灵动</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④</a:t>
            </a:r>
            <a:r>
              <a:rPr lang="zh-CN" altLang="zh-CN" sz="2800" kern="100" dirty="0">
                <a:solidFill>
                  <a:srgbClr val="C00000"/>
                </a:solidFill>
                <a:latin typeface="Times New Roman" panose="02020603050405020304"/>
                <a:ea typeface="华文细黑"/>
                <a:cs typeface="Times New Roman" panose="02020603050405020304"/>
              </a:rPr>
              <a:t>从结构看，与后文的梨花寂寞作对比，以繁华的热闹衬托山梨的孤独。</a:t>
            </a:r>
            <a:endParaRPr lang="zh-CN" altLang="zh-CN" sz="1050" kern="100" dirty="0">
              <a:solidFill>
                <a:srgbClr val="C00000"/>
              </a:solidFill>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693490"/>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华文细黑"/>
                <a:cs typeface="Courier New"/>
              </a:rPr>
              <a:t>阅读下面的文字，完成文后题目。</a:t>
            </a:r>
            <a:endParaRPr lang="zh-CN" altLang="zh-CN" sz="2800" b="1" kern="100" dirty="0">
              <a:solidFill>
                <a:srgbClr val="0000FF"/>
              </a:solidFill>
              <a:latin typeface="Times New Roman" panose="02020603050405020304"/>
              <a:ea typeface="华文细黑"/>
              <a:cs typeface="Courier New"/>
            </a:endParaRPr>
          </a:p>
        </p:txBody>
      </p:sp>
      <p:sp>
        <p:nvSpPr>
          <p:cNvPr id="7" name="矩形 6"/>
          <p:cNvSpPr/>
          <p:nvPr/>
        </p:nvSpPr>
        <p:spPr>
          <a:xfrm>
            <a:off x="550590" y="1413570"/>
            <a:ext cx="11050733" cy="4647402"/>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炒米这东西实在说不上有什么好吃。家常预备，不过取其方便。用开水一泡，马上就可以吃。在没有什么东西好吃的时候，泡一碗，可代早晚茶。来了平常的客人，泡一碗，也算是点心。郑板桥说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穷亲戚朋友到门，先泡一大碗炒米送手中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，也是说其省事，比下一碗挂面还要简单。炒米是吃不饱人的。一大碗，其实没有多少东西。我们那里吃泡炒米，一般是抓上一把白糖，如板桥所说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佐以酱姜一</a:t>
            </a:r>
            <a:r>
              <a:rPr lang="zh-CN" altLang="zh-CN" sz="2800" kern="100" dirty="0" smtClean="0">
                <a:latin typeface="Times New Roman" panose="02020603050405020304"/>
                <a:ea typeface="华文细黑"/>
                <a:cs typeface="Times New Roman" panose="02020603050405020304"/>
              </a:rPr>
              <a:t>小</a:t>
            </a:r>
            <a:r>
              <a:rPr lang="zh-CN" altLang="zh-CN" sz="2800" kern="100" dirty="0">
                <a:latin typeface="Times New Roman" panose="02020603050405020304"/>
                <a:ea typeface="华文细黑"/>
                <a:cs typeface="Times New Roman" panose="02020603050405020304"/>
              </a:rPr>
              <a:t>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，也有，少。我现在岁数大了，如有人请我吃泡炒米，我倒</a:t>
            </a:r>
            <a:r>
              <a:rPr lang="zh-CN" altLang="zh-CN" sz="2800" kern="100" dirty="0" smtClean="0">
                <a:latin typeface="Times New Roman" panose="02020603050405020304"/>
                <a:ea typeface="华文细黑"/>
                <a:cs typeface="Times New Roman" panose="02020603050405020304"/>
              </a:rPr>
              <a:t>宁</a:t>
            </a:r>
            <a:r>
              <a:rPr lang="zh-CN" altLang="zh-CN" sz="2800" kern="100" dirty="0">
                <a:latin typeface="Times New Roman" panose="02020603050405020304"/>
                <a:ea typeface="华文细黑"/>
                <a:cs typeface="Times New Roman" panose="02020603050405020304"/>
              </a:rPr>
              <a:t>愿</a:t>
            </a:r>
            <a:endParaRPr lang="zh-CN" altLang="zh-CN" sz="2800" kern="100" dirty="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7081" y="312312"/>
            <a:ext cx="11050733"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来一小碟酱生姜，</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最好滴几滴香油，那倒是还有点意思的。另外还有一种吃法，用猪油煎两个嫩荷包蛋</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我们那里叫作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蛋瘪子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，抓一把炒米和在一起吃。这种食品是只有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惯宝宝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才能吃得到的。谁家要是老给孩子吃这种东西，街坊就会有议论的</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节选自汪曾祺《故乡的食物》，有删改</a:t>
            </a:r>
            <a:r>
              <a:rPr lang="en-US" altLang="zh-CN" sz="2800" kern="100" dirty="0">
                <a:latin typeface="Times New Roman" panose="02020603050405020304"/>
                <a:ea typeface="华文细黑"/>
                <a:cs typeface="Courier New"/>
              </a:rPr>
              <a:t>)</a:t>
            </a:r>
            <a:endParaRPr lang="zh-CN" altLang="zh-CN" sz="1050" kern="100" dirty="0">
              <a:effectLst/>
              <a:latin typeface="宋体" panose="02010600030101010101" pitchFamily="2" charset="-122"/>
              <a:cs typeface="Courier New"/>
            </a:endParaRPr>
          </a:p>
        </p:txBody>
      </p:sp>
      <p:sp>
        <p:nvSpPr>
          <p:cNvPr id="3" name="矩形 2"/>
          <p:cNvSpPr/>
          <p:nvPr/>
        </p:nvSpPr>
        <p:spPr>
          <a:xfrm>
            <a:off x="517081" y="3501802"/>
            <a:ext cx="11050733"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请简要分析该段的语言特点。</a:t>
            </a:r>
            <a:endParaRPr lang="zh-CN" altLang="zh-CN" sz="1050" kern="100" dirty="0">
              <a:effectLst/>
              <a:latin typeface="宋体" panose="02010600030101010101" pitchFamily="2" charset="-122"/>
              <a:cs typeface="Courier New"/>
            </a:endParaRPr>
          </a:p>
        </p:txBody>
      </p:sp>
      <p:sp>
        <p:nvSpPr>
          <p:cNvPr id="4" name="矩形 3"/>
          <p:cNvSpPr/>
          <p:nvPr/>
        </p:nvSpPr>
        <p:spPr>
          <a:xfrm>
            <a:off x="517081" y="4202543"/>
            <a:ext cx="11050733" cy="2031325"/>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该段文字平淡质朴，不事雕琢</a:t>
            </a:r>
            <a:r>
              <a:rPr lang="zh-CN" altLang="zh-CN" sz="2800" kern="100" dirty="0" smtClean="0">
                <a:solidFill>
                  <a:srgbClr val="C00000"/>
                </a:solidFill>
                <a:latin typeface="Times New Roman" panose="02020603050405020304"/>
                <a:ea typeface="华文细黑"/>
                <a:cs typeface="Times New Roman" panose="02020603050405020304"/>
              </a:rPr>
              <a:t>：</a:t>
            </a:r>
            <a:r>
              <a:rPr lang="en-US" altLang="zh-CN" sz="2800" kern="100" dirty="0" smtClean="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多用短句</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多用民间鲜活的口语，少用修辞</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多是聊天谈话的语气，如叙家常。</a:t>
            </a:r>
            <a:endParaRPr lang="zh-CN" altLang="zh-CN" sz="1050" kern="100" dirty="0">
              <a:solidFill>
                <a:srgbClr val="C00000"/>
              </a:solidFill>
              <a:effectLst/>
              <a:latin typeface="宋体" panose="02010600030101010101" pitchFamily="2" charset="-122"/>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 name="图片 5">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8309" y="477466"/>
            <a:ext cx="11324037" cy="5940063"/>
          </a:xfrm>
          <a:prstGeom prst="rect">
            <a:avLst/>
          </a:prstGeom>
        </p:spPr>
        <p:txBody>
          <a:bodyPr wrap="square" lIns="121898" tIns="60948" rIns="121898" bIns="60948">
            <a:spAutoFit/>
          </a:bodyPr>
          <a:lstStyle/>
          <a:p>
            <a:pPr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起那就好了。竹海里纤尘不染，枝叶让天水洗净，摇曳中偶尔闪过阳光的亮泽，它们的顶端是最先接触到每一天太阳的光芒的，不禁使我艳羡。山野稼穑，先是基于温饱的认识</a:t>
            </a:r>
            <a:r>
              <a:rPr lang="en-US" altLang="zh-CN" sz="2800" kern="100" dirty="0">
                <a:solidFill>
                  <a:prstClr val="black"/>
                </a:solidFill>
                <a:latin typeface="Times New Roman" panose="02020603050405020304"/>
                <a:ea typeface="华文细黑"/>
                <a:cs typeface="Courier New"/>
              </a:rPr>
              <a:t>——</a:t>
            </a:r>
            <a:r>
              <a:rPr lang="zh-CN" altLang="zh-CN" sz="2800" kern="100" dirty="0">
                <a:solidFill>
                  <a:prstClr val="black"/>
                </a:solidFill>
                <a:latin typeface="Times New Roman" panose="02020603050405020304"/>
                <a:ea typeface="华文细黑"/>
                <a:cs typeface="Times New Roman" panose="02020603050405020304"/>
              </a:rPr>
              <a:t>每一竿竹都可以构成生存的支架</a:t>
            </a:r>
            <a:r>
              <a:rPr lang="zh-CN" altLang="zh-CN" sz="2800" kern="100" dirty="0" smtClean="0">
                <a:solidFill>
                  <a:prstClr val="black"/>
                </a:solidFill>
                <a:latin typeface="Times New Roman" panose="02020603050405020304"/>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把</a:t>
            </a:r>
            <a:r>
              <a:rPr lang="zh-CN" altLang="zh-CN" sz="2800" kern="100" dirty="0">
                <a:latin typeface="Times New Roman" panose="02020603050405020304"/>
                <a:ea typeface="华文细黑"/>
                <a:cs typeface="Times New Roman" panose="02020603050405020304"/>
              </a:rPr>
              <a:t>一个个家庭托住，不至于坠入饥寒之中。而每一枚笋，春日之笋也罢，冬日之笋也罢，对于一位腹内空洞的人而言，简单地烹调之后，无异于美味了。那些没有成为餐桌美味者，不舍昼夜继续伸长，令人仰望。那些被山农认为是成熟了的竹子，在叮叮咚咚的刀斧声中倒下，削去枝叶，顺着规划好的坡道滑下，被长长的平板车载着，进入再加工的程序</a:t>
            </a:r>
            <a:r>
              <a:rPr lang="zh-CN" altLang="zh-CN" sz="2800" kern="100" dirty="0" smtClean="0">
                <a:latin typeface="Times New Roman" panose="02020603050405020304"/>
                <a:ea typeface="华文细黑"/>
                <a:cs typeface="Times New Roman" panose="02020603050405020304"/>
              </a:rPr>
              <a:t>。</a:t>
            </a:r>
            <a:r>
              <a:rPr lang="zh-CN" altLang="zh-CN" sz="2800" u="heavy" kern="100" dirty="0" smtClean="0">
                <a:latin typeface="Times New Roman" panose="02020603050405020304"/>
                <a:ea typeface="华文细黑"/>
                <a:cs typeface="Times New Roman" panose="02020603050405020304"/>
              </a:rPr>
              <a:t>和竹子一样，人也是善于生存的植物，贫瘠清苦中也会挣扎着生长。我注</a:t>
            </a:r>
            <a:endParaRPr lang="en-US" altLang="zh-CN" sz="2800" u="heavy"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6355" y="524074"/>
            <a:ext cx="11211918" cy="5293733"/>
          </a:xfrm>
          <a:prstGeom prst="rect">
            <a:avLst/>
          </a:prstGeom>
        </p:spPr>
        <p:txBody>
          <a:bodyPr wrap="square" lIns="121898" tIns="60948" rIns="121898" bIns="60948">
            <a:spAutoFit/>
          </a:bodyPr>
          <a:lstStyle/>
          <a:p>
            <a:pPr algn="just">
              <a:lnSpc>
                <a:spcPct val="150000"/>
              </a:lnSpc>
            </a:pPr>
            <a:r>
              <a:rPr lang="zh-CN" altLang="zh-CN" sz="2800" u="heavy" kern="100" dirty="0">
                <a:latin typeface="Times New Roman" panose="02020603050405020304"/>
                <a:ea typeface="华文细黑"/>
                <a:cs typeface="Times New Roman" panose="02020603050405020304"/>
              </a:rPr>
              <a:t>意到一些竹子的确没有长好，是吃力地拱出石块的，此后也就一直不能顺畅，总是被压制着扭曲着，不禁让人生出怜悯。只是我一直认为它会更具备倔强的美感，它的根后来制成了一个老者形象的工艺品，比其他的更有铁枝虬干的峥嵘了</a:t>
            </a:r>
            <a:r>
              <a:rPr lang="zh-CN" altLang="zh-CN" sz="2800" u="heavy" kern="100" dirty="0" smtClean="0">
                <a:latin typeface="Times New Roman" panose="02020603050405020304"/>
                <a:ea typeface="华文细黑"/>
                <a:cs typeface="Times New Roman" panose="02020603050405020304"/>
              </a:rPr>
              <a:t>。</a:t>
            </a:r>
            <a:endParaRPr lang="en-US" altLang="zh-CN" sz="2800" u="heavy" kern="100" dirty="0" smtClean="0">
              <a:latin typeface="Times New Roman" panose="02020603050405020304"/>
              <a:ea typeface="华文细黑"/>
              <a:cs typeface="Times New Roman" panose="02020603050405020304"/>
            </a:endParaRPr>
          </a:p>
          <a:p>
            <a:pPr indent="723900" algn="just">
              <a:lnSpc>
                <a:spcPct val="150000"/>
              </a:lnSpc>
            </a:pPr>
            <a:r>
              <a:rPr lang="zh-CN" altLang="zh-CN" sz="2800" kern="100" dirty="0">
                <a:latin typeface="Times New Roman" panose="02020603050405020304"/>
                <a:ea typeface="华文细黑"/>
                <a:cs typeface="Times New Roman" panose="02020603050405020304"/>
              </a:rPr>
              <a:t>待到我在鹤峰原度假，已经到了闲适的年龄了。风随夕阳西下而愈加强劲，一些植物已在形态上仓皇失措，叶片翻飞如鸟兽惊散。竹林在随风俯仰中显示了一种从容，在徐徐的摇曳里，山野之风的张狂之力往往被斯文地化解开来。在魏晋的文字中有不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徐徐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的记录，</a:t>
            </a:r>
            <a:endParaRPr lang="zh-CN" altLang="zh-CN" sz="2800" u="heavy"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666151"/>
            <a:ext cx="11374157"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徐徐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看起来只是肢体上的动作，实则是内心的从容优雅。内心慢了，整个人的举止也就慢了，斯文了，有风度了。竹被称为四君子之一，它在四君子中是最为清俊的，风来了，风过了，余韵袅袅。</a:t>
            </a:r>
            <a:endParaRPr lang="zh-CN" altLang="zh-CN" sz="1050" kern="100" dirty="0">
              <a:latin typeface="宋体" panose="02010600030101010101" pitchFamily="2" charset="-122"/>
              <a:cs typeface="Courier New"/>
            </a:endParaRPr>
          </a:p>
          <a:p>
            <a:pPr indent="723900">
              <a:lnSpc>
                <a:spcPct val="150000"/>
              </a:lnSpc>
            </a:pPr>
            <a:r>
              <a:rPr lang="zh-CN" altLang="zh-CN" sz="2800" kern="100" dirty="0">
                <a:latin typeface="Times New Roman" panose="02020603050405020304"/>
                <a:ea typeface="华文细黑"/>
                <a:cs typeface="Times New Roman" panose="02020603050405020304"/>
              </a:rPr>
              <a:t>竹子从笋尖出土就开始了笔直向上的里程，追慕光明，从而略去了许多天下扰攘。竹子作为人格气节的象征是有道理的。屈原的《离骚》充满了香草的芳香，可惜，他写的都是湘沅泽畔之物。他一定离竹林很远吧，要不，他一定会以孤竹自况，向楚怀王表示自己砥节立行的井渫之洁和安穷乐志卓然自异于俗常的格调</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以竹子作为喻体，</a:t>
            </a:r>
            <a:r>
              <a:rPr lang="zh-CN" altLang="zh-CN" sz="2800" kern="100" dirty="0" smtClean="0">
                <a:latin typeface="Times New Roman" panose="02020603050405020304"/>
                <a:ea typeface="华文细黑"/>
                <a:cs typeface="Times New Roman" panose="02020603050405020304"/>
              </a:rPr>
              <a:t>会胜过</a:t>
            </a:r>
            <a:r>
              <a:rPr lang="zh-CN" altLang="zh-CN" sz="2800" kern="100" dirty="0">
                <a:latin typeface="Times New Roman" panose="02020603050405020304"/>
                <a:ea typeface="华文细黑"/>
                <a:cs typeface="Times New Roman" panose="02020603050405020304"/>
              </a:rPr>
              <a:t>那</a:t>
            </a:r>
            <a:endParaRPr lang="zh-CN" altLang="zh-CN" sz="280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9780" y="442059"/>
            <a:ext cx="1115004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些优柔的香草，也会使屈原风骨遒劲，不至于最终绝望而自沉汨罗。当然，竹子在我眼中也有一些孤高兀傲的意象。争相轩邈，思逐风云，都像梁山好汉单干时那般独标奇崛。相比于王维在夜间的竹林里又是弹琴又是长啸，弄得一片喧哗，我则以为竹下独坐静听风来会更与竹默契。李白就是这般静静地坐在敬亭山上的。竹是清肃之物，郑板桥曾在《兰竹石图》上题写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各适其天，各全其性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，认为它是循自然之道的。如果它是一个人，一定是心怀素淡，性喜萧散，有一些不可犯之色。每一个人的内心都会有一个位置来安放一竿竹子，或者一片竹林。所谓风骨，就是内在的支撑。</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2967" y="447700"/>
            <a:ext cx="11374157" cy="5862414"/>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panose="02020603050405020304"/>
                <a:ea typeface="华文细黑"/>
                <a:cs typeface="Times New Roman" panose="02020603050405020304"/>
              </a:rPr>
              <a:t>一个人爱竹，在他笔下会有哪一些流露呢，真要用两个字说道，那就是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了。庾子山《小园赋》中有不少数字，不过最让人欣赏的是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一寸二寸之鱼，三竿两竿之竹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读到此处，清出来了，简也出来了。在魏晋这样一个尚竹时代，竹是环境的背景，也是心境的背景，如果观察他们的雅集轨迹，竹林七贤、金谷宴集、兰亭修禊，都是在茂林修竹间，在这里挥麈清谈、稽古观心，是很有一些清简之趣的。像王羲之的《大道帖》、王献之的《鸭头丸帖》、王</a:t>
            </a:r>
            <a:r>
              <a:rPr lang="zh-CN" altLang="zh-CN" sz="2800" kern="100" dirty="0">
                <a:latin typeface="宋体" panose="02010600030101010101" pitchFamily="2" charset="-122"/>
                <a:ea typeface="华文细黑"/>
                <a:cs typeface="宋体" panose="02010600030101010101" pitchFamily="2" charset="-122"/>
              </a:rPr>
              <a:t>珣</a:t>
            </a:r>
            <a:r>
              <a:rPr lang="zh-CN" altLang="zh-CN" sz="2800" kern="100" dirty="0">
                <a:latin typeface="楷体_GB2312"/>
                <a:ea typeface="华文细黑"/>
                <a:cs typeface="楷体_GB2312"/>
              </a:rPr>
              <a:t>的《伯远帖》，都那么小，</a:t>
            </a:r>
            <a:r>
              <a:rPr lang="zh-CN" altLang="zh-CN" sz="2800" kern="100" dirty="0">
                <a:latin typeface="Times New Roman" panose="02020603050405020304"/>
                <a:ea typeface="华文细黑"/>
                <a:cs typeface="Times New Roman" panose="02020603050405020304"/>
              </a:rPr>
              <a:t>一张便笺般大小，清简出风尘，三笔两笔，精气神都聚于此了。在笔墨清简的背后是唯美的人格</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一个人可以奇点、怪点，也</a:t>
            </a:r>
            <a:r>
              <a:rPr lang="zh-CN" altLang="zh-CN" sz="2800" kern="100" dirty="0" smtClean="0">
                <a:latin typeface="Times New Roman" panose="02020603050405020304"/>
                <a:ea typeface="华文细黑"/>
                <a:cs typeface="Times New Roman" panose="02020603050405020304"/>
              </a:rPr>
              <a:t>可</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7762</Words>
  <Application>WPS 演示</Application>
  <PresentationFormat>自定义</PresentationFormat>
  <Paragraphs>257</Paragraphs>
  <Slides>42</Slides>
  <Notes>31</Notes>
  <HiddenSlides>2</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42</vt:i4>
      </vt:variant>
    </vt:vector>
  </HeadingPairs>
  <TitlesOfParts>
    <vt:vector size="62" baseType="lpstr">
      <vt:lpstr>Arial</vt:lpstr>
      <vt:lpstr>宋体</vt:lpstr>
      <vt:lpstr>Wingdings</vt:lpstr>
      <vt:lpstr>微软雅黑</vt:lpstr>
      <vt:lpstr>Times New Roman</vt:lpstr>
      <vt:lpstr>Times New Roman</vt:lpstr>
      <vt:lpstr>黑体</vt:lpstr>
      <vt:lpstr>华文细黑</vt:lpstr>
      <vt:lpstr>Courier New</vt:lpstr>
      <vt:lpstr>楷体_GB2312</vt:lpstr>
      <vt:lpstr>Calibri</vt:lpstr>
      <vt:lpstr>Arial Unicode MS</vt:lpstr>
      <vt:lpstr>华文细黑</vt:lpstr>
      <vt:lpstr>Broadway</vt:lpstr>
      <vt:lpstr>楷体</vt:lpstr>
      <vt:lpstr>经典繁仿黑</vt:lpstr>
      <vt:lpstr>Cambria Math</vt:lpstr>
      <vt:lpstr>MingLiU</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葡萄鱼蕃茄 </cp:lastModifiedBy>
  <cp:revision>语文备课大师【全免费】</cp:revision>
  <dcterms:created xsi:type="dcterms:W3CDTF">2017-12-13T09:11:46Z</dcterms:created>
  <dcterms:modified xsi:type="dcterms:W3CDTF">2017-12-13T09:11:55Z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