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9" r:id="rId1"/>
    <p:sldMasterId id="2147483687" r:id="rId2"/>
  </p:sldMasterIdLst>
  <p:notesMasterIdLst>
    <p:notesMasterId r:id="rId43"/>
  </p:notesMasterIdLst>
  <p:handoutMasterIdLst>
    <p:handoutMasterId r:id="rId44"/>
  </p:handoutMasterIdLst>
  <p:sldIdLst>
    <p:sldId id="496" r:id="rId3"/>
    <p:sldId id="329" r:id="rId4"/>
    <p:sldId id="361" r:id="rId5"/>
    <p:sldId id="362" r:id="rId6"/>
    <p:sldId id="363" r:id="rId7"/>
    <p:sldId id="340" r:id="rId8"/>
    <p:sldId id="341" r:id="rId9"/>
    <p:sldId id="378" r:id="rId10"/>
    <p:sldId id="471" r:id="rId11"/>
    <p:sldId id="473" r:id="rId12"/>
    <p:sldId id="497" r:id="rId13"/>
    <p:sldId id="498" r:id="rId14"/>
    <p:sldId id="499" r:id="rId15"/>
    <p:sldId id="500" r:id="rId16"/>
    <p:sldId id="344" r:id="rId17"/>
    <p:sldId id="449" r:id="rId18"/>
    <p:sldId id="345" r:id="rId19"/>
    <p:sldId id="447" r:id="rId20"/>
    <p:sldId id="448" r:id="rId21"/>
    <p:sldId id="475" r:id="rId22"/>
    <p:sldId id="501" r:id="rId23"/>
    <p:sldId id="331" r:id="rId24"/>
    <p:sldId id="364" r:id="rId25"/>
    <p:sldId id="416" r:id="rId26"/>
    <p:sldId id="502" r:id="rId27"/>
    <p:sldId id="503" r:id="rId28"/>
    <p:sldId id="366" r:id="rId29"/>
    <p:sldId id="394" r:id="rId30"/>
    <p:sldId id="403" r:id="rId31"/>
    <p:sldId id="404" r:id="rId32"/>
    <p:sldId id="405" r:id="rId33"/>
    <p:sldId id="504" r:id="rId34"/>
    <p:sldId id="506" r:id="rId35"/>
    <p:sldId id="505" r:id="rId36"/>
    <p:sldId id="507" r:id="rId37"/>
    <p:sldId id="508" r:id="rId38"/>
    <p:sldId id="509" r:id="rId39"/>
    <p:sldId id="510" r:id="rId40"/>
    <p:sldId id="511" r:id="rId41"/>
    <p:sldId id="367" r:id="rId42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6438" autoAdjust="0"/>
  </p:normalViewPr>
  <p:slideViewPr>
    <p:cSldViewPr snapToGrid="0">
      <p:cViewPr varScale="1">
        <p:scale>
          <a:sx n="76" d="100"/>
          <a:sy n="76" d="100"/>
        </p:scale>
        <p:origin x="-17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269B-B8F5-47B1-86DA-739D59594CE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9445-B777-4ADD-916A-7DCD7E1224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269B-B8F5-47B1-86DA-739D59594CE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9445-B777-4ADD-916A-7DCD7E1224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269B-B8F5-47B1-86DA-739D59594CE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9445-B777-4ADD-916A-7DCD7E1224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2530" y="2948305"/>
            <a:ext cx="7107555" cy="768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269B-B8F5-47B1-86DA-739D59594CE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9445-B777-4ADD-916A-7DCD7E1224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2530" y="2948305"/>
            <a:ext cx="7107555" cy="768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269B-B8F5-47B1-86DA-739D59594CE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9445-B777-4ADD-916A-7DCD7E1224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269B-B8F5-47B1-86DA-739D59594CE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9445-B777-4ADD-916A-7DCD7E1224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269B-B8F5-47B1-86DA-739D59594CE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9445-B777-4ADD-916A-7DCD7E1224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269B-B8F5-47B1-86DA-739D59594CE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9445-B777-4ADD-916A-7DCD7E1224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269B-B8F5-47B1-86DA-739D59594CE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9445-B777-4ADD-916A-7DCD7E1224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269B-B8F5-47B1-86DA-739D59594CE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9445-B777-4ADD-916A-7DCD7E1224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269B-B8F5-47B1-86DA-739D59594CE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F9445-B777-4ADD-916A-7DCD7E1224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E269B-B8F5-47B1-86DA-739D59594CE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F9445-B777-4ADD-916A-7DCD7E1224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87220" y="2301240"/>
            <a:ext cx="5589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latin typeface="方正大标宋简体" panose="03000509000000000000" charset="-122"/>
                <a:ea typeface="方正大标宋简体" panose="03000509000000000000" charset="-122"/>
              </a:rPr>
              <a:t>9 </a:t>
            </a:r>
            <a:r>
              <a:rPr lang="zh-CN" altLang="en-US" sz="3600">
                <a:latin typeface="方正大标宋简体" panose="03000509000000000000" charset="-122"/>
                <a:ea typeface="方正大标宋简体" panose="03000509000000000000" charset="-122"/>
              </a:rPr>
              <a:t>鱼我所欲也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12850" y="869315"/>
            <a:ext cx="7429500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400"/>
              <a:t>6.用现代汉语翻译下列句子。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/>
              <a:t>（1）非独贤者有是心也，人皆有之，贤者能勿丧耳。</a:t>
            </a:r>
          </a:p>
          <a:p>
            <a:pPr algn="l" fontAlgn="auto">
              <a:lnSpc>
                <a:spcPct val="120000"/>
              </a:lnSpc>
            </a:pPr>
            <a:endParaRPr lang="zh-CN" altLang="en-US" sz="2400"/>
          </a:p>
          <a:p>
            <a:pPr algn="l" fontAlgn="auto">
              <a:lnSpc>
                <a:spcPct val="120000"/>
              </a:lnSpc>
            </a:pPr>
            <a:endParaRPr lang="zh-CN" altLang="en-US" sz="2400"/>
          </a:p>
          <a:p>
            <a:pPr algn="l" fontAlgn="auto">
              <a:lnSpc>
                <a:spcPct val="120000"/>
              </a:lnSpc>
            </a:pPr>
            <a:r>
              <a:rPr lang="zh-CN" altLang="en-US" sz="2400"/>
              <a:t>（2）呼尔而与之，行道之人弗受；蹴尔而与之，乞人不屑也。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59255" y="1904365"/>
            <a:ext cx="63442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并不是只有贤能的人有这种想法，人人都会有，贤能的人能够不遗失罢了。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59255" y="3782695"/>
            <a:ext cx="69837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吆喝着给他吃，行路的人也不接受，用脚踢着给他吃，乞丐也会因轻视而不肯接受。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69035" y="1566545"/>
            <a:ext cx="742950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400"/>
              <a:t>（3）万钟则不辩礼义而受之，万钟于我何加焉！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291715" y="2339975"/>
            <a:ext cx="44729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万钟的俸禄如果不辨别是否合礼义就接受它，这万钟的俸禄对我有什么益处呢？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50670" y="1131570"/>
            <a:ext cx="654304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400"/>
              <a:t>7.本文孟子用“舍生而取义”来表现他的人生追求（选择），文天祥《过零丁洋》中体现这种追求的诗句是：“人生自古谁无死，留取丹心照汗青”。请写出历史上在人生中有正确选择的人。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17345" y="3613150"/>
            <a:ext cx="6181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岳飞精忠报国，布鲁诺选择坚定信念。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18285" y="1566545"/>
            <a:ext cx="6543040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400"/>
              <a:t>8.本文所强调的“义”与市场经济下的“利”有无矛盾，由此会引发一点什么样的启示？请简要谈谈。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813560" y="3068320"/>
            <a:ext cx="61817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不矛盾，在市场经济下也要讲诚信、讲道德，不做违法乱纪的事。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09700" y="1403350"/>
            <a:ext cx="6543040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400"/>
              <a:t>9.在现实生活中许多人用自己的青春热血和宝贵的生命谱写了一曲曲“舍生取义”的正气歌，请概述一个这样的例子。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83385" y="3025140"/>
            <a:ext cx="61817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如抗洪英雄李向群为保一方群众生命财产安全誓斗洪魔，以身殉国。朱自清病危之际拒绝吃美国救济粮等。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62330" y="16065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课内精读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19200" y="1306195"/>
            <a:ext cx="7033895" cy="4521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鱼，我所欲也；熊掌，亦我所欲也。二者不可得兼，舍鱼而取熊掌者也。生，亦我所欲也；义，亦我所欲也。二者不可得兼，舍生而取义者也。生亦我所欲，所欲有甚于生者，故不为苟得也；死亦我所恶，所恶有甚于死者，故患有所不辟也。如使人之所欲莫甚于生，则凡可以得生者何不用也?使人之所恶莫甚于死者，则凡可以辟患者何不为也?由是则生而有不用也，由是则可以辟患而有不为也。是故所欲有甚于生者，所恶有甚于死者。非独贤者有是心也，人皆有之，贤者能勿丧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807845" y="1353185"/>
            <a:ext cx="6449695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1.解释下列加点的词。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(1)死亦我所恶（                                ）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(2)则凡可以得生者何不用也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>
                <a:sym typeface="+mn-ea"/>
              </a:rPr>
              <a:t>（                                    ）</a:t>
            </a:r>
            <a:endParaRPr lang="zh-CN" altLang="en-US" sz="2800"/>
          </a:p>
        </p:txBody>
      </p:sp>
      <p:sp>
        <p:nvSpPr>
          <p:cNvPr id="16" name="文本框 15"/>
          <p:cNvSpPr txBox="1"/>
          <p:nvPr/>
        </p:nvSpPr>
        <p:spPr>
          <a:xfrm>
            <a:off x="4906010" y="1940560"/>
            <a:ext cx="20529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痛恨、厌恶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72030" y="3021965"/>
            <a:ext cx="36429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有什么手段不可用呢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49675" y="233426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19015" y="2864485"/>
            <a:ext cx="1651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     </a:t>
            </a:r>
            <a:r>
              <a:rPr lang="zh-CN" altLang="en-US">
                <a:sym typeface="+mn-ea"/>
              </a:rPr>
              <a:t>•    •     •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11960" y="1223645"/>
            <a:ext cx="6764655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2.下列加点的“于”与“所欲有甚于生者”中的“于”用法相同的一项是（         ）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A.受任于败军之际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B.子墨子闻之，起于齐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C.生于忧患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D.苛政猛于虎也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031990" y="1823085"/>
            <a:ext cx="7372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02255" y="276415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16450" y="325628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73325" y="384937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28975" y="442595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3" grpId="0"/>
      <p:bldP spid="2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58620" y="960755"/>
            <a:ext cx="6950075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3.下列“而”字用法不同的一项是（       ）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A.舍鱼而取熊掌也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B.由是则可以辟患而有不为也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C.乡为身死而不受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D.呼尔而与之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4.这段文字主要运用了</a:t>
            </a:r>
            <a:r>
              <a:rPr lang="zh-CN" altLang="en-US" sz="2800" u="sng"/>
              <a:t>                                    </a:t>
            </a:r>
            <a:r>
              <a:rPr lang="zh-CN" altLang="en-US" sz="2800"/>
              <a:t>等论证方法。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529830" y="960755"/>
            <a:ext cx="55245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93640" y="3825240"/>
            <a:ext cx="3615055" cy="514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200" b="1">
                <a:solidFill>
                  <a:srgbClr val="FF0000"/>
                </a:solidFill>
              </a:rPr>
              <a:t>比喻论证、正反对比论证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69870" y="187198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66920" y="247015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44875" y="303657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769870" y="358076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/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79575" y="907415"/>
            <a:ext cx="637349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5.这段文字的主要论点是什么?它是怎样提出来的?试简要分析。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66595" y="2366645"/>
            <a:ext cx="57988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主要论点：舍生取义。用比喻（或类比）的方式提出。先以鱼和熊掌设喻，得出结论：舍鱼而取熊掌者也。再由前面的设喻引出论点：舍生而取义者也。鱼喻“生”，熊掌喻“义”，“生”与“义”的价值已判高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85520" y="10604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课文助读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29080" y="2016125"/>
            <a:ext cx="6259830" cy="288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孟子（约前372—前289），战国时期伟大的思想家，儒家的主要代表之一。名轲，邹（今山东省邹城市）人。他是继孔子之后儒家学派的又一位大师，被推尊为“亚圣”。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89990" y="1240790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走近作者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47825" y="993775"/>
            <a:ext cx="6373495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6.“舍生取义”者在中国历史上一贯受人崇敬，请举出一位因“舍生取义”而令你崇敬的英雄人物，并默写出一句他的名言。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34845" y="3324225"/>
            <a:ext cx="57988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例如文天祥：“人生自古谁无死，留取丹心照汗青。”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57350" y="1570355"/>
            <a:ext cx="637349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7.结合实例谈谈你对“非独贤者有是心也，人皆有之，贤者能勿丧耳”的理解。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44370" y="2921000"/>
            <a:ext cx="57988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提示：例子不限，只要能证明“贤者能勿丧耳”即可。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9165" y="22606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课外导航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90930" y="1151255"/>
            <a:ext cx="7223125" cy="4771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sz="2600">
                <a:sym typeface="+mn-ea"/>
              </a:rPr>
              <a:t>	</a:t>
            </a:r>
            <a:r>
              <a:rPr sz="2600">
                <a:sym typeface="+mn-ea"/>
              </a:rPr>
              <a:t>推荐阅读：《孟子》</a:t>
            </a:r>
          </a:p>
          <a:p>
            <a:pPr algn="l" fontAlgn="auto">
              <a:lnSpc>
                <a:spcPct val="130000"/>
              </a:lnSpc>
            </a:pPr>
            <a:r>
              <a:rPr lang="en-US" sz="2600">
                <a:sym typeface="+mn-ea"/>
              </a:rPr>
              <a:t>	</a:t>
            </a:r>
            <a:r>
              <a:rPr sz="2600">
                <a:sym typeface="+mn-ea"/>
              </a:rPr>
              <a:t>作品介绍：《孟子》一书共七篇，是战国时期孟子的言论汇编，记录了孟子与其他各家思想的争辩，对弟子的言传身教，游说诸侯等内容，由孟子及其弟子(万章等)共同编撰而成。记录了孟子的治国思想、政治策略(仁政、王霸之辨、民本、格君心之非，民为贵社稷次之君为轻)和政治行动，成书大约在战国中期，属儒家经典著作。其学说出发点为性善论，主张德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66775" y="2984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中考链接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55395" y="1649730"/>
            <a:ext cx="6633210" cy="4929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200"/>
              <a:t>1.(北大附中中考模拟) 下面表述的文学常识，错误的一项是（        ）</a:t>
            </a:r>
          </a:p>
          <a:p>
            <a:pPr fontAlgn="auto">
              <a:lnSpc>
                <a:spcPct val="130000"/>
              </a:lnSpc>
            </a:pPr>
            <a:r>
              <a:rPr sz="2200"/>
              <a:t>A.小说以塑造人物形象为中心，通过故事情节的叙述和环境的描写反映社会与个人生活。</a:t>
            </a:r>
          </a:p>
          <a:p>
            <a:pPr fontAlgn="auto">
              <a:lnSpc>
                <a:spcPct val="130000"/>
              </a:lnSpc>
            </a:pPr>
            <a:r>
              <a:rPr sz="2200"/>
              <a:t>B.词又称“长短句”，是诗歌的一种形式，它的句式长短不一，能自由地表现个人的思想感情。</a:t>
            </a:r>
          </a:p>
          <a:p>
            <a:pPr fontAlgn="auto">
              <a:lnSpc>
                <a:spcPct val="130000"/>
              </a:lnSpc>
            </a:pPr>
            <a:r>
              <a:rPr sz="2200"/>
              <a:t>C．《红楼梦》以宝黛爱情悲剧为线索，描写了以贾家为代表的四大家族的兴衰史，反映了封建社会晚期广阔的社会现实。</a:t>
            </a:r>
          </a:p>
          <a:p>
            <a:pPr fontAlgn="auto">
              <a:lnSpc>
                <a:spcPct val="130000"/>
              </a:lnSpc>
            </a:pPr>
            <a:r>
              <a:rPr sz="2200"/>
              <a:t>D．《鱼我所欲也》的作者是孟子，是孔子的弟子，被推尊为“亚圣”。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80770" y="1004570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积累与运用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592070" y="2061845"/>
            <a:ext cx="5238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61135" y="313055"/>
            <a:ext cx="6563360" cy="425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600"/>
              <a:t>2.(2018重庆A) 综合性学习。</a:t>
            </a:r>
          </a:p>
          <a:p>
            <a:pPr fontAlgn="auto">
              <a:lnSpc>
                <a:spcPct val="130000"/>
              </a:lnSpc>
            </a:pPr>
            <a:r>
              <a:rPr lang="en-US" sz="2600"/>
              <a:t>	</a:t>
            </a:r>
            <a:r>
              <a:rPr sz="2600"/>
              <a:t>近日，重庆某中学开展“诵读名家进校园”活动，邀请重庆市的诵读名家来校进行诵读示范和指导。请你完成下列任务。</a:t>
            </a:r>
          </a:p>
          <a:p>
            <a:pPr fontAlgn="auto">
              <a:lnSpc>
                <a:spcPct val="130000"/>
              </a:lnSpc>
            </a:pPr>
            <a:r>
              <a:rPr sz="2600"/>
              <a:t>【诵读我宣传】</a:t>
            </a:r>
          </a:p>
          <a:p>
            <a:pPr fontAlgn="auto">
              <a:lnSpc>
                <a:spcPct val="130000"/>
              </a:lnSpc>
            </a:pPr>
            <a:r>
              <a:rPr lang="zh-CN" sz="2600"/>
              <a:t>（</a:t>
            </a:r>
            <a:r>
              <a:rPr lang="en-US" altLang="zh-CN" sz="2600"/>
              <a:t>1</a:t>
            </a:r>
            <a:r>
              <a:rPr lang="zh-CN" altLang="en-US" sz="2600"/>
              <a:t>）</a:t>
            </a:r>
            <a:r>
              <a:rPr sz="2600"/>
              <a:t>为营造活动氛围，动员师生积极参与，请你为此次活动写一条宣传标语。(要求：句式对称，有感召力，20字以内)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35125" y="4564380"/>
            <a:ext cx="646684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示例：名家示范入耳，经典作品润心；学名家诵读，赏经典魅力；跟随名家读经典，启迪智慧悟人生。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61135" y="400050"/>
            <a:ext cx="6758940" cy="2691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600"/>
              <a:t>【节目我主持】</a:t>
            </a:r>
          </a:p>
          <a:p>
            <a:pPr fontAlgn="auto">
              <a:lnSpc>
                <a:spcPct val="130000"/>
              </a:lnSpc>
            </a:pPr>
            <a:r>
              <a:rPr lang="zh-CN" sz="2600"/>
              <a:t>（</a:t>
            </a:r>
            <a:r>
              <a:rPr lang="en-US" altLang="zh-CN" sz="2600"/>
              <a:t>2</a:t>
            </a:r>
            <a:r>
              <a:rPr lang="zh-CN" altLang="en-US" sz="2600"/>
              <a:t>）</a:t>
            </a:r>
            <a:r>
              <a:rPr sz="2600"/>
              <a:t>活动现杨，首先由学校朗诵队朗诵了朱自清的《春》，接着，著名播音员陈老师将朗诵朱自清的《背影》。请你给这两个节目写一段串词。(要求：衔接自然，富有感染力)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07185" y="3181985"/>
            <a:ext cx="646684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示例：在朗诵队同学们清纯甜美的声音里，我们仿佛嗅到了百花的芳香，看见了放飞的风筝，感受到春的勃勃生机。同样是朱自清的经典散文，《背影》为我们诠释了深沉含蓄的父子之情。有请著名播音员陈老师引领我们重温经典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26540" y="716280"/>
            <a:ext cx="6758940" cy="3211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600"/>
              <a:t>【活动策划】</a:t>
            </a:r>
          </a:p>
          <a:p>
            <a:pPr fontAlgn="auto">
              <a:lnSpc>
                <a:spcPct val="130000"/>
              </a:lnSpc>
            </a:pPr>
            <a:r>
              <a:rPr lang="zh-CN" sz="2600"/>
              <a:t>（</a:t>
            </a:r>
            <a:r>
              <a:rPr lang="en-US" altLang="zh-CN" sz="2600"/>
              <a:t>3</a:t>
            </a:r>
            <a:r>
              <a:rPr lang="zh-CN" altLang="en-US" sz="2600"/>
              <a:t>）</a:t>
            </a:r>
            <a:r>
              <a:rPr sz="2600"/>
              <a:t>在名家诵读感染下，你班决定持续开展诵读活动。请你设计两种与诵读有关的活动，写出活动的名称。</a:t>
            </a:r>
          </a:p>
          <a:p>
            <a:pPr fontAlgn="auto">
              <a:lnSpc>
                <a:spcPct val="130000"/>
              </a:lnSpc>
            </a:pPr>
            <a:r>
              <a:rPr sz="2600"/>
              <a:t>活动一：</a:t>
            </a:r>
          </a:p>
          <a:p>
            <a:pPr fontAlgn="auto">
              <a:lnSpc>
                <a:spcPct val="130000"/>
              </a:lnSpc>
            </a:pPr>
            <a:r>
              <a:rPr sz="2600"/>
              <a:t>活动二：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24530" y="2753995"/>
            <a:ext cx="24612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课文诵读大比拼</a:t>
            </a: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2884170" y="3263900"/>
            <a:ext cx="3581400" cy="431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2846705" y="3723640"/>
            <a:ext cx="3581400" cy="431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224530" y="3263900"/>
            <a:ext cx="24612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诵读技巧分享会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03020" y="704850"/>
            <a:ext cx="7077075" cy="5851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400"/>
              <a:t>(2018贵阳) </a:t>
            </a:r>
          </a:p>
          <a:p>
            <a:pPr algn="ctr" fontAlgn="auto">
              <a:lnSpc>
                <a:spcPct val="120000"/>
              </a:lnSpc>
            </a:pPr>
            <a:r>
              <a:rPr sz="2400">
                <a:latin typeface="黑体" panose="02010609060101010101" charset="-122"/>
                <a:ea typeface="黑体" panose="02010609060101010101" charset="-122"/>
              </a:rPr>
              <a:t>鱼我所欲也</a:t>
            </a:r>
            <a:endParaRPr sz="2400"/>
          </a:p>
          <a:p>
            <a:pPr algn="ctr" fontAlgn="auto">
              <a:lnSpc>
                <a:spcPct val="120000"/>
              </a:lnSpc>
            </a:pPr>
            <a:r>
              <a:rPr sz="2400"/>
              <a:t> 《孟子》</a:t>
            </a:r>
          </a:p>
          <a:p>
            <a:pPr fontAlgn="auto">
              <a:lnSpc>
                <a:spcPct val="12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鱼，我所欲也；熊掌，亦我所欲也。二者不可得兼，舍鱼而取熊掌者也。生，亦我所欲也；义，亦我所欲也。二者不可得兼，舍生而取义者也。生亦我所欲，所欲有甚于生者，故不为苟得也；死亦我所恶，所恶有甚于死者，故患有所不辟也。如使人之所欲莫甚于生，则凡可以得生者何不用也？使人之所恶莫甚于死者，则凡可以辟患者何不为也？由是则生而有不用也，由是则可以辟患而有不为也。是故所欲有甚于生者，所恶有甚于死者。非独贤者有是心也，人皆有之，贤者能勿丧耳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98220" y="59690"/>
            <a:ext cx="3768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文言文阅读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816100" y="1075055"/>
            <a:ext cx="568452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箪食，一豆羹，得之则生，弗得则死。呼尔而与之，行道之人弗受；蹴尔而与之，乞人不屑也。万钟则不辩礼义而受之，万钟于我何加焉！为宫室之美、妻妾之奉、所识穷乏者得我与？乡为身死而不受，今为宫室之美为之；乡为身死而不受，今为妻妾之奉为之；乡为身死而不受，今为所识穷乏者得我而为之：是亦不可以已乎？此之谓失其本心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82725" y="501015"/>
            <a:ext cx="654558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3.下列各组语句中，加点词的意义和用法相同的一项是（        ）</a:t>
            </a:r>
          </a:p>
          <a:p>
            <a:pPr fontAlgn="auto">
              <a:lnSpc>
                <a:spcPct val="130000"/>
              </a:lnSpc>
            </a:pPr>
            <a:r>
              <a:rPr sz="2800"/>
              <a:t>A．亦我所欲也 </a:t>
            </a:r>
          </a:p>
          <a:p>
            <a:pPr fontAlgn="auto">
              <a:lnSpc>
                <a:spcPct val="130000"/>
              </a:lnSpc>
            </a:pPr>
            <a:r>
              <a:rPr sz="2800"/>
              <a:t>是进亦忧(范仲淹《岳阳楼记》)</a:t>
            </a:r>
          </a:p>
          <a:p>
            <a:pPr fontAlgn="auto">
              <a:lnSpc>
                <a:spcPct val="130000"/>
              </a:lnSpc>
            </a:pPr>
            <a:r>
              <a:rPr sz="2800"/>
              <a:t>B．舍鱼而取熊掌者也</a:t>
            </a:r>
          </a:p>
          <a:p>
            <a:pPr fontAlgn="auto">
              <a:lnSpc>
                <a:spcPct val="130000"/>
              </a:lnSpc>
            </a:pPr>
            <a:r>
              <a:rPr sz="2800"/>
              <a:t>屋舍俨然(陶渊明《桃花源记》)</a:t>
            </a:r>
          </a:p>
          <a:p>
            <a:pPr fontAlgn="auto">
              <a:lnSpc>
                <a:spcPct val="130000"/>
              </a:lnSpc>
            </a:pPr>
            <a:r>
              <a:rPr sz="2800"/>
              <a:t>C．所恶有甚于死者 </a:t>
            </a:r>
          </a:p>
          <a:p>
            <a:pPr fontAlgn="auto">
              <a:lnSpc>
                <a:spcPct val="130000"/>
              </a:lnSpc>
            </a:pPr>
            <a:r>
              <a:rPr sz="2800"/>
              <a:t>于厅事之东北角(林嗣环《口技》)</a:t>
            </a:r>
          </a:p>
          <a:p>
            <a:pPr fontAlgn="auto">
              <a:lnSpc>
                <a:spcPct val="130000"/>
              </a:lnSpc>
            </a:pPr>
            <a:r>
              <a:rPr sz="2800"/>
              <a:t>D．所识穷乏者得我与 </a:t>
            </a:r>
          </a:p>
          <a:p>
            <a:pPr fontAlgn="auto">
              <a:lnSpc>
                <a:spcPct val="130000"/>
              </a:lnSpc>
            </a:pPr>
            <a:r>
              <a:rPr sz="2800"/>
              <a:t>狼得骨止(蒲松龄《狼》)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302125" y="1118235"/>
            <a:ext cx="53911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60270" y="200787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01875" y="254127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84070" y="316103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62785" y="366268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42665" y="417385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57350" y="478345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69385" y="532765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62785" y="590486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3" grpId="0"/>
      <p:bldP spid="2" grpId="0"/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89685" y="675640"/>
            <a:ext cx="6760210" cy="6092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500"/>
              <a:t>	</a:t>
            </a:r>
            <a:r>
              <a:rPr sz="2500"/>
              <a:t>孟子的哲学思想属于主观唯心主义，最具代表性的是他的“性善论”，认为人生来就有善良的本性，他说：“人性之善也，犹水之就下也。人无有不善，小无有不下。”还说：“恻隐之心，仁也；羞恶之心，义也；恭敬之心，礼也；是非之心，智也。仁义礼智，非曲外铄(给予)我也，我固有之也。”孟子的人性说中有合理的成分，他特别强调后天环境和教育对人的影响，以及自我修养的作用，认为“逸居而无教，则近于禽兽”“生于忧患，死于安乐”；要求人们反躬自求，“养浩然之气”，做到“舍生取义”，“富贵不能淫，贫贱不能移，威武不能屈”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98855" y="106680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写作背景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23390" y="617220"/>
            <a:ext cx="7046595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4.下列句子翻译有误的一项是（        ）</a:t>
            </a:r>
          </a:p>
          <a:p>
            <a:pPr fontAlgn="auto">
              <a:lnSpc>
                <a:spcPct val="130000"/>
              </a:lnSpc>
            </a:pPr>
            <a:r>
              <a:rPr sz="2800"/>
              <a:t>A．故不为苟得也     </a:t>
            </a:r>
          </a:p>
          <a:p>
            <a:pPr fontAlgn="auto">
              <a:lnSpc>
                <a:spcPct val="130000"/>
              </a:lnSpc>
            </a:pPr>
            <a:r>
              <a:rPr sz="2800"/>
              <a:t>所以我不做苟且偷生的事</a:t>
            </a:r>
          </a:p>
          <a:p>
            <a:pPr fontAlgn="auto">
              <a:lnSpc>
                <a:spcPct val="130000"/>
              </a:lnSpc>
            </a:pPr>
            <a:r>
              <a:rPr sz="2800"/>
              <a:t>B．贤者能勿丧耳 </a:t>
            </a:r>
          </a:p>
          <a:p>
            <a:pPr fontAlgn="auto">
              <a:lnSpc>
                <a:spcPct val="130000"/>
              </a:lnSpc>
            </a:pPr>
            <a:r>
              <a:rPr sz="2800"/>
              <a:t>贤人能够不丢掉罢了</a:t>
            </a:r>
          </a:p>
          <a:p>
            <a:pPr fontAlgn="auto">
              <a:lnSpc>
                <a:spcPct val="130000"/>
              </a:lnSpc>
            </a:pPr>
            <a:r>
              <a:rPr sz="2800"/>
              <a:t>C．呼尔而与之</a:t>
            </a:r>
          </a:p>
          <a:p>
            <a:pPr fontAlgn="auto">
              <a:lnSpc>
                <a:spcPct val="130000"/>
              </a:lnSpc>
            </a:pPr>
            <a:r>
              <a:rPr sz="2800"/>
              <a:t>没有礼貌地吆喝着给他</a:t>
            </a:r>
          </a:p>
          <a:p>
            <a:pPr fontAlgn="auto">
              <a:lnSpc>
                <a:spcPct val="130000"/>
              </a:lnSpc>
            </a:pPr>
            <a:r>
              <a:rPr sz="2800"/>
              <a:t>D．乡为身死而不受</a:t>
            </a:r>
          </a:p>
          <a:p>
            <a:pPr fontAlgn="auto">
              <a:lnSpc>
                <a:spcPct val="130000"/>
              </a:lnSpc>
            </a:pPr>
            <a:r>
              <a:rPr sz="2800"/>
              <a:t>乡邻因害怕死亡而不接受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910705" y="681990"/>
            <a:ext cx="10280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57985" y="1390650"/>
            <a:ext cx="6633845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5.本文提出在“生”和“义”不能兼顾的情况下，应该“①</a:t>
            </a:r>
            <a:r>
              <a:rPr sz="2800" u="sng"/>
              <a:t>                                            </a:t>
            </a:r>
            <a:r>
              <a:rPr sz="2800"/>
              <a:t>”的观点，并进一步指出这是每个人都有的“②</a:t>
            </a:r>
            <a:r>
              <a:rPr sz="2800" u="sng"/>
              <a:t>              </a:t>
            </a:r>
            <a:r>
              <a:rPr sz="2800"/>
              <a:t>”。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189095" y="1995805"/>
            <a:ext cx="24866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舍生而取义者也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74290" y="3168015"/>
            <a:ext cx="10179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本心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35760" y="247015"/>
            <a:ext cx="663384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6.下表对本文和《得道多助，失道寡助》的共同特点进行了梳理，请在空缺处填写相应内容。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4590" y="2017395"/>
            <a:ext cx="4599940" cy="4209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68425" y="502920"/>
            <a:ext cx="7077075" cy="540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400"/>
              <a:t>(2018</a:t>
            </a:r>
            <a:r>
              <a:rPr lang="zh-CN" sz="2400"/>
              <a:t>天水</a:t>
            </a:r>
            <a:r>
              <a:rPr sz="2400"/>
              <a:t>) </a:t>
            </a:r>
          </a:p>
          <a:p>
            <a:pPr algn="ctr" fontAlgn="auto">
              <a:lnSpc>
                <a:spcPct val="120000"/>
              </a:lnSpc>
            </a:pPr>
            <a:r>
              <a:rPr sz="2400">
                <a:latin typeface="黑体" panose="02010609060101010101" charset="-122"/>
                <a:ea typeface="黑体" panose="02010609060101010101" charset="-122"/>
              </a:rPr>
              <a:t>鱼我所欲也</a:t>
            </a:r>
            <a:endParaRPr sz="2400"/>
          </a:p>
          <a:p>
            <a:pPr fontAlgn="auto">
              <a:lnSpc>
                <a:spcPct val="12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鱼，我所欲也；熊掌，亦我所欲也。二者不可得兼，舍鱼而取熊掌者也。生，亦我所欲也；义，亦我所欲也。二者不可得兼，舍生而取义者也。生亦我所欲，所欲有甚于生者，故不为苟得也；死亦我所恶，所恶有甚于死者，故患有所不辟也。如使人之所欲莫甚于生，则凡可以得生者何不用也？使人之所恶莫甚于死者，则凡可以辟患者何不为也？由是则生而有不用也，由是则可以辟患而有不为也。是故所欲有甚于生者，所恶有甚于死者。非独贤者有是心也，人皆有之，贤者能勿丧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816100" y="1075055"/>
            <a:ext cx="568452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箪食，一豆羹，得之则生，弗得则死。呼尔而与之，行道之人弗受；蹴尔而与之，乞人不屑也。万钟则不辩礼义而受之，万钟于我何加焉！为宫室之美、妻妾之奉、所识穷乏者得我与？乡为身死而不受，今为宫室之美为之；乡为身死而不受，今为妻妾之奉为之；乡为身死而不受，今为所识穷乏者得我而为之：是亦不可以已乎？此之谓失其本心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56715" y="1176020"/>
            <a:ext cx="6545580" cy="288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7.解释下列句子中加点的词。</a:t>
            </a:r>
          </a:p>
          <a:p>
            <a:pPr fontAlgn="auto">
              <a:lnSpc>
                <a:spcPct val="130000"/>
              </a:lnSpc>
            </a:pPr>
            <a:r>
              <a:rPr sz="2800"/>
              <a:t>（1）鱼,我所欲也（                            ）</a:t>
            </a:r>
          </a:p>
          <a:p>
            <a:pPr fontAlgn="auto">
              <a:lnSpc>
                <a:spcPct val="130000"/>
              </a:lnSpc>
            </a:pPr>
            <a:r>
              <a:rPr sz="2800"/>
              <a:t>（2）故患有所不辟也</a:t>
            </a:r>
            <a:r>
              <a:rPr sz="2800">
                <a:sym typeface="+mn-ea"/>
              </a:rPr>
              <a:t>（                            ）</a:t>
            </a:r>
            <a:endParaRPr sz="2800"/>
          </a:p>
          <a:p>
            <a:pPr fontAlgn="auto">
              <a:lnSpc>
                <a:spcPct val="130000"/>
              </a:lnSpc>
            </a:pPr>
            <a:r>
              <a:rPr sz="2800"/>
              <a:t>（3）乡为身死而不受</a:t>
            </a:r>
            <a:r>
              <a:rPr sz="2800">
                <a:sym typeface="+mn-ea"/>
              </a:rPr>
              <a:t>（                            ）</a:t>
            </a:r>
            <a:endParaRPr sz="2800"/>
          </a:p>
          <a:p>
            <a:pPr fontAlgn="auto">
              <a:lnSpc>
                <a:spcPct val="130000"/>
              </a:lnSpc>
            </a:pPr>
            <a:r>
              <a:rPr sz="2800"/>
              <a:t>（4）此之谓失其本心</a:t>
            </a:r>
            <a:r>
              <a:rPr sz="2800">
                <a:sym typeface="+mn-ea"/>
              </a:rPr>
              <a:t>（                            ）</a:t>
            </a:r>
            <a:endParaRPr sz="2800"/>
          </a:p>
        </p:txBody>
      </p:sp>
      <p:sp>
        <p:nvSpPr>
          <p:cNvPr id="16" name="文本框 15"/>
          <p:cNvSpPr txBox="1"/>
          <p:nvPr/>
        </p:nvSpPr>
        <p:spPr>
          <a:xfrm>
            <a:off x="5128895" y="1793240"/>
            <a:ext cx="23241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想要的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16655" y="213804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31490" y="269367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72080" y="325945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76115" y="382587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92345" y="382587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723890" y="2344420"/>
            <a:ext cx="23241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祸患，灾难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723890" y="2897505"/>
            <a:ext cx="23241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通“向”，从前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78195" y="3512820"/>
            <a:ext cx="23241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本性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3" grpId="0"/>
      <p:bldP spid="2" grpId="0"/>
      <p:bldP spid="4" grpId="0"/>
      <p:bldP spid="6" grpId="0"/>
      <p:bldP spid="9" grpId="0"/>
      <p:bldP spid="11" grpId="0"/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36395" y="421005"/>
            <a:ext cx="7046595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8.下列句子中加点词的意思相同的一项是（        ）</a:t>
            </a:r>
          </a:p>
          <a:p>
            <a:pPr fontAlgn="auto">
              <a:lnSpc>
                <a:spcPct val="130000"/>
              </a:lnSpc>
            </a:pPr>
            <a:r>
              <a:rPr sz="2800"/>
              <a:t>A．二者不可得兼 </a:t>
            </a:r>
          </a:p>
          <a:p>
            <a:pPr fontAlgn="auto">
              <a:lnSpc>
                <a:spcPct val="130000"/>
              </a:lnSpc>
            </a:pPr>
            <a:r>
              <a:rPr sz="2800"/>
              <a:t>      所识穷乏者得我与</a:t>
            </a:r>
          </a:p>
          <a:p>
            <a:pPr fontAlgn="auto">
              <a:lnSpc>
                <a:spcPct val="130000"/>
              </a:lnSpc>
            </a:pPr>
            <a:r>
              <a:rPr sz="2800"/>
              <a:t>B．由是则生而有不用也 </a:t>
            </a:r>
          </a:p>
          <a:p>
            <a:pPr fontAlgn="auto">
              <a:lnSpc>
                <a:spcPct val="130000"/>
              </a:lnSpc>
            </a:pPr>
            <a:r>
              <a:rPr sz="2800"/>
              <a:t>      蹴尔而与之，乞人不屑也。</a:t>
            </a:r>
          </a:p>
          <a:p>
            <a:pPr fontAlgn="auto">
              <a:lnSpc>
                <a:spcPct val="130000"/>
              </a:lnSpc>
            </a:pPr>
            <a:r>
              <a:rPr sz="2800"/>
              <a:t>C．行道之人弗受 </a:t>
            </a:r>
          </a:p>
          <a:p>
            <a:pPr fontAlgn="auto">
              <a:lnSpc>
                <a:spcPct val="130000"/>
              </a:lnSpc>
            </a:pPr>
            <a:r>
              <a:rPr sz="2800"/>
              <a:t>      为宫室之美</a:t>
            </a:r>
          </a:p>
          <a:p>
            <a:pPr fontAlgn="auto">
              <a:lnSpc>
                <a:spcPct val="130000"/>
              </a:lnSpc>
            </a:pPr>
            <a:r>
              <a:rPr sz="2800"/>
              <a:t>D．吾既已言之王矣 </a:t>
            </a:r>
          </a:p>
          <a:p>
            <a:pPr fontAlgn="auto">
              <a:lnSpc>
                <a:spcPct val="130000"/>
              </a:lnSpc>
            </a:pPr>
            <a:r>
              <a:rPr sz="2800"/>
              <a:t>      是亦不可以已乎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16480" y="1029970"/>
            <a:ext cx="10280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25875" y="193103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16655" y="308102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16655" y="213804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17825" y="360362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94660" y="419163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89935" y="472567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94660" y="520382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17645" y="574167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3" grpId="0"/>
      <p:bldP spid="2" grpId="0"/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995805" y="1191895"/>
            <a:ext cx="5534660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9.翻译下列句子。</a:t>
            </a:r>
          </a:p>
          <a:p>
            <a:pPr fontAlgn="auto">
              <a:lnSpc>
                <a:spcPct val="130000"/>
              </a:lnSpc>
            </a:pPr>
            <a:r>
              <a:rPr lang="zh-CN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</a:t>
            </a:r>
            <a:r>
              <a:rPr sz="2800"/>
              <a:t>非独贤者有是心也，人皆有之，贤者能勿丧耳。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251075" y="2962275"/>
            <a:ext cx="56870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不仅贤德的人有这种天性，人人都有,只不过贤德的人能够不丧失罢了。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995805" y="1191895"/>
            <a:ext cx="553466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</a:t>
            </a:r>
            <a:r>
              <a:rPr sz="2800"/>
              <a:t>万钟则不辩礼义而受之，万钟于我何加焉！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218055" y="2402840"/>
            <a:ext cx="568706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对于优厚的俸禄(高位厚禄)不辨别是否合乎礼义就接受了，这样的优厚俸禄(高位厚禄)对我有什么好处呢？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072005" y="821690"/>
            <a:ext cx="5534660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10.作为21世纪的中学生，你怎样理解“义”？请选取两位我国历史上舍生取义的人物，简单叙述其事迹。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36775" y="2707005"/>
            <a:ext cx="568706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示例：能见义勇为，为正义事业而献身，做于国于民有益的事是“义”。社会上的哥们义气，与小团体、个人私利相关的江湖义气和本文的“义”不同。我国历史上舍生取义的事例很多，如：唐雎出使秦国，不辱使命；苏武牧羊，不改初心；岳飞抗金，精忠报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94510" y="1555115"/>
            <a:ext cx="5215255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《鱼我所欲也》选自《</a:t>
            </a:r>
            <a:r>
              <a:rPr sz="2800" u="sng"/>
              <a:t>                             </a:t>
            </a:r>
            <a:r>
              <a:rPr sz="2800"/>
              <a:t>》。本文指出“义”之价值高于生命，贤者在必要时应舍</a:t>
            </a:r>
            <a:r>
              <a:rPr sz="2800" u="sng">
                <a:sym typeface="+mn-ea"/>
              </a:rPr>
              <a:t>                                      </a:t>
            </a:r>
            <a:r>
              <a:rPr sz="2800"/>
              <a:t>；不辨礼义而贪求富贵的行为是</a:t>
            </a:r>
            <a:r>
              <a:rPr sz="2800" u="sng">
                <a:sym typeface="+mn-ea"/>
              </a:rPr>
              <a:t>                               </a:t>
            </a:r>
            <a:r>
              <a:rPr sz="2800"/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78255" y="508000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主要内容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568575" y="2220595"/>
            <a:ext cx="1835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孟子·吿子上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79800" y="3392805"/>
            <a:ext cx="2738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舍弃生命而“取义”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33980" y="4467225"/>
            <a:ext cx="1453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不足取的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16" grpId="0"/>
      <p:bldP spid="3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91895" y="56134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片段练习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96060" y="1868805"/>
            <a:ext cx="6152515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在《鱼我所欲也》这篇文章中，孟子为我们阐述了“舍生取义”的高尚节操，联系当今社会生活，简单谈谈自己的理解。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3300" y="35623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基础过关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99565" y="1370965"/>
            <a:ext cx="6249670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1.写一写，背一背。</a:t>
            </a:r>
          </a:p>
          <a:p>
            <a:pPr fontAlgn="auto">
              <a:lnSpc>
                <a:spcPct val="130000"/>
              </a:lnSpc>
            </a:pPr>
            <a:r>
              <a:rPr sz="2800"/>
              <a:t>人固有一死，或重于泰山，或轻于鸿毛。</a:t>
            </a:r>
          </a:p>
          <a:p>
            <a:pPr algn="r" fontAlgn="auto">
              <a:lnSpc>
                <a:spcPct val="130000"/>
              </a:lnSpc>
            </a:pPr>
            <a:r>
              <a:rPr sz="2800"/>
              <a:t>（司马迁《报任安书》）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050" y="3272155"/>
            <a:ext cx="6058535" cy="168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16075" y="1483995"/>
            <a:ext cx="7109460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2.给下列加点字注音。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所恶（             ）    一箪食</a:t>
            </a:r>
            <a:r>
              <a:rPr lang="zh-CN" altLang="en-US" sz="2800">
                <a:sym typeface="+mn-ea"/>
              </a:rPr>
              <a:t>（             ）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一豆羹</a:t>
            </a:r>
            <a:r>
              <a:rPr lang="zh-CN" altLang="en-US" sz="2800">
                <a:sym typeface="+mn-ea"/>
              </a:rPr>
              <a:t>（             ） </a:t>
            </a:r>
            <a:r>
              <a:rPr lang="zh-CN" altLang="en-US" sz="2800"/>
              <a:t>蹴</a:t>
            </a:r>
            <a:r>
              <a:rPr lang="zh-CN" altLang="en-US" sz="2800">
                <a:sym typeface="+mn-ea"/>
              </a:rPr>
              <a:t>（             ）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苟得</a:t>
            </a:r>
            <a:r>
              <a:rPr lang="zh-CN" altLang="en-US" sz="2800">
                <a:sym typeface="+mn-ea"/>
              </a:rPr>
              <a:t>（             ）     </a:t>
            </a:r>
            <a:r>
              <a:rPr lang="zh-CN" altLang="en-US" sz="2800"/>
              <a:t>不屑</a:t>
            </a:r>
            <a:r>
              <a:rPr lang="zh-CN" altLang="en-US" sz="2800">
                <a:sym typeface="+mn-ea"/>
              </a:rPr>
              <a:t>（             ）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2094865" y="246507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038475" y="2075180"/>
            <a:ext cx="747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wù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888865" y="246507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403475" y="305943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4674870" y="305943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750695" y="358267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4957445" y="358267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137275" y="2075180"/>
            <a:ext cx="747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dān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3284855" y="2739390"/>
            <a:ext cx="1149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gēng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5658485" y="2739390"/>
            <a:ext cx="747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cù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2973070" y="3272790"/>
            <a:ext cx="747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gǒu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5755640" y="3272790"/>
            <a:ext cx="747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xiè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16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18920" y="509905"/>
            <a:ext cx="6945630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3.写出下列句子中的通假字，并说明其词义。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（1）乡为身死而不受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/>
              <a:t>“ </a:t>
            </a:r>
            <a:r>
              <a:rPr lang="en-US" altLang="zh-CN" sz="2800" u="sng"/>
              <a:t>          </a:t>
            </a:r>
            <a:r>
              <a:rPr lang="en-US" altLang="zh-CN" sz="2800"/>
              <a:t>”</a:t>
            </a:r>
            <a:r>
              <a:rPr lang="zh-CN" altLang="en-US" sz="2800"/>
              <a:t>通</a:t>
            </a:r>
            <a:r>
              <a:rPr lang="en-US" altLang="zh-CN" sz="2800"/>
              <a:t>“</a:t>
            </a:r>
            <a:r>
              <a:rPr lang="en-US" altLang="zh-CN" sz="2800" u="sng">
                <a:sym typeface="+mn-ea"/>
              </a:rPr>
              <a:t>          </a:t>
            </a:r>
            <a:r>
              <a:rPr lang="en-US" altLang="zh-CN" sz="2800"/>
              <a:t> ”</a:t>
            </a:r>
            <a:r>
              <a:rPr lang="zh-CN" altLang="en-US" sz="2800"/>
              <a:t>词义：</a:t>
            </a:r>
            <a:r>
              <a:rPr lang="zh-CN" altLang="en-US" sz="2800" u="sng"/>
              <a:t>                        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（2）所识穷乏者得我与?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>
                <a:sym typeface="+mn-ea"/>
              </a:rPr>
              <a:t>“ </a:t>
            </a:r>
            <a:r>
              <a:rPr lang="en-US" altLang="zh-CN" sz="2800" u="sng">
                <a:sym typeface="+mn-ea"/>
              </a:rPr>
              <a:t>          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通</a:t>
            </a:r>
            <a:r>
              <a:rPr lang="en-US" altLang="zh-CN" sz="2800">
                <a:sym typeface="+mn-ea"/>
              </a:rPr>
              <a:t>“</a:t>
            </a:r>
            <a:r>
              <a:rPr lang="en-US" altLang="zh-CN" sz="2800" u="sng">
                <a:sym typeface="+mn-ea"/>
              </a:rPr>
              <a:t>          </a:t>
            </a:r>
            <a:r>
              <a:rPr lang="en-US" altLang="zh-CN" sz="2800">
                <a:sym typeface="+mn-ea"/>
              </a:rPr>
              <a:t> ”</a:t>
            </a:r>
            <a:r>
              <a:rPr lang="zh-CN" altLang="en-US" sz="2800">
                <a:sym typeface="+mn-ea"/>
              </a:rPr>
              <a:t>词义：</a:t>
            </a:r>
            <a:r>
              <a:rPr lang="zh-CN" altLang="en-US" sz="2800" u="sng">
                <a:sym typeface="+mn-ea"/>
              </a:rPr>
              <a:t> 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（3）万钟则不辩礼义而受之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>
                <a:sym typeface="+mn-ea"/>
              </a:rPr>
              <a:t>“ </a:t>
            </a:r>
            <a:r>
              <a:rPr lang="en-US" altLang="zh-CN" sz="2800" u="sng">
                <a:sym typeface="+mn-ea"/>
              </a:rPr>
              <a:t>          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通</a:t>
            </a:r>
            <a:r>
              <a:rPr lang="en-US" altLang="zh-CN" sz="2800">
                <a:sym typeface="+mn-ea"/>
              </a:rPr>
              <a:t>“</a:t>
            </a:r>
            <a:r>
              <a:rPr lang="en-US" altLang="zh-CN" sz="2800" u="sng">
                <a:sym typeface="+mn-ea"/>
              </a:rPr>
              <a:t>          </a:t>
            </a:r>
            <a:r>
              <a:rPr lang="en-US" altLang="zh-CN" sz="2800">
                <a:sym typeface="+mn-ea"/>
              </a:rPr>
              <a:t> ”</a:t>
            </a:r>
            <a:r>
              <a:rPr lang="zh-CN" altLang="en-US" sz="2800">
                <a:sym typeface="+mn-ea"/>
              </a:rPr>
              <a:t>词义：</a:t>
            </a:r>
            <a:r>
              <a:rPr lang="zh-CN" altLang="en-US" sz="2800" u="sng">
                <a:sym typeface="+mn-ea"/>
              </a:rPr>
              <a:t> 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（4）故患有所不辟也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>
                <a:sym typeface="+mn-ea"/>
              </a:rPr>
              <a:t>“ </a:t>
            </a:r>
            <a:r>
              <a:rPr lang="en-US" altLang="zh-CN" sz="2800" u="sng">
                <a:sym typeface="+mn-ea"/>
              </a:rPr>
              <a:t>          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通</a:t>
            </a:r>
            <a:r>
              <a:rPr lang="en-US" altLang="zh-CN" sz="2800">
                <a:sym typeface="+mn-ea"/>
              </a:rPr>
              <a:t>“</a:t>
            </a:r>
            <a:r>
              <a:rPr lang="en-US" altLang="zh-CN" sz="2800" u="sng">
                <a:sym typeface="+mn-ea"/>
              </a:rPr>
              <a:t>          </a:t>
            </a:r>
            <a:r>
              <a:rPr lang="en-US" altLang="zh-CN" sz="2800">
                <a:sym typeface="+mn-ea"/>
              </a:rPr>
              <a:t> ”</a:t>
            </a:r>
            <a:r>
              <a:rPr lang="zh-CN" altLang="en-US" sz="2800">
                <a:sym typeface="+mn-ea"/>
              </a:rPr>
              <a:t>词义：</a:t>
            </a:r>
            <a:r>
              <a:rPr lang="zh-CN" altLang="en-US" sz="2800" u="sng">
                <a:sym typeface="+mn-ea"/>
              </a:rPr>
              <a:t> 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1955800" y="1714500"/>
            <a:ext cx="484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乡</a:t>
            </a: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5333365" y="2141855"/>
            <a:ext cx="2775585" cy="330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5209540" y="3248660"/>
            <a:ext cx="2775585" cy="330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5209540" y="4370070"/>
            <a:ext cx="2775585" cy="330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5209540" y="5404485"/>
            <a:ext cx="2775585" cy="330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574415" y="1714500"/>
            <a:ext cx="484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向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551170" y="1779905"/>
            <a:ext cx="1953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从前。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895475" y="2914650"/>
            <a:ext cx="605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514090" y="2844165"/>
            <a:ext cx="605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德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334000" y="2844165"/>
            <a:ext cx="3130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恩惠，此作感激。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95475" y="3942715"/>
            <a:ext cx="605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辩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74415" y="3942715"/>
            <a:ext cx="605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辨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485765" y="4018915"/>
            <a:ext cx="3130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辨别。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955800" y="5092700"/>
            <a:ext cx="605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辟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453765" y="5092700"/>
            <a:ext cx="605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避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334000" y="4977130"/>
            <a:ext cx="3130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躲避。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6" grpId="0"/>
      <p:bldP spid="8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95755" y="728980"/>
            <a:ext cx="6744970" cy="45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800"/>
              <a:t>4.解释下列句子中加点的字词。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（1）二者不可得兼（                            ）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（2）如使人之所欲莫甚于生</a:t>
            </a:r>
            <a:r>
              <a:rPr lang="zh-CN" altLang="en-US" sz="2800">
                <a:sym typeface="+mn-ea"/>
              </a:rPr>
              <a:t>（                            ）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（3）此之谓失其本心</a:t>
            </a:r>
            <a:r>
              <a:rPr lang="zh-CN" altLang="en-US" sz="2800">
                <a:sym typeface="+mn-ea"/>
              </a:rPr>
              <a:t>（                            ）</a:t>
            </a:r>
            <a:endParaRPr lang="zh-CN" altLang="en-US" sz="2800"/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（4）贤者能勿丧耳</a:t>
            </a:r>
            <a:r>
              <a:rPr lang="zh-CN" altLang="en-US" sz="2800">
                <a:sym typeface="+mn-ea"/>
              </a:rPr>
              <a:t>（                            ）</a:t>
            </a:r>
            <a:endParaRPr lang="zh-CN" altLang="en-US" sz="2800"/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（5）故患有所不辟也</a:t>
            </a:r>
            <a:r>
              <a:rPr lang="zh-CN" altLang="en-US" sz="2800">
                <a:sym typeface="+mn-ea"/>
              </a:rPr>
              <a:t>（                            ）</a:t>
            </a:r>
            <a:endParaRPr lang="zh-CN" altLang="en-US" sz="2800"/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（6）呼尔而与之</a:t>
            </a:r>
            <a:r>
              <a:rPr lang="zh-CN" altLang="en-US" sz="2800">
                <a:sym typeface="+mn-ea"/>
              </a:rPr>
              <a:t>（                            ）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5410200" y="1345565"/>
            <a:ext cx="1565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同时占有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04415" y="2525395"/>
            <a:ext cx="1881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假使，假如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55005" y="3080385"/>
            <a:ext cx="1761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天性、天良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97805" y="3624580"/>
            <a:ext cx="2000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遗失、丢掉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46420" y="4231005"/>
            <a:ext cx="1870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祸患、灾难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97805" y="4761865"/>
            <a:ext cx="1565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助词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2" grpId="0"/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34135" y="304165"/>
            <a:ext cx="7005955" cy="624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800"/>
              <a:t>5.下面对文章内容理解不正确的一项是（     ）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A.作者在文中赞扬的是舍生取义的人，批评的是见利忘义的人。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B.作者以鱼与熊掌设喻，其目的是引出“舍生取义”的问题，同时暗示“生”与“义”孰轻孰重的关系。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C.概括全篇大意的句子是“生，亦我所欲也;义，亦我所欲也。二者不可得兼，舍生而取义者也。”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D.“非独贤者有是心也”中的“是心”是指贪生怕死的心。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798435" y="441960"/>
            <a:ext cx="541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1877</Words>
  <Application>WPS 演示</Application>
  <PresentationFormat>全屏显示(4:3)</PresentationFormat>
  <Paragraphs>234</Paragraphs>
  <Slides>40</Slides>
  <Notes>40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自定义设计方案</vt:lpstr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2019-01-17T11:52:47Z</dcterms:created>
  <dcterms:modified xsi:type="dcterms:W3CDTF">2019-01-23T06:30:03Z</dcterms:modified>
</cp:coreProperties>
</file>