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644" r:id="rId3"/>
    <p:sldId id="627" r:id="rId4"/>
    <p:sldId id="628" r:id="rId5"/>
    <p:sldId id="629" r:id="rId6"/>
    <p:sldId id="630" r:id="rId7"/>
    <p:sldId id="631" r:id="rId8"/>
    <p:sldId id="604" r:id="rId9"/>
    <p:sldId id="605" r:id="rId10"/>
    <p:sldId id="606" r:id="rId11"/>
    <p:sldId id="613" r:id="rId12"/>
    <p:sldId id="632" r:id="rId13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FFFFCC"/>
    <a:srgbClr val="FFFFFF"/>
    <a:srgbClr val="70AC2E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27300-4961-41F6-8BF5-F22A262196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C595-691F-47C9-B069-77270F97D2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42875"/>
            <a:ext cx="2051050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42875"/>
            <a:ext cx="6003925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3F7DC-9A19-48B0-953D-F6C576522B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6F8BA2B-FA38-48D4-8851-BBF808CFFD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3F7DC-9A19-48B0-953D-F6C576522B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61ED579-4815-4B11-9B64-EE1ED6B38F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3F7DC-9A19-48B0-953D-F6C576522B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FAAA806-CE51-48D6-9B47-A0F7E8C485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3F7DC-9A19-48B0-953D-F6C576522B9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78780F1-1819-462E-BCB7-B1D7B3A6DC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41450"/>
            <a:ext cx="4027487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1450"/>
            <a:ext cx="4027488" cy="494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fade/>
  </p:transition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1"/>
          <p:cNvSpPr txBox="1">
            <a:spLocks noChangeArrowheads="1"/>
          </p:cNvSpPr>
          <p:nvPr/>
        </p:nvSpPr>
        <p:spPr bwMode="auto">
          <a:xfrm>
            <a:off x="1" y="1508394"/>
            <a:ext cx="914399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zh-CN" altLang="en-US" sz="6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习作：“漫画”老师</a:t>
            </a:r>
            <a:endParaRPr lang="zh-CN" altLang="en-US" sz="6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69157" y="3030807"/>
            <a:ext cx="7485949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标题 1"/>
          <p:cNvSpPr txBox="1">
            <a:spLocks noChangeArrowheads="1"/>
          </p:cNvSpPr>
          <p:nvPr/>
        </p:nvSpPr>
        <p:spPr bwMode="auto">
          <a:xfrm>
            <a:off x="0" y="3005781"/>
            <a:ext cx="9143999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五年级上册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第二单元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"/>
          <p:cNvSpPr>
            <a:spLocks noChangeArrowheads="1"/>
          </p:cNvSpPr>
          <p:nvPr/>
        </p:nvSpPr>
        <p:spPr bwMode="auto">
          <a:xfrm>
            <a:off x="632223" y="2208214"/>
            <a:ext cx="5473303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zh-CN" altLang="en-US" sz="2800" b="1"/>
              <a:t>我的古筝老师真是一个非常好的老师。 </a:t>
            </a:r>
            <a:r>
              <a:rPr lang="zh-CN" altLang="en-US" sz="2800" b="1">
                <a:solidFill>
                  <a:srgbClr val="FF0000"/>
                </a:solidFill>
              </a:rPr>
              <a:t>⑤</a:t>
            </a:r>
            <a:endParaRPr lang="en-US" altLang="zh-CN" sz="2800" b="1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211491" y="855664"/>
            <a:ext cx="0" cy="557688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67463" y="2232026"/>
            <a:ext cx="2665810" cy="2631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⑤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结尾再次强调我对古筝老师的敬爱，本文采用总分总的结构，条理清晰、层次分明。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70360" y="2150462"/>
            <a:ext cx="7265194" cy="3900103"/>
          </a:xfrm>
          <a:prstGeom prst="rect">
            <a:avLst/>
          </a:prstGeom>
          <a:noFill/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 anchor="ctr">
            <a:spAutoFit/>
          </a:bodyPr>
          <a:lstStyle/>
          <a:p>
            <a:pPr indent="815975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古筝老师，之所以让“我”印象深刻，是因为她有耐心，对“我”表现出无微不至的关心，当“我”一知半解，错漏百出时，她没有表现出任何责备，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她鼓励“我”，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对“我”是极大的包容。她的涵养，她的爱心，使“我”很感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动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。 </a:t>
            </a:r>
            <a:endParaRPr lang="zh-CN" altLang="en-US" sz="2800" b="1" noProof="1">
              <a:solidFill>
                <a:prstClr val="black"/>
              </a:solidFill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916" y="503238"/>
            <a:ext cx="2015728" cy="901700"/>
          </a:xfrm>
          <a:prstGeom prst="roundRect">
            <a:avLst/>
          </a:prstGeom>
          <a:solidFill>
            <a:srgbClr val="9BFDA7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读后感悟</a:t>
            </a:r>
            <a:endParaRPr lang="zh-CN" altLang="en-US" sz="4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3"/>
          <p:cNvSpPr txBox="1">
            <a:spLocks noChangeArrowheads="1"/>
          </p:cNvSpPr>
          <p:nvPr/>
        </p:nvSpPr>
        <p:spPr bwMode="auto">
          <a:xfrm>
            <a:off x="2450307" y="973139"/>
            <a:ext cx="413266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  “漫画”老师</a:t>
            </a:r>
            <a:endParaRPr lang="zh-CN" altLang="en-US" sz="4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3074" name="组合 23"/>
          <p:cNvGrpSpPr/>
          <p:nvPr/>
        </p:nvGrpSpPr>
        <p:grpSpPr bwMode="auto">
          <a:xfrm>
            <a:off x="700088" y="604837"/>
            <a:ext cx="1193006" cy="1108968"/>
            <a:chOff x="2548149" y="2511380"/>
            <a:chExt cx="1590669" cy="1108673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575137" y="2511380"/>
              <a:ext cx="1260470" cy="0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576724" y="3190649"/>
              <a:ext cx="1258883" cy="0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3"/>
            <p:cNvSpPr txBox="1">
              <a:spLocks noChangeArrowheads="1"/>
            </p:cNvSpPr>
            <p:nvPr/>
          </p:nvSpPr>
          <p:spPr bwMode="auto">
            <a:xfrm>
              <a:off x="2548149" y="2543122"/>
              <a:ext cx="1411283" cy="107693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spc="500" noProof="1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 作</a:t>
              </a:r>
              <a:endParaRPr lang="zh-CN" altLang="en-US" sz="3200" b="1" spc="500" noProof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832432" y="2511380"/>
              <a:ext cx="306386" cy="334873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849894" y="2828795"/>
              <a:ext cx="269874" cy="361854"/>
            </a:xfrm>
            <a:prstGeom prst="line">
              <a:avLst/>
            </a:prstGeom>
            <a:ln w="3175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0" name="矩形 12"/>
          <p:cNvSpPr>
            <a:spLocks noChangeArrowheads="1"/>
          </p:cNvSpPr>
          <p:nvPr/>
        </p:nvSpPr>
        <p:spPr bwMode="auto">
          <a:xfrm>
            <a:off x="787004" y="1782763"/>
            <a:ext cx="7784306" cy="27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你喜欢看漫画吗？漫画里的人，特点非常突出，配上独特的画风和夸张的情节，给我们留下深刻的印象。如果要给一位老师画漫画，你会选谁呢？让我们把可爱的老师用文字“画”出来吧！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25421" y="4352925"/>
            <a:ext cx="1918097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67916" y="503238"/>
            <a:ext cx="2015728" cy="901700"/>
          </a:xfrm>
          <a:prstGeom prst="roundRect">
            <a:avLst/>
          </a:prstGeom>
          <a:solidFill>
            <a:srgbClr val="9BFDA7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4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66850" y="3441700"/>
            <a:ext cx="6700838" cy="272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要写出这个人在外貌、衣着、性格、喜好等方面与其他人不同的地方。</a:t>
            </a:r>
            <a:endParaRPr lang="en-US" altLang="zh-CN" sz="3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77516" y="2533650"/>
            <a:ext cx="54398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突出人物的主要特点。</a:t>
            </a:r>
            <a:endParaRPr lang="en-US" altLang="zh-CN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52487" y="2386276"/>
            <a:ext cx="7549754" cy="257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/>
          <a:p>
            <a:pPr indent="609600">
              <a:lnSpc>
                <a:spcPct val="14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选择具体事件来表现人物的性格特点及风采等，将人物形象鲜活地呈现出来。</a:t>
            </a:r>
            <a:endParaRPr lang="en-US" altLang="zh-CN" sz="3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86979" y="2254512"/>
            <a:ext cx="7950994" cy="257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/>
          <a:p>
            <a:pPr indent="609600">
              <a:lnSpc>
                <a:spcPct val="14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en-US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善于运用外貌、语言、动作、神态、心理等描写，突出人物形象，展示人物精神。</a:t>
            </a:r>
            <a:endParaRPr lang="en-US" altLang="zh-CN" sz="3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0791" y="2647980"/>
            <a:ext cx="8014097" cy="176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>
            <a:spAutoFit/>
          </a:bodyPr>
          <a:lstStyle/>
          <a:p>
            <a:pPr indent="609600">
              <a:lnSpc>
                <a:spcPct val="140000"/>
              </a:lnSpc>
            </a:pPr>
            <a:r>
              <a:rPr lang="en-US" altLang="zh-CN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在叙述时，要有真情实感，做到以情感人。</a:t>
            </a:r>
            <a:endParaRPr lang="en-US" altLang="zh-CN" sz="3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18"/>
          <p:cNvSpPr>
            <a:spLocks noChangeArrowheads="1"/>
          </p:cNvSpPr>
          <p:nvPr/>
        </p:nvSpPr>
        <p:spPr bwMode="auto">
          <a:xfrm>
            <a:off x="2183606" y="1592263"/>
            <a:ext cx="2718046" cy="61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我的古筝老师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矩形 19"/>
          <p:cNvSpPr>
            <a:spLocks noChangeArrowheads="1"/>
          </p:cNvSpPr>
          <p:nvPr/>
        </p:nvSpPr>
        <p:spPr bwMode="auto">
          <a:xfrm>
            <a:off x="677467" y="2336800"/>
            <a:ext cx="5536406" cy="17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zh-CN" altLang="en-US" sz="2600"/>
              <a:t>       今年学古筝课，最让我印象深刻的，就是我的古筝老师。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600"/>
              <a:t>我喜欢她看我的眼神和鼓励我的神情，她真的是一个好老师。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600"/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211491" y="855664"/>
            <a:ext cx="0" cy="557688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228160" y="2386013"/>
            <a:ext cx="2591990" cy="389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开门见山，直接点出自己印象最深的是古筝老师。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简单概述喜欢古筝老师的原因。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7916" y="503238"/>
            <a:ext cx="2015728" cy="901700"/>
          </a:xfrm>
          <a:prstGeom prst="roundRect">
            <a:avLst/>
          </a:prstGeom>
          <a:solidFill>
            <a:srgbClr val="9BFDA7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佳作在线</a:t>
            </a:r>
            <a:endParaRPr lang="zh-CN" altLang="en-US" sz="4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8" name="矩形 22"/>
          <p:cNvSpPr>
            <a:spLocks noChangeArrowheads="1"/>
          </p:cNvSpPr>
          <p:nvPr/>
        </p:nvSpPr>
        <p:spPr bwMode="auto">
          <a:xfrm>
            <a:off x="6842523" y="974726"/>
            <a:ext cx="1415653" cy="160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佳作品析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1"/>
          <p:cNvSpPr>
            <a:spLocks noChangeArrowheads="1"/>
          </p:cNvSpPr>
          <p:nvPr/>
        </p:nvSpPr>
        <p:spPr bwMode="auto">
          <a:xfrm>
            <a:off x="581025" y="984251"/>
            <a:ext cx="5536406" cy="672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</a:rPr>
              <a:t>    第一次上古筝课，老师就迟到了。她仔细地上下打量了站在那儿怯生生的我，然后和蔼地说：“你是新来的吧，刷完卡后跟我上楼上的教室去吧。”到了楼上的教室里，她让我把东西放在椅子上，又耐心地等我把假指甲包好，还亲自为我调椅子的高度。这些都是在我原来的古筝课堂上从没有过的待遇。接着，老师问我会弹什么指法，还为我选量身定制的曲子。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211491" y="855664"/>
            <a:ext cx="0" cy="557688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28160" y="2755900"/>
            <a:ext cx="2532459" cy="304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第一次上古筝课前，老师的问候，上古筝课时，老师的耐心以及关心，都让我对她产生好感。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"/>
          <p:cNvSpPr>
            <a:spLocks noChangeArrowheads="1"/>
          </p:cNvSpPr>
          <p:nvPr/>
        </p:nvSpPr>
        <p:spPr bwMode="auto">
          <a:xfrm>
            <a:off x="610791" y="738188"/>
            <a:ext cx="5474494" cy="792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</a:rPr>
              <a:t>    面对我一问三不知的局面，老师也只是微微一笑，完全没有不耐烦的责备。她不仅亲切、脾气好，还非常优秀、有涵养。在弹曲子的时候，我错误百出，总是不自觉地弹过了头，我的小关节也时常没有突出，两只手离得太远而导致不协调，手臂的姿势也不正确</a:t>
            </a:r>
            <a:r>
              <a:rPr lang="en-US" altLang="zh-CN" sz="2600">
                <a:latin typeface="宋体" panose="02010600030101010101" pitchFamily="2" charset="-122"/>
              </a:rPr>
              <a:t>……</a:t>
            </a:r>
            <a:r>
              <a:rPr lang="zh-CN" altLang="en-US" sz="2600">
                <a:latin typeface="宋体" panose="02010600030101010101" pitchFamily="2" charset="-122"/>
              </a:rPr>
              <a:t>但老师完全没有责骂我，也没有怪我，她脸上的笑容始终如一，只有不断的鼓励和谅解。从那时开始，我便决心要好好练习古筝，回报老师。 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④</a:t>
            </a:r>
            <a:r>
              <a:rPr lang="en-US" altLang="zh-CN" sz="2600">
                <a:latin typeface="宋体" panose="02010600030101010101" pitchFamily="2" charset="-122"/>
              </a:rPr>
              <a:t>       </a:t>
            </a:r>
            <a:endParaRPr lang="en-US" altLang="zh-CN" sz="2600"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6211491" y="855664"/>
            <a:ext cx="0" cy="5576887"/>
          </a:xfrm>
          <a:prstGeom prst="line">
            <a:avLst/>
          </a:prstGeom>
          <a:ln w="127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88882" y="2938463"/>
            <a:ext cx="2665810" cy="184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脾气好、亲切、有涵养是古筝老师的突出特点。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主题51</Template>
  <TotalTime>0</TotalTime>
  <Words>959</Words>
  <Application>WPS 演示</Application>
  <PresentationFormat>全屏显示(4:3)</PresentationFormat>
  <Paragraphs>51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3</cp:revision>
  <dcterms:created xsi:type="dcterms:W3CDTF">2018-03-12T14:29:00Z</dcterms:created>
  <dcterms:modified xsi:type="dcterms:W3CDTF">2021-09-30T01:49:40Z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