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1"/>
  </p:notesMasterIdLst>
  <p:sldIdLst>
    <p:sldId id="271" r:id="rId2"/>
    <p:sldId id="264" r:id="rId3"/>
    <p:sldId id="263" r:id="rId4"/>
    <p:sldId id="302" r:id="rId5"/>
    <p:sldId id="303" r:id="rId6"/>
    <p:sldId id="304" r:id="rId7"/>
    <p:sldId id="294" r:id="rId8"/>
    <p:sldId id="295" r:id="rId9"/>
    <p:sldId id="305" r:id="rId10"/>
    <p:sldId id="306" r:id="rId11"/>
    <p:sldId id="296" r:id="rId12"/>
    <p:sldId id="307" r:id="rId13"/>
    <p:sldId id="300" r:id="rId14"/>
    <p:sldId id="259" r:id="rId15"/>
    <p:sldId id="260" r:id="rId16"/>
    <p:sldId id="261" r:id="rId17"/>
    <p:sldId id="266" r:id="rId18"/>
    <p:sldId id="267" r:id="rId19"/>
    <p:sldId id="301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60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62D973EF-3826-47CB-A97D-8C74C6665D10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4" y="1155700"/>
            <a:ext cx="53283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5400" b="1" dirty="0" smtClean="0">
                <a:solidFill>
                  <a:srgbClr val="00B0F0"/>
                </a:solidFill>
                <a:latin typeface="MingLiU-ExtB" panose="02020500000000000000" pitchFamily="18" charset="-120"/>
                <a:sym typeface="MingLiU-ExtB" panose="02020500000000000000" pitchFamily="18" charset="-120"/>
              </a:rPr>
              <a:t>18</a:t>
            </a:r>
            <a:r>
              <a:rPr lang="en-US" altLang="zh-CN" sz="5400" b="1" dirty="0" smtClean="0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聪明的小包拯</a:t>
            </a:r>
            <a:endParaRPr lang="zh-CN" altLang="en-US" sz="4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7" y="1989139"/>
            <a:ext cx="4967877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>
            <a:spLocks noChangeArrowheads="1"/>
          </p:cNvSpPr>
          <p:nvPr/>
        </p:nvSpPr>
        <p:spPr bwMode="auto">
          <a:xfrm>
            <a:off x="878275" y="3041497"/>
            <a:ext cx="746047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/>
              <a:t>第三自然段：写包拯用让全家人漱口的方法找到了吃鸡蛋的人。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endParaRPr lang="zh-CN" altLang="en-US" sz="3600" b="1" dirty="0"/>
          </a:p>
        </p:txBody>
      </p:sp>
      <p:sp>
        <p:nvSpPr>
          <p:cNvPr id="4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21505"/>
          <p:cNvSpPr>
            <a:spLocks noGrp="1" noChangeArrowheads="1"/>
          </p:cNvSpPr>
          <p:nvPr>
            <p:ph idx="1"/>
          </p:nvPr>
        </p:nvSpPr>
        <p:spPr bwMode="auto">
          <a:xfrm>
            <a:off x="1187765" y="1412875"/>
            <a:ext cx="6480449" cy="331221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buNone/>
            </a:pPr>
            <a:r>
              <a:rPr lang="zh-CN" altLang="en-US" dirty="0" smtClean="0"/>
              <a:t>包拯是怎样找到吃鸡蛋的人的？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把</a:t>
            </a:r>
            <a:r>
              <a:rPr lang="zh-CN" altLang="zh-CN" dirty="0">
                <a:solidFill>
                  <a:srgbClr val="FF0000"/>
                </a:solidFill>
              </a:rPr>
              <a:t>全家人都请到大厅—让每个人漱一下口—看谁漱的口里有蛋黄渣，就是谁吃了鸡蛋。</a:t>
            </a:r>
          </a:p>
          <a:p>
            <a:pPr marL="0" indent="0">
              <a:buNone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>
            <a:spLocks noChangeArrowheads="1"/>
          </p:cNvSpPr>
          <p:nvPr/>
        </p:nvSpPr>
        <p:spPr bwMode="auto">
          <a:xfrm>
            <a:off x="878275" y="3041497"/>
            <a:ext cx="74604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/>
              <a:t>第四自然段：大家称赞包拯。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endParaRPr lang="zh-CN" altLang="en-US" sz="3600" b="1" dirty="0"/>
          </a:p>
        </p:txBody>
      </p:sp>
      <p:sp>
        <p:nvSpPr>
          <p:cNvPr id="4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>
            <a:spLocks noChangeArrowheads="1"/>
          </p:cNvSpPr>
          <p:nvPr/>
        </p:nvSpPr>
        <p:spPr bwMode="auto">
          <a:xfrm>
            <a:off x="971550" y="2565400"/>
            <a:ext cx="53260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600" dirty="0" smtClean="0"/>
              <a:t>聪明的包拯</a:t>
            </a:r>
            <a:endParaRPr lang="zh-CN" altLang="en-US" sz="3600" dirty="0"/>
          </a:p>
        </p:txBody>
      </p:sp>
      <p:sp>
        <p:nvSpPr>
          <p:cNvPr id="25604" name="文本框 25603"/>
          <p:cNvSpPr txBox="1">
            <a:spLocks noChangeArrowheads="1"/>
          </p:cNvSpPr>
          <p:nvPr/>
        </p:nvSpPr>
        <p:spPr bwMode="auto">
          <a:xfrm>
            <a:off x="1580120" y="2343642"/>
            <a:ext cx="42482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600" dirty="0" smtClean="0"/>
              <a:t>包拯从小就很聪明</a:t>
            </a:r>
            <a:endParaRPr lang="zh-CN" altLang="en-US" sz="3600" dirty="0"/>
          </a:p>
        </p:txBody>
      </p:sp>
      <p:sp>
        <p:nvSpPr>
          <p:cNvPr id="25606" name="文本框 25605"/>
          <p:cNvSpPr txBox="1">
            <a:spLocks noChangeArrowheads="1"/>
          </p:cNvSpPr>
          <p:nvPr/>
        </p:nvSpPr>
        <p:spPr bwMode="auto">
          <a:xfrm>
            <a:off x="1820038" y="3757283"/>
            <a:ext cx="58274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dirty="0" smtClean="0"/>
              <a:t>包拯巧妙</a:t>
            </a:r>
            <a:r>
              <a:rPr lang="zh-CN" altLang="en-US" sz="3600" dirty="0"/>
              <a:t>找到</a:t>
            </a:r>
            <a:r>
              <a:rPr lang="zh-CN" altLang="en-US" sz="3600" dirty="0" smtClean="0"/>
              <a:t>吃鸡蛋的人</a:t>
            </a:r>
            <a:endParaRPr lang="zh-CN" altLang="en-US" sz="3600" dirty="0"/>
          </a:p>
        </p:txBody>
      </p:sp>
      <p:sp>
        <p:nvSpPr>
          <p:cNvPr id="2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图解结构</a:t>
            </a:r>
          </a:p>
        </p:txBody>
      </p:sp>
      <p:sp>
        <p:nvSpPr>
          <p:cNvPr id="25610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左大括号 2"/>
          <p:cNvSpPr/>
          <p:nvPr/>
        </p:nvSpPr>
        <p:spPr>
          <a:xfrm>
            <a:off x="1468439" y="2132910"/>
            <a:ext cx="223362" cy="32948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25603"/>
          <p:cNvSpPr txBox="1">
            <a:spLocks noChangeArrowheads="1"/>
          </p:cNvSpPr>
          <p:nvPr/>
        </p:nvSpPr>
        <p:spPr bwMode="auto">
          <a:xfrm>
            <a:off x="1691801" y="3105834"/>
            <a:ext cx="49683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600" dirty="0" smtClean="0"/>
              <a:t>姐姐给包拯出题考包拯</a:t>
            </a:r>
            <a:endParaRPr lang="zh-CN" altLang="en-US" sz="3600" dirty="0"/>
          </a:p>
        </p:txBody>
      </p:sp>
      <p:sp>
        <p:nvSpPr>
          <p:cNvPr id="14" name="文本框 25605"/>
          <p:cNvSpPr txBox="1">
            <a:spLocks noChangeArrowheads="1"/>
          </p:cNvSpPr>
          <p:nvPr/>
        </p:nvSpPr>
        <p:spPr bwMode="auto">
          <a:xfrm>
            <a:off x="1972438" y="4556014"/>
            <a:ext cx="58274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dirty="0" smtClean="0"/>
              <a:t>称赞：聪明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6626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26627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8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508500"/>
            <a:ext cx="20304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文本框 26629"/>
          <p:cNvSpPr txBox="1">
            <a:spLocks noChangeArrowheads="1"/>
          </p:cNvSpPr>
          <p:nvPr/>
        </p:nvSpPr>
        <p:spPr bwMode="auto">
          <a:xfrm>
            <a:off x="665163" y="2528888"/>
            <a:ext cx="802481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ea typeface="楷体_GB2312" pitchFamily="1" charset="-122"/>
              </a:rPr>
              <a:t>课文描写了包拯小时候的故事，故事主要讲述了包拯用漱口的办法找到吃鸡蛋人的经过，表现出包拯聪明，喜欢动脑筋想问题的品质，同时也为长大后做一个清正廉洁的好官打击下基础。</a:t>
            </a: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7650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写法点拨</a:t>
            </a:r>
          </a:p>
        </p:txBody>
      </p:sp>
      <p:sp>
        <p:nvSpPr>
          <p:cNvPr id="27651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52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822325"/>
            <a:ext cx="2087562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文本框 27653"/>
          <p:cNvSpPr txBox="1">
            <a:spLocks noChangeArrowheads="1"/>
          </p:cNvSpPr>
          <p:nvPr/>
        </p:nvSpPr>
        <p:spPr bwMode="auto">
          <a:xfrm>
            <a:off x="612775" y="2204915"/>
            <a:ext cx="78486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FF0000"/>
                </a:solidFill>
                <a:ea typeface="楷体_GB2312" pitchFamily="1" charset="-122"/>
              </a:rPr>
              <a:t>        按照</a:t>
            </a:r>
            <a:r>
              <a:rPr lang="zh-CN" altLang="en-US" sz="2000" b="1" dirty="0">
                <a:solidFill>
                  <a:srgbClr val="FF0000"/>
                </a:solidFill>
                <a:ea typeface="楷体_GB2312" pitchFamily="1" charset="-122"/>
              </a:rPr>
              <a:t>事情的发生、发展顺序记叙，要把一件事的起因、经过和结果说清楚，首先必须把握记叙的六要素，即时间、地点、人物和事情的起因、经过和结果。其中事情的起因、经过和结果，是构成叙事性文章的基本要素。要写清楚一件事，必须交代清楚事情的来龙去脉。如果不写清楚事情发生的原因经过和结果，读者就无法了解文章所叙写的内容，所表现的中心。要写清楚一件事，就要把事情的 发展过程记叙得完整、明白、清晰。本文中交待了故事发生的时间是一天早上，地点在包拯的家里，人物是包拯和姐姐妹妹，事件是姐姐考考包拯查找是谁吃了鸡蛋，结果是包拯查找到是姐姐和妹妹吃了鸡蛋，得到大家的称赞，把这些方面写清楚了，才能使别人明白你写了一件什么事。必须根据中心意思表达的需要和对事物的认识过程，恰当地安排材料，有详有略，有主有次，而不要平铺直叙，平均使用力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8674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拓展提升</a:t>
            </a:r>
          </a:p>
        </p:txBody>
      </p:sp>
      <p:sp>
        <p:nvSpPr>
          <p:cNvPr id="2867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76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30175"/>
            <a:ext cx="236855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文本框 28677"/>
          <p:cNvSpPr txBox="1">
            <a:spLocks noChangeArrowheads="1"/>
          </p:cNvSpPr>
          <p:nvPr/>
        </p:nvSpPr>
        <p:spPr bwMode="auto">
          <a:xfrm>
            <a:off x="143669" y="2420930"/>
            <a:ext cx="89296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dirty="0"/>
              <a:t> </a:t>
            </a:r>
            <a:r>
              <a:rPr lang="zh-CN" altLang="zh-CN" sz="3600" dirty="0"/>
              <a:t>关于聪明的词语</a:t>
            </a:r>
          </a:p>
          <a:p>
            <a:r>
              <a:rPr lang="zh-CN" altLang="zh-CN" sz="3600" dirty="0" smtClean="0"/>
              <a:t>冰雪聪明</a:t>
            </a:r>
            <a:r>
              <a:rPr lang="en-US" altLang="zh-CN" sz="3600" dirty="0" smtClean="0"/>
              <a:t>   </a:t>
            </a:r>
            <a:r>
              <a:rPr lang="zh-CN" altLang="zh-CN" sz="3600" dirty="0"/>
              <a:t>聪明伶俐</a:t>
            </a:r>
            <a:r>
              <a:rPr lang="en-US" altLang="zh-CN" sz="3600" dirty="0"/>
              <a:t>   </a:t>
            </a:r>
            <a:r>
              <a:rPr lang="zh-CN" altLang="zh-CN" sz="3600" dirty="0"/>
              <a:t>足智多谋</a:t>
            </a:r>
            <a:r>
              <a:rPr lang="en-US" altLang="zh-CN" sz="3600" dirty="0"/>
              <a:t>   </a:t>
            </a:r>
            <a:r>
              <a:rPr lang="zh-CN" altLang="zh-CN" sz="3600" dirty="0"/>
              <a:t>秀外慧中</a:t>
            </a:r>
          </a:p>
          <a:p>
            <a:r>
              <a:rPr lang="zh-CN" altLang="zh-CN" sz="3600" dirty="0"/>
              <a:t>口齿伶俐</a:t>
            </a:r>
            <a:r>
              <a:rPr lang="en-US" altLang="zh-CN" sz="3600" dirty="0"/>
              <a:t>    </a:t>
            </a:r>
            <a:r>
              <a:rPr lang="zh-CN" altLang="zh-CN" sz="3600" dirty="0"/>
              <a:t>聪明一世</a:t>
            </a:r>
            <a:r>
              <a:rPr lang="en-US" altLang="zh-CN" sz="3600" dirty="0"/>
              <a:t>   </a:t>
            </a:r>
            <a:r>
              <a:rPr lang="zh-CN" altLang="zh-CN" sz="3600" dirty="0"/>
              <a:t>心灵手巧</a:t>
            </a:r>
            <a:r>
              <a:rPr lang="en-US" altLang="zh-CN" sz="3600" dirty="0"/>
              <a:t>   </a:t>
            </a:r>
            <a:r>
              <a:rPr lang="zh-CN" altLang="zh-CN" sz="3600" dirty="0"/>
              <a:t>慧心巧思</a:t>
            </a:r>
          </a:p>
          <a:p>
            <a:r>
              <a:rPr lang="zh-CN" altLang="zh-CN" sz="3600" dirty="0"/>
              <a:t>聪明才智</a:t>
            </a:r>
            <a:r>
              <a:rPr lang="en-US" altLang="zh-CN" sz="3600" dirty="0"/>
              <a:t>    </a:t>
            </a:r>
            <a:r>
              <a:rPr lang="zh-CN" altLang="zh-CN" sz="3600" dirty="0"/>
              <a:t>大智若愚</a:t>
            </a:r>
            <a:r>
              <a:rPr lang="en-US" altLang="zh-CN" sz="3600" dirty="0"/>
              <a:t>   </a:t>
            </a:r>
            <a:r>
              <a:rPr lang="zh-CN" altLang="zh-CN" sz="3600" dirty="0"/>
              <a:t>千伶百俐</a:t>
            </a:r>
            <a:r>
              <a:rPr lang="en-US" altLang="zh-CN" sz="3600" dirty="0"/>
              <a:t>   </a:t>
            </a:r>
            <a:r>
              <a:rPr lang="zh-CN" altLang="zh-CN" sz="3600" dirty="0"/>
              <a:t>智勇双全</a:t>
            </a:r>
            <a:endParaRPr lang="zh-CN" altLang="en-US" sz="2000" dirty="0"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9698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29699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0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文本框 29701"/>
          <p:cNvSpPr txBox="1">
            <a:spLocks noChangeArrowheads="1"/>
          </p:cNvSpPr>
          <p:nvPr/>
        </p:nvSpPr>
        <p:spPr bwMode="auto">
          <a:xfrm>
            <a:off x="828675" y="2162175"/>
            <a:ext cx="77041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 smtClean="0">
                <a:ea typeface="幼圆" pitchFamily="49" charset="-122"/>
              </a:rPr>
              <a:t>        为什么</a:t>
            </a:r>
            <a:r>
              <a:rPr lang="zh-CN" altLang="en-US" sz="3200" b="1" dirty="0">
                <a:ea typeface="幼圆" pitchFamily="49" charset="-122"/>
              </a:rPr>
              <a:t>小包拯这样聪明呢？是因为他读书用功，善于开动脑筋想问题，让我们向他学习吧！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30722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3072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4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9175" y="757238"/>
            <a:ext cx="2376488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矩形 30725"/>
          <p:cNvSpPr>
            <a:spLocks noGrp="1" noChangeArrowheads="1"/>
          </p:cNvSpPr>
          <p:nvPr/>
        </p:nvSpPr>
        <p:spPr bwMode="auto">
          <a:xfrm>
            <a:off x="252335" y="2435691"/>
            <a:ext cx="9144000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/>
              <a:t>选择正确读音。</a:t>
            </a:r>
            <a:endParaRPr lang="en-US" altLang="zh-CN" sz="3600" dirty="0" smtClean="0"/>
          </a:p>
          <a:p>
            <a:r>
              <a:rPr lang="zh-CN" altLang="zh-CN" sz="3600" dirty="0" smtClean="0"/>
              <a:t>包拯</a:t>
            </a:r>
            <a:r>
              <a:rPr lang="zh-CN" altLang="zh-CN" sz="3600" dirty="0"/>
              <a:t>（</a:t>
            </a:r>
            <a:r>
              <a:rPr lang="en-US" altLang="zh-CN" sz="3600" dirty="0" err="1"/>
              <a:t>zh</a:t>
            </a:r>
            <a:r>
              <a:rPr lang="zh-CN" altLang="zh-CN" sz="3600" dirty="0"/>
              <a:t>ě</a:t>
            </a:r>
            <a:r>
              <a:rPr lang="en-US" altLang="zh-CN" sz="3600" dirty="0" err="1"/>
              <a:t>ng</a:t>
            </a:r>
            <a:r>
              <a:rPr lang="en-US" altLang="zh-CN" sz="3600" dirty="0"/>
              <a:t>  </a:t>
            </a:r>
            <a:r>
              <a:rPr lang="en-US" altLang="zh-CN" sz="3600" dirty="0" err="1"/>
              <a:t>zh</a:t>
            </a:r>
            <a:r>
              <a:rPr lang="zh-CN" altLang="zh-CN" sz="3600" dirty="0"/>
              <a:t>ě</a:t>
            </a:r>
            <a:r>
              <a:rPr lang="en-US" altLang="zh-CN" sz="3600" dirty="0"/>
              <a:t>n</a:t>
            </a:r>
            <a:r>
              <a:rPr lang="zh-CN" altLang="zh-CN" sz="3600" dirty="0" smtClean="0"/>
              <a:t>）</a:t>
            </a:r>
            <a:r>
              <a:rPr lang="en-US" altLang="zh-CN" sz="3600" dirty="0" smtClean="0"/>
              <a:t>  </a:t>
            </a:r>
            <a:r>
              <a:rPr lang="zh-CN" altLang="zh-CN" sz="3600" dirty="0" smtClean="0"/>
              <a:t>水壶</a:t>
            </a:r>
            <a:r>
              <a:rPr lang="zh-CN" altLang="zh-CN" sz="3600" dirty="0"/>
              <a:t>（</a:t>
            </a:r>
            <a:r>
              <a:rPr lang="en-US" altLang="zh-CN" sz="3600" dirty="0"/>
              <a:t>h</a:t>
            </a:r>
            <a:r>
              <a:rPr lang="zh-CN" altLang="zh-CN" sz="3600" dirty="0"/>
              <a:t>ú</a:t>
            </a:r>
            <a:r>
              <a:rPr lang="en-US" altLang="zh-CN" sz="3600" dirty="0"/>
              <a:t> h</a:t>
            </a:r>
            <a:r>
              <a:rPr lang="zh-CN" altLang="zh-CN" sz="3600" dirty="0"/>
              <a:t>ǔ</a:t>
            </a:r>
            <a:r>
              <a:rPr lang="zh-CN" altLang="zh-CN" sz="3600" dirty="0" smtClean="0"/>
              <a:t>）</a:t>
            </a:r>
            <a:endParaRPr lang="en-US" altLang="zh-CN" sz="3600" dirty="0" smtClean="0"/>
          </a:p>
          <a:p>
            <a:r>
              <a:rPr lang="zh-CN" altLang="zh-CN" sz="3600" dirty="0" smtClean="0"/>
              <a:t>继续</a:t>
            </a:r>
            <a:r>
              <a:rPr lang="zh-CN" altLang="zh-CN" sz="3600" dirty="0"/>
              <a:t>（</a:t>
            </a:r>
            <a:r>
              <a:rPr lang="en-US" altLang="zh-CN" sz="3600" dirty="0"/>
              <a:t>x</a:t>
            </a:r>
            <a:r>
              <a:rPr lang="zh-CN" altLang="zh-CN" sz="3600" dirty="0"/>
              <a:t>ù</a:t>
            </a:r>
            <a:r>
              <a:rPr lang="en-US" altLang="zh-CN" sz="3600" dirty="0"/>
              <a:t> d</a:t>
            </a:r>
            <a:r>
              <a:rPr lang="zh-CN" altLang="zh-CN" sz="3600" dirty="0"/>
              <a:t>ú</a:t>
            </a:r>
            <a:r>
              <a:rPr lang="zh-CN" altLang="zh-CN" sz="3600" dirty="0" smtClean="0"/>
              <a:t>）</a:t>
            </a:r>
            <a:r>
              <a:rPr lang="en-US" altLang="zh-CN" sz="3600" dirty="0" smtClean="0"/>
              <a:t>             </a:t>
            </a:r>
            <a:r>
              <a:rPr lang="zh-CN" altLang="zh-CN" sz="3600" dirty="0" smtClean="0"/>
              <a:t>审查</a:t>
            </a:r>
            <a:r>
              <a:rPr lang="zh-CN" altLang="zh-CN" sz="3600" dirty="0"/>
              <a:t>（</a:t>
            </a:r>
            <a:r>
              <a:rPr lang="en-US" altLang="zh-CN" sz="3600" dirty="0" err="1"/>
              <a:t>sh</a:t>
            </a:r>
            <a:r>
              <a:rPr lang="zh-CN" altLang="zh-CN" sz="3600" dirty="0"/>
              <a:t>ě</a:t>
            </a:r>
            <a:r>
              <a:rPr lang="en-US" altLang="zh-CN" sz="3600" dirty="0"/>
              <a:t>n  </a:t>
            </a:r>
            <a:r>
              <a:rPr lang="en-US" altLang="zh-CN" sz="3600" dirty="0" err="1"/>
              <a:t>sh</a:t>
            </a:r>
            <a:r>
              <a:rPr lang="zh-CN" altLang="zh-CN" sz="3600" dirty="0"/>
              <a:t>ě</a:t>
            </a:r>
            <a:r>
              <a:rPr lang="en-US" altLang="zh-CN" sz="3600" dirty="0" err="1"/>
              <a:t>ng</a:t>
            </a:r>
            <a:r>
              <a:rPr lang="zh-CN" altLang="zh-CN" sz="3600" dirty="0"/>
              <a:t>）</a:t>
            </a:r>
            <a:r>
              <a:rPr lang="en-US" altLang="zh-CN" sz="3600" dirty="0"/>
              <a:t>      </a:t>
            </a:r>
            <a:endParaRPr lang="en-US" altLang="zh-CN" sz="3600" dirty="0" smtClean="0"/>
          </a:p>
          <a:p>
            <a:r>
              <a:rPr lang="zh-CN" altLang="zh-CN" sz="3600" dirty="0" smtClean="0"/>
              <a:t>漱口</a:t>
            </a:r>
            <a:r>
              <a:rPr lang="zh-CN" altLang="zh-CN" sz="3600" dirty="0"/>
              <a:t>（</a:t>
            </a:r>
            <a:r>
              <a:rPr lang="en-US" altLang="zh-CN" sz="3600" dirty="0"/>
              <a:t>s</a:t>
            </a:r>
            <a:r>
              <a:rPr lang="zh-CN" altLang="zh-CN" sz="3600" dirty="0"/>
              <a:t>ù</a:t>
            </a:r>
            <a:r>
              <a:rPr lang="en-US" altLang="zh-CN" sz="3600" dirty="0"/>
              <a:t> </a:t>
            </a:r>
            <a:r>
              <a:rPr lang="en-US" altLang="zh-CN" sz="3600" dirty="0" err="1"/>
              <a:t>sh</a:t>
            </a:r>
            <a:r>
              <a:rPr lang="zh-CN" altLang="zh-CN" sz="3600" dirty="0"/>
              <a:t>ù</a:t>
            </a:r>
            <a:r>
              <a:rPr lang="zh-CN" altLang="zh-CN" sz="3600" dirty="0" smtClean="0"/>
              <a:t>）</a:t>
            </a:r>
            <a:r>
              <a:rPr lang="en-US" altLang="zh-CN" sz="3600" dirty="0" smtClean="0"/>
              <a:t>           </a:t>
            </a:r>
            <a:r>
              <a:rPr lang="zh-CN" altLang="zh-CN" sz="3600" dirty="0" smtClean="0"/>
              <a:t>车轮</a:t>
            </a:r>
            <a:r>
              <a:rPr lang="zh-CN" altLang="zh-CN" sz="3600" dirty="0"/>
              <a:t>（</a:t>
            </a:r>
            <a:r>
              <a:rPr lang="en-US" altLang="zh-CN" sz="3600" dirty="0"/>
              <a:t>l</a:t>
            </a:r>
            <a:r>
              <a:rPr lang="zh-CN" altLang="zh-CN" sz="3600" dirty="0"/>
              <a:t>ú</a:t>
            </a:r>
            <a:r>
              <a:rPr lang="en-US" altLang="zh-CN" sz="3600" dirty="0"/>
              <a:t>n l</a:t>
            </a:r>
            <a:r>
              <a:rPr lang="zh-CN" altLang="zh-CN" sz="3600" dirty="0"/>
              <a:t>ù</a:t>
            </a:r>
            <a:r>
              <a:rPr lang="en-US" altLang="zh-CN" sz="3600" dirty="0"/>
              <a:t>n</a:t>
            </a:r>
            <a:r>
              <a:rPr lang="zh-CN" altLang="zh-CN" sz="3600" dirty="0"/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6"/>
          <p:cNvSpPr>
            <a:spLocks noChangeArrowheads="1"/>
          </p:cNvSpPr>
          <p:nvPr/>
        </p:nvSpPr>
        <p:spPr bwMode="auto">
          <a:xfrm>
            <a:off x="395710" y="1772885"/>
            <a:ext cx="8748290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 sz="4800" b="1" dirty="0">
              <a:solidFill>
                <a:srgbClr val="CC33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 smtClean="0">
                <a:solidFill>
                  <a:srgbClr val="CC3300"/>
                </a:solidFill>
              </a:rPr>
              <a:t>照样子，写句子。</a:t>
            </a:r>
            <a:endParaRPr lang="zh-CN" altLang="en-US" sz="3600" b="1" dirty="0">
              <a:solidFill>
                <a:srgbClr val="CC3300"/>
              </a:solidFill>
            </a:endParaRPr>
          </a:p>
          <a:p>
            <a:r>
              <a:rPr lang="zh-CN" altLang="zh-CN" sz="3600" dirty="0"/>
              <a:t>例：他提来一壶清水，又拿来八只碗。</a:t>
            </a:r>
          </a:p>
          <a:p>
            <a:r>
              <a:rPr lang="en-US" altLang="zh-CN" sz="3600" dirty="0"/>
              <a:t>  </a:t>
            </a:r>
            <a:r>
              <a:rPr lang="zh-CN" altLang="zh-CN" sz="3600" dirty="0"/>
              <a:t>他</a:t>
            </a:r>
            <a:r>
              <a:rPr lang="en-US" altLang="zh-CN" sz="3600" u="sng" dirty="0"/>
              <a:t>              </a:t>
            </a:r>
            <a:r>
              <a:rPr lang="zh-CN" altLang="zh-CN" sz="3600" dirty="0"/>
              <a:t>，又</a:t>
            </a:r>
            <a:r>
              <a:rPr lang="en-US" altLang="zh-CN" sz="3600" u="sng" dirty="0"/>
              <a:t>                      </a:t>
            </a:r>
            <a:r>
              <a:rPr lang="zh-CN" altLang="zh-CN" sz="3600" dirty="0" smtClean="0"/>
              <a:t>。</a:t>
            </a:r>
            <a:endParaRPr lang="zh-CN" alt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5475" y="4900613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151"/>
          <p:cNvSpPr>
            <a:spLocks noChangeArrowheads="1"/>
          </p:cNvSpPr>
          <p:nvPr/>
        </p:nvSpPr>
        <p:spPr bwMode="auto">
          <a:xfrm>
            <a:off x="551912" y="2335454"/>
            <a:ext cx="798036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CC3300"/>
                </a:solidFill>
              </a:rPr>
              <a:t>        包拯</a:t>
            </a:r>
            <a:r>
              <a:rPr lang="zh-CN" altLang="en-US" sz="2400" b="1" dirty="0">
                <a:solidFill>
                  <a:srgbClr val="CC3300"/>
                </a:solidFill>
              </a:rPr>
              <a:t>，汉族，宋庐州合肥（今属安徽）人，字希仁，中国北宋官员，以清廉公正闻名于世。其曾任天章阁待制，人称“包待制”；后进为龙图阁直学士，故后人亦称“包龙图”，卒谥孝肃，赠吏部尚书。其廉洁公正、不攀附权贵，故有“包青天”及“包公”之名。后世将他奉为神明崇拜，认为他是文曲星转世，死后成为地狱第五殿阎罗王。其黑面形象，亦被称为“包黑子”、“包黑炭”。</a:t>
            </a:r>
            <a:endParaRPr lang="zh-CN" altLang="en-US" sz="2400" b="1" dirty="0"/>
          </a:p>
        </p:txBody>
      </p:sp>
      <p:sp>
        <p:nvSpPr>
          <p:cNvPr id="6152" name="文本框 6152"/>
          <p:cNvSpPr txBox="1">
            <a:spLocks noChangeArrowheads="1"/>
          </p:cNvSpPr>
          <p:nvPr/>
        </p:nvSpPr>
        <p:spPr bwMode="auto">
          <a:xfrm>
            <a:off x="6084888" y="1341438"/>
            <a:ext cx="2232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/>
              <a:t>包拯简介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9218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9219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220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2"/>
          <p:cNvSpPr txBox="1">
            <a:spLocks noChangeArrowheads="1"/>
          </p:cNvSpPr>
          <p:nvPr/>
        </p:nvSpPr>
        <p:spPr bwMode="auto">
          <a:xfrm>
            <a:off x="1260475" y="2565400"/>
            <a:ext cx="70548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/>
              <a:t>课文讲了谁的什么故事？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187765" y="3501005"/>
            <a:ext cx="738019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拯      煮      审      厅      壶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漱      渣      继      续      轮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1008069" y="2924965"/>
            <a:ext cx="896430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zhĕng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zhǔ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shĕn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tīng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h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Times New Roman" panose="02020603050405020304"/>
                <a:ea typeface="楷体_GB2312" pitchFamily="1" charset="-122"/>
                <a:cs typeface="Times New Roman" panose="02020603050405020304"/>
              </a:rPr>
              <a:t>ú</a:t>
            </a:r>
            <a:endParaRPr lang="en-US" altLang="zh-CN" sz="40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Shù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zhā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jì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xù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l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Times New Roman" panose="02020603050405020304"/>
                <a:ea typeface="楷体_GB2312" pitchFamily="1" charset="-122"/>
                <a:cs typeface="Times New Roman" panose="02020603050405020304"/>
              </a:rPr>
              <a:t>ú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n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693"/>
            <a:ext cx="2374900" cy="2376487"/>
            <a:chOff x="0" y="0"/>
            <a:chExt cx="1497" cy="1497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217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guān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官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功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脑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85195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gōng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0358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nǎo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8195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8216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819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8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8213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1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9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8210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11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0" name="Group 16"/>
          <p:cNvGrpSpPr/>
          <p:nvPr/>
        </p:nvGrpSpPr>
        <p:grpSpPr bwMode="auto">
          <a:xfrm>
            <a:off x="6376988" y="3644693"/>
            <a:ext cx="2374900" cy="2376487"/>
            <a:chOff x="0" y="0"/>
            <a:chExt cx="1497" cy="1497"/>
          </a:xfrm>
        </p:grpSpPr>
        <p:sp>
          <p:nvSpPr>
            <p:cNvPr id="8207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08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1" name="文本框 9229"/>
          <p:cNvSpPr txBox="1">
            <a:spLocks noChangeArrowheads="1"/>
          </p:cNvSpPr>
          <p:nvPr/>
        </p:nvSpPr>
        <p:spPr bwMode="auto">
          <a:xfrm>
            <a:off x="971750" y="278095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kǎo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8202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考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3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吐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4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其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8205" name="文本框 9233"/>
          <p:cNvSpPr txBox="1">
            <a:spLocks noChangeArrowheads="1"/>
          </p:cNvSpPr>
          <p:nvPr/>
        </p:nvSpPr>
        <p:spPr bwMode="auto">
          <a:xfrm>
            <a:off x="4067965" y="2752725"/>
            <a:ext cx="15779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tǔ</a:t>
            </a:r>
            <a:endParaRPr lang="en-US" altLang="zh-CN" sz="4400" b="1" dirty="0">
              <a:latin typeface="+mn-ea"/>
              <a:ea typeface="+mn-ea"/>
            </a:endParaRPr>
          </a:p>
        </p:txBody>
      </p:sp>
      <p:sp>
        <p:nvSpPr>
          <p:cNvPr id="8206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qí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  <p:bldP spid="8203" grpId="0"/>
      <p:bldP spid="8204" grpId="0"/>
      <p:bldP spid="8205" grpId="0"/>
      <p:bldP spid="82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9457"/>
          <p:cNvSpPr txBox="1">
            <a:spLocks noChangeArrowheads="1"/>
          </p:cNvSpPr>
          <p:nvPr/>
        </p:nvSpPr>
        <p:spPr bwMode="auto">
          <a:xfrm>
            <a:off x="179388" y="2918006"/>
            <a:ext cx="460851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</a:rPr>
              <a:t>思考问题：</a:t>
            </a:r>
          </a:p>
        </p:txBody>
      </p:sp>
      <p:sp>
        <p:nvSpPr>
          <p:cNvPr id="19458" name="文本框 19458"/>
          <p:cNvSpPr txBox="1">
            <a:spLocks noChangeArrowheads="1"/>
          </p:cNvSpPr>
          <p:nvPr/>
        </p:nvSpPr>
        <p:spPr bwMode="auto">
          <a:xfrm>
            <a:off x="0" y="3741919"/>
            <a:ext cx="9144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 dirty="0"/>
              <a:t>   1</a:t>
            </a:r>
            <a:r>
              <a:rPr lang="en-US" altLang="zh-CN" sz="4000" b="1" dirty="0" smtClean="0"/>
              <a:t>.</a:t>
            </a:r>
            <a:r>
              <a:rPr lang="zh-CN" altLang="en-US" sz="4000" b="1" dirty="0" smtClean="0"/>
              <a:t>故事的起因是什么？</a:t>
            </a:r>
            <a:endParaRPr lang="zh-CN" altLang="en-US" sz="4000" b="1" dirty="0"/>
          </a:p>
          <a:p>
            <a:pPr>
              <a:spcBef>
                <a:spcPct val="50000"/>
              </a:spcBef>
            </a:pPr>
            <a:r>
              <a:rPr lang="zh-CN" altLang="en-US" sz="4000" b="1" dirty="0"/>
              <a:t>   </a:t>
            </a:r>
            <a:r>
              <a:rPr lang="en-US" altLang="zh-CN" sz="4000" b="1" dirty="0"/>
              <a:t>2</a:t>
            </a:r>
            <a:r>
              <a:rPr lang="en-US" altLang="zh-CN" sz="4000" b="1" dirty="0" smtClean="0"/>
              <a:t>.</a:t>
            </a:r>
            <a:r>
              <a:rPr lang="zh-CN" altLang="en-US" sz="4000" b="1" dirty="0" smtClean="0"/>
              <a:t>包拯是怎样找到吃鸡蛋的人的？</a:t>
            </a:r>
            <a:endParaRPr lang="zh-CN" altLang="en-US" sz="4000" b="1" dirty="0"/>
          </a:p>
        </p:txBody>
      </p:sp>
      <p:sp>
        <p:nvSpPr>
          <p:cNvPr id="4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>
            <a:spLocks noChangeArrowheads="1"/>
          </p:cNvSpPr>
          <p:nvPr/>
        </p:nvSpPr>
        <p:spPr bwMode="auto">
          <a:xfrm>
            <a:off x="711775" y="2017799"/>
            <a:ext cx="746047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/>
              <a:t>第一自然段：简介包拯。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 smtClean="0"/>
              <a:t>包拯是我国历史上有名的清官，他小时候读书非常用功，喜欢动脑筋想问题。</a:t>
            </a:r>
            <a:endParaRPr lang="zh-CN" altLang="en-US" sz="3600" b="1" dirty="0"/>
          </a:p>
        </p:txBody>
      </p:sp>
      <p:sp>
        <p:nvSpPr>
          <p:cNvPr id="4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>
            <a:spLocks noChangeArrowheads="1"/>
          </p:cNvSpPr>
          <p:nvPr/>
        </p:nvSpPr>
        <p:spPr bwMode="auto">
          <a:xfrm>
            <a:off x="711775" y="2017799"/>
            <a:ext cx="746047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 smtClean="0"/>
              <a:t>第</a:t>
            </a:r>
            <a:r>
              <a:rPr lang="zh-CN" altLang="en-US" sz="3600" b="1" dirty="0"/>
              <a:t>二</a:t>
            </a:r>
            <a:r>
              <a:rPr lang="zh-CN" altLang="en-US" sz="3600" b="1" dirty="0" smtClean="0"/>
              <a:t>自然段：简介故事的起因姐姐要考包拯的内容。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 smtClean="0"/>
              <a:t>姐姐煮了几个鸡蛋，先和妹妹分着吃了一个。</a:t>
            </a:r>
            <a:endParaRPr lang="en-US" altLang="zh-CN" sz="3600" b="1" dirty="0" smtClean="0"/>
          </a:p>
          <a:p>
            <a:pPr>
              <a:spcBef>
                <a:spcPct val="50000"/>
              </a:spcBef>
            </a:pPr>
            <a:r>
              <a:rPr lang="zh-CN" altLang="en-US" sz="3600" b="1" dirty="0" smtClean="0"/>
              <a:t>刚才我煮的鸡蛋少了一个，你说是谁吃了呢？</a:t>
            </a:r>
            <a:endParaRPr lang="zh-CN" altLang="en-US" sz="3600" b="1" dirty="0"/>
          </a:p>
        </p:txBody>
      </p:sp>
      <p:sp>
        <p:nvSpPr>
          <p:cNvPr id="4" name="同侧圆角矩形 4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课文详解</a:t>
            </a:r>
            <a:endParaRPr lang="zh-CN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黑体" panose="02010609060101010101" pitchFamily="49" charset="-122"/>
            </a:endParaRPr>
          </a:p>
        </p:txBody>
      </p:sp>
      <p:sp>
        <p:nvSpPr>
          <p:cNvPr id="5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1220</Words>
  <Application>Microsoft Office PowerPoint</Application>
  <PresentationFormat>全屏显示(4:3)</PresentationFormat>
  <Paragraphs>82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113</cp:revision>
  <dcterms:created xsi:type="dcterms:W3CDTF">2015-10-09T05:47:00Z</dcterms:created>
  <dcterms:modified xsi:type="dcterms:W3CDTF">2018-03-12T10:19:59Z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