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5"/>
  </p:notesMasterIdLst>
  <p:handoutMasterIdLst>
    <p:handoutMasterId r:id="rId46"/>
  </p:handoutMasterIdLst>
  <p:sldIdLst>
    <p:sldId id="323" r:id="rId3"/>
    <p:sldId id="523" r:id="rId4"/>
    <p:sldId id="1010" r:id="rId5"/>
    <p:sldId id="1051" r:id="rId6"/>
    <p:sldId id="1012" r:id="rId7"/>
    <p:sldId id="632" r:id="rId8"/>
    <p:sldId id="1055" r:id="rId9"/>
    <p:sldId id="634" r:id="rId10"/>
    <p:sldId id="1052" r:id="rId11"/>
    <p:sldId id="1053" r:id="rId12"/>
    <p:sldId id="748" r:id="rId13"/>
    <p:sldId id="586" r:id="rId14"/>
    <p:sldId id="1054" r:id="rId15"/>
    <p:sldId id="925" r:id="rId16"/>
    <p:sldId id="996" r:id="rId17"/>
    <p:sldId id="1013" r:id="rId18"/>
    <p:sldId id="639" r:id="rId19"/>
    <p:sldId id="997" r:id="rId20"/>
    <p:sldId id="926" r:id="rId21"/>
    <p:sldId id="922" r:id="rId22"/>
    <p:sldId id="941" r:id="rId23"/>
    <p:sldId id="928" r:id="rId24"/>
    <p:sldId id="1014" r:id="rId25"/>
    <p:sldId id="992" r:id="rId26"/>
    <p:sldId id="1017" r:id="rId27"/>
    <p:sldId id="1015" r:id="rId28"/>
    <p:sldId id="1016" r:id="rId29"/>
    <p:sldId id="999" r:id="rId30"/>
    <p:sldId id="994" r:id="rId31"/>
    <p:sldId id="1000" r:id="rId32"/>
    <p:sldId id="973" r:id="rId33"/>
    <p:sldId id="986" r:id="rId34"/>
    <p:sldId id="571" r:id="rId35"/>
    <p:sldId id="990" r:id="rId36"/>
    <p:sldId id="936" r:id="rId37"/>
    <p:sldId id="937" r:id="rId38"/>
    <p:sldId id="938" r:id="rId39"/>
    <p:sldId id="1018" r:id="rId40"/>
    <p:sldId id="939" r:id="rId41"/>
    <p:sldId id="940" r:id="rId42"/>
    <p:sldId id="971" r:id="rId43"/>
    <p:sldId id="1019" r:id="rId44"/>
  </p:sldIdLst>
  <p:sldSz cx="9144000" cy="5143500" type="screen16x9"/>
  <p:notesSz cx="6858000" cy="9144000"/>
  <p:embeddedFontLst>
    <p:embeddedFont>
      <p:font typeface="楷体" pitchFamily="49" charset="-122"/>
      <p:regular r:id="rId47"/>
    </p:embeddedFont>
    <p:embeddedFont>
      <p:font typeface="Tahoma" pitchFamily="34" charset="0"/>
      <p:regular r:id="rId48"/>
      <p:bold r:id="rId49"/>
    </p:embeddedFont>
    <p:embeddedFont>
      <p:font typeface="微软雅黑" pitchFamily="34" charset="-122"/>
      <p:regular r:id="rId50"/>
      <p:bold r:id="rId51"/>
    </p:embeddedFont>
    <p:embeddedFont>
      <p:font typeface="黑体" pitchFamily="49" charset="-122"/>
      <p:regular r:id="rId52"/>
    </p:embeddedFont>
    <p:embeddedFont>
      <p:font typeface="幼圆" charset="-122"/>
      <p:regular r:id="rId53"/>
    </p:embeddedFont>
    <p:embeddedFont>
      <p:font typeface="华文楷体" charset="-122"/>
      <p:regular r:id="rId54"/>
    </p:embeddedFont>
    <p:embeddedFont>
      <p:font typeface="汉语拼音" charset="0"/>
      <p:regular r:id="rId55"/>
    </p:embeddedFont>
    <p:embeddedFont>
      <p:font typeface="Calibri" pitchFamily="34" charset="0"/>
      <p:regular r:id="rId56"/>
      <p:bold r:id="rId57"/>
      <p:italic r:id="rId58"/>
      <p:boldItalic r:id="rId5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FF"/>
    <a:srgbClr val="FF00FF"/>
    <a:srgbClr val="00FF99"/>
    <a:srgbClr val="FFFFFF"/>
    <a:srgbClr val="333300"/>
    <a:srgbClr val="D60093"/>
    <a:srgbClr val="F8324E"/>
    <a:srgbClr val="AAF208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49"/>
        <p:guide pos="22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8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6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6.xml"/><Relationship Id="rId51" Type="http://schemas.openxmlformats.org/officeDocument/2006/relationships/font" Target="fonts/font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649" name="Picture 9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3291830"/>
            <a:ext cx="188436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50" name="Picture 10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3205162"/>
            <a:ext cx="20304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4" name="矩形 3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9544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19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石头书</a:t>
              </a:r>
              <a:endPara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2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21548;&#20889;-19%20&#30707;&#22836;&#20070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9&#30707;&#22836;&#2007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pic32.photophoto.cn/20140722/0035035114237394_b.jpg"/>
          <p:cNvPicPr>
            <a:picLocks noChangeAspect="1" noChangeArrowheads="1"/>
          </p:cNvPicPr>
          <p:nvPr/>
        </p:nvPicPr>
        <p:blipFill>
          <a:blip r:embed="rId3" cstate="print"/>
          <a:srcRect r="1565" b="4109"/>
          <a:stretch>
            <a:fillRect/>
          </a:stretch>
        </p:blipFill>
        <p:spPr bwMode="auto">
          <a:xfrm>
            <a:off x="3347864" y="411510"/>
            <a:ext cx="5652120" cy="3710099"/>
          </a:xfrm>
          <a:prstGeom prst="rect">
            <a:avLst/>
          </a:prstGeom>
          <a:noFill/>
        </p:spPr>
      </p:pic>
      <p:pic>
        <p:nvPicPr>
          <p:cNvPr id="72708" name="Picture 4" descr="http://pic.baike.soso.com/p/20140221/20140221003834-37041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3959" y="2409941"/>
            <a:ext cx="3700041" cy="2733559"/>
          </a:xfrm>
          <a:prstGeom prst="rect">
            <a:avLst/>
          </a:prstGeom>
          <a:noFill/>
        </p:spPr>
      </p:pic>
      <p:pic>
        <p:nvPicPr>
          <p:cNvPr id="72710" name="Picture 6" descr="http://imgsrc.baidu.com/image/c0%3Dshijue1%2C0%2C0%2C294%2C40/sign=1d82178fae0f4bfb98dd96176b261285/faedab64034f78f068b6e2e373310a55b3191c64.jpg"/>
          <p:cNvPicPr>
            <a:picLocks noChangeAspect="1" noChangeArrowheads="1"/>
          </p:cNvPicPr>
          <p:nvPr/>
        </p:nvPicPr>
        <p:blipFill>
          <a:blip r:embed="rId5" cstate="print"/>
          <a:srcRect r="252" b="5139"/>
          <a:stretch>
            <a:fillRect/>
          </a:stretch>
        </p:blipFill>
        <p:spPr bwMode="auto">
          <a:xfrm>
            <a:off x="0" y="1189860"/>
            <a:ext cx="6228184" cy="3953640"/>
          </a:xfrm>
          <a:prstGeom prst="rect">
            <a:avLst/>
          </a:prstGeom>
          <a:noFill/>
        </p:spPr>
      </p:pic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953"/>
            <a:ext cx="488759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老师给大家带了几张图片，这是什么？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390265"/>
            <a:ext cx="9144000" cy="1753235"/>
          </a:xfrm>
          <a:prstGeom prst="rect">
            <a:avLst/>
          </a:prstGeom>
          <a:solidFill>
            <a:schemeClr val="bg1">
              <a:alpha val="81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你可别小看了这些石头，它们隐藏着无穷的奥秘。这节课老师就和大家一起去探索石头中的奥秘。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bldLvl="0" animBg="1"/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275715"/>
            <a:ext cx="74358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趴   火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某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煤   山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炭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425" y="193900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换一换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97735" y="1953260"/>
            <a:ext cx="265684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深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氵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探</a:t>
            </a:r>
          </a:p>
        </p:txBody>
      </p:sp>
      <p:sp>
        <p:nvSpPr>
          <p:cNvPr id="2" name="TextBox 39"/>
          <p:cNvSpPr txBox="1"/>
          <p:nvPr/>
        </p:nvSpPr>
        <p:spPr>
          <a:xfrm>
            <a:off x="770255" y="2640330"/>
            <a:ext cx="2492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：波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contrast="6000"/>
          </a:blip>
          <a:stretch>
            <a:fillRect/>
          </a:stretch>
        </p:blipFill>
        <p:spPr>
          <a:xfrm>
            <a:off x="3262630" y="2710180"/>
            <a:ext cx="876935" cy="1096645"/>
          </a:xfrm>
          <a:prstGeom prst="rect">
            <a:avLst/>
          </a:prstGeom>
        </p:spPr>
      </p:pic>
      <p:sp>
        <p:nvSpPr>
          <p:cNvPr id="6" name="TextBox 41"/>
          <p:cNvSpPr txBox="1"/>
          <p:nvPr/>
        </p:nvSpPr>
        <p:spPr>
          <a:xfrm>
            <a:off x="4380230" y="2762250"/>
            <a:ext cx="3922395" cy="991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会意字。从水（氵），表示水面起伏为波；从皮，皮有表面、表层义，表示波是水的表层。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67744" y="1203598"/>
            <a:ext cx="151216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19813" y="2285117"/>
            <a:ext cx="4536504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里面的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艮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比“良” 少一点。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2566541"/>
            <a:ext cx="792088" cy="93610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要多写“丶”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82754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31710" y="1156995"/>
            <a:ext cx="9881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ké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11821"/>
              <a:gd name="adj6" fmla="val -2429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两横上长下短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2067694"/>
            <a:ext cx="3312368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en-US" altLang="zh-CN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上面是“士”不是“土”。</a:t>
            </a:r>
          </a:p>
        </p:txBody>
      </p:sp>
      <p:sp>
        <p:nvSpPr>
          <p:cNvPr id="7" name="矩形 6"/>
          <p:cNvSpPr/>
          <p:nvPr/>
        </p:nvSpPr>
        <p:spPr>
          <a:xfrm>
            <a:off x="2483485" y="2147570"/>
            <a:ext cx="720090" cy="51244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http://img.mp.itc.cn/upload/20170608/3c7fd4b3a23242efb366540271cf3796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" y="-3175"/>
            <a:ext cx="9177020" cy="5149850"/>
          </a:xfrm>
          <a:prstGeom prst="rect">
            <a:avLst/>
          </a:prstGeom>
          <a:noFill/>
        </p:spPr>
      </p:pic>
      <p:grpSp>
        <p:nvGrpSpPr>
          <p:cNvPr id="50" name="组合 49"/>
          <p:cNvGrpSpPr/>
          <p:nvPr/>
        </p:nvGrpSpPr>
        <p:grpSpPr>
          <a:xfrm>
            <a:off x="3387406" y="286777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14896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6047602" y="743601"/>
            <a:ext cx="302768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研究古生物化石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0406" y="1733019"/>
            <a:ext cx="1274288" cy="1376510"/>
            <a:chOff x="1688" y="7837"/>
            <a:chExt cx="2007" cy="2168"/>
          </a:xfrm>
        </p:grpSpPr>
        <p:pic>
          <p:nvPicPr>
            <p:cNvPr id="6" name="图片 5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825" y="3270790"/>
            <a:ext cx="1274288" cy="1376510"/>
            <a:chOff x="1688" y="7837"/>
            <a:chExt cx="2007" cy="2168"/>
          </a:xfrm>
        </p:grpSpPr>
        <p:pic>
          <p:nvPicPr>
            <p:cNvPr id="9" name="图片 8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秃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1004" y="2625675"/>
            <a:ext cx="1274288" cy="1376510"/>
            <a:chOff x="1688" y="7837"/>
            <a:chExt cx="2007" cy="2168"/>
          </a:xfrm>
        </p:grpSpPr>
        <p:pic>
          <p:nvPicPr>
            <p:cNvPr id="12" name="图片 11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痕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06921" y="2437782"/>
            <a:ext cx="1274288" cy="1376510"/>
            <a:chOff x="1688" y="7837"/>
            <a:chExt cx="2007" cy="2168"/>
          </a:xfrm>
        </p:grpSpPr>
        <p:pic>
          <p:nvPicPr>
            <p:cNvPr id="15" name="图片 14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60643" y="977479"/>
            <a:ext cx="1274288" cy="1376510"/>
            <a:chOff x="1688" y="7837"/>
            <a:chExt cx="2007" cy="2168"/>
          </a:xfrm>
        </p:grpSpPr>
        <p:pic>
          <p:nvPicPr>
            <p:cNvPr id="18" name="图片 17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磊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11602" y="664501"/>
            <a:ext cx="1274288" cy="1376510"/>
            <a:chOff x="1688" y="7837"/>
            <a:chExt cx="2007" cy="2168"/>
          </a:xfrm>
        </p:grpSpPr>
        <p:pic>
          <p:nvPicPr>
            <p:cNvPr id="21" name="图片 20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刨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04954" y="1883449"/>
            <a:ext cx="1274288" cy="1376510"/>
            <a:chOff x="1688" y="7837"/>
            <a:chExt cx="2007" cy="2168"/>
          </a:xfrm>
        </p:grpSpPr>
        <p:pic>
          <p:nvPicPr>
            <p:cNvPr id="24" name="图片 23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探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62527" y="3169180"/>
            <a:ext cx="1274288" cy="1376510"/>
            <a:chOff x="1688" y="7837"/>
            <a:chExt cx="2007" cy="2168"/>
          </a:xfrm>
        </p:grpSpPr>
        <p:pic>
          <p:nvPicPr>
            <p:cNvPr id="27" name="图片 26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8793" y="1117129"/>
            <a:ext cx="51845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聚精会神：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指集中注意力地看。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0870" y="1779905"/>
            <a:ext cx="5112385" cy="9531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课文中形容勘探队员专心致志，注意力高度集中的样子。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8793" y="2859782"/>
            <a:ext cx="4464496" cy="52322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学习要专心致志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聚精会神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b="4258"/>
          <a:stretch>
            <a:fillRect/>
          </a:stretch>
        </p:blipFill>
        <p:spPr>
          <a:xfrm>
            <a:off x="6117590" y="677545"/>
            <a:ext cx="1943100" cy="2927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750" y="555625"/>
            <a:ext cx="501142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刨根问底：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比喻追究底细。形容钻研的精神。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50" y="1631950"/>
            <a:ext cx="5012055" cy="15684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文中说明川川是一个勤于发问、善于思考、爱动脑筋的孩子。</a:t>
            </a:r>
          </a:p>
        </p:txBody>
      </p:sp>
      <p:sp>
        <p:nvSpPr>
          <p:cNvPr id="5" name="矩形 4"/>
          <p:cNvSpPr/>
          <p:nvPr/>
        </p:nvSpPr>
        <p:spPr>
          <a:xfrm>
            <a:off x="1435100" y="3200400"/>
            <a:ext cx="42894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对于不懂的问题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我们一定要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刨根问底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搞清楚。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6289" b="6348"/>
          <a:stretch>
            <a:fillRect/>
          </a:stretch>
        </p:blipFill>
        <p:spPr>
          <a:xfrm>
            <a:off x="5455285" y="749935"/>
            <a:ext cx="3674110" cy="3272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750" y="699770"/>
            <a:ext cx="49726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勘探：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用地质方法及钻探、坑探、物探、化探等手段，查明地质及矿产情况。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950" y="2268220"/>
            <a:ext cx="4895850" cy="107632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文中表明研究石头的人的身份。</a:t>
            </a:r>
          </a:p>
        </p:txBody>
      </p:sp>
      <p:sp>
        <p:nvSpPr>
          <p:cNvPr id="5" name="矩形 4"/>
          <p:cNvSpPr/>
          <p:nvPr/>
        </p:nvSpPr>
        <p:spPr>
          <a:xfrm>
            <a:off x="1306379" y="3344540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傍晚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勘探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队员们在山坳里搭起了帐篷。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1800" y="618490"/>
            <a:ext cx="3545840" cy="2660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539750" y="1491615"/>
            <a:ext cx="800608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这是一篇科学小品文，通过两位小朋友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川川和磊磊与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的交谈，介绍了许多有关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的知识。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1960" y="21397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勘探队员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31840" y="27877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岩石</a:t>
            </a:r>
            <a:endParaRPr lang="zh-CN" altLang="en-US" dirty="0"/>
          </a:p>
        </p:txBody>
      </p:sp>
      <p:sp>
        <p:nvSpPr>
          <p:cNvPr id="13" name="文本框 6"/>
          <p:cNvSpPr txBox="1"/>
          <p:nvPr/>
        </p:nvSpPr>
        <p:spPr>
          <a:xfrm>
            <a:off x="595551" y="849402"/>
            <a:ext cx="475252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课文主要写了什么内容？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33646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89140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29571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88620" y="384810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1150600"/>
            <a:ext cx="8208912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）：写石头的外形一层一层的，像一册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：介绍了石头书的内容：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：写石头书的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236296" y="336485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3688" y="278878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“字”和画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3928" y="170866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厚厚的书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800" y="113260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1-5</a:t>
            </a:r>
          </a:p>
        </p:txBody>
      </p:sp>
      <p:sp>
        <p:nvSpPr>
          <p:cNvPr id="11" name="矩形 10"/>
          <p:cNvSpPr/>
          <p:nvPr/>
        </p:nvSpPr>
        <p:spPr>
          <a:xfrm>
            <a:off x="2771800" y="2284730"/>
            <a:ext cx="1097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6-11</a:t>
            </a:r>
          </a:p>
        </p:txBody>
      </p:sp>
      <p:sp>
        <p:nvSpPr>
          <p:cNvPr id="16" name="矩形 15"/>
          <p:cNvSpPr/>
          <p:nvPr/>
        </p:nvSpPr>
        <p:spPr>
          <a:xfrm>
            <a:off x="2786316" y="33665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12-14</a:t>
            </a:r>
            <a:r>
              <a:rPr lang="en-US" altLang="zh-CN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0" grpId="0"/>
      <p:bldP spid="11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771550"/>
            <a:ext cx="648072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写出红体字的反义词。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683568" y="1419622"/>
            <a:ext cx="5832648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勘探  好奇  矿物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聚精会神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化石  贝壳  煤炭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刨根问底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1901" y="2860541"/>
            <a:ext cx="64087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聚精会神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——________</a:t>
            </a:r>
          </a:p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31901" y="3580621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刨根问底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——________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80173" y="349990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刨根究底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0173" y="278853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全神贯注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32578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imgsrc.baidu.com/image/c0%3Dshijue1%2C0%2C0%2C294%2C40/sign=1182a2293e9b033b3885f4997da75ca6/5ab5c9ea15ce36d310913c1d30f33a87e950b102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6719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9" name="等腰三角形 8"/>
          <p:cNvSpPr/>
          <p:nvPr/>
        </p:nvSpPr>
        <p:spPr>
          <a:xfrm>
            <a:off x="611560" y="483518"/>
            <a:ext cx="8136904" cy="2016224"/>
          </a:xfrm>
          <a:prstGeom prst="triangle">
            <a:avLst/>
          </a:prstGeom>
          <a:solidFill>
            <a:schemeClr val="bg1">
              <a:alpha val="38824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2560" y="331470"/>
            <a:ext cx="8818880" cy="2167890"/>
          </a:xfrm>
          <a:prstGeom prst="triangle">
            <a:avLst>
              <a:gd name="adj" fmla="val 50000"/>
            </a:avLst>
          </a:prstGeom>
          <a:solidFill>
            <a:srgbClr val="FFFFFF">
              <a:alpha val="89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19  石头书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636" name="AutoShape 4" descr="http://img0.imgtn.bdimg.com/it/u=3919955990,29588092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11505" y="555625"/>
            <a:ext cx="7907020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、填上适当的量词。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石头   一（     ）书   一（     ）队员册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高山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密林   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小鱼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10" name="矩形 9"/>
          <p:cNvSpPr/>
          <p:nvPr/>
        </p:nvSpPr>
        <p:spPr>
          <a:xfrm>
            <a:off x="1691680" y="127560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块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80112" y="127560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07704" y="192367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19672" y="25717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64088" y="25717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235105" y="198665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949190" y="386588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85800"/>
            <a:ext cx="7632849" cy="17635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上节课我们初步读了课文，知道了两个好奇的孩子向叔叔提出了一连串的问题，是哪些？请大家把它画出来。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714348" y="2572197"/>
            <a:ext cx="7215238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哪里有书呀？这书上有字吗？这书上有画吗？看懂了这些又有什么作用呢？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714758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要想解决这些问题，我们只要认真地读课文。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1310" y="392430"/>
            <a:ext cx="1629410" cy="400050"/>
            <a:chOff x="506" y="505"/>
            <a:chExt cx="2566" cy="63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153" grpId="0" bldLvl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27584" y="1047744"/>
            <a:ext cx="7816382" cy="952502"/>
            <a:chOff x="1543950" y="1874857"/>
            <a:chExt cx="10111911" cy="1930664"/>
          </a:xfrm>
        </p:grpSpPr>
        <p:sp>
          <p:nvSpPr>
            <p:cNvPr id="11" name="文本框 6"/>
            <p:cNvSpPr txBox="1"/>
            <p:nvPr/>
          </p:nvSpPr>
          <p:spPr>
            <a:xfrm>
              <a:off x="1543950" y="2013770"/>
              <a:ext cx="10111911" cy="16469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为什么说石头就像一本书？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6" y="1874857"/>
              <a:ext cx="7733564" cy="1930664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14348" y="2071684"/>
            <a:ext cx="691276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石头一层一层的，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不就像一册厚厚的书吗？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8" name="Picture 2" descr="http://imgsrc.baidu.com/imgad/pic/item/f603918fa0ec08fa54cf072853ee3d6d54fbda75.jpg"/>
          <p:cNvPicPr>
            <a:picLocks noChangeAspect="1" noChangeArrowheads="1"/>
          </p:cNvPicPr>
          <p:nvPr/>
        </p:nvPicPr>
        <p:blipFill>
          <a:blip r:embed="rId2" cstate="print"/>
          <a:srcRect r="468" b="6250"/>
          <a:stretch>
            <a:fillRect/>
          </a:stretch>
        </p:blipFill>
        <p:spPr bwMode="auto">
          <a:xfrm>
            <a:off x="5072066" y="2786064"/>
            <a:ext cx="3357586" cy="2102722"/>
          </a:xfrm>
          <a:prstGeom prst="rect">
            <a:avLst/>
          </a:prstGeom>
          <a:noFill/>
        </p:spPr>
      </p:pic>
      <p:sp>
        <p:nvSpPr>
          <p:cNvPr id="15" name="线形标注 3(带边框和强调线) 14"/>
          <p:cNvSpPr/>
          <p:nvPr/>
        </p:nvSpPr>
        <p:spPr>
          <a:xfrm>
            <a:off x="2571736" y="3571882"/>
            <a:ext cx="2714644" cy="642942"/>
          </a:xfrm>
          <a:prstGeom prst="accentBorderCallout3">
            <a:avLst>
              <a:gd name="adj1" fmla="val 18750"/>
              <a:gd name="adj2" fmla="val -8333"/>
              <a:gd name="adj3" fmla="val -62731"/>
              <a:gd name="adj4" fmla="val 105087"/>
              <a:gd name="adj5" fmla="val 156297"/>
              <a:gd name="adj6" fmla="val 128946"/>
              <a:gd name="adj7" fmla="val 112963"/>
              <a:gd name="adj8" fmla="val -8333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一层一层的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36070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4" name="TextBox 12"/>
          <p:cNvSpPr txBox="1"/>
          <p:nvPr/>
        </p:nvSpPr>
        <p:spPr>
          <a:xfrm>
            <a:off x="7739385" y="1929431"/>
            <a:ext cx="1143008" cy="645160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反问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3845" y="928370"/>
            <a:ext cx="77330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仿照上面的句子，写一个反问句。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2285998"/>
            <a:ext cx="6853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字典难道不是我们的良师益友吗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660" y="998855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http://photocdn.sohu.com/20120403/Img339683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871" y="1650994"/>
            <a:ext cx="4500554" cy="3360414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714348" y="857238"/>
            <a:ext cx="712879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这是雨点留下的脚印，叫雨痕；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29058" y="857238"/>
            <a:ext cx="1143008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>
            <a:off x="5357818" y="1357304"/>
            <a:ext cx="1008112" cy="576064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右箭头 10"/>
          <p:cNvSpPr/>
          <p:nvPr/>
        </p:nvSpPr>
        <p:spPr>
          <a:xfrm>
            <a:off x="4572000" y="500048"/>
            <a:ext cx="642942" cy="357190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214296"/>
            <a:ext cx="1143008" cy="646331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714348" y="857238"/>
            <a:ext cx="712879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这是波浪留下的足迹，叫波痕；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29058" y="857238"/>
            <a:ext cx="1143008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>
            <a:off x="5357818" y="1357304"/>
            <a:ext cx="1000132" cy="857256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右箭头 8"/>
          <p:cNvSpPr/>
          <p:nvPr/>
        </p:nvSpPr>
        <p:spPr>
          <a:xfrm>
            <a:off x="4572000" y="500048"/>
            <a:ext cx="642942" cy="357190"/>
          </a:xfrm>
          <a:prstGeom prst="ben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214296"/>
            <a:ext cx="1143008" cy="646331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9812" name="Picture 4" descr="https://timgsa.baidu.com/timg?image&amp;quality=80&amp;size=b9999_10000&amp;sec=1537977930641&amp;di=12863d97b59169febd3957e41ba654c7&amp;imgtype=0&amp;src=http%3A%2F%2Fimgsrc.baidu.com%2Fimage%2Fc0%253Dshijue1%252C0%252C0%252C294%252C40%2Fsign%3D20b74bef104c510fbac9ea5908304f58%2Fd8f9d72a6059252d73d988233e9b033b5ab5b9cf.jpg"/>
          <p:cNvPicPr>
            <a:picLocks noChangeAspect="1" noChangeArrowheads="1"/>
          </p:cNvPicPr>
          <p:nvPr/>
        </p:nvPicPr>
        <p:blipFill>
          <a:blip r:embed="rId2" cstate="print"/>
          <a:srcRect r="201" b="6250"/>
          <a:stretch>
            <a:fillRect/>
          </a:stretch>
        </p:blipFill>
        <p:spPr bwMode="auto">
          <a:xfrm>
            <a:off x="571472" y="1643056"/>
            <a:ext cx="4786346" cy="29974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imgsrc.baidu.com/image/c0%3Dpixel_huitu%2C0%2C0%2C294%2C40/sign=93022b5b9322720e6fc3eaba12b36f2a/3b87e950352ac65c8acde84af0f2b21193138a3b.jpg"/>
          <p:cNvPicPr>
            <a:picLocks noChangeAspect="1" noChangeArrowheads="1"/>
          </p:cNvPicPr>
          <p:nvPr/>
        </p:nvPicPr>
        <p:blipFill>
          <a:blip r:embed="rId2" cstate="print"/>
          <a:srcRect r="1209" b="4738"/>
          <a:stretch>
            <a:fillRect/>
          </a:stretch>
        </p:blipFill>
        <p:spPr bwMode="auto">
          <a:xfrm>
            <a:off x="1571608" y="1988471"/>
            <a:ext cx="4786346" cy="3076924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642910" y="642924"/>
            <a:ext cx="771530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还有那些小不点儿，黄的，黑的，红的，闪光的，透明的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叫矿石。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43702" y="1214428"/>
            <a:ext cx="1000132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>
            <a:off x="6357950" y="1928490"/>
            <a:ext cx="1008112" cy="576064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4250"/>
          <a:stretch>
            <a:fillRect/>
          </a:stretch>
        </p:blipFill>
        <p:spPr>
          <a:xfrm>
            <a:off x="1571625" y="1988185"/>
            <a:ext cx="4785995" cy="307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42620" y="642620"/>
            <a:ext cx="5447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这些都是石头上的字。</a:t>
            </a:r>
          </a:p>
        </p:txBody>
      </p:sp>
      <p:sp>
        <p:nvSpPr>
          <p:cNvPr id="118786" name="AutoShape 2" descr="http://img.mp.itc.cn/upload/20170504/fca619608cdc4d309455e116bcbf3b12_th.jpeg"/>
          <p:cNvSpPr>
            <a:spLocks noChangeAspect="1" noChangeArrowheads="1"/>
          </p:cNvSpPr>
          <p:nvPr/>
        </p:nvSpPr>
        <p:spPr bwMode="auto">
          <a:xfrm>
            <a:off x="44450" y="-1485900"/>
            <a:ext cx="5248275" cy="3105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788" name="AutoShape 4" descr="http://img.mp.itc.cn/upload/20170504/fca619608cdc4d309455e116bcbf3b12_th.jpeg"/>
          <p:cNvSpPr>
            <a:spLocks noChangeAspect="1" noChangeArrowheads="1"/>
          </p:cNvSpPr>
          <p:nvPr/>
        </p:nvSpPr>
        <p:spPr bwMode="auto">
          <a:xfrm>
            <a:off x="44450" y="-1485900"/>
            <a:ext cx="5248275" cy="3105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8790" name="Picture 6" descr="http://img1.ph.126.net/T6bsgSj-Y_QlSXBqblxu6g==/659758983565737042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t="22681" r="4651" b="12298"/>
          <a:stretch>
            <a:fillRect/>
          </a:stretch>
        </p:blipFill>
        <p:spPr bwMode="auto">
          <a:xfrm>
            <a:off x="214282" y="1785932"/>
            <a:ext cx="4000528" cy="2097838"/>
          </a:xfrm>
          <a:prstGeom prst="rect">
            <a:avLst/>
          </a:prstGeom>
          <a:noFill/>
        </p:spPr>
      </p:pic>
      <p:pic>
        <p:nvPicPr>
          <p:cNvPr id="118792" name="Picture 8" descr="http://imgsrc.baidu.com/image/c0%3Dshijue1%2C0%2C0%2C294%2C40/sign=fb06b5a0e1c4b7452099bf55a7957462/42a98226cffc1e177bd1bfb84090f603728de9c9.jpg"/>
          <p:cNvPicPr>
            <a:picLocks noChangeAspect="1" noChangeArrowheads="1"/>
          </p:cNvPicPr>
          <p:nvPr/>
        </p:nvPicPr>
        <p:blipFill>
          <a:blip r:embed="rId3" cstate="print"/>
          <a:srcRect r="201" b="4737"/>
          <a:stretch>
            <a:fillRect/>
          </a:stretch>
        </p:blipFill>
        <p:spPr bwMode="auto">
          <a:xfrm>
            <a:off x="4214810" y="1428742"/>
            <a:ext cx="4265870" cy="27146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571486"/>
            <a:ext cx="8174712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这是树叶，这是贝壳，那块石头上还有一条小鱼，这些石头叫化石。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86314" y="571486"/>
            <a:ext cx="1214446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5286380" y="1214428"/>
            <a:ext cx="216024" cy="72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71736" y="1142990"/>
            <a:ext cx="1071570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2928926" y="1785932"/>
            <a:ext cx="216024" cy="72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108" name="Picture 4" descr="http://img2.scimg.cn/userupload/auction/items/1692/238103/orig/f5b3e2e2979984782ba40b023a08bc8e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25539" t="10585" r="23382" b="18346"/>
          <a:stretch>
            <a:fillRect/>
          </a:stretch>
        </p:blipFill>
        <p:spPr bwMode="auto">
          <a:xfrm>
            <a:off x="4214810" y="2071684"/>
            <a:ext cx="3009532" cy="2357454"/>
          </a:xfrm>
          <a:prstGeom prst="rect">
            <a:avLst/>
          </a:prstGeom>
          <a:noFill/>
        </p:spPr>
      </p:pic>
      <p:pic>
        <p:nvPicPr>
          <p:cNvPr id="47110" name="Picture 6" descr="http://imgsrc.baidu.com/image/c0%3Dshijue1%2C0%2C0%2C294%2C40/sign=2fa5a2b724dda3cc1fe9b06369805374/7dd98d1001e9390145acb61671ec54e736d1966f.jpg"/>
          <p:cNvPicPr>
            <a:picLocks noChangeAspect="1" noChangeArrowheads="1"/>
          </p:cNvPicPr>
          <p:nvPr/>
        </p:nvPicPr>
        <p:blipFill>
          <a:blip r:embed="rId3" cstate="print"/>
          <a:srcRect t="10585" r="9675" b="12297"/>
          <a:stretch>
            <a:fillRect/>
          </a:stretch>
        </p:blipFill>
        <p:spPr bwMode="auto">
          <a:xfrm>
            <a:off x="500034" y="2500312"/>
            <a:ext cx="3643338" cy="20877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14810" y="435770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这书上有画。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0" grpId="0" animBg="1"/>
      <p:bldP spid="21" grpId="0" animBg="1"/>
      <p:bldP spid="8" grpId="0" animBg="1"/>
      <p:bldP spid="10" grpId="0" animBg="1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219" y="618569"/>
            <a:ext cx="4929068" cy="959398"/>
            <a:chOff x="1015638" y="1409096"/>
            <a:chExt cx="9124920" cy="2896029"/>
          </a:xfrm>
        </p:grpSpPr>
        <p:sp>
          <p:nvSpPr>
            <p:cNvPr id="4" name="文本框 6"/>
            <p:cNvSpPr txBox="1"/>
            <p:nvPr/>
          </p:nvSpPr>
          <p:spPr>
            <a:xfrm>
              <a:off x="1282303" y="1510816"/>
              <a:ext cx="8858255" cy="2452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你知道什么叫化石吗？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8" y="1409096"/>
              <a:ext cx="9124914" cy="2896029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2290" y="1787525"/>
            <a:ext cx="79419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化石是古代生物死后，其遗体或遗迹被埋藏在地层里，经长期的石化作用，变成了像“石头”状的东西。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6187" y="3563604"/>
            <a:ext cx="6175018" cy="62230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化石能告诉我们什么秘密呢？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842799"/>
            <a:ext cx="8590577" cy="420243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化石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存留在古代地层中的古生物遗体、遗物或遗迹。化石可以分为四类：实体化石，遗迹化石，模铸化石，分子化石。生物分界一般以一万年前为界限，一万年前的生物为古生物，一万年前以后的为现生生物。由于如火山爆发、泥石流等自然灾害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瞬间将其掩埋隔离氧化形成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1" lang="zh-CN" altLang="en-US" sz="32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1804" y="378171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115" y="522605"/>
            <a:ext cx="825055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它告诉我们，在很久很久以前，这里曾是一片密林，地上有花有草，还有许多昆虫。后来，这里变成了大海。又过了很多很多年，地壳慢慢上升，这里又变成了高山，就是我们现在看到的这座山。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3571868" y="3857634"/>
            <a:ext cx="3214710" cy="85725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沧海桑田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357172"/>
            <a:ext cx="7643866" cy="20110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化石就像书一样，不仅因为外形相似，更因为它有字、有画，而这字画就像我们的课本一样，给我们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sp>
        <p:nvSpPr>
          <p:cNvPr id="9" name="矩形 8"/>
          <p:cNvSpPr/>
          <p:nvPr/>
        </p:nvSpPr>
        <p:spPr>
          <a:xfrm>
            <a:off x="5429256" y="171449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有学问。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428874"/>
            <a:ext cx="592935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石头里的学问还真不少呢。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29124" y="2571750"/>
            <a:ext cx="500066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4572000" y="3071816"/>
            <a:ext cx="214314" cy="3571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785918" y="3500444"/>
            <a:ext cx="5572164" cy="646331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对石头里包含知识的赞叹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9" grpId="0"/>
      <p:bldP spid="10" grpId="0"/>
      <p:bldP spid="13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530066"/>
            <a:ext cx="828680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作者通过人物的对话，把要介绍的科学知识写清楚，使我们和文中的川川、磊磊一样“刨”到了很多学问。</a:t>
            </a:r>
          </a:p>
        </p:txBody>
      </p:sp>
      <p:sp>
        <p:nvSpPr>
          <p:cNvPr id="7" name="矩形 6"/>
          <p:cNvSpPr/>
          <p:nvPr/>
        </p:nvSpPr>
        <p:spPr>
          <a:xfrm>
            <a:off x="428625" y="2099945"/>
            <a:ext cx="80721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写对话时，不仅要灵活变化提示语的位置，还要关注内容，根据人物的特点，加上表情、动作、心理活动等。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364275" y="1149656"/>
            <a:ext cx="353010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晚上回到家以后：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28625" y="1785620"/>
            <a:ext cx="8221345" cy="12496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川川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地说：“今天我学到了许多有趣的知识！”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3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258060" y="1837690"/>
            <a:ext cx="106172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开心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85785" y="500048"/>
            <a:ext cx="7286677" cy="1213485"/>
            <a:chOff x="1456420" y="1298038"/>
            <a:chExt cx="10407782" cy="1617572"/>
          </a:xfrm>
        </p:grpSpPr>
        <p:sp>
          <p:nvSpPr>
            <p:cNvPr id="26" name="文本框 6"/>
            <p:cNvSpPr txBox="1"/>
            <p:nvPr/>
          </p:nvSpPr>
          <p:spPr>
            <a:xfrm>
              <a:off x="1660496" y="1298038"/>
              <a:ext cx="10203706" cy="15981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川川和磊磊从石头书中</a:t>
              </a:r>
              <a:r>
                <a:rPr lang="en-US" altLang="zh-CN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刨</a:t>
              </a:r>
              <a:r>
                <a:rPr lang="en-US" altLang="zh-CN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到了哪些学问？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单圆角矩形 26"/>
            <p:cNvSpPr/>
            <p:nvPr/>
          </p:nvSpPr>
          <p:spPr>
            <a:xfrm flipH="1">
              <a:off x="1456420" y="1331050"/>
              <a:ext cx="10389568" cy="1584560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0835" y="2277116"/>
            <a:ext cx="78581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他们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到了什么是石头书，石头书的内容，以及石头书的作用。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2796540" y="372618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644650" y="1000125"/>
            <a:ext cx="5574030" cy="321246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058187" y="2071684"/>
            <a:ext cx="569387" cy="114646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石头书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778" y="1571618"/>
            <a:ext cx="157163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形相似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9390" y="2285998"/>
            <a:ext cx="17145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刨根问底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5340" y="2285998"/>
            <a:ext cx="26432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有字、有画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6778" y="3143254"/>
            <a:ext cx="12858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有学问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573638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4502464" y="1571618"/>
            <a:ext cx="214314" cy="207170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071552"/>
            <a:ext cx="7315745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这篇课文通过川川和磊磊与勘探队员的交谈，介绍了许多有关岩石的知识。也表现了两个孩子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强烈愿望，赞扬了他们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的精神。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728" y="2786064"/>
            <a:ext cx="207170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探求知识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6326" y="2224720"/>
            <a:ext cx="18573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热爱科学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4414" y="3429006"/>
            <a:ext cx="178595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刨根问底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99859" y="920738"/>
            <a:ext cx="6143668" cy="33921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化石吟</a:t>
            </a:r>
          </a:p>
          <a:p>
            <a:pPr latinLnBrk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作者：张锋</a:t>
            </a:r>
          </a:p>
          <a:p>
            <a:pPr latinLnBrk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最早的鱼儿怎么没下巴？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最早的鸟儿怎么嘴长牙？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最早登陆的鱼儿怎么没有腿？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最早的树儿怎么不开花？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4925" y="587045"/>
            <a:ext cx="6929486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逝去万载的世界可会重现？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沉睡亿年的石头能否说话？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长眠地下刚苏醒的化石啊，</a:t>
            </a:r>
            <a:b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请向我一一讲述那奇幻的神话。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0834" name="Picture 2" descr="https://ss0.bdstatic.com/70cFvHSh_Q1YnxGkpoWK1HF6hhy/it/u=1876184441,2223713713&amp;fm=26&amp;gp=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7170"/>
          <a:stretch>
            <a:fillRect/>
          </a:stretch>
        </p:blipFill>
        <p:spPr bwMode="auto">
          <a:xfrm>
            <a:off x="3327400" y="2976880"/>
            <a:ext cx="2613025" cy="21405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06" y="1164437"/>
            <a:ext cx="8929718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一、组词。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探（     ） 趴（     ） 痕（     ） 浪（     ）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深（     ） 扒（     ） 很（     ） 狼（     ）</a:t>
            </a:r>
          </a:p>
        </p:txBody>
      </p:sp>
      <p:sp>
        <p:nvSpPr>
          <p:cNvPr id="18" name="矩形 17"/>
          <p:cNvSpPr/>
          <p:nvPr/>
        </p:nvSpPr>
        <p:spPr>
          <a:xfrm>
            <a:off x="928662" y="18573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28662" y="25003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深刻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42606" y="18573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趴下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142606" y="25003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扒手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303606" y="1925736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痕迹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285112" y="25686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很大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427618" y="185737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427618" y="24969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灰狼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4754" name="Picture 2" descr="http://pic29.nipic.com/20130506/4749229_163622022000_2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88" b="60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74756" name="Picture 4" descr="http://h.hiphotos.baidu.com/baike/pic/item/64380cd7912397dd467529ab5982b2b7d0a28715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l="3500" t="5753" r="4101" b="9097"/>
          <a:stretch>
            <a:fillRect/>
          </a:stretch>
        </p:blipFill>
        <p:spPr bwMode="auto">
          <a:xfrm>
            <a:off x="0" y="0"/>
            <a:ext cx="9174892" cy="5143500"/>
          </a:xfrm>
          <a:prstGeom prst="rect">
            <a:avLst/>
          </a:prstGeom>
          <a:noFill/>
        </p:spPr>
      </p:pic>
      <p:pic>
        <p:nvPicPr>
          <p:cNvPr id="4" name="Picture 6" descr="http://imgsrc.baidu.com/imgad/pic/item/c2cec3fdfc03924542b7fb0e8d94a4c27d1e25b4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r="333" b="516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7158" y="572059"/>
            <a:ext cx="7367893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二、请给下列句子加上标点。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磊磊问 这书上有画吗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叔叔 您在看什么呀 川川好奇地问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4876" y="135730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1670" y="1428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00232" y="1353915"/>
            <a:ext cx="733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38636" y="2143122"/>
            <a:ext cx="733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4480" y="2143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2071684"/>
            <a:ext cx="733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00024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1842" y="2143122"/>
            <a:ext cx="733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13477" y="447777"/>
            <a:ext cx="8290475" cy="373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三、按要求改写句子。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你们看，这石头一层一层的，不就像一册厚厚的书吗？（改为陈述句）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___________________________________________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石头书里的学问还真不少呢。（改为反问句）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0197" y="2254879"/>
            <a:ext cx="78581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你们看，这石头一层一层的，就像一本厚厚的书。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10956" y="3538855"/>
            <a:ext cx="5032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难道石头书里的学问不多吗？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049" grpId="0" bldLvl="0" animBg="1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357158" y="357777"/>
            <a:ext cx="8143932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四、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一块看似不起眼的石头，竟然有这么多学问！这里有两个问题想让大家在课后继续刨根问底：</a:t>
            </a:r>
            <a:endParaRPr kumimoji="0" lang="zh-CN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785495" y="2000885"/>
            <a:ext cx="52870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1.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是不是所有石头都是书？</a:t>
            </a:r>
            <a:endParaRPr kumimoji="0" lang="zh-CN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857224" y="3215297"/>
            <a:ext cx="521497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2.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是不是只有石头才是书？</a:t>
            </a:r>
            <a:endParaRPr kumimoji="0" lang="zh-CN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2714626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不是。一般我们称化石是书。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4000510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不是。自然界好多景物都蕴含着丰富的知识。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bldLvl="0" animBg="1"/>
      <p:bldP spid="121859" grpId="0" bldLvl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s://gss1.bdstatic.com/9vo3dSag_xI4khGkpoWK1HF6hhy/baike/c0%3Dbaike150%2C5%2C5%2C150%2C50/sign=0fdb7dce042442a7ba03f5f7b02ac62e/f9198618367adab4db675c0e80d4b31c8601e4cc.jpg"/>
          <p:cNvPicPr>
            <a:picLocks noChangeAspect="1" noChangeArrowheads="1"/>
          </p:cNvPicPr>
          <p:nvPr/>
        </p:nvPicPr>
        <p:blipFill>
          <a:blip r:embed="rId2" cstate="print"/>
          <a:srcRect r="4032" b="11452"/>
          <a:stretch>
            <a:fillRect/>
          </a:stretch>
        </p:blipFill>
        <p:spPr bwMode="auto">
          <a:xfrm>
            <a:off x="0" y="0"/>
            <a:ext cx="7156541" cy="5143500"/>
          </a:xfrm>
          <a:prstGeom prst="rect">
            <a:avLst/>
          </a:prstGeom>
          <a:noFill/>
        </p:spPr>
      </p:pic>
      <p:pic>
        <p:nvPicPr>
          <p:cNvPr id="114692" name="Picture 4" descr="https://gss1.bdstatic.com/9vo3dSag_xI4khGkpoWK1HF6hhy/baike/crop%3D0%2C9%2C1000%2C660%3Bc0%3Dbaike116%2C5%2C5%2C116%2C38/sign=91cc8f93953df8dcb272d5d1f0215eb2/35a85edf8db1cb13a857bd77d754564e92584b9c.jpg"/>
          <p:cNvPicPr>
            <a:picLocks noChangeAspect="1" noChangeArrowheads="1"/>
          </p:cNvPicPr>
          <p:nvPr/>
        </p:nvPicPr>
        <p:blipFill>
          <a:blip r:embed="rId3" cstate="print"/>
          <a:srcRect r="593" b="425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5363" name="Picture 3" descr="https://gss2.bdstatic.com/9fo3dSag_xI4khGkpoWK1HF6hhy/baike/c0%3Dbaike92%2C5%2C5%2C92%2C30/sign=5c9bb93129381f308a1485fbc868276d/b90e7bec54e736d1ed9a07019a504fc2d562692a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372" b="13346"/>
          <a:stretch>
            <a:fillRect/>
          </a:stretch>
        </p:blipFill>
        <p:spPr bwMode="auto">
          <a:xfrm>
            <a:off x="0" y="0"/>
            <a:ext cx="9143365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66809" y="15115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勘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2830" y="151151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磊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6029" y="1131590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lěi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91880" y="1082890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kān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34960" y="1511518"/>
            <a:ext cx="175326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秃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秃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6096" y="1082890"/>
            <a:ext cx="7920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386688" y="2856362"/>
            <a:ext cx="276137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刨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根问底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11760" y="2427734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4590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15180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051611" y="151134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101" y="159071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7206" y="15843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53686" y="15475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62910" y="2929255"/>
            <a:ext cx="1609090" cy="5543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13" grpId="0" bldLvl="0" animBg="1"/>
      <p:bldP spid="5" grpId="0" bldLvl="0" animBg="1"/>
      <p:bldP spid="7" grpId="0" bldLvl="0" animBg="1"/>
      <p:bldP spid="8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2862" y="431959"/>
            <a:ext cx="1974790" cy="559118"/>
            <a:chOff x="3752862" y="431959"/>
            <a:chExt cx="1974790" cy="559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933096" y="1723708"/>
            <a:ext cx="593961" cy="810101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47850" y="1492250"/>
            <a:ext cx="6287770" cy="10534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这是树叶，这是贝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壳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，那块石头上还有一条小鱼，这些石头叫化石。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912943" y="1793715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壳</a:t>
            </a:r>
          </a:p>
        </p:txBody>
      </p:sp>
      <p:sp>
        <p:nvSpPr>
          <p:cNvPr id="32" name="矩形 31"/>
          <p:cNvSpPr/>
          <p:nvPr/>
        </p:nvSpPr>
        <p:spPr>
          <a:xfrm>
            <a:off x="5113005" y="1008509"/>
            <a:ext cx="108012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</a:t>
            </a:r>
            <a:r>
              <a:rPr lang="en-US" altLang="zh-CN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</a:p>
        </p:txBody>
      </p:sp>
      <p:sp>
        <p:nvSpPr>
          <p:cNvPr id="51" name="矩形 50"/>
          <p:cNvSpPr/>
          <p:nvPr/>
        </p:nvSpPr>
        <p:spPr>
          <a:xfrm>
            <a:off x="1826895" y="3025775"/>
            <a:ext cx="6429375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又过了很多很多年，地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壳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慢慢上升。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731627" y="2542070"/>
            <a:ext cx="1003935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7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qiào</a:t>
            </a:r>
            <a:r>
              <a:rPr lang="en-US" altLang="zh-CN" sz="27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32" grpId="0"/>
      <p:bldP spid="51" grpId="0" bldLvl="0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673925" y="85946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673926" y="868755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017125" y="89566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趴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349846" y="86899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692570" y="85089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3005921" y="219395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7152726" y="860098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1729051" y="2179627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2968541" y="87756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299833" y="85946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638746" y="85089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3016961" y="2212524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7073495" y="85914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1674070" y="219359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449099" y="2209791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4390022" y="2210505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5693727" y="2210743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5654144" y="2211457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7090325" y="220384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</a:p>
        </p:txBody>
      </p:sp>
      <p:grpSp>
        <p:nvGrpSpPr>
          <p:cNvPr id="55" name="组合 7"/>
          <p:cNvGrpSpPr/>
          <p:nvPr/>
        </p:nvGrpSpPr>
        <p:grpSpPr>
          <a:xfrm>
            <a:off x="7034583" y="2199292"/>
            <a:ext cx="1095518" cy="1139190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2267491" y="229210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495419" y="228371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403395" y="229210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7389971" y="239878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昆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443449" y="241330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4267677" y="240728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2311371" y="302941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539299" y="302102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1447275" y="302941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6515457" y="307555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2090</Words>
  <Application>Microsoft Office PowerPoint</Application>
  <PresentationFormat>全屏显示(16:9)</PresentationFormat>
  <Paragraphs>220</Paragraphs>
  <Slides>42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楷体</vt:lpstr>
      <vt:lpstr>Tahoma</vt:lpstr>
      <vt:lpstr>Times New Roman</vt:lpstr>
      <vt:lpstr>微软雅黑</vt:lpstr>
      <vt:lpstr>Kaiti SC</vt:lpstr>
      <vt:lpstr>Heiti SC Light</vt:lpstr>
      <vt:lpstr>黑体</vt:lpstr>
      <vt:lpstr>幼圆</vt:lpstr>
      <vt:lpstr>华文楷体</vt:lpstr>
      <vt:lpstr>汉语拼音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2019-01-21T06:56:49Z</dcterms:modified>
  <cp:category>语文备课大师【全免费】</cp:category>
</cp:coreProperties>
</file>