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7"/>
  </p:notesMasterIdLst>
  <p:sldIdLst>
    <p:sldId id="327" r:id="rId2"/>
    <p:sldId id="340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41" r:id="rId13"/>
    <p:sldId id="337" r:id="rId14"/>
    <p:sldId id="338" r:id="rId15"/>
    <p:sldId id="339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0" autoAdjust="0"/>
  </p:normalViewPr>
  <p:slideViewPr>
    <p:cSldViewPr>
      <p:cViewPr varScale="1">
        <p:scale>
          <a:sx n="52" d="100"/>
          <a:sy n="52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3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CCD08CD-FBE4-4508-B858-79ACF24DA4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1060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4915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0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1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7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6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4917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4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5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6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8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9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0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1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1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1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1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1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31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9316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9317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9318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BAD8E66E-98C3-4E14-B0E1-FA1DCE3F527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931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grpSp>
        <p:nvGrpSpPr>
          <p:cNvPr id="49320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9321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2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3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4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5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6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7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8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29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30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31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32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33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C23CA-6CA1-488C-83F9-3E51B4B142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258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647A5-FDB9-437E-890F-5C15D1EE4C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61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5C63A-D902-48C1-9A11-FF2E7B503A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76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00CDA-A5BA-4CB9-8511-4406E24F07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079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9625B-8FC9-4530-994A-61CB7C9BAD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09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76E8B-8EE5-4F20-915A-245920A880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7145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AE74A-22E7-4D6A-A911-CF4D403C31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082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6D099-4293-489D-9245-A987A38F7C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898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885CE-E990-4F79-957F-3F42DEA0AB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14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93B90-3788-4779-AE71-2919DC4212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038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48131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2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3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4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6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7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8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4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5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6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7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8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9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0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1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2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3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4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5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6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7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8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9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0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1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2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3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4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5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6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7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9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0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1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2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3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4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6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7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8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9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0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1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2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3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4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5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6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7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8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9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0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1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3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4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7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8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9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0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2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3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4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5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6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7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8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9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0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1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2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3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4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5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6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7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8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9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0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1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2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3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4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5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6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7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8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9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0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1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2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3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4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5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6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7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8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9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0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1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2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3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4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5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6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7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8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9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0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1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2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3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4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5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6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7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8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9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0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1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2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3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4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5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6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7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8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9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0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1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2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3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4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5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276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48277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8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9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0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1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2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3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4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5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6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7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8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9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290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48291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2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3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4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5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6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7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8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9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0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1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2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3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304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48305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6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7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8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9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0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1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2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3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4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5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6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7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318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48319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0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1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2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3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4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5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6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7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8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9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0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1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332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48333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4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5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6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7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8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9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0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1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2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3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4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5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346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48347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8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9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0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1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2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3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4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5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6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7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8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9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360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48361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362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48363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4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5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6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7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8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69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0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1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2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3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4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375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8376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8377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37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837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838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FF38E49-9737-4073-8BC0-38523F9659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.baidu.com/i?ct=503316480&amp;z=0&amp;tn=baiduimagedetail&amp;word=%F3%AC%F3%B0%CD%BC%C6%AC&amp;in=8017&amp;cl=2&amp;cm=1&amp;sc=0&amp;lm=-1&amp;pn=19&amp;rn=1&amp;di=27344336&amp;ln=2000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hyperlink" Target="http://image.baidu.com/i?ct=503316480&amp;z=0&amp;tn=baiduimagedetail&amp;word=%F3%AC%F3%B0&amp;in=21639&amp;cl=2&amp;cm=1&amp;sc=0&amp;lm=-1&amp;pn=9&amp;rn=1&amp;di=165337132&amp;ln=2000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0&amp;tn=baiduimagedetail&amp;word=%B7%A8%B2%BC%B6%FB&amp;in=19340&amp;cl=2&amp;cm=1&amp;sc=0&amp;lm=-1&amp;pn=19&amp;rn=1&amp;di=2194182368&amp;ln=600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tt-book.com/kunchong.htm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95513" y="260350"/>
            <a:ext cx="6400800" cy="1219200"/>
          </a:xfrm>
        </p:spPr>
        <p:txBody>
          <a:bodyPr/>
          <a:lstStyle/>
          <a:p>
            <a:r>
              <a:rPr lang="en-US" altLang="zh-CN" sz="7200">
                <a:ea typeface="华文行楷" pitchFamily="2" charset="-122"/>
              </a:rPr>
              <a:t>           </a:t>
            </a:r>
            <a:br>
              <a:rPr lang="en-US" altLang="zh-CN" sz="7200">
                <a:ea typeface="华文行楷" pitchFamily="2" charset="-122"/>
              </a:rPr>
            </a:br>
            <a:r>
              <a:rPr lang="en-US" altLang="zh-CN" sz="7200">
                <a:ea typeface="华文行楷" pitchFamily="2" charset="-122"/>
              </a:rPr>
              <a:t>         </a:t>
            </a:r>
            <a:r>
              <a:rPr lang="zh-CN" altLang="en-US" sz="11700">
                <a:ea typeface="楷体_GB2312" pitchFamily="49" charset="-122"/>
              </a:rPr>
              <a:t>蟋  蟀</a:t>
            </a:r>
          </a:p>
        </p:txBody>
      </p:sp>
      <p:pic>
        <p:nvPicPr>
          <p:cNvPr id="476163" name="Picture 3" descr="u=2741292690,1722254166&amp;fm=0&amp;gp=3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600"/>
            <a:ext cx="5126038" cy="38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6164" name="Picture 4" descr="u=153959235,3019373744&amp;fm=0&amp;gp=3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048000"/>
            <a:ext cx="3459163" cy="32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根据我提出的问题，有针对的读课文：</a:t>
            </a:r>
            <a:r>
              <a:rPr lang="zh-CN" altLang="en-US"/>
              <a:t> </a:t>
            </a:r>
          </a:p>
        </p:txBody>
      </p:sp>
      <p:sp>
        <p:nvSpPr>
          <p:cNvPr id="4843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/>
              <a:t>蟋蟀的歌声有什么特点？</a:t>
            </a:r>
          </a:p>
          <a:p>
            <a:pPr>
              <a:buFont typeface="Wingdings" pitchFamily="2" charset="2"/>
              <a:buNone/>
            </a:pPr>
            <a:r>
              <a:rPr lang="zh-CN" altLang="en-US" sz="2800">
                <a:solidFill>
                  <a:schemeClr val="hlink"/>
                </a:solidFill>
              </a:rPr>
              <a:t>      嘹亮、美妙</a:t>
            </a:r>
          </a:p>
          <a:p>
            <a:r>
              <a:rPr lang="zh-CN" altLang="en-US" sz="2800"/>
              <a:t>作者在描写蟋蟀的歌声的同时，也描写了百灵鸟的歌声，这样写的目的是什么？      </a:t>
            </a:r>
          </a:p>
          <a:p>
            <a:pPr>
              <a:buFont typeface="Wingdings" pitchFamily="2" charset="2"/>
              <a:buNone/>
            </a:pPr>
            <a:r>
              <a:rPr lang="zh-CN" altLang="en-US" sz="2800">
                <a:solidFill>
                  <a:schemeClr val="hlink"/>
                </a:solidFill>
              </a:rPr>
              <a:t>        衬托</a:t>
            </a:r>
          </a:p>
          <a:p>
            <a:r>
              <a:rPr lang="zh-CN" altLang="en-US" sz="2800"/>
              <a:t>蟋蟀在挖洞时有何特点？请简要总结一下。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>
                <a:solidFill>
                  <a:schemeClr val="hlink"/>
                </a:solidFill>
              </a:rPr>
              <a:t>      工作勤快</a:t>
            </a:r>
          </a:p>
          <a:p>
            <a:pPr>
              <a:buFont typeface="Wingdings" pitchFamily="2" charset="2"/>
              <a:buNone/>
            </a:pPr>
            <a:endParaRPr lang="en-US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解释下列红字词语在句中的含义</a:t>
            </a:r>
            <a:r>
              <a:rPr lang="zh-CN" altLang="en-US"/>
              <a:t>。</a:t>
            </a:r>
          </a:p>
        </p:txBody>
      </p:sp>
      <p:sp>
        <p:nvSpPr>
          <p:cNvPr id="4853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80000"/>
              </a:lnSpc>
            </a:pP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400"/>
              <a:t>蟋蟀声音亮度可与蝉</a:t>
            </a:r>
            <a:r>
              <a:rPr lang="zh-CN" altLang="en-US" sz="2400">
                <a:solidFill>
                  <a:schemeClr val="hlink"/>
                </a:solidFill>
              </a:rPr>
              <a:t>匹敌</a:t>
            </a:r>
            <a:r>
              <a:rPr lang="zh-CN" altLang="en-US" sz="2400"/>
              <a:t>，而且还不像蝉 叫声那么沙哑。 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/>
              <a:t>       </a:t>
            </a:r>
            <a:r>
              <a:rPr lang="zh-CN" altLang="en-US" sz="2400">
                <a:solidFill>
                  <a:schemeClr val="accent2"/>
                </a:solidFill>
              </a:rPr>
              <a:t>对等、相称</a:t>
            </a:r>
          </a:p>
          <a:p>
            <a:pPr>
              <a:lnSpc>
                <a:spcPct val="80000"/>
              </a:lnSpc>
            </a:pPr>
            <a:r>
              <a:rPr lang="zh-CN" altLang="en-US" sz="2400"/>
              <a:t>莴苣叶代替了草丛作为隐藏时</a:t>
            </a:r>
            <a:r>
              <a:rPr lang="zh-CN" altLang="en-US" sz="2400">
                <a:solidFill>
                  <a:schemeClr val="hlink"/>
                </a:solidFill>
              </a:rPr>
              <a:t>不可或缺</a:t>
            </a:r>
            <a:r>
              <a:rPr lang="zh-CN" altLang="en-US" sz="2400"/>
              <a:t>的遮檐。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/>
              <a:t>      </a:t>
            </a:r>
            <a:r>
              <a:rPr lang="zh-CN" altLang="en-US" sz="2400">
                <a:solidFill>
                  <a:schemeClr val="accent2"/>
                </a:solidFill>
              </a:rPr>
              <a:t>不能少</a:t>
            </a:r>
          </a:p>
          <a:p>
            <a:pPr>
              <a:lnSpc>
                <a:spcPct val="80000"/>
              </a:lnSpc>
            </a:pPr>
            <a:r>
              <a:rPr lang="zh-CN" altLang="en-US" sz="2400"/>
              <a:t>当田野里青蓝色的薰衣草如同散发青烟的香炉在迎风</a:t>
            </a:r>
            <a:r>
              <a:rPr lang="zh-CN" altLang="en-US" sz="2400">
                <a:solidFill>
                  <a:schemeClr val="hlink"/>
                </a:solidFill>
              </a:rPr>
              <a:t>摇曳</a:t>
            </a:r>
            <a:r>
              <a:rPr lang="zh-CN" altLang="en-US" sz="2400"/>
              <a:t>时，百灵鸟就不再歌唱了。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/>
              <a:t>        </a:t>
            </a:r>
            <a:r>
              <a:rPr lang="zh-CN" altLang="en-US" sz="2400">
                <a:solidFill>
                  <a:schemeClr val="accent2"/>
                </a:solidFill>
              </a:rPr>
              <a:t>飘荡</a:t>
            </a:r>
          </a:p>
          <a:p>
            <a:pPr>
              <a:lnSpc>
                <a:spcPct val="80000"/>
              </a:lnSpc>
            </a:pPr>
            <a:r>
              <a:rPr lang="zh-CN" altLang="en-US" sz="2400"/>
              <a:t>它</a:t>
            </a:r>
            <a:r>
              <a:rPr lang="zh-CN" altLang="en-US" sz="2400">
                <a:solidFill>
                  <a:schemeClr val="hlink"/>
                </a:solidFill>
              </a:rPr>
              <a:t>居无定所</a:t>
            </a:r>
            <a:r>
              <a:rPr lang="zh-CN" altLang="en-US" sz="2400"/>
              <a:t>，一片枯叶、一片砖瓦足可遮风避雨。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/>
              <a:t>        </a:t>
            </a:r>
            <a:r>
              <a:rPr lang="zh-CN" altLang="en-US" sz="2400">
                <a:solidFill>
                  <a:schemeClr val="accent2"/>
                </a:solidFill>
              </a:rPr>
              <a:t>没有住的地方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6761" y="6450794"/>
            <a:ext cx="3064942" cy="284183"/>
          </a:xfrm>
          <a:prstGeom prst="rect">
            <a:avLst/>
          </a:prstGeom>
          <a:noFill/>
        </p:spPr>
        <p:txBody>
          <a:bodyPr wrap="none" lIns="0" tIns="0" rIns="0" bIns="65535" rtlCol="0">
            <a:spAutoFit/>
          </a:bodyPr>
          <a:lstStyle/>
          <a:p>
            <a:pPr>
              <a:lnSpc>
                <a:spcPts val="1720"/>
              </a:lnSpc>
            </a:pPr>
            <a:r>
              <a:rPr lang="zh-CN" altLang="en-US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试玩游戏</a:t>
            </a:r>
            <a:r>
              <a:rPr lang="en-US" altLang="zh-CN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http://www.78zhuanqian.com  </a:t>
            </a:r>
            <a:r>
              <a:rPr lang="zh-CN" altLang="en-US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囙茽琚</a:t>
            </a:r>
            <a:endParaRPr lang="en-US" altLang="zh-CN" sz="1100" dirty="0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6" y="6377185"/>
            <a:ext cx="9155516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71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8450" y="514350"/>
            <a:ext cx="8540750" cy="857250"/>
          </a:xfrm>
        </p:spPr>
        <p:txBody>
          <a:bodyPr/>
          <a:lstStyle/>
          <a:p>
            <a:r>
              <a:rPr lang="zh-CN" altLang="en-US" sz="4000"/>
              <a:t>这个大学者像哲学家一般地去思考，像艺术家一般地去观察，像诗人一般地去感受和表达。</a:t>
            </a:r>
          </a:p>
        </p:txBody>
      </p:sp>
      <p:sp>
        <p:nvSpPr>
          <p:cNvPr id="4864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484438" y="2362200"/>
            <a:ext cx="6400800" cy="4495800"/>
          </a:xfrm>
        </p:spPr>
        <p:txBody>
          <a:bodyPr/>
          <a:lstStyle/>
          <a:p>
            <a:r>
              <a:rPr lang="zh-CN" altLang="en-US"/>
              <a:t>怀着对生命的热爱、敬畏的心态去思考</a:t>
            </a:r>
          </a:p>
          <a:p>
            <a:r>
              <a:rPr lang="zh-CN" altLang="en-US"/>
              <a:t>用欣赏的眼光去仔细的观察</a:t>
            </a:r>
          </a:p>
          <a:p>
            <a:r>
              <a:rPr lang="zh-CN" altLang="en-US"/>
              <a:t>用优美的语言去描写、介绍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ChangeArrowheads="1"/>
          </p:cNvSpPr>
          <p:nvPr/>
        </p:nvSpPr>
        <p:spPr bwMode="auto">
          <a:xfrm>
            <a:off x="2916238" y="1412875"/>
            <a:ext cx="5621337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6000" b="1">
                <a:solidFill>
                  <a:schemeClr val="hlink"/>
                </a:solidFill>
                <a:ea typeface="华文彩云" pitchFamily="2" charset="-122"/>
              </a:rPr>
              <a:t>是理想、爱心、诚心、责任、使命、良心、勤奋让我们与众不同。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/>
              <a:t>   </a:t>
            </a:r>
          </a:p>
          <a:p>
            <a:r>
              <a:rPr lang="en-US" altLang="zh-CN" sz="4400"/>
              <a:t>         </a:t>
            </a:r>
            <a:r>
              <a:rPr lang="zh-CN" altLang="en-US" sz="6000">
                <a:ea typeface="华文行楷" pitchFamily="2" charset="-122"/>
              </a:rPr>
              <a:t>谢谢观看！</a:t>
            </a:r>
          </a:p>
          <a:p>
            <a:endParaRPr lang="zh-CN" altLang="en-US" sz="6000">
              <a:ea typeface="华文行楷" pitchFamily="2" charset="-122"/>
            </a:endParaRPr>
          </a:p>
          <a:p>
            <a:r>
              <a:rPr lang="zh-CN" altLang="en-US" sz="4400"/>
              <a:t>            再见！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504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68538" y="0"/>
            <a:ext cx="6400800" cy="1219200"/>
          </a:xfrm>
        </p:spPr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作者简介</a:t>
            </a:r>
          </a:p>
        </p:txBody>
      </p:sp>
      <p:sp>
        <p:nvSpPr>
          <p:cNvPr id="47718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339975" y="1196975"/>
            <a:ext cx="64008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/>
              <a:t>  </a:t>
            </a:r>
            <a:r>
              <a:rPr lang="zh-CN" altLang="en-US"/>
              <a:t>法布尔</a:t>
            </a:r>
          </a:p>
        </p:txBody>
      </p:sp>
      <p:sp>
        <p:nvSpPr>
          <p:cNvPr id="477188" name="Rectangle 4"/>
          <p:cNvSpPr>
            <a:spLocks noChangeArrowheads="1"/>
          </p:cNvSpPr>
          <p:nvPr/>
        </p:nvSpPr>
        <p:spPr bwMode="auto">
          <a:xfrm>
            <a:off x="2339975" y="2420938"/>
            <a:ext cx="6432550" cy="421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亨利</a:t>
            </a:r>
            <a:r>
              <a:rPr lang="en-US" altLang="zh-CN"/>
              <a:t>·</a:t>
            </a:r>
            <a:r>
              <a:rPr lang="zh-CN" altLang="en-US">
                <a:solidFill>
                  <a:schemeClr val="hlink"/>
                </a:solidFill>
              </a:rPr>
              <a:t>法布尔</a:t>
            </a:r>
            <a:r>
              <a:rPr lang="zh-CN" altLang="en-US"/>
              <a:t>（</a:t>
            </a:r>
            <a:r>
              <a:rPr lang="en-US" altLang="zh-CN"/>
              <a:t>1823—1915</a:t>
            </a:r>
            <a:r>
              <a:rPr lang="zh-CN" altLang="en-US"/>
              <a:t>）</a:t>
            </a:r>
          </a:p>
          <a:p>
            <a:r>
              <a:rPr lang="zh-CN" altLang="en-US">
                <a:solidFill>
                  <a:schemeClr val="hlink"/>
                </a:solidFill>
              </a:rPr>
              <a:t>法国著名科学家，科普作家</a:t>
            </a:r>
            <a:r>
              <a:rPr lang="zh-CN" altLang="en-US"/>
              <a:t>。出生</a:t>
            </a:r>
          </a:p>
          <a:p>
            <a:r>
              <a:rPr lang="zh-CN" altLang="en-US"/>
              <a:t>于农民家庭，从小生活极其穷困，</a:t>
            </a:r>
          </a:p>
          <a:p>
            <a:r>
              <a:rPr lang="zh-CN" altLang="en-US"/>
              <a:t>作过中学教师，业余自学，花十二</a:t>
            </a:r>
          </a:p>
          <a:p>
            <a:r>
              <a:rPr lang="zh-CN" altLang="en-US"/>
              <a:t>年的时间，先后取得业士、双学士和博士学位，中学教书二十</a:t>
            </a:r>
          </a:p>
          <a:p>
            <a:r>
              <a:rPr lang="zh-CN" altLang="en-US"/>
              <a:t>余年兢兢业业，同时业余观察研究昆虫及植物，发表过非常出</a:t>
            </a:r>
          </a:p>
          <a:p>
            <a:r>
              <a:rPr lang="zh-CN" altLang="en-US"/>
              <a:t>色的论文，得到达尔文的肯定，帝国教育部奖励他，但他想“登</a:t>
            </a:r>
          </a:p>
          <a:p>
            <a:r>
              <a:rPr lang="zh-CN" altLang="en-US"/>
              <a:t>上大学讲台”的梦始终没有实现，开辟独立的昆虫学实验室的愿</a:t>
            </a:r>
          </a:p>
          <a:p>
            <a:r>
              <a:rPr lang="zh-CN" altLang="en-US"/>
              <a:t>望始终得不到支持。他的前半生一贫如洗，后半生勉强温饱，</a:t>
            </a:r>
          </a:p>
          <a:p>
            <a:r>
              <a:rPr lang="zh-CN" altLang="en-US"/>
              <a:t>但法布尔没有向“偏见”和“贫穷”屈服。他依然勤于自修，扩充知</a:t>
            </a:r>
          </a:p>
          <a:p>
            <a:r>
              <a:rPr lang="zh-CN" altLang="en-US"/>
              <a:t>识储备，精心把定研究方向，坚持不懈地观察实验，不断获得</a:t>
            </a:r>
          </a:p>
          <a:p>
            <a:r>
              <a:rPr lang="zh-CN" altLang="en-US"/>
              <a:t>新成果，一次又一次回击“偏见”。他向学生传授自然科学新知</a:t>
            </a:r>
          </a:p>
          <a:p>
            <a:r>
              <a:rPr lang="zh-CN" altLang="en-US"/>
              <a:t>识，也得罪了不少以生理功能解释本能的生物学同行，他不怕</a:t>
            </a:r>
          </a:p>
          <a:p>
            <a:r>
              <a:rPr lang="zh-CN" altLang="en-US"/>
              <a:t>人们指责自己没有与“十九世纪自然科学三大发现”中的细胞学</a:t>
            </a:r>
          </a:p>
          <a:p>
            <a:r>
              <a:rPr lang="zh-CN" altLang="en-US"/>
              <a:t>说和进化论保持一致，他几乎是在忘却一切 。</a:t>
            </a:r>
          </a:p>
        </p:txBody>
      </p:sp>
      <p:pic>
        <p:nvPicPr>
          <p:cNvPr id="477189" name="Picture 5" descr="u=1151084047,1605653745&amp;fm=0&amp;gp=-2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2198687" cy="287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533400" y="0"/>
            <a:ext cx="6761163" cy="41354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4000">
              <a:solidFill>
                <a:schemeClr val="hlink"/>
              </a:solidFill>
              <a:ea typeface="华文彩云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4000">
              <a:solidFill>
                <a:schemeClr val="hlink"/>
              </a:solidFill>
              <a:ea typeface="华文彩云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>
                <a:solidFill>
                  <a:schemeClr val="hlink"/>
                </a:solidFill>
                <a:ea typeface="华文彩云" pitchFamily="2" charset="-122"/>
              </a:rPr>
              <a:t>作家代表作：</a:t>
            </a:r>
            <a:r>
              <a:rPr lang="zh-CN" altLang="en-US" sz="2800"/>
              <a:t> </a:t>
            </a:r>
            <a:br>
              <a:rPr lang="zh-CN" altLang="en-US" sz="2800"/>
            </a:br>
            <a:r>
              <a:rPr lang="zh-CN" altLang="en-US" sz="2800"/>
              <a:t/>
            </a:r>
            <a:br>
              <a:rPr lang="zh-CN" altLang="en-US" sz="2800"/>
            </a:br>
            <a:endParaRPr lang="zh-CN" altLang="en-US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</a:t>
            </a:r>
            <a:r>
              <a:rPr lang="en-US" altLang="zh-CN" sz="2800"/>
              <a:t>《</a:t>
            </a:r>
            <a:r>
              <a:rPr lang="zh-CN" altLang="en-US" sz="2800">
                <a:solidFill>
                  <a:schemeClr val="hlink"/>
                </a:solidFill>
              </a:rPr>
              <a:t>昆虫记</a:t>
            </a:r>
            <a:r>
              <a:rPr lang="en-US" altLang="zh-CN" sz="2800"/>
              <a:t>》</a:t>
            </a:r>
            <a:r>
              <a:rPr lang="zh-CN" altLang="en-US" sz="2800"/>
              <a:t>是法布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尔以毕生的时间与精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力，详细观察了昆虫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的生活和为生活以及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繁衍种族所进行的斗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争，然后以其</a:t>
            </a:r>
            <a:r>
              <a:rPr lang="zh-CN" altLang="en-US" sz="2800">
                <a:solidFill>
                  <a:schemeClr val="hlink"/>
                </a:solidFill>
              </a:rPr>
              <a:t>观察</a:t>
            </a:r>
            <a:r>
              <a:rPr lang="zh-CN" altLang="en-US" sz="2800"/>
              <a:t>所得记入详细确切的笔记，最后编写成书。</a:t>
            </a:r>
            <a:r>
              <a:rPr lang="en-US" altLang="zh-CN" sz="2800"/>
              <a:t>《</a:t>
            </a:r>
            <a:r>
              <a:rPr lang="zh-CN" altLang="en-US" sz="2800">
                <a:solidFill>
                  <a:schemeClr val="hlink"/>
                </a:solidFill>
              </a:rPr>
              <a:t>昆虫记</a:t>
            </a:r>
            <a:r>
              <a:rPr lang="en-US" altLang="zh-CN" sz="2800">
                <a:solidFill>
                  <a:schemeClr val="hlink"/>
                </a:solidFill>
              </a:rPr>
              <a:t>》</a:t>
            </a:r>
            <a:r>
              <a:rPr lang="zh-CN" altLang="en-US" sz="2800">
                <a:solidFill>
                  <a:schemeClr val="hlink"/>
                </a:solidFill>
              </a:rPr>
              <a:t>十大册，</a:t>
            </a:r>
            <a:r>
              <a:rPr lang="zh-CN" altLang="en-US" sz="2800"/>
              <a:t>每册包含若干章，每章详细、深刻地描绘一种或几种昆虫的生活：</a:t>
            </a:r>
            <a:r>
              <a:rPr lang="zh-CN" altLang="en-US" sz="2800">
                <a:solidFill>
                  <a:schemeClr val="hlink"/>
                </a:solidFill>
              </a:rPr>
              <a:t>蜘蛛、蜜蜂、螳螂、蝎子、蝉、甲虫、蟋蟀</a:t>
            </a:r>
            <a:r>
              <a:rPr lang="zh-CN" altLang="en-US" sz="2800"/>
              <a:t>等等 </a:t>
            </a:r>
          </a:p>
        </p:txBody>
      </p:sp>
      <p:pic>
        <p:nvPicPr>
          <p:cNvPr id="478211" name="Picture 3" descr="kunchong0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62000"/>
            <a:ext cx="2667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ChangeArrowheads="1"/>
          </p:cNvSpPr>
          <p:nvPr/>
        </p:nvSpPr>
        <p:spPr bwMode="auto">
          <a:xfrm>
            <a:off x="2411413" y="1084263"/>
            <a:ext cx="5903912" cy="454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/>
              <a:t>认真朗读课文，在读的过程中有不会读及不理解的字词要随时查字典。然后把课后</a:t>
            </a:r>
          </a:p>
          <a:p>
            <a:r>
              <a:rPr lang="zh-CN" altLang="en-US" sz="3600"/>
              <a:t>字词带拼音写两遍。</a:t>
            </a:r>
          </a:p>
          <a:p>
            <a:endParaRPr lang="zh-CN" altLang="en-US" sz="3600">
              <a:solidFill>
                <a:schemeClr val="hlink"/>
              </a:solidFill>
            </a:endParaRPr>
          </a:p>
          <a:p>
            <a:r>
              <a:rPr lang="zh-CN" altLang="en-US" sz="3600">
                <a:solidFill>
                  <a:schemeClr val="hlink"/>
                </a:solidFill>
              </a:rPr>
              <a:t>   莴苣</a:t>
            </a:r>
            <a:r>
              <a:rPr lang="en-US" altLang="zh-CN" sz="3600"/>
              <a:t>(w</a:t>
            </a:r>
            <a:r>
              <a:rPr lang="en-US" altLang="zh-CN" sz="4000"/>
              <a:t>ōj</a:t>
            </a:r>
            <a:r>
              <a:rPr lang="en-US" altLang="zh-CN" sz="3600"/>
              <a:t>ù)    </a:t>
            </a:r>
            <a:r>
              <a:rPr lang="zh-CN" altLang="en-US" sz="3600">
                <a:solidFill>
                  <a:schemeClr val="hlink"/>
                </a:solidFill>
              </a:rPr>
              <a:t>螽</a:t>
            </a:r>
            <a:r>
              <a:rPr lang="zh-CN" altLang="en-US" sz="3600"/>
              <a:t>斯</a:t>
            </a:r>
            <a:r>
              <a:rPr lang="en-US" altLang="zh-CN" sz="3600"/>
              <a:t>(zh</a:t>
            </a:r>
            <a:r>
              <a:rPr lang="en-US" altLang="en-US" sz="3600"/>
              <a:t>ō</a:t>
            </a:r>
            <a:r>
              <a:rPr lang="en-US" altLang="zh-CN" sz="3600"/>
              <a:t>ng)</a:t>
            </a:r>
          </a:p>
          <a:p>
            <a:r>
              <a:rPr lang="en-US" altLang="zh-CN" sz="3600"/>
              <a:t>   </a:t>
            </a:r>
            <a:r>
              <a:rPr lang="zh-CN" altLang="en-US" sz="3600"/>
              <a:t>皱</a:t>
            </a:r>
            <a:r>
              <a:rPr lang="zh-CN" altLang="en-US" sz="3600">
                <a:solidFill>
                  <a:schemeClr val="hlink"/>
                </a:solidFill>
              </a:rPr>
              <a:t>襞</a:t>
            </a:r>
            <a:r>
              <a:rPr lang="en-US" altLang="zh-CN" sz="3600"/>
              <a:t>(bì)        </a:t>
            </a:r>
            <a:r>
              <a:rPr lang="zh-CN" altLang="en-US" sz="3600">
                <a:solidFill>
                  <a:schemeClr val="hlink"/>
                </a:solidFill>
              </a:rPr>
              <a:t>鞘</a:t>
            </a:r>
            <a:r>
              <a:rPr lang="zh-CN" altLang="en-US" sz="3600"/>
              <a:t>翅</a:t>
            </a:r>
            <a:r>
              <a:rPr lang="en-US" altLang="zh-CN" sz="3600"/>
              <a:t>(qiào)</a:t>
            </a:r>
          </a:p>
          <a:p>
            <a:r>
              <a:rPr lang="en-US" altLang="zh-CN" sz="3600">
                <a:solidFill>
                  <a:schemeClr val="hlink"/>
                </a:solidFill>
              </a:rPr>
              <a:t>   </a:t>
            </a:r>
            <a:r>
              <a:rPr lang="zh-CN" altLang="en-US" sz="3600">
                <a:solidFill>
                  <a:schemeClr val="hlink"/>
                </a:solidFill>
              </a:rPr>
              <a:t>蚱</a:t>
            </a:r>
            <a:r>
              <a:rPr lang="zh-CN" altLang="en-US" sz="3600"/>
              <a:t>蜢</a:t>
            </a:r>
            <a:r>
              <a:rPr lang="en-US" altLang="zh-CN" sz="3600"/>
              <a:t>(zhà)     </a:t>
            </a:r>
            <a:r>
              <a:rPr lang="zh-CN" altLang="en-US" sz="3600">
                <a:solidFill>
                  <a:schemeClr val="hlink"/>
                </a:solidFill>
              </a:rPr>
              <a:t>蟋蟀</a:t>
            </a:r>
            <a:r>
              <a:rPr lang="en-US" altLang="zh-CN" sz="3600"/>
              <a:t>(xīshuài)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ChangeArrowheads="1"/>
          </p:cNvSpPr>
          <p:nvPr/>
        </p:nvSpPr>
        <p:spPr bwMode="auto">
          <a:xfrm>
            <a:off x="2162175" y="604838"/>
            <a:ext cx="6584950" cy="564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/>
              <a:t>本文从体裁上看是一篇说明文，说明对象</a:t>
            </a:r>
          </a:p>
          <a:p>
            <a:r>
              <a:rPr lang="zh-CN" altLang="en-US" sz="2800"/>
              <a:t>是</a:t>
            </a:r>
          </a:p>
          <a:p>
            <a:r>
              <a:rPr lang="zh-CN" altLang="en-US" sz="2800"/>
              <a:t>           </a:t>
            </a:r>
            <a:r>
              <a:rPr lang="zh-CN" altLang="en-US" sz="2800">
                <a:solidFill>
                  <a:schemeClr val="hlink"/>
                </a:solidFill>
              </a:rPr>
              <a:t>蟋蟀</a:t>
            </a:r>
            <a:r>
              <a:rPr lang="zh-CN" altLang="en-US" sz="2800"/>
              <a:t>。</a:t>
            </a:r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作者在文中主要介绍了蟋蟀的哪些方面的</a:t>
            </a:r>
          </a:p>
          <a:p>
            <a:r>
              <a:rPr lang="zh-CN" altLang="en-US" sz="2800"/>
              <a:t>知识？</a:t>
            </a:r>
          </a:p>
          <a:p>
            <a:r>
              <a:rPr lang="zh-CN" altLang="en-US" sz="2800"/>
              <a:t>     </a:t>
            </a:r>
          </a:p>
          <a:p>
            <a:endParaRPr lang="zh-CN" altLang="en-US" sz="2800"/>
          </a:p>
          <a:p>
            <a:r>
              <a:rPr lang="zh-CN" altLang="en-US" sz="2800"/>
              <a:t>     </a:t>
            </a:r>
            <a:r>
              <a:rPr lang="en-US" altLang="zh-CN" sz="2800">
                <a:solidFill>
                  <a:schemeClr val="hlink"/>
                </a:solidFill>
              </a:rPr>
              <a:t>1</a:t>
            </a:r>
            <a:r>
              <a:rPr lang="zh-CN" altLang="en-US" sz="2800">
                <a:solidFill>
                  <a:schemeClr val="hlink"/>
                </a:solidFill>
              </a:rPr>
              <a:t>段</a:t>
            </a:r>
            <a:r>
              <a:rPr lang="en-US" altLang="zh-CN" sz="2800">
                <a:solidFill>
                  <a:schemeClr val="hlink"/>
                </a:solidFill>
              </a:rPr>
              <a:t>:</a:t>
            </a:r>
            <a:r>
              <a:rPr lang="zh-CN" altLang="en-US" sz="2800">
                <a:solidFill>
                  <a:schemeClr val="hlink"/>
                </a:solidFill>
              </a:rPr>
              <a:t>介绍蟋蟀的身体特征、居住环境</a:t>
            </a:r>
          </a:p>
          <a:p>
            <a:r>
              <a:rPr lang="zh-CN" altLang="en-US" sz="2800">
                <a:solidFill>
                  <a:schemeClr val="hlink"/>
                </a:solidFill>
              </a:rPr>
              <a:t>  </a:t>
            </a:r>
            <a:r>
              <a:rPr lang="en-US" altLang="zh-CN" sz="2800">
                <a:solidFill>
                  <a:schemeClr val="hlink"/>
                </a:solidFill>
              </a:rPr>
              <a:t>2-5</a:t>
            </a:r>
            <a:r>
              <a:rPr lang="zh-CN" altLang="en-US" sz="2800">
                <a:solidFill>
                  <a:schemeClr val="hlink"/>
                </a:solidFill>
              </a:rPr>
              <a:t>段：写蟋蟀的筑巢</a:t>
            </a:r>
          </a:p>
          <a:p>
            <a:r>
              <a:rPr lang="en-US" altLang="zh-CN" sz="2800">
                <a:solidFill>
                  <a:schemeClr val="hlink"/>
                </a:solidFill>
              </a:rPr>
              <a:t>6-12</a:t>
            </a:r>
            <a:r>
              <a:rPr lang="zh-CN" altLang="en-US" sz="2800">
                <a:solidFill>
                  <a:schemeClr val="hlink"/>
                </a:solidFill>
              </a:rPr>
              <a:t>段：写蟋蟀的歌唱</a:t>
            </a:r>
          </a:p>
          <a:p>
            <a:endParaRPr lang="en-US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ChangeArrowheads="1"/>
          </p:cNvSpPr>
          <p:nvPr/>
        </p:nvSpPr>
        <p:spPr bwMode="auto">
          <a:xfrm>
            <a:off x="3348038" y="0"/>
            <a:ext cx="457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48128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说明方法</a:t>
            </a:r>
          </a:p>
        </p:txBody>
      </p:sp>
      <p:sp>
        <p:nvSpPr>
          <p:cNvPr id="481284" name="Rectangle 4"/>
          <p:cNvSpPr>
            <a:spLocks noChangeArrowheads="1"/>
          </p:cNvSpPr>
          <p:nvPr/>
        </p:nvSpPr>
        <p:spPr bwMode="auto">
          <a:xfrm>
            <a:off x="533400" y="1371600"/>
            <a:ext cx="79248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在介绍蟋蟀的过程主要运用了什么说明方法，在书上画出来并标明其作用？</a:t>
            </a:r>
          </a:p>
          <a:p>
            <a:pPr eaLnBrk="0" hangingPunct="0"/>
            <a:endParaRPr lang="zh-CN" altLang="en-US" sz="24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作比较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第一段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与成年蟋蟀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褪去了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 第六段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他的乐器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和振动膜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 第七段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蟋蟀是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左撇子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打比方 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第一段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一片枯叶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帐篷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第五段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当田野里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迎风曳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第八段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背脊上有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的天书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200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列数字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第十段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弓上的一百</a:t>
            </a:r>
            <a:r>
              <a:rPr lang="en-US" altLang="zh-CN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-------</a:t>
            </a:r>
            <a:r>
              <a:rPr lang="zh-CN" altLang="en-US" sz="2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声</a:t>
            </a:r>
            <a:r>
              <a:rPr lang="zh-CN" altLang="en-US" sz="2000">
                <a:solidFill>
                  <a:srgbClr val="0000FF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195513" y="404813"/>
            <a:ext cx="6948487" cy="46116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在介绍蟋蟀时，采用了什么说明顺序？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     </a:t>
            </a:r>
            <a:r>
              <a:rPr lang="en-US" altLang="zh-CN" sz="2800"/>
              <a:t>A</a:t>
            </a:r>
            <a:r>
              <a:rPr lang="zh-CN" altLang="en-US" sz="2800"/>
              <a:t>、时间顺序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     </a:t>
            </a:r>
            <a:r>
              <a:rPr lang="en-US" altLang="zh-CN" sz="2800"/>
              <a:t>B</a:t>
            </a:r>
            <a:r>
              <a:rPr lang="zh-CN" altLang="en-US" sz="2800"/>
              <a:t>、空间顺序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     </a:t>
            </a:r>
            <a:r>
              <a:rPr lang="en-US" altLang="zh-CN" sz="2800"/>
              <a:t>C</a:t>
            </a:r>
            <a:r>
              <a:rPr lang="zh-CN" altLang="en-US" sz="2800"/>
              <a:t>、逻辑顺序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     我选择（   </a:t>
            </a:r>
            <a:r>
              <a:rPr lang="zh-CN" altLang="en-US" sz="2800">
                <a:solidFill>
                  <a:schemeClr val="hlink"/>
                </a:solidFill>
              </a:rPr>
              <a:t> </a:t>
            </a:r>
            <a:r>
              <a:rPr lang="en-US" altLang="zh-CN" sz="2800">
                <a:solidFill>
                  <a:schemeClr val="hlink"/>
                </a:solidFill>
              </a:rPr>
              <a:t>A</a:t>
            </a:r>
            <a:r>
              <a:rPr lang="en-US" altLang="zh-CN" sz="2800"/>
              <a:t>      </a:t>
            </a:r>
            <a:r>
              <a:rPr lang="zh-CN" altLang="en-US" sz="2800"/>
              <a:t>）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       因为：有标志性词语“八月里”、“直到十月末”、“四月过完”。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你读过课文之后，作者笔下的蟋蟀给你留下了哪些印象？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    请结合课文内容简要写一写。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>
                <a:solidFill>
                  <a:schemeClr val="hlink"/>
                </a:solidFill>
              </a:rPr>
              <a:t>     筑巢时</a:t>
            </a:r>
            <a:r>
              <a:rPr lang="en-US" altLang="zh-CN" sz="2800">
                <a:solidFill>
                  <a:schemeClr val="hlink"/>
                </a:solidFill>
              </a:rPr>
              <a:t>———</a:t>
            </a:r>
            <a:r>
              <a:rPr lang="zh-CN" altLang="en-US" sz="2800">
                <a:solidFill>
                  <a:schemeClr val="hlink"/>
                </a:solidFill>
              </a:rPr>
              <a:t>体态的小巧、工作的勤快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>
                <a:solidFill>
                  <a:schemeClr val="hlink"/>
                </a:solidFill>
              </a:rPr>
              <a:t>    歌唱时</a:t>
            </a:r>
            <a:r>
              <a:rPr lang="en-US" altLang="zh-CN" sz="2800">
                <a:solidFill>
                  <a:schemeClr val="hlink"/>
                </a:solidFill>
              </a:rPr>
              <a:t>———</a:t>
            </a:r>
            <a:r>
              <a:rPr lang="zh-CN" altLang="en-US" sz="2800">
                <a:solidFill>
                  <a:schemeClr val="hlink"/>
                </a:solidFill>
              </a:rPr>
              <a:t>歌声的嘹亮、“乐器”的精巧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zh-CN" sz="280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68538" y="2781300"/>
            <a:ext cx="6400800" cy="1219200"/>
          </a:xfrm>
        </p:spPr>
        <p:txBody>
          <a:bodyPr/>
          <a:lstStyle/>
          <a:p>
            <a:r>
              <a:rPr lang="en-US" altLang="zh-CN" sz="4000"/>
              <a:t>      </a:t>
            </a:r>
            <a:r>
              <a:rPr lang="zh-CN" altLang="en-US" sz="4000">
                <a:solidFill>
                  <a:schemeClr val="tx1"/>
                </a:solidFill>
              </a:rPr>
              <a:t>鲁迅先生在</a:t>
            </a:r>
            <a:r>
              <a:rPr lang="en-US" altLang="zh-CN" sz="4000">
                <a:solidFill>
                  <a:schemeClr val="tx1"/>
                </a:solidFill>
              </a:rPr>
              <a:t>《</a:t>
            </a:r>
            <a:r>
              <a:rPr lang="zh-CN" altLang="en-US" sz="4000">
                <a:solidFill>
                  <a:schemeClr val="tx1"/>
                </a:solidFill>
              </a:rPr>
              <a:t>从百草园到三味书屋</a:t>
            </a:r>
            <a:r>
              <a:rPr lang="en-US" altLang="zh-CN" sz="4000">
                <a:solidFill>
                  <a:schemeClr val="tx1"/>
                </a:solidFill>
              </a:rPr>
              <a:t>》</a:t>
            </a:r>
            <a:r>
              <a:rPr lang="zh-CN" altLang="en-US" sz="4000">
                <a:solidFill>
                  <a:schemeClr val="tx1"/>
                </a:solidFill>
              </a:rPr>
              <a:t>中记述自己少年时的乐园“百草园”时，曾写到过蟋蟀。找出原文读一读。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/>
              <a:t>       </a:t>
            </a:r>
            <a:r>
              <a:rPr lang="zh-CN" altLang="en-US" sz="4000">
                <a:solidFill>
                  <a:schemeClr val="hlink"/>
                </a:solidFill>
              </a:rPr>
              <a:t>蟋蟀们在这里弹琴</a:t>
            </a:r>
            <a:br>
              <a:rPr lang="zh-CN" altLang="en-US" sz="4000">
                <a:solidFill>
                  <a:schemeClr val="hlink"/>
                </a:solidFill>
              </a:rPr>
            </a:br>
            <a:r>
              <a:rPr lang="zh-CN" altLang="en-US" sz="4000"/>
              <a:t>       </a:t>
            </a:r>
            <a:br>
              <a:rPr lang="zh-CN" altLang="en-US" sz="4000"/>
            </a:br>
            <a:r>
              <a:rPr lang="zh-CN" altLang="en-US" sz="4000"/>
              <a:t>       </a:t>
            </a:r>
            <a:r>
              <a:rPr lang="zh-CN" altLang="en-US" sz="4000">
                <a:solidFill>
                  <a:schemeClr val="tx1"/>
                </a:solidFill>
              </a:rPr>
              <a:t>在少年鲁迅的眼中，弹琴的蟋蟀给他的童年生活增添了无穷乐趣。请运用法布尔的</a:t>
            </a:r>
            <a:r>
              <a:rPr lang="en-US" altLang="zh-CN" sz="4000">
                <a:solidFill>
                  <a:schemeClr val="tx1"/>
                </a:solidFill>
              </a:rPr>
              <a:t>《</a:t>
            </a:r>
            <a:r>
              <a:rPr lang="zh-CN" altLang="en-US" sz="4000">
                <a:solidFill>
                  <a:schemeClr val="tx1"/>
                </a:solidFill>
              </a:rPr>
              <a:t>蟋蟀</a:t>
            </a:r>
            <a:r>
              <a:rPr lang="en-US" altLang="zh-CN" sz="4000">
                <a:solidFill>
                  <a:schemeClr val="tx1"/>
                </a:solidFill>
              </a:rPr>
              <a:t>》</a:t>
            </a:r>
            <a:r>
              <a:rPr lang="zh-CN" altLang="en-US" sz="4000">
                <a:solidFill>
                  <a:schemeClr val="tx1"/>
                </a:solidFill>
              </a:rPr>
              <a:t>中的语言，解释蟋蟀为什么会弹琴？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>
                <a:solidFill>
                  <a:schemeClr val="hlink"/>
                </a:solidFill>
              </a:rPr>
              <a:t>     </a:t>
            </a:r>
            <a:br>
              <a:rPr lang="zh-CN" altLang="en-US" sz="4000">
                <a:solidFill>
                  <a:schemeClr val="hlink"/>
                </a:solidFill>
              </a:rPr>
            </a:br>
            <a:r>
              <a:rPr lang="zh-CN" altLang="en-US" sz="4000">
                <a:solidFill>
                  <a:schemeClr val="hlink"/>
                </a:solidFill>
              </a:rPr>
              <a:t>     有带齿条的琴弓和振动膜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31</TotalTime>
  <Words>1127</Words>
  <Paragraphs>99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吉祥如意</vt:lpstr>
      <vt:lpstr>                     蟋  蟀</vt:lpstr>
      <vt:lpstr>PowerPoint 演示文稿</vt:lpstr>
      <vt:lpstr> 作者简介</vt:lpstr>
      <vt:lpstr>PowerPoint 演示文稿</vt:lpstr>
      <vt:lpstr>PowerPoint 演示文稿</vt:lpstr>
      <vt:lpstr>PowerPoint 演示文稿</vt:lpstr>
      <vt:lpstr>说明方法</vt:lpstr>
      <vt:lpstr>PowerPoint 演示文稿</vt:lpstr>
      <vt:lpstr>      鲁迅先生在《从百草园到三味书屋》中记述自己少年时的乐园“百草园”时，曾写到过蟋蟀。找出原文读一读。        蟋蟀们在这里弹琴                在少年鲁迅的眼中，弹琴的蟋蟀给他的童年生活增添了无穷乐趣。请运用法布尔的《蟋蟀》中的语言，解释蟋蟀为什么会弹琴？            有带齿条的琴弓和振动膜</vt:lpstr>
      <vt:lpstr>根据我提出的问题，有针对的读课文： </vt:lpstr>
      <vt:lpstr>解释下列红字词语在句中的含义。</vt:lpstr>
      <vt:lpstr>PowerPoint 演示文稿</vt:lpstr>
      <vt:lpstr>这个大学者像哲学家一般地去思考，像艺术家一般地去观察，像诗人一般地去感受和表达。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XTJ</cp:lastModifiedBy>
  <cp:lastPrinted>1601-01-01T00:00:00Z</cp:lastPrinted>
  <dcterms:created xsi:type="dcterms:W3CDTF">1601-01-01T00:00:00Z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