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6"/>
  </p:notesMasterIdLst>
  <p:sldIdLst>
    <p:sldId id="425" r:id="rId2"/>
    <p:sldId id="258" r:id="rId3"/>
    <p:sldId id="260" r:id="rId4"/>
    <p:sldId id="262" r:id="rId5"/>
    <p:sldId id="264" r:id="rId6"/>
    <p:sldId id="266" r:id="rId7"/>
    <p:sldId id="268" r:id="rId8"/>
    <p:sldId id="270" r:id="rId9"/>
    <p:sldId id="271" r:id="rId10"/>
    <p:sldId id="272" r:id="rId11"/>
    <p:sldId id="273" r:id="rId12"/>
    <p:sldId id="275" r:id="rId13"/>
    <p:sldId id="278" r:id="rId14"/>
    <p:sldId id="279" r:id="rId15"/>
    <p:sldId id="281" r:id="rId16"/>
    <p:sldId id="282" r:id="rId17"/>
    <p:sldId id="284" r:id="rId18"/>
    <p:sldId id="285" r:id="rId19"/>
    <p:sldId id="287" r:id="rId20"/>
    <p:sldId id="289" r:id="rId21"/>
    <p:sldId id="290" r:id="rId22"/>
    <p:sldId id="291" r:id="rId23"/>
    <p:sldId id="292" r:id="rId24"/>
    <p:sldId id="293" r:id="rId25"/>
    <p:sldId id="295" r:id="rId26"/>
    <p:sldId id="296" r:id="rId27"/>
    <p:sldId id="298" r:id="rId28"/>
    <p:sldId id="299" r:id="rId29"/>
    <p:sldId id="300" r:id="rId30"/>
    <p:sldId id="302" r:id="rId31"/>
    <p:sldId id="303" r:id="rId32"/>
    <p:sldId id="305" r:id="rId33"/>
    <p:sldId id="306" r:id="rId34"/>
    <p:sldId id="307" r:id="rId35"/>
    <p:sldId id="308" r:id="rId36"/>
    <p:sldId id="309" r:id="rId37"/>
    <p:sldId id="311" r:id="rId38"/>
    <p:sldId id="312" r:id="rId39"/>
    <p:sldId id="314" r:id="rId40"/>
    <p:sldId id="316" r:id="rId41"/>
    <p:sldId id="318" r:id="rId42"/>
    <p:sldId id="320" r:id="rId43"/>
    <p:sldId id="322" r:id="rId44"/>
    <p:sldId id="324" r:id="rId45"/>
    <p:sldId id="326" r:id="rId46"/>
    <p:sldId id="328" r:id="rId47"/>
    <p:sldId id="330" r:id="rId48"/>
    <p:sldId id="332" r:id="rId49"/>
    <p:sldId id="334" r:id="rId50"/>
    <p:sldId id="336" r:id="rId51"/>
    <p:sldId id="338" r:id="rId52"/>
    <p:sldId id="340" r:id="rId53"/>
    <p:sldId id="342" r:id="rId54"/>
    <p:sldId id="344" r:id="rId55"/>
    <p:sldId id="347" r:id="rId56"/>
    <p:sldId id="349" r:id="rId57"/>
    <p:sldId id="351" r:id="rId58"/>
    <p:sldId id="353" r:id="rId59"/>
    <p:sldId id="355" r:id="rId60"/>
    <p:sldId id="357" r:id="rId61"/>
    <p:sldId id="359" r:id="rId62"/>
    <p:sldId id="361" r:id="rId63"/>
    <p:sldId id="362" r:id="rId64"/>
    <p:sldId id="364" r:id="rId65"/>
    <p:sldId id="365" r:id="rId66"/>
    <p:sldId id="367" r:id="rId67"/>
    <p:sldId id="369" r:id="rId68"/>
    <p:sldId id="371" r:id="rId69"/>
    <p:sldId id="373" r:id="rId70"/>
    <p:sldId id="376" r:id="rId71"/>
    <p:sldId id="378" r:id="rId72"/>
    <p:sldId id="379" r:id="rId73"/>
    <p:sldId id="381" r:id="rId74"/>
    <p:sldId id="383" r:id="rId75"/>
    <p:sldId id="385" r:id="rId76"/>
    <p:sldId id="387" r:id="rId77"/>
    <p:sldId id="389" r:id="rId78"/>
    <p:sldId id="391" r:id="rId79"/>
    <p:sldId id="393" r:id="rId80"/>
    <p:sldId id="395" r:id="rId81"/>
    <p:sldId id="397" r:id="rId82"/>
    <p:sldId id="399" r:id="rId83"/>
    <p:sldId id="401" r:id="rId84"/>
    <p:sldId id="403" r:id="rId85"/>
    <p:sldId id="404" r:id="rId86"/>
    <p:sldId id="407" r:id="rId87"/>
    <p:sldId id="409" r:id="rId88"/>
    <p:sldId id="411" r:id="rId89"/>
    <p:sldId id="413" r:id="rId90"/>
    <p:sldId id="415" r:id="rId91"/>
    <p:sldId id="417" r:id="rId92"/>
    <p:sldId id="419" r:id="rId93"/>
    <p:sldId id="421" r:id="rId94"/>
    <p:sldId id="423" r:id="rId95"/>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57" autoAdjust="0"/>
    <p:restoredTop sz="86400" autoAdjust="0"/>
  </p:normalViewPr>
  <p:slideViewPr>
    <p:cSldViewPr>
      <p:cViewPr>
        <p:scale>
          <a:sx n="50" d="100"/>
          <a:sy n="50" d="100"/>
        </p:scale>
        <p:origin x="-2220" y="-1284"/>
      </p:cViewPr>
      <p:guideLst>
        <p:guide orient="horz" pos="2160"/>
        <p:guide pos="340"/>
      </p:guideLst>
    </p:cSldViewPr>
  </p:slideViewPr>
  <p:outlineViewPr>
    <p:cViewPr>
      <p:scale>
        <a:sx n="33" d="100"/>
        <a:sy n="33" d="100"/>
      </p:scale>
      <p:origin x="282"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61.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0030101010101" pitchFamily="49" charset="-122"/>
                <a:ea typeface="黑体" panose="0201060003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0030101010101" pitchFamily="49" charset="-122"/>
                  <a:ea typeface="黑体" panose="0201060003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0030101010101" pitchFamily="49" charset="-122"/>
                <a:ea typeface="黑体" panose="02010600030101010101" pitchFamily="49" charset="-122"/>
                <a:cs typeface="+mn-cs"/>
                <a:hlinkClick r:id="rId7"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0030101010101" pitchFamily="49" charset="-122"/>
                  <a:ea typeface="黑体" panose="0201060003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专题三  词语（包括熟语）的识记、</a:t>
            </a:r>
            <a:endParaRPr kumimoji="0" lang="en-US" altLang="zh-CN" sz="3600" b="0" kern="0" cap="none" spc="0" normalizeH="0" baseline="0" noProof="0" dirty="0" smtClean="0">
              <a:latin typeface="黑体" panose="02010600030101010101" pitchFamily="49" charset="-122"/>
              <a:ea typeface="黑体" panose="02010600030101010101" pitchFamily="49" charset="-122"/>
              <a:cs typeface="+mj-cs"/>
            </a:endParaRPr>
          </a:p>
          <a:p>
            <a:pPr marR="0" algn="ctr" defTabSz="914400">
              <a:lnSpc>
                <a:spcPts val="4000"/>
              </a:lnSpc>
              <a:buClrTx/>
              <a:buSzTx/>
              <a:buFontTx/>
              <a:buNone/>
              <a:defRPr/>
            </a:pPr>
            <a:r>
              <a:rPr kumimoji="0" lang="zh-CN" altLang="en-US" sz="3600" b="0" kern="0" cap="none" spc="0" normalizeH="0" baseline="0" noProof="0" dirty="0" smtClean="0">
                <a:latin typeface="黑体" panose="02010600030101010101" pitchFamily="49" charset="-122"/>
                <a:ea typeface="黑体" panose="02010600030101010101" pitchFamily="49" charset="-122"/>
                <a:cs typeface="+mj-cs"/>
              </a:rPr>
              <a:t>理解和正确使用</a:t>
            </a:r>
            <a:r>
              <a:rPr kumimoji="0" lang="en-US" altLang="zh-CN" sz="2800" b="0" kern="0" cap="none" spc="0" normalizeH="0" baseline="0" noProof="0" dirty="0">
                <a:latin typeface="黑体" panose="02010600030101010101" pitchFamily="49" charset="-122"/>
                <a:ea typeface="黑体" panose="02010600030101010101" pitchFamily="49" charset="-122"/>
                <a:cs typeface="+mj-cs"/>
              </a:rPr>
              <a:t/>
            </a:r>
            <a:br>
              <a:rPr kumimoji="0" lang="en-US" altLang="zh-CN" sz="2800" b="0" kern="0" cap="none" spc="0" normalizeH="0" baseline="0" noProof="0" dirty="0">
                <a:latin typeface="黑体" panose="02010600030101010101" pitchFamily="49" charset="-122"/>
                <a:ea typeface="黑体" panose="02010600030101010101" pitchFamily="49" charset="-122"/>
                <a:cs typeface="+mj-cs"/>
              </a:rPr>
            </a:br>
            <a:endParaRPr kumimoji="0" lang="zh-CN" altLang="en-US" sz="2800" b="0" kern="0" cap="none" spc="0" normalizeH="0" baseline="0" noProof="0" dirty="0">
              <a:latin typeface="黑体" panose="02010600030101010101" pitchFamily="49" charset="-122"/>
              <a:ea typeface="黑体" panose="0201060003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0030101010101" pitchFamily="49" charset="-122"/>
              </a:rPr>
              <a:t>高考语文</a:t>
            </a:r>
            <a:r>
              <a:rPr lang="zh-CN" altLang="en-US" sz="4000" dirty="0" smtClean="0">
                <a:solidFill>
                  <a:schemeClr val="tx1"/>
                </a:solidFill>
                <a:ea typeface="黑体" panose="02010600030101010101" pitchFamily="49" charset="-122"/>
              </a:rPr>
              <a:t> </a:t>
            </a:r>
            <a:r>
              <a:rPr lang="zh-CN" altLang="en-US" sz="1800" dirty="0" smtClean="0">
                <a:solidFill>
                  <a:schemeClr val="tx1"/>
                </a:solidFill>
                <a:ea typeface="黑体" panose="02010600030101010101" pitchFamily="49" charset="-122"/>
              </a:rPr>
              <a:t>(浙江专用</a:t>
            </a:r>
            <a:r>
              <a:rPr lang="zh-CN" altLang="en-US" sz="1800" dirty="0">
                <a:solidFill>
                  <a:schemeClr val="tx1"/>
                </a:solidFill>
                <a:ea typeface="黑体" panose="0201060003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(3)依次填入文中横线上的成语,全都恰当的一项是(3分)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A.一应俱全　　一览无余　　易如反掌　　东山再起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B.应有尽有　　一览无余　　轻而易举　　再接再厉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C.一应俱全　　一目了然　　轻而易举　　东山再起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D.应有尽有　　一目了然　　易如反掌　　再接再厉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(1)B　(2)C　(3)B</a:t>
            </a:r>
            <a:endParaRPr lang="zh-CN" altLang="en-US" dirty="0"/>
          </a:p>
        </p:txBody>
      </p:sp>
      <p:sp>
        <p:nvSpPr>
          <p:cNvPr id="3" name="TextBox 2"/>
          <p:cNvSpPr txBox="1"/>
          <p:nvPr/>
        </p:nvSpPr>
        <p:spPr>
          <a:xfrm>
            <a:off x="539750" y="1491443"/>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(1)本题考查辨析并修改病句的能力。“经历了</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任务”搭配不当,应将“经历”改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为“执行”;“大陆架勘查多个航次”语序不当,应将“多个”移至“大陆架”之前。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(2)本题考查选用句式、语言表达连贯的能力。由前句“对不熟悉的人而言”可知,括号里面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应填写的语句应着重描写这些“不熟悉的人”对“大洋一号”的感觉,排除A、B两项。再由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后文对船上各种实验室的描述可知,D项强调“分辨不出方向”不恰当。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(3)本题考查正确使用成语的能力。一应俱全:形容一切齐全,应有尽有。应有尽有:该有的全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都有了,形容很齐全。一览无余:一眼看过,便无剩余。形容粗略一看就把事物尽收眼底。一目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了然:一眼就能看清楚。易如反掌:像翻一下手掌那样容易,形容事情极容易办。轻而易举:形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容事情很容易做。东山再起:借指失势之后重新恢复地位。再接再厉:一次又一次地继续努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力。用排除法,“易如反掌”不能作状语,排除A、D两项。“东山再起”不合语境,排除C项。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829451"/>
            <a:ext cx="8127250" cy="5881728"/>
            <a:chOff x="539750" y="772301"/>
            <a:chExt cx="8127250" cy="5881728"/>
          </a:xfrm>
        </p:grpSpPr>
        <p:sp>
          <p:nvSpPr>
            <p:cNvPr id="2" name="TextBox 2"/>
            <p:cNvSpPr txBox="1"/>
            <p:nvPr/>
          </p:nvSpPr>
          <p:spPr>
            <a:xfrm>
              <a:off x="540000" y="772301"/>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知识归纳</a:t>
              </a:r>
              <a:r>
                <a:rPr lang="zh-CN" altLang="en-US" sz="1530" kern="0" dirty="0" smtClean="0">
                  <a:solidFill>
                    <a:srgbClr val="000000"/>
                  </a:solidFill>
                  <a:latin typeface="Times New Roman" panose="02020603050405020304" pitchFamily="65" charset="-122"/>
                  <a:ea typeface="宋体" panose="02010600030101010101" pitchFamily="2" charset="-122"/>
                </a:rPr>
                <a:t>　语序不当的常见类型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语序不当是常见的语病类型,主要有定语语序不当、状语语序不当、关联词语位置不当、逻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辑顺序不当等。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多层定语语序注意和下面例句对照。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她是国家队的(表领属性的——表“谁的”)一位(表数量的——表“多少”)有20多年工作经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验的(动词性短语——表“怎样的”)优秀的(形容词)女(形容词)篮球(名词)教练。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多层状语语序注意和下面例句对照。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许多老师昨天(表时间——何时)在休息室里(表处所——何地)都(表范围)热情地(表情态)同他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(表对象)交谈。关联词语,看前后主语是否一致,一致主语在前,不一致关联词语在前。并列成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分之间注意查看逻辑对应和逻辑上的先后顺序。</a:t>
              </a:r>
              <a:endParaRPr lang="zh-CN" altLang="en-US" dirty="0"/>
            </a:p>
          </p:txBody>
        </p:sp>
        <p:sp>
          <p:nvSpPr>
            <p:cNvPr id="3" name="TextBox 2"/>
            <p:cNvSpPr txBox="1"/>
            <p:nvPr/>
          </p:nvSpPr>
          <p:spPr>
            <a:xfrm>
              <a:off x="539750" y="427228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选用句式的原则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为了使填入语段中的句子和上下文衔接得连贯紧密,必须紧扣语段的中心意思,按照陈述对象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一致、情感基调一致、逻辑顺序合理和音韵和谐的原则选取恰当的语句。</a:t>
              </a:r>
              <a:endParaRPr lang="zh-CN" altLang="en-US" dirty="0"/>
            </a:p>
          </p:txBody>
        </p:sp>
        <p:sp>
          <p:nvSpPr>
            <p:cNvPr id="4" name="TextBox 2"/>
            <p:cNvSpPr txBox="1"/>
            <p:nvPr/>
          </p:nvSpPr>
          <p:spPr>
            <a:xfrm>
              <a:off x="539750" y="5286026"/>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解题步骤</a:t>
              </a:r>
              <a:r>
                <a:rPr lang="zh-CN" altLang="en-US" sz="1530" kern="0" dirty="0" smtClean="0">
                  <a:solidFill>
                    <a:srgbClr val="000000"/>
                  </a:solidFill>
                  <a:latin typeface="Times New Roman" panose="02020603050405020304" pitchFamily="65" charset="-122"/>
                  <a:ea typeface="宋体" panose="02010600030101010101" pitchFamily="2" charset="-122"/>
                </a:rPr>
                <a:t>　辨析成语五步骤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第一,解释成语,把握大意;第二,注意成语潜在的感情色彩和语体色彩;第三,注意成语的适用范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围和使用对象;第四,弄清成语的语境,尽可能找出句中相关联的信息;第五,从修饰与被修饰关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系上分析,看修饰成分跟中心词之间是否存在前后语意矛盾或者语意重复的现象。</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2.(2018天津,2)阅读下面一段文字,回答问题。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转过山角,</a:t>
            </a:r>
            <a:r>
              <a:rPr lang="zh-CN" altLang="en-US" sz="1530" u="sng" kern="0" dirty="0" smtClean="0">
                <a:solidFill>
                  <a:srgbClr val="000000"/>
                </a:solidFill>
                <a:latin typeface="Times New Roman" panose="02020603050405020304" pitchFamily="65" charset="-122"/>
                <a:ea typeface="宋体" panose="02010600030101010101" pitchFamily="2" charset="-122"/>
              </a:rPr>
              <a:t>悄</a:t>
            </a:r>
            <a:r>
              <a:rPr lang="zh-CN" altLang="en-US" sz="1530" kern="0" dirty="0" smtClean="0">
                <a:solidFill>
                  <a:srgbClr val="000000"/>
                </a:solidFill>
                <a:latin typeface="Times New Roman" panose="02020603050405020304" pitchFamily="65" charset="-122"/>
                <a:ea typeface="宋体" panose="02010600030101010101" pitchFamily="2" charset="-122"/>
              </a:rPr>
              <a:t>无声息地盘</a:t>
            </a:r>
            <a:r>
              <a:rPr lang="zh-CN" altLang="en-US" sz="1530" u="sng" kern="0" dirty="0" smtClean="0">
                <a:solidFill>
                  <a:srgbClr val="000000"/>
                </a:solidFill>
                <a:latin typeface="Times New Roman" panose="02020603050405020304" pitchFamily="65" charset="-122"/>
                <a:ea typeface="宋体" panose="02010600030101010101" pitchFamily="2" charset="-122"/>
              </a:rPr>
              <a:t>垣</a:t>
            </a:r>
            <a:r>
              <a:rPr lang="zh-CN" altLang="en-US" sz="1530" kern="0" dirty="0" smtClean="0">
                <a:solidFill>
                  <a:srgbClr val="000000"/>
                </a:solidFill>
                <a:latin typeface="Times New Roman" panose="02020603050405020304" pitchFamily="65" charset="-122"/>
                <a:ea typeface="宋体" panose="02010600030101010101" pitchFamily="2" charset="-122"/>
              </a:rPr>
              <a:t>着一段古潭般</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的河湾。一片暗绿扑上眉睫,浑身一阵清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凉。溪水到这里更加澄</a:t>
            </a:r>
            <a:r>
              <a:rPr lang="zh-CN" altLang="en-US" sz="1530" u="sng" kern="0" dirty="0" smtClean="0">
                <a:solidFill>
                  <a:srgbClr val="000000"/>
                </a:solidFill>
                <a:latin typeface="Times New Roman" panose="02020603050405020304" pitchFamily="65" charset="-122"/>
                <a:ea typeface="宋体" panose="02010600030101010101" pitchFamily="2" charset="-122"/>
              </a:rPr>
              <a:t>澈</a:t>
            </a:r>
            <a:r>
              <a:rPr lang="zh-CN" altLang="en-US" sz="1530" kern="0" dirty="0" smtClean="0">
                <a:solidFill>
                  <a:srgbClr val="000000"/>
                </a:solidFill>
                <a:latin typeface="Times New Roman" panose="02020603050405020304" pitchFamily="65" charset="-122"/>
                <a:ea typeface="宋体" panose="02010600030101010101" pitchFamily="2" charset="-122"/>
              </a:rPr>
              <a:t>,像一汪流动的绿玻璃。夹岸竹树环合,上面是翠盖</a:t>
            </a:r>
            <a:r>
              <a:rPr lang="zh-CN" altLang="en-US" sz="1530" u="sng" kern="0" dirty="0" smtClean="0">
                <a:solidFill>
                  <a:srgbClr val="000000"/>
                </a:solidFill>
                <a:latin typeface="Times New Roman" panose="02020603050405020304" pitchFamily="65" charset="-122"/>
                <a:ea typeface="宋体" panose="02010600030101010101" pitchFamily="2" charset="-122"/>
              </a:rPr>
              <a:t>蓊</a:t>
            </a:r>
            <a:r>
              <a:rPr lang="zh-CN" altLang="en-US" sz="1530" kern="0" dirty="0" smtClean="0">
                <a:solidFill>
                  <a:srgbClr val="000000"/>
                </a:solidFill>
                <a:latin typeface="Times New Roman" panose="02020603050405020304" pitchFamily="65" charset="-122"/>
                <a:ea typeface="宋体" panose="02010600030101010101" pitchFamily="2" charset="-122"/>
              </a:rPr>
              <a:t>郁,中间的</a:t>
            </a:r>
            <a:r>
              <a:rPr lang="zh-CN" altLang="en-US" sz="1530" u="sng" kern="0" dirty="0" smtClean="0">
                <a:solidFill>
                  <a:srgbClr val="000000"/>
                </a:solidFill>
                <a:latin typeface="Times New Roman" panose="02020603050405020304" pitchFamily="65" charset="-122"/>
                <a:ea typeface="宋体" panose="02010600030101010101" pitchFamily="2" charset="-122"/>
              </a:rPr>
              <a:t>虬</a:t>
            </a:r>
            <a:r>
              <a:rPr lang="zh-CN" altLang="en-US" sz="1530" kern="0" dirty="0" smtClean="0">
                <a:solidFill>
                  <a:srgbClr val="000000"/>
                </a:solidFill>
                <a:latin typeface="Times New Roman" panose="02020603050405020304" pitchFamily="65" charset="-122"/>
                <a:ea typeface="宋体" panose="02010600030101010101" pitchFamily="2" charset="-122"/>
              </a:rPr>
              <a:t>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柔</a:t>
            </a:r>
            <a:r>
              <a:rPr lang="zh-CN" altLang="en-US" sz="1530" u="sng" kern="0" dirty="0" smtClean="0">
                <a:solidFill>
                  <a:srgbClr val="000000"/>
                </a:solidFill>
                <a:latin typeface="Times New Roman" panose="02020603050405020304" pitchFamily="65" charset="-122"/>
                <a:ea typeface="宋体" panose="02010600030101010101" pitchFamily="2" charset="-122"/>
              </a:rPr>
              <a:t>曼</a:t>
            </a:r>
            <a:r>
              <a:rPr lang="zh-CN" altLang="en-US" sz="1530" kern="0" dirty="0" smtClean="0">
                <a:solidFill>
                  <a:srgbClr val="000000"/>
                </a:solidFill>
                <a:latin typeface="Times New Roman" panose="02020603050405020304" pitchFamily="65" charset="-122"/>
                <a:ea typeface="宋体" panose="02010600030101010101" pitchFamily="2" charset="-122"/>
              </a:rPr>
              <a:t>,纠挽披</a:t>
            </a:r>
            <a:r>
              <a:rPr lang="zh-CN" altLang="en-US" sz="1530" u="sng" kern="0" dirty="0" smtClean="0">
                <a:solidFill>
                  <a:srgbClr val="000000"/>
                </a:solidFill>
                <a:latin typeface="Times New Roman" panose="02020603050405020304" pitchFamily="65" charset="-122"/>
                <a:ea typeface="宋体" panose="02010600030101010101" pitchFamily="2" charset="-122"/>
              </a:rPr>
              <a:t>拂</a:t>
            </a:r>
            <a:r>
              <a:rPr lang="zh-CN" altLang="en-US" sz="1530" kern="0" dirty="0" smtClean="0">
                <a:solidFill>
                  <a:srgbClr val="000000"/>
                </a:solidFill>
                <a:latin typeface="Times New Roman" panose="02020603050405020304" pitchFamily="65" charset="-122"/>
                <a:ea typeface="宋体" panose="02010600030101010101" pitchFamily="2" charset="-122"/>
              </a:rPr>
              <a:t>。只有两头逆射出来的波光云影,参</a:t>
            </a:r>
            <a:r>
              <a:rPr lang="zh-CN" altLang="en-US" sz="1530" u="sng" kern="0" dirty="0" smtClean="0">
                <a:solidFill>
                  <a:srgbClr val="000000"/>
                </a:solidFill>
                <a:latin typeface="Times New Roman" panose="02020603050405020304" pitchFamily="65" charset="-122"/>
                <a:ea typeface="宋体" panose="02010600030101010101" pitchFamily="2" charset="-122"/>
              </a:rPr>
              <a:t>差</a:t>
            </a:r>
            <a:r>
              <a:rPr lang="zh-CN" altLang="en-US" sz="1530" kern="0" dirty="0" smtClean="0">
                <a:solidFill>
                  <a:srgbClr val="000000"/>
                </a:solidFill>
                <a:latin typeface="Times New Roman" panose="02020603050405020304" pitchFamily="65" charset="-122"/>
                <a:ea typeface="宋体" panose="02010600030101010101" pitchFamily="2" charset="-122"/>
              </a:rPr>
              <a:t>画出流水的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来。一棵倔</a:t>
            </a:r>
            <a:r>
              <a:rPr lang="zh-CN" altLang="en-US" sz="1530" u="sng" kern="0" dirty="0" smtClean="0">
                <a:solidFill>
                  <a:srgbClr val="000000"/>
                </a:solidFill>
                <a:latin typeface="Times New Roman" panose="02020603050405020304" pitchFamily="65" charset="-122"/>
                <a:ea typeface="宋体" panose="02010600030101010101" pitchFamily="2" charset="-122"/>
              </a:rPr>
              <a:t>拗</a:t>
            </a:r>
            <a:r>
              <a:rPr lang="zh-CN" altLang="en-US" sz="1530" kern="0" dirty="0" smtClean="0">
                <a:solidFill>
                  <a:srgbClr val="000000"/>
                </a:solidFill>
                <a:latin typeface="Times New Roman" panose="02020603050405020304" pitchFamily="65" charset="-122"/>
                <a:ea typeface="宋体" panose="02010600030101010101" pitchFamily="2" charset="-122"/>
              </a:rPr>
              <a:t>的老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柳树,</a:t>
            </a:r>
            <a:r>
              <a:rPr lang="zh-CN" altLang="en-US" sz="1530" u="sng" kern="0" dirty="0" smtClean="0">
                <a:solidFill>
                  <a:srgbClr val="000000"/>
                </a:solidFill>
                <a:latin typeface="Times New Roman" panose="02020603050405020304" pitchFamily="65" charset="-122"/>
                <a:ea typeface="宋体" panose="02010600030101010101" pitchFamily="2" charset="-122"/>
              </a:rPr>
              <a:t>偃</a:t>
            </a:r>
            <a:r>
              <a:rPr lang="zh-CN" altLang="en-US" sz="1530" kern="0" dirty="0" smtClean="0">
                <a:solidFill>
                  <a:srgbClr val="000000"/>
                </a:solidFill>
                <a:latin typeface="Times New Roman" panose="02020603050405020304" pitchFamily="65" charset="-122"/>
                <a:ea typeface="宋体" panose="02010600030101010101" pitchFamily="2" charset="-122"/>
              </a:rPr>
              <a:t>卧在河面,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的枝叶梢头,</a:t>
            </a:r>
            <a:r>
              <a:rPr lang="zh-CN" altLang="en-US" sz="1530" u="sng" kern="0" dirty="0" smtClean="0">
                <a:solidFill>
                  <a:srgbClr val="000000"/>
                </a:solidFill>
                <a:latin typeface="Times New Roman" panose="02020603050405020304" pitchFamily="65" charset="-122"/>
                <a:ea typeface="宋体" panose="02010600030101010101" pitchFamily="2" charset="-122"/>
              </a:rPr>
              <a:t>兀</a:t>
            </a:r>
            <a:r>
              <a:rPr lang="zh-CN" altLang="en-US" sz="1530" kern="0" dirty="0" smtClean="0">
                <a:solidFill>
                  <a:srgbClr val="000000"/>
                </a:solidFill>
                <a:latin typeface="Times New Roman" panose="02020603050405020304" pitchFamily="65" charset="-122"/>
                <a:ea typeface="宋体" panose="02010600030101010101" pitchFamily="2" charset="-122"/>
              </a:rPr>
              <a:t>立着一只鹭鸶,侧头</a:t>
            </a:r>
            <a:r>
              <a:rPr lang="zh-CN" altLang="en-US" sz="1530" u="sng" kern="0" dirty="0" smtClean="0">
                <a:solidFill>
                  <a:srgbClr val="000000"/>
                </a:solidFill>
                <a:latin typeface="Times New Roman" panose="02020603050405020304" pitchFamily="65" charset="-122"/>
                <a:ea typeface="宋体" panose="02010600030101010101" pitchFamily="2" charset="-122"/>
              </a:rPr>
              <a:t>睥</a:t>
            </a:r>
            <a:r>
              <a:rPr lang="zh-CN" altLang="en-US" sz="1530" kern="0" dirty="0" smtClean="0">
                <a:solidFill>
                  <a:srgbClr val="000000"/>
                </a:solidFill>
                <a:latin typeface="Times New Roman" panose="02020603050405020304" pitchFamily="65" charset="-122"/>
                <a:ea typeface="宋体" panose="02010600030101010101" pitchFamily="2" charset="-122"/>
              </a:rPr>
              <a:t>睨着岸边的林子。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依次填入文中横线处的词语,最恰当的一组是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A.深邃　　蜿蜒　　荒疏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B.幽邃　　蜿蜒　　稀疏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C.深邃　　曲折　　稀疏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D.幽邃　　曲折　　荒疏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本题考查正确使用词语(包括熟语)的能力。深邃:深。幽邃:幽深。此处形容河湾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的幽静、僻远,故选“幽邃”。蜿蜒:(山脉、河流、道路等)弯弯曲曲地延伸的样子。曲折:弯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曲。此处形容的对象是流水,故应选“蜿蜒”。荒疏:(学业、技术)因平时缺乏练习而生疏。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稀疏:(物体、声音等)在空间或时间上的间隔远。此处作“枝叶”的定语,故应选“稀疏”。</a:t>
            </a:r>
            <a:endParaRPr lang="zh-CN" altLang="en-US" dirty="0"/>
          </a:p>
        </p:txBody>
      </p:sp>
      <p:sp>
        <p:nvSpPr>
          <p:cNvPr id="3" name="TextBox 2"/>
          <p:cNvSpPr txBox="1"/>
          <p:nvPr/>
        </p:nvSpPr>
        <p:spPr>
          <a:xfrm>
            <a:off x="539750" y="2563013"/>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词语辨析“4角度”:①辨析词语的使用对象和适用范围。②辨析词语语义的轻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重。③辨析词语的语法功能。④辨析词语的感情色彩。</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3.(2018江苏,1)在下面一段话的空缺处依次填入词语,最恰当的一组是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中国古代的儒家经典,莫不是古圣人深思熟虑、</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的结晶。如果把经典仅仅当作一场</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的说教,那你永远进不了圣学大门。必得躬亲实践,才能切实</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圣人的心得,如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此我们的修为才能日有所进。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A.特立独行　耳提面命　顿悟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B.特立独行　耳濡目染　领悟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C.身体力行　耳提面命　领悟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D.身体力行　耳濡目染　顿悟</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本题考查对词语(包括成语)的准确理解与运用能力。特立独行:有操守、有见识,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不随波逐流。身体力行:亲身体验,努力实行。句中强调“实践”,应用“身体力行”。耳提面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命:形容恳切地教导。耳濡目染:形容听得多见得多了之后,无形之中受到影响。句中强调“说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教”,故应用“耳提面命”。顿悟:忽然领悟。领悟:领会;理解。句中说的是“心得”,故应用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“领悟”。</a:t>
            </a:r>
            <a:endParaRPr lang="zh-CN" altLang="en-US" dirty="0"/>
          </a:p>
        </p:txBody>
      </p:sp>
      <p:sp>
        <p:nvSpPr>
          <p:cNvPr id="3" name="TextBox 2"/>
          <p:cNvSpPr txBox="1"/>
          <p:nvPr/>
        </p:nvSpPr>
        <p:spPr>
          <a:xfrm>
            <a:off x="539750" y="2910612"/>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近义词语辨析“三做到”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①做到熟记本义无差错;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②做到区别清楚记特点;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③做到结合语境做判断。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4.(2017江苏,1)在下面一段话的空缺处依次填入词语,最恰当的一组是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刺绣画艺术,就是以绘画为稿本,以针黹、缣帛为绣材的艺术再创作。在其传承与发展过程中,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无数绣娘以</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的工匠精神,创作出令人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的作品。它们或如摄影般写实,或如油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画般立体,或姿态婀娜,或设色古雅,可谓争奇斗艳,</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A.精益求精　　耳目一新　　美不胜收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B.励精求治　　刮目相看　　美不胜收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C.精益求精　　刮目相看　　数不胜数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D.励精求治　　耳目一新　　数不胜数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39722" y="978042"/>
            <a:ext cx="8127000" cy="16617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kern="0" dirty="0" smtClean="0">
                <a:solidFill>
                  <a:srgbClr val="000000"/>
                </a:solidFill>
                <a:latin typeface="Times New Roman" panose="02020603050405020304" pitchFamily="65" charset="-122"/>
                <a:ea typeface="宋体" panose="02010600030101010101" pitchFamily="2" charset="-122"/>
                <a:sym typeface="+mn-ea"/>
              </a:rPr>
              <a:t>答案 </a:t>
            </a:r>
            <a:r>
              <a:rPr lang="zh-CN" altLang="en-US" kern="0" dirty="0" smtClean="0">
                <a:solidFill>
                  <a:srgbClr val="000000"/>
                </a:solidFill>
                <a:latin typeface="Times New Roman" panose="02020603050405020304" pitchFamily="65" charset="-122"/>
                <a:ea typeface="宋体" panose="02010600030101010101" pitchFamily="2" charset="-122"/>
                <a:sym typeface="+mn-ea"/>
              </a:rPr>
              <a:t>   A　本题考查对词语(包括成语)的准确理解与运用能力。精益求精:指已经很好了,还要求更好。励精求治:振作精神,想办法把国家治理好。耳目一新:听到的看到的跟以前完全不同,感到很新鲜。刮目相看:用新的眼光来看待。美不胜收:美好的东西太多,一时看不过来。数不胜数:数也数不过来,形容很多。</a:t>
            </a:r>
            <a:endParaRPr lang="zh-CN" altLang="en-US" dirty="0"/>
          </a:p>
        </p:txBody>
      </p:sp>
      <p:sp>
        <p:nvSpPr>
          <p:cNvPr id="4" name="文本框 3"/>
          <p:cNvSpPr txBox="1"/>
          <p:nvPr/>
        </p:nvSpPr>
        <p:spPr>
          <a:xfrm>
            <a:off x="539750" y="3052445"/>
            <a:ext cx="7848600" cy="1476375"/>
          </a:xfrm>
          <a:prstGeom prst="rect">
            <a:avLst/>
          </a:prstGeom>
          <a:noFill/>
        </p:spPr>
        <p:txBody>
          <a:bodyPr wrap="square" rtlCol="0">
            <a:spAutoFit/>
          </a:bodyPr>
          <a:lstStyle/>
          <a:p>
            <a:r>
              <a:rPr lang="zh-CN" altLang="en-US"/>
              <a:t>疑难突破    此题难在对“励精求治”的理解上。其实,只要知道这个成语只能用于国家领导人,就很容易排除B、D两项。语境赞美绣娘们创作的作品,不能用“刮目相看”,这里不存在与过去相比较的情况,不能说作品“令人刮目相看”。由此可排除C项。语境是强调刺绣画艺术之美,而不是强调其多,应用“美不胜收”,进一步印证答案为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91203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5.(2017课标全国Ⅲ,17)下列各句中加点成语的使用,全都不正确的一项是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①促进科研成果转移转化是实施创新驱动发展战略的重要任务,我们应该制订一套</a:t>
              </a:r>
              <a:r>
                <a:rPr lang="zh-CN" altLang="en-US" sz="1530" u="sng" kern="0" dirty="0" smtClean="0">
                  <a:solidFill>
                    <a:srgbClr val="000000"/>
                  </a:solidFill>
                  <a:latin typeface="Times New Roman" panose="02020603050405020304" pitchFamily="65" charset="-122"/>
                  <a:ea typeface="宋体" panose="02010600030101010101" pitchFamily="2" charset="-122"/>
                </a:rPr>
                <a:t>行之有效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的激励机制和创新协同机制。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②小庄从小就对机器人玩具特别感兴趣,上学后喜欢收集机器人模型,通过各种途径得到的模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型已经</a:t>
              </a:r>
              <a:r>
                <a:rPr lang="zh-CN" altLang="en-US" sz="1530" u="sng" kern="0" dirty="0" smtClean="0">
                  <a:solidFill>
                    <a:srgbClr val="000000"/>
                  </a:solidFill>
                  <a:latin typeface="Times New Roman" panose="02020603050405020304" pitchFamily="65" charset="-122"/>
                  <a:ea typeface="宋体" panose="02010600030101010101" pitchFamily="2" charset="-122"/>
                </a:rPr>
                <a:t>汗牛充栋</a:t>
              </a:r>
              <a:r>
                <a:rPr lang="zh-CN" altLang="en-US" sz="1530" kern="0" dirty="0" smtClean="0">
                  <a:solidFill>
                    <a:srgbClr val="000000"/>
                  </a:solidFill>
                  <a:latin typeface="Times New Roman" panose="02020603050405020304" pitchFamily="65" charset="-122"/>
                  <a:ea typeface="宋体" panose="02010600030101010101" pitchFamily="2" charset="-122"/>
                </a:rPr>
                <a:t>,整整一间屋都摆满了。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③约翰逊的学术方法虽比较新颖,但其学术成果得到学术界公认的却不是很多,再加上其追随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者大都</a:t>
              </a:r>
              <a:r>
                <a:rPr lang="zh-CN" altLang="en-US" sz="1530" u="sng" kern="0" dirty="0" smtClean="0">
                  <a:solidFill>
                    <a:srgbClr val="000000"/>
                  </a:solidFill>
                  <a:latin typeface="Times New Roman" panose="02020603050405020304" pitchFamily="65" charset="-122"/>
                  <a:ea typeface="宋体" panose="02010600030101010101" pitchFamily="2" charset="-122"/>
                </a:rPr>
                <a:t>等而下之</a:t>
              </a:r>
              <a:r>
                <a:rPr lang="zh-CN" altLang="en-US" sz="1530" kern="0" dirty="0" smtClean="0">
                  <a:solidFill>
                    <a:srgbClr val="000000"/>
                  </a:solidFill>
                  <a:latin typeface="Times New Roman" panose="02020603050405020304" pitchFamily="65" charset="-122"/>
                  <a:ea typeface="宋体" panose="02010600030101010101" pitchFamily="2" charset="-122"/>
                </a:rPr>
                <a:t>,以致他的学术地位一直不高。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④张家界独特的自然景观被列入《世界自然遗产名录》,徜徉其间,峰峦叠嶂,峪壑幽深,溪流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澄碧,让人</a:t>
              </a:r>
              <a:r>
                <a:rPr lang="zh-CN" altLang="en-US" sz="1530" u="sng" kern="0" dirty="0" smtClean="0">
                  <a:solidFill>
                    <a:srgbClr val="000000"/>
                  </a:solidFill>
                  <a:latin typeface="Times New Roman" panose="02020603050405020304" pitchFamily="65" charset="-122"/>
                  <a:ea typeface="宋体" panose="02010600030101010101" pitchFamily="2" charset="-122"/>
                </a:rPr>
                <a:t>乐不思蜀</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⑤近年来,有关部门采取了一系列措施强化虚假广告的监管,使得</a:t>
              </a:r>
              <a:r>
                <a:rPr lang="zh-CN" altLang="en-US" sz="1530" u="sng" kern="0" dirty="0" smtClean="0">
                  <a:solidFill>
                    <a:srgbClr val="000000"/>
                  </a:solidFill>
                  <a:latin typeface="Times New Roman" panose="02020603050405020304" pitchFamily="65" charset="-122"/>
                  <a:ea typeface="宋体" panose="02010600030101010101" pitchFamily="2" charset="-122"/>
                </a:rPr>
                <a:t>滥竽充数</a:t>
              </a:r>
              <a:r>
                <a:rPr lang="zh-CN" altLang="en-US" sz="1530" kern="0" dirty="0" smtClean="0">
                  <a:solidFill>
                    <a:srgbClr val="000000"/>
                  </a:solidFill>
                  <a:latin typeface="Times New Roman" panose="02020603050405020304" pitchFamily="65" charset="-122"/>
                  <a:ea typeface="宋体" panose="02010600030101010101" pitchFamily="2" charset="-122"/>
                </a:rPr>
                <a:t>的广告得到了一定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程度的遏制。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⑥丹·罗斯嘉德发明的“雾霾塔”是一种利用静电吸附尘粒原理的环保装置,脏空气</a:t>
              </a:r>
              <a:r>
                <a:rPr lang="zh-CN" altLang="en-US" sz="1530" u="sng" kern="0" dirty="0" smtClean="0">
                  <a:solidFill>
                    <a:srgbClr val="000000"/>
                  </a:solidFill>
                  <a:latin typeface="Times New Roman" panose="02020603050405020304" pitchFamily="65" charset="-122"/>
                  <a:ea typeface="宋体" panose="02010600030101010101" pitchFamily="2" charset="-122"/>
                </a:rPr>
                <a:t>滔滔不绝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地从塔顶进入后,能在塔中间得到净化。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A.①③⑤　　B.①④⑥</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C.②③④　　D.②⑤⑥</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7"/>
          <p:cNvGrpSpPr/>
          <p:nvPr/>
        </p:nvGrpSpPr>
        <p:grpSpPr>
          <a:xfrm>
            <a:off x="3298985" y="1029354"/>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651825"/>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自主命题·浙江卷题组</a:t>
            </a:r>
          </a:p>
        </p:txBody>
      </p:sp>
      <p:grpSp>
        <p:nvGrpSpPr>
          <p:cNvPr id="8" name="组合 7"/>
          <p:cNvGrpSpPr/>
          <p:nvPr/>
        </p:nvGrpSpPr>
        <p:grpSpPr>
          <a:xfrm>
            <a:off x="539750" y="2250003"/>
            <a:ext cx="8127250" cy="3876877"/>
            <a:chOff x="539750" y="2250003"/>
            <a:chExt cx="8127250" cy="3876877"/>
          </a:xfrm>
        </p:grpSpPr>
        <p:sp>
          <p:nvSpPr>
            <p:cNvPr id="2" name="TextBox 2"/>
            <p:cNvSpPr txBox="1"/>
            <p:nvPr/>
          </p:nvSpPr>
          <p:spPr>
            <a:xfrm>
              <a:off x="540000" y="2250003"/>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在第55届博洛尼亚国际儿童书展上,中国插画展现场的观众</a:t>
              </a:r>
              <a:r>
                <a:rPr lang="zh-CN" altLang="en-US" sz="1530" u="sng" kern="0" dirty="0" smtClean="0">
                  <a:solidFill>
                    <a:srgbClr val="000000"/>
                  </a:solidFill>
                  <a:latin typeface="Times New Roman" panose="02020603050405020304" pitchFamily="65" charset="-122"/>
                  <a:ea typeface="宋体" panose="02010600030101010101" pitchFamily="2" charset="-122"/>
                </a:rPr>
                <a:t>络绎不绝</a:t>
              </a:r>
              <a:r>
                <a:rPr lang="zh-CN" altLang="en-US" sz="1530" kern="0" dirty="0" smtClean="0">
                  <a:solidFill>
                    <a:srgbClr val="000000"/>
                  </a:solidFill>
                  <a:latin typeface="Times New Roman" panose="02020603050405020304" pitchFamily="65" charset="-122"/>
                  <a:ea typeface="宋体" panose="02010600030101010101" pitchFamily="2" charset="-122"/>
                </a:rPr>
                <a:t>,显示出各界对中国插画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现状与发展的关切。什么是插画?插画就是出版物中的插图。一本书如果以插画为主,以文字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为辅,就被称为绘本,顾名思义就是画出来的书。一本优秀的绘本,可以让不认字的孩子“读”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出其中蕴涵的深意。在各色画笔下,蝴蝶、花朵、叶子、大树等</a:t>
              </a:r>
              <a:r>
                <a:rPr lang="zh-CN" altLang="en-US" sz="1530" u="sng" kern="0" dirty="0" smtClean="0">
                  <a:solidFill>
                    <a:srgbClr val="000000"/>
                  </a:solidFill>
                  <a:latin typeface="Times New Roman" panose="02020603050405020304" pitchFamily="65" charset="-122"/>
                  <a:ea typeface="宋体" panose="02010600030101010101" pitchFamily="2" charset="-122"/>
                </a:rPr>
                <a:t>跃然纸上</a:t>
              </a:r>
              <a:r>
                <a:rPr lang="zh-CN" altLang="en-US" sz="1530" kern="0" dirty="0" smtClean="0">
                  <a:solidFill>
                    <a:srgbClr val="000000"/>
                  </a:solidFill>
                  <a:latin typeface="Times New Roman" panose="02020603050405020304" pitchFamily="65" charset="-122"/>
                  <a:ea typeface="宋体" panose="02010600030101010101" pitchFamily="2" charset="-122"/>
                </a:rPr>
                <a:t>,孩子可以对色彩、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实物进行认知学习。在学校里阅读的绘本,父母在家里也可以和孩子一起阅读。如此一来,孩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子在幼儿园抑或在家里,都拥有一个语言互通的环境。“绘本在儿童早期教育中的作用已被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越来越多的人认识,但绘本的发展还需加快步伐。”书展上多家出版社的负责人都持类似观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点。当然,</a:t>
              </a:r>
              <a:r>
                <a:rPr lang="zh-CN" altLang="en-US" sz="1530" u="sng" kern="0" dirty="0" smtClean="0">
                  <a:solidFill>
                    <a:srgbClr val="000000"/>
                  </a:solidFill>
                  <a:latin typeface="Times New Roman" panose="02020603050405020304" pitchFamily="65" charset="-122"/>
                  <a:ea typeface="宋体" panose="02010600030101010101" pitchFamily="2" charset="-122"/>
                </a:rPr>
                <a:t>关于</a:t>
              </a:r>
              <a:r>
                <a:rPr lang="zh-CN" altLang="en-US" sz="1530" kern="0" dirty="0" smtClean="0">
                  <a:solidFill>
                    <a:srgbClr val="000000"/>
                  </a:solidFill>
                  <a:latin typeface="Times New Roman" panose="02020603050405020304" pitchFamily="65" charset="-122"/>
                  <a:ea typeface="宋体" panose="02010600030101010101" pitchFamily="2" charset="-122"/>
                </a:rPr>
                <a:t>绘本创作者,需要</a:t>
              </a:r>
              <a:r>
                <a:rPr lang="zh-CN" altLang="en-US" sz="1530" u="sng" kern="0" dirty="0" smtClean="0">
                  <a:solidFill>
                    <a:srgbClr val="000000"/>
                  </a:solidFill>
                  <a:latin typeface="Times New Roman" panose="02020603050405020304" pitchFamily="65" charset="-122"/>
                  <a:ea typeface="宋体" panose="02010600030101010101" pitchFamily="2" charset="-122"/>
                </a:rPr>
                <a:t>观照</a:t>
              </a:r>
              <a:r>
                <a:rPr lang="zh-CN" altLang="en-US" sz="1530" kern="0" dirty="0" smtClean="0">
                  <a:solidFill>
                    <a:srgbClr val="000000"/>
                  </a:solidFill>
                  <a:latin typeface="Times New Roman" panose="02020603050405020304" pitchFamily="65" charset="-122"/>
                  <a:ea typeface="宋体" panose="02010600030101010101" pitchFamily="2" charset="-122"/>
                </a:rPr>
                <a:t>的,不仅有儿童心灵成长的需求,还有成年读者的精神世界。</a:t>
              </a:r>
              <a:endParaRPr lang="zh-CN" altLang="en-US" dirty="0"/>
            </a:p>
          </p:txBody>
        </p:sp>
        <p:sp>
          <p:nvSpPr>
            <p:cNvPr id="7" name="TextBox 2"/>
            <p:cNvSpPr txBox="1"/>
            <p:nvPr/>
          </p:nvSpPr>
          <p:spPr>
            <a:xfrm>
              <a:off x="539750" y="5420533"/>
              <a:ext cx="8127000" cy="706347"/>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A.络绎不绝　　B.跃然纸上　　C.关于　　D.观照</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本题考查运用成语的能力。①行之有效:实行起来有成效,多指政策、方针。②汗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牛充栋:形容藏书很多。句中用来形容“模型”多,用错对象。③等而下之:由这一等再往下,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指比这一等差。④乐不思蜀:蜀汉亡国后,后主刘禅被安置在魏国的都城洛阳。一天,司马昭问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他想不想念西蜀,他说“此间乐,不思蜀”。后来泛指乐而忘返。⑤滥竽充数:指没有真正的才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干,而混在行家里面充数,或拿不好的东西混在好的里面充数。不合语境。⑥滔滔不绝:形容连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续不断,多指话多。此处用来形容“脏空气”,对象有误。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6.(2017课标全国Ⅰ,17)下列各句中加点成语的使用,全都不正确的一项是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①比赛过后,教练希望大家</a:t>
            </a:r>
            <a:r>
              <a:rPr lang="zh-CN" altLang="en-US" sz="1530" u="sng" kern="0" dirty="0" smtClean="0">
                <a:solidFill>
                  <a:srgbClr val="000000"/>
                </a:solidFill>
                <a:latin typeface="Times New Roman" panose="02020603050405020304" pitchFamily="65" charset="-122"/>
                <a:ea typeface="宋体" panose="02010600030101010101" pitchFamily="2" charset="-122"/>
              </a:rPr>
              <a:t>重整旗鼓</a:t>
            </a:r>
            <a:r>
              <a:rPr lang="zh-CN" altLang="en-US" sz="1530" kern="0" dirty="0" smtClean="0">
                <a:solidFill>
                  <a:srgbClr val="000000"/>
                </a:solidFill>
                <a:latin typeface="Times New Roman" panose="02020603050405020304" pitchFamily="65" charset="-122"/>
                <a:ea typeface="宋体" panose="02010600030101010101" pitchFamily="2" charset="-122"/>
              </a:rPr>
              <a:t>,继续以高昂的士气、振奋的精神、最佳的竞技状态,在下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一届赛事中再创佳绩。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②今年,公司加大公益广告创新力度,制作出一批画面清新、</a:t>
            </a:r>
            <a:r>
              <a:rPr lang="zh-CN" altLang="en-US" sz="1530" u="sng" kern="0" dirty="0" smtClean="0">
                <a:solidFill>
                  <a:srgbClr val="000000"/>
                </a:solidFill>
                <a:latin typeface="Times New Roman" panose="02020603050405020304" pitchFamily="65" charset="-122"/>
                <a:ea typeface="宋体" panose="02010600030101010101" pitchFamily="2" charset="-122"/>
              </a:rPr>
              <a:t>意味深长</a:t>
            </a:r>
            <a:r>
              <a:rPr lang="zh-CN" altLang="en-US" sz="1530" kern="0" dirty="0" smtClean="0">
                <a:solidFill>
                  <a:srgbClr val="000000"/>
                </a:solidFill>
                <a:latin typeface="Times New Roman" panose="02020603050405020304" pitchFamily="65" charset="-122"/>
                <a:ea typeface="宋体" panose="02010600030101010101" pitchFamily="2" charset="-122"/>
              </a:rPr>
              <a:t>的精品,有效发挥了公益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广告引领社会风尚的积极作用。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③世界各国正大力研制实用的智能机器人,技术不断升级,创新产品</a:t>
            </a:r>
            <a:r>
              <a:rPr lang="zh-CN" altLang="en-US" sz="1530" u="sng" kern="0" dirty="0" smtClean="0">
                <a:solidFill>
                  <a:srgbClr val="000000"/>
                </a:solidFill>
                <a:latin typeface="Times New Roman" panose="02020603050405020304" pitchFamily="65" charset="-122"/>
                <a:ea typeface="宋体" panose="02010600030101010101" pitchFamily="2" charset="-122"/>
              </a:rPr>
              <a:t>层出不穷</a:t>
            </a:r>
            <a:r>
              <a:rPr lang="zh-CN" altLang="en-US" sz="1530" kern="0" dirty="0" smtClean="0">
                <a:solidFill>
                  <a:srgbClr val="000000"/>
                </a:solidFill>
                <a:latin typeface="Times New Roman" panose="02020603050405020304" pitchFamily="65" charset="-122"/>
                <a:ea typeface="宋体" panose="02010600030101010101" pitchFamily="2" charset="-122"/>
              </a:rPr>
              <a:t>,未来有望在多领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域、多行业发挥更大的作用。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④赵老师学的是冷门专业,当年毕业时,不少同学离开了该领域,而他</a:t>
            </a:r>
            <a:r>
              <a:rPr lang="zh-CN" altLang="en-US" sz="1530" u="sng" kern="0" dirty="0" smtClean="0">
                <a:solidFill>
                  <a:srgbClr val="000000"/>
                </a:solidFill>
                <a:latin typeface="Times New Roman" panose="02020603050405020304" pitchFamily="65" charset="-122"/>
                <a:ea typeface="宋体" panose="02010600030101010101" pitchFamily="2" charset="-122"/>
              </a:rPr>
              <a:t>守正不阿</a:t>
            </a:r>
            <a:r>
              <a:rPr lang="zh-CN" altLang="en-US" sz="1530" kern="0" dirty="0" smtClean="0">
                <a:solidFill>
                  <a:srgbClr val="000000"/>
                </a:solidFill>
                <a:latin typeface="Times New Roman" panose="02020603050405020304" pitchFamily="65" charset="-122"/>
                <a:ea typeface="宋体" panose="02010600030101010101" pitchFamily="2" charset="-122"/>
              </a:rPr>
              <a:t>,坚持致力于该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专业的教研工作,最后硕果累累。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⑤国家“一带一路”战略的实施,给古丝绸之路的沿线城市带来了活力,很多城市对未来</a:t>
            </a:r>
            <a:r>
              <a:rPr lang="zh-CN" altLang="en-US" sz="1530" u="sng" kern="0" dirty="0" smtClean="0">
                <a:solidFill>
                  <a:srgbClr val="000000"/>
                </a:solidFill>
                <a:latin typeface="Times New Roman" panose="02020603050405020304" pitchFamily="65" charset="-122"/>
                <a:ea typeface="宋体" panose="02010600030101010101" pitchFamily="2" charset="-122"/>
              </a:rPr>
              <a:t>踌躇</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满志</a:t>
            </a:r>
            <a:r>
              <a:rPr lang="zh-CN" altLang="en-US" sz="1530" kern="0" dirty="0" smtClean="0">
                <a:solidFill>
                  <a:srgbClr val="000000"/>
                </a:solidFill>
                <a:latin typeface="Times New Roman" panose="02020603050405020304" pitchFamily="65" charset="-122"/>
                <a:ea typeface="宋体" panose="02010600030101010101" pitchFamily="2" charset="-122"/>
              </a:rPr>
              <a:t>,跃跃欲试。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⑥目前,快递业已经成为一个不可忽视的行业,快递服务虽不能说</a:t>
            </a:r>
            <a:r>
              <a:rPr lang="zh-CN" altLang="en-US" sz="1530" u="sng" kern="0" dirty="0" smtClean="0">
                <a:solidFill>
                  <a:srgbClr val="000000"/>
                </a:solidFill>
                <a:latin typeface="Times New Roman" panose="02020603050405020304" pitchFamily="65" charset="-122"/>
                <a:ea typeface="宋体" panose="02010600030101010101" pitchFamily="2" charset="-122"/>
              </a:rPr>
              <a:t>万无一失</a:t>
            </a:r>
            <a:r>
              <a:rPr lang="zh-CN" altLang="en-US" sz="1530" kern="0" dirty="0" smtClean="0">
                <a:solidFill>
                  <a:srgbClr val="000000"/>
                </a:solidFill>
                <a:latin typeface="Times New Roman" panose="02020603050405020304" pitchFamily="65" charset="-122"/>
                <a:ea typeface="宋体" panose="02010600030101010101" pitchFamily="2" charset="-122"/>
              </a:rPr>
              <a:t>,但的确为百姓生活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提供了极大的便利。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A.①③⑥　　　B.①④⑤　　　C.②③⑤　　　D.②④⑥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B　本题考查正确使用词语的能力。①重整旗鼓:失败之后,重新集合力量再干。而第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①句中,“再创佳绩”表明本次比赛已经获得佳绩,“重整旗鼓”与其意思不符,故错。②意味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深长:含蓄深远,耐人寻味。符合语境。③层出不穷:接连不断地出现,没有穷尽。符合语境。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④守正不阿:坚守正道,不徇私情。形容人正直无私。该句意为其能坚守岗位,使用错误。⑤踌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躇满志:形容对自己的现状或取得的成就非常得意。而该句中明显表示对未来的期许与希冀,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使用错误。⑥万无一失:绝对不会出差错。“服务”不能用“万无一失”修饰,使用对象错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7.(2017课标全国Ⅱ,17)下列各句中加点成语的使用,全都不正确的一项是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①这是一条经典的旅游路线,既能让你饱览大自然</a:t>
            </a:r>
            <a:r>
              <a:rPr lang="zh-CN" altLang="en-US" sz="1530" u="sng" kern="0" dirty="0" smtClean="0">
                <a:solidFill>
                  <a:srgbClr val="000000"/>
                </a:solidFill>
                <a:latin typeface="Times New Roman" panose="02020603050405020304" pitchFamily="65" charset="-122"/>
                <a:ea typeface="宋体" panose="02010600030101010101" pitchFamily="2" charset="-122"/>
              </a:rPr>
              <a:t>巧夺天工</a:t>
            </a:r>
            <a:r>
              <a:rPr lang="zh-CN" altLang="en-US" sz="1530" kern="0" dirty="0" smtClean="0">
                <a:solidFill>
                  <a:srgbClr val="000000"/>
                </a:solidFill>
                <a:latin typeface="Times New Roman" panose="02020603050405020304" pitchFamily="65" charset="-122"/>
                <a:ea typeface="宋体" panose="02010600030101010101" pitchFamily="2" charset="-122"/>
              </a:rPr>
              <a:t>般的美景,又能让你领略多姿多彩</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的异国风情。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②近年来农民收入稳步增长,生活条件大大改善,对商场里琳琅满目的高档电器也不再</a:t>
            </a:r>
            <a:r>
              <a:rPr lang="zh-CN" altLang="en-US" sz="1530" u="sng" kern="0" dirty="0" smtClean="0">
                <a:solidFill>
                  <a:srgbClr val="000000"/>
                </a:solidFill>
                <a:latin typeface="Times New Roman" panose="02020603050405020304" pitchFamily="65" charset="-122"/>
                <a:ea typeface="宋体" panose="02010600030101010101" pitchFamily="2" charset="-122"/>
              </a:rPr>
              <a:t>望尘莫</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及</a:t>
            </a:r>
            <a:r>
              <a:rPr lang="zh-CN" altLang="en-US" sz="1530" kern="0" dirty="0" smtClean="0">
                <a:solidFill>
                  <a:srgbClr val="000000"/>
                </a:solidFill>
                <a:latin typeface="Times New Roman" panose="02020603050405020304" pitchFamily="65" charset="-122"/>
                <a:ea typeface="宋体" panose="02010600030101010101" pitchFamily="2" charset="-122"/>
              </a:rPr>
              <a:t>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③他在学习上坚持</a:t>
            </a:r>
            <a:r>
              <a:rPr lang="zh-CN" altLang="en-US" sz="1530" u="sng" kern="0" dirty="0" smtClean="0">
                <a:solidFill>
                  <a:srgbClr val="000000"/>
                </a:solidFill>
                <a:latin typeface="Times New Roman" panose="02020603050405020304" pitchFamily="65" charset="-122"/>
                <a:ea typeface="宋体" panose="02010600030101010101" pitchFamily="2" charset="-122"/>
              </a:rPr>
              <a:t>博学审问</a:t>
            </a:r>
            <a:r>
              <a:rPr lang="zh-CN" altLang="en-US" sz="1530" kern="0" dirty="0" smtClean="0">
                <a:solidFill>
                  <a:srgbClr val="000000"/>
                </a:solidFill>
                <a:latin typeface="Times New Roman" panose="02020603050405020304" pitchFamily="65" charset="-122"/>
                <a:ea typeface="宋体" panose="02010600030101010101" pitchFamily="2" charset="-122"/>
              </a:rPr>
              <a:t>,对待工作更是兢兢业业,经过长时间的努力,终于取得了突出的成</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④由于过于相信自己的能力和判断,不肯认真调查研究,他对于群众的意见总是</a:t>
            </a:r>
            <a:r>
              <a:rPr lang="zh-CN" altLang="en-US" sz="1530" u="sng" kern="0" dirty="0" smtClean="0">
                <a:solidFill>
                  <a:srgbClr val="000000"/>
                </a:solidFill>
                <a:latin typeface="Times New Roman" panose="02020603050405020304" pitchFamily="65" charset="-122"/>
                <a:ea typeface="宋体" panose="02010600030101010101" pitchFamily="2" charset="-122"/>
              </a:rPr>
              <a:t>充耳不闻</a:t>
            </a:r>
            <a:r>
              <a:rPr lang="zh-CN" altLang="en-US" sz="1530" kern="0" dirty="0" smtClean="0">
                <a:solidFill>
                  <a:srgbClr val="000000"/>
                </a:solidFill>
                <a:latin typeface="Times New Roman" panose="02020603050405020304" pitchFamily="65" charset="-122"/>
                <a:ea typeface="宋体" panose="02010600030101010101" pitchFamily="2" charset="-122"/>
              </a:rPr>
              <a:t>,所以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常常受到大家的批评。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⑤有的同学过去对语文学习不重视,到了高中才发现既要补欠账,又要学新知识,被弄得</a:t>
            </a:r>
            <a:r>
              <a:rPr lang="zh-CN" altLang="en-US" sz="1530" u="sng" kern="0" dirty="0" smtClean="0">
                <a:solidFill>
                  <a:srgbClr val="000000"/>
                </a:solidFill>
                <a:latin typeface="Times New Roman" panose="02020603050405020304" pitchFamily="65" charset="-122"/>
                <a:ea typeface="宋体" panose="02010600030101010101" pitchFamily="2" charset="-122"/>
              </a:rPr>
              <a:t>左支右</a:t>
            </a:r>
            <a:r>
              <a:t/>
            </a:r>
            <a:br/>
            <a:r>
              <a:rPr lang="zh-CN" altLang="en-US" sz="1530" u="sng" kern="0" dirty="0" smtClean="0">
                <a:solidFill>
                  <a:srgbClr val="000000"/>
                </a:solidFill>
                <a:latin typeface="Times New Roman" panose="02020603050405020304" pitchFamily="65" charset="-122"/>
                <a:ea typeface="宋体" panose="02010600030101010101" pitchFamily="2" charset="-122"/>
              </a:rPr>
              <a:t>绌</a:t>
            </a:r>
            <a:r>
              <a:rPr lang="zh-CN" altLang="en-US" sz="1530" kern="0" dirty="0" smtClean="0">
                <a:solidFill>
                  <a:srgbClr val="000000"/>
                </a:solidFill>
                <a:latin typeface="Times New Roman" panose="02020603050405020304" pitchFamily="65" charset="-122"/>
                <a:ea typeface="宋体" panose="02010600030101010101" pitchFamily="2" charset="-122"/>
              </a:rPr>
              <a:t>,狼狈得很。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⑥央视《中国诗词大会》这个</a:t>
            </a:r>
            <a:r>
              <a:rPr lang="zh-CN" altLang="en-US" sz="1530" u="sng" kern="0" dirty="0" smtClean="0">
                <a:solidFill>
                  <a:srgbClr val="000000"/>
                </a:solidFill>
                <a:latin typeface="Times New Roman" panose="02020603050405020304" pitchFamily="65" charset="-122"/>
                <a:ea typeface="宋体" panose="02010600030101010101" pitchFamily="2" charset="-122"/>
              </a:rPr>
              <a:t>温文尔雅</a:t>
            </a:r>
            <a:r>
              <a:rPr lang="zh-CN" altLang="en-US" sz="1530" kern="0" dirty="0" smtClean="0">
                <a:solidFill>
                  <a:srgbClr val="000000"/>
                </a:solidFill>
                <a:latin typeface="Times New Roman" panose="02020603050405020304" pitchFamily="65" charset="-122"/>
                <a:ea typeface="宋体" panose="02010600030101010101" pitchFamily="2" charset="-122"/>
              </a:rPr>
              <a:t>的节目走红,引起社会广泛关注,节目中一举夺冠的小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姑娘更是成为谈论的焦点。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A.①②⑥　　B.①③⑤　　C.②③④　　D.④⑤⑥</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本题考查正确使用词语(包括熟语)的能力。①巧夺天工:精巧的人工胜过天然,形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容技艺极其精巧。该词的适用范围仅限于人工产品,而在本句中,该词却用来修饰“自然美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景”,故适用范围出错。②望尘莫及:只望见走在前面的人带起的尘土而追赶不上,形容远远落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后。该词只能用来修饰人(机构等)之间的差距之大,而在本句中,该词却被用来表达“触摸不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到高档电器”之意,属望文生义。③博学审问:该词出自《礼记》,意思是广博地学习,详细地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询问。该词在本句中反映“他努力学习”,使用正确。④充耳不闻:形容不愿听取别人的意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见。该词在本句中批判“他不听群众意见”,使用正确。⑤左支右绌:力量不足,应付了这一方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面,那一方面又有了问题。该词在该句中指的是“有的同学在高中学习语文很吃力”,使用正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确。⑥温文尔雅:态度温和,举止文雅。该词仅仅用来修饰人,但在该句中却用来修饰电视节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目,故使用对象出错。</a:t>
            </a:r>
            <a:endParaRPr lang="zh-CN" altLang="en-US" dirty="0"/>
          </a:p>
        </p:txBody>
      </p:sp>
      <p:sp>
        <p:nvSpPr>
          <p:cNvPr id="3" name="TextBox 2"/>
          <p:cNvSpPr txBox="1"/>
          <p:nvPr/>
        </p:nvSpPr>
        <p:spPr>
          <a:xfrm>
            <a:off x="539750" y="463471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区分4个修饰人工景观与自然景观的易混成语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仅用于修饰人工景观的成语:鬼斧神工,形容建筑、雕塑等技艺的精巧;巧夺天工,解释见本题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解析;美轮美奂,形容新屋高大、美观,也形容装饰、布置等美好漂亮。仅仅修饰自然景观的成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语:天造地设,自然形成而合乎理想。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8.(2016江苏,1)在下面一段话的空缺处依次填入词语,最恰当的一组是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人人都希望自己</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,却很少有人能沉静下来用心对待生活。其实生活很</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你是不是诚心待它,它一眼就能分辨出来。你越</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,越想得到,距离目标就越远;你努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力振作,默默耕耘,惊喜往往就会悄然而至。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A.与众不同　机敏　焦躁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B.与众不同　敏锐　浮躁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C.标新立异　机敏　浮躁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D.标新立异　敏锐　焦躁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2042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“与众不同”指“与众人不一样”,强调有特色,有个性,重在状态;“标新立异”指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“提出新奇的主张,表示与一般不同”,重在行为。第一空后面“能沉静下来用心对待生活”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是一种状态,故此处选用“与众不同”。“机敏”指“机警灵敏”;“敏锐”指“(感觉)灵敏,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(眼光)尖锐”。第二空后面有“一眼就能分辨出来”,故选用“敏锐”。由此即可断定正确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答案为B。“焦躁”指“着急而烦躁”,一般用于心理;“浮躁”指“轻浮急躁”,一般用于性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情。由此可进一步确定B为正确答案。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本题考查词语的准确理解与运用能力。本题不仅启发考生对近义词要仔细</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辨别,尤其是要注意比较使用对象与使用情景,做到准确、贴切;同时也暗示考生一种为人处世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的规律,获得哲理教益。</a:t>
            </a:r>
            <a:endParaRPr lang="zh-CN" altLang="en-US" dirty="0"/>
          </a:p>
        </p:txBody>
      </p:sp>
      <p:sp>
        <p:nvSpPr>
          <p:cNvPr id="4" name="TextBox 2"/>
          <p:cNvSpPr txBox="1"/>
          <p:nvPr/>
        </p:nvSpPr>
        <p:spPr>
          <a:xfrm>
            <a:off x="539750" y="434896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　</a:t>
            </a:r>
            <a:r>
              <a:rPr lang="zh-CN" altLang="en-US" sz="1530" kern="0" dirty="0" smtClean="0">
                <a:solidFill>
                  <a:srgbClr val="000000"/>
                </a:solidFill>
                <a:latin typeface="Times New Roman" panose="02020603050405020304" pitchFamily="65" charset="-122"/>
                <a:ea typeface="宋体" panose="02010600030101010101" pitchFamily="2" charset="-122"/>
              </a:rPr>
              <a:t>易误选C项。误以为第一空应填“标新立异”,忽视了这个词语表行为的特点,导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致其与“沉静下来用心对待生活”不对应。误以为第二空应填“机敏”,忽视了其与“一眼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就能分辨出来”的对应。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054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9.(2016课标全国Ⅰ,13)下列各句中加点成语的使用,全都正确的一项是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①第二展厅的文物如同一部浓缩的史书,</a:t>
            </a:r>
            <a:r>
              <a:rPr lang="zh-CN" altLang="en-US" sz="1530" u="sng" kern="0" dirty="0" smtClean="0">
                <a:solidFill>
                  <a:srgbClr val="000000"/>
                </a:solidFill>
                <a:latin typeface="Times New Roman" panose="02020603050405020304" pitchFamily="65" charset="-122"/>
                <a:ea typeface="宋体" panose="02010600030101010101" pitchFamily="2" charset="-122"/>
              </a:rPr>
              <a:t>举重若轻</a:t>
            </a:r>
            <a:r>
              <a:rPr lang="zh-CN" altLang="en-US" sz="1530" kern="0" dirty="0" smtClean="0">
                <a:solidFill>
                  <a:srgbClr val="000000"/>
                </a:solidFill>
                <a:latin typeface="Times New Roman" panose="02020603050405020304" pitchFamily="65" charset="-122"/>
                <a:ea typeface="宋体" panose="02010600030101010101" pitchFamily="2" charset="-122"/>
              </a:rPr>
              <a:t>地展示了先民们在恶劣的自然条件下顽强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抗争、繁衍生息的漫长历史。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②这部翻译小说虽然是以家庭生活为题材的,却多侧面、多视角地展现出那个时代</a:t>
            </a:r>
            <a:r>
              <a:rPr lang="zh-CN" altLang="en-US" sz="1530" u="sng" kern="0" dirty="0" smtClean="0">
                <a:solidFill>
                  <a:srgbClr val="000000"/>
                </a:solidFill>
                <a:latin typeface="Times New Roman" panose="02020603050405020304" pitchFamily="65" charset="-122"/>
                <a:ea typeface="宋体" panose="02010600030101010101" pitchFamily="2" charset="-122"/>
              </a:rPr>
              <a:t>光怪陆离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的社会生活画卷。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③毕业后他的同学大都顺理成章地走上了音乐创作之路,而他却</a:t>
            </a:r>
            <a:r>
              <a:rPr lang="zh-CN" altLang="en-US" sz="1530" u="sng" kern="0" dirty="0" smtClean="0">
                <a:solidFill>
                  <a:srgbClr val="000000"/>
                </a:solidFill>
                <a:latin typeface="Times New Roman" panose="02020603050405020304" pitchFamily="65" charset="-122"/>
                <a:ea typeface="宋体" panose="02010600030101010101" pitchFamily="2" charset="-122"/>
              </a:rPr>
              <a:t>改换门庭</a:t>
            </a:r>
            <a:r>
              <a:rPr lang="zh-CN" altLang="en-US" sz="1530" kern="0" dirty="0" smtClean="0">
                <a:solidFill>
                  <a:srgbClr val="000000"/>
                </a:solidFill>
                <a:latin typeface="Times New Roman" panose="02020603050405020304" pitchFamily="65" charset="-122"/>
                <a:ea typeface="宋体" panose="02010600030101010101" pitchFamily="2" charset="-122"/>
              </a:rPr>
              <a:t>,另有所爱,一头扎进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中国古代文化研究中。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④就对后世的影响来说,我们一致认为《封神演义》虽然比不上《西游记》,但和《聊斋志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异》是可以</a:t>
            </a:r>
            <a:r>
              <a:rPr lang="zh-CN" altLang="en-US" sz="1530" u="sng" kern="0" dirty="0" smtClean="0">
                <a:solidFill>
                  <a:srgbClr val="000000"/>
                </a:solidFill>
                <a:latin typeface="Times New Roman" panose="02020603050405020304" pitchFamily="65" charset="-122"/>
                <a:ea typeface="宋体" panose="02010600030101010101" pitchFamily="2" charset="-122"/>
              </a:rPr>
              <a:t>并行不悖</a:t>
            </a:r>
            <a:r>
              <a:rPr lang="zh-CN" altLang="en-US" sz="1530" kern="0" dirty="0" smtClean="0">
                <a:solidFill>
                  <a:srgbClr val="000000"/>
                </a:solidFill>
                <a:latin typeface="Times New Roman" panose="02020603050405020304" pitchFamily="65" charset="-122"/>
                <a:ea typeface="宋体" panose="02010600030101010101" pitchFamily="2" charset="-122"/>
              </a:rPr>
              <a:t>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⑤在那几年的工作学习中,杨老师给了我很大的帮助,他的教导在我听来如同</a:t>
            </a:r>
            <a:r>
              <a:rPr lang="zh-CN" altLang="en-US" sz="1530" u="sng" kern="0" dirty="0" smtClean="0">
                <a:solidFill>
                  <a:srgbClr val="000000"/>
                </a:solidFill>
                <a:latin typeface="Times New Roman" panose="02020603050405020304" pitchFamily="65" charset="-122"/>
                <a:ea typeface="宋体" panose="02010600030101010101" pitchFamily="2" charset="-122"/>
              </a:rPr>
              <a:t>空谷足音</a:t>
            </a:r>
            <a:r>
              <a:rPr lang="zh-CN" altLang="en-US" sz="1530" kern="0" dirty="0" smtClean="0">
                <a:solidFill>
                  <a:srgbClr val="000000"/>
                </a:solidFill>
                <a:latin typeface="Times New Roman" panose="02020603050405020304" pitchFamily="65" charset="-122"/>
                <a:ea typeface="宋体" panose="02010600030101010101" pitchFamily="2" charset="-122"/>
              </a:rPr>
              <a:t>,给我启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示,带我走出困惑。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⑥我国绘画史上有一个时期把王石谷等四人</a:t>
            </a:r>
            <a:r>
              <a:rPr lang="zh-CN" altLang="en-US" sz="1530" u="sng" kern="0" dirty="0" smtClean="0">
                <a:solidFill>
                  <a:srgbClr val="000000"/>
                </a:solidFill>
                <a:latin typeface="Times New Roman" panose="02020603050405020304" pitchFamily="65" charset="-122"/>
                <a:ea typeface="宋体" panose="02010600030101010101" pitchFamily="2" charset="-122"/>
              </a:rPr>
              <a:t>奉为圭臬</a:t>
            </a:r>
            <a:r>
              <a:rPr lang="zh-CN" altLang="en-US" sz="1530" kern="0" dirty="0" smtClean="0">
                <a:solidFill>
                  <a:srgbClr val="000000"/>
                </a:solidFill>
                <a:latin typeface="Times New Roman" panose="02020603050405020304" pitchFamily="65" charset="-122"/>
                <a:ea typeface="宋体" panose="02010600030101010101" pitchFamily="2" charset="-122"/>
              </a:rPr>
              <a:t>,凡是学画,都以他们为宗,有的甚至照摹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照搬。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A.①②④　　B.①③⑤　　C.②⑤⑥　　D.③④⑥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9105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举重若轻:举起沉重的东西像举轻的东西。比喻能力强,能够胜任繁重的工作或轻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松处理棘手的问题。光怪陆离:形容现象奇异、色彩繁杂。改换门庭:①改变门第出身,提高社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会地位。②投靠新的主人或势力,以图维持、发展。并行不悖:可以共存,而不相互违背;可同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时实行,不相冲突。空谷足音:在寂静的山谷里听到人的脚步声。比喻难得的音信、言论或事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物。奉为圭臬:圭,古代测日影的器具;臬,古代测量日影方位的杆柱;圭臬,比喻事物的准则。比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喻把某些言论或事物当作准则。本题适用排除法。“举重若轻”属动词性短语,一般作谓语,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使用对象一般是人,①句的主语是“文物”,所以错误,排除A、B两项。“改换门庭”含贬义,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与③句语境不符,排除D项。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本题重点考查考生辨析和正确使用成语的能力。能力层级为E级。题中给</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出了六个成语的使用语境,要求选出其中三个使用正确的。与2015年的近义成语辨析相比,增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加了阅读量,但难度有所降低。答题时可用排除法。</a:t>
            </a: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10.(2016课标全国Ⅰ,15)填入下面文段空白处的词语,最恰当的一组是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我们曾说,中学生初学文言文时</a:t>
            </a:r>
            <a:r>
              <a:rPr lang="zh-CN" altLang="en-US" sz="1530" u="sng" kern="0" dirty="0" smtClean="0">
                <a:solidFill>
                  <a:srgbClr val="000000"/>
                </a:solidFill>
                <a:latin typeface="Times New Roman" panose="02020603050405020304" pitchFamily="65" charset="-122"/>
                <a:ea typeface="宋体" panose="02010600030101010101" pitchFamily="2" charset="-122"/>
              </a:rPr>
              <a:t>　①    </a:t>
            </a:r>
            <a:r>
              <a:rPr lang="zh-CN" altLang="en-US" sz="1530" kern="0" dirty="0" smtClean="0">
                <a:solidFill>
                  <a:srgbClr val="000000"/>
                </a:solidFill>
                <a:latin typeface="Times New Roman" panose="02020603050405020304" pitchFamily="65" charset="-122"/>
                <a:ea typeface="宋体" panose="02010600030101010101" pitchFamily="2" charset="-122"/>
              </a:rPr>
              <a:t>不要依赖译文。</a:t>
            </a:r>
            <a:r>
              <a:rPr lang="zh-CN" altLang="en-US" sz="1530" u="sng" kern="0" dirty="0" smtClean="0">
                <a:solidFill>
                  <a:srgbClr val="000000"/>
                </a:solidFill>
                <a:latin typeface="Times New Roman" panose="02020603050405020304" pitchFamily="65" charset="-122"/>
                <a:ea typeface="宋体" panose="02010600030101010101" pitchFamily="2" charset="-122"/>
              </a:rPr>
              <a:t>　②    </a:t>
            </a:r>
            <a:r>
              <a:rPr lang="zh-CN" altLang="en-US" sz="1530" kern="0" dirty="0" smtClean="0">
                <a:solidFill>
                  <a:srgbClr val="000000"/>
                </a:solidFill>
                <a:latin typeface="Times New Roman" panose="02020603050405020304" pitchFamily="65" charset="-122"/>
                <a:ea typeface="宋体" panose="02010600030101010101" pitchFamily="2" charset="-122"/>
              </a:rPr>
              <a:t>并不是说在整个学习过程中绝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对不去参看译文。其实,</a:t>
            </a:r>
            <a:r>
              <a:rPr lang="zh-CN" altLang="en-US" sz="1530" u="sng" kern="0" dirty="0" smtClean="0">
                <a:solidFill>
                  <a:srgbClr val="000000"/>
                </a:solidFill>
                <a:latin typeface="Times New Roman" panose="02020603050405020304" pitchFamily="65" charset="-122"/>
                <a:ea typeface="宋体" panose="02010600030101010101" pitchFamily="2" charset="-122"/>
              </a:rPr>
              <a:t>　③    </a:t>
            </a:r>
            <a:r>
              <a:rPr lang="zh-CN" altLang="en-US" sz="1530" kern="0" dirty="0" smtClean="0">
                <a:solidFill>
                  <a:srgbClr val="000000"/>
                </a:solidFill>
                <a:latin typeface="Times New Roman" panose="02020603050405020304" pitchFamily="65" charset="-122"/>
                <a:ea typeface="宋体" panose="02010600030101010101" pitchFamily="2" charset="-122"/>
              </a:rPr>
              <a:t>肯动脑筋,</a:t>
            </a:r>
            <a:r>
              <a:rPr lang="zh-CN" altLang="en-US" sz="1530" u="sng" kern="0" dirty="0" smtClean="0">
                <a:solidFill>
                  <a:srgbClr val="000000"/>
                </a:solidFill>
                <a:latin typeface="Times New Roman" panose="02020603050405020304" pitchFamily="65" charset="-122"/>
                <a:ea typeface="宋体" panose="02010600030101010101" pitchFamily="2" charset="-122"/>
              </a:rPr>
              <a:t>　④    </a:t>
            </a:r>
            <a:r>
              <a:rPr lang="zh-CN" altLang="en-US" sz="1530" kern="0" dirty="0" smtClean="0">
                <a:solidFill>
                  <a:srgbClr val="000000"/>
                </a:solidFill>
                <a:latin typeface="Times New Roman" panose="02020603050405020304" pitchFamily="65" charset="-122"/>
                <a:ea typeface="宋体" panose="02010600030101010101" pitchFamily="2" charset="-122"/>
              </a:rPr>
              <a:t>不盲目机械地看待译文,</a:t>
            </a:r>
            <a:r>
              <a:rPr lang="zh-CN" altLang="en-US" sz="1530" u="sng" kern="0" dirty="0" smtClean="0">
                <a:solidFill>
                  <a:srgbClr val="000000"/>
                </a:solidFill>
                <a:latin typeface="Times New Roman" panose="02020603050405020304" pitchFamily="65" charset="-122"/>
                <a:ea typeface="宋体" panose="02010600030101010101" pitchFamily="2" charset="-122"/>
              </a:rPr>
              <a:t>　⑤    </a:t>
            </a:r>
            <a:r>
              <a:rPr lang="zh-CN" altLang="en-US" sz="1530" kern="0" dirty="0" smtClean="0">
                <a:solidFill>
                  <a:srgbClr val="000000"/>
                </a:solidFill>
                <a:latin typeface="Times New Roman" panose="02020603050405020304" pitchFamily="65" charset="-122"/>
                <a:ea typeface="宋体" panose="02010600030101010101" pitchFamily="2" charset="-122"/>
              </a:rPr>
              <a:t>,只要译文不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是太差,看看译文也无妨。有时候把译文跟注释对照起来揣摩学习,</a:t>
            </a:r>
            <a:r>
              <a:rPr lang="zh-CN" altLang="en-US" sz="1530" u="sng" kern="0" dirty="0" smtClean="0">
                <a:solidFill>
                  <a:srgbClr val="000000"/>
                </a:solidFill>
                <a:latin typeface="Times New Roman" panose="02020603050405020304" pitchFamily="65" charset="-122"/>
                <a:ea typeface="宋体" panose="02010600030101010101" pitchFamily="2" charset="-122"/>
              </a:rPr>
              <a:t>　⑥    </a:t>
            </a:r>
            <a:r>
              <a:rPr lang="zh-CN" altLang="en-US" sz="1530" kern="0" dirty="0" smtClean="0">
                <a:solidFill>
                  <a:srgbClr val="000000"/>
                </a:solidFill>
                <a:latin typeface="Times New Roman" panose="02020603050405020304" pitchFamily="65" charset="-122"/>
                <a:ea typeface="宋体" panose="02010600030101010101" pitchFamily="2" charset="-122"/>
              </a:rPr>
              <a:t>不失为一种可行的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方法。</a:t>
            </a:r>
            <a:endParaRPr lang="zh-CN" altLang="en-US" dirty="0"/>
          </a:p>
        </p:txBody>
      </p:sp>
      <p:graphicFrame>
        <p:nvGraphicFramePr>
          <p:cNvPr id="3" name="表格 2"/>
          <p:cNvGraphicFramePr>
            <a:graphicFrameLocks noGrp="1"/>
          </p:cNvGraphicFramePr>
          <p:nvPr/>
        </p:nvGraphicFramePr>
        <p:xfrm>
          <a:off x="539750" y="2991641"/>
          <a:ext cx="7739998" cy="2171700"/>
        </p:xfrm>
        <a:graphic>
          <a:graphicData uri="http://schemas.openxmlformats.org/drawingml/2006/table">
            <a:tbl>
              <a:tblPr/>
              <a:tblGrid>
                <a:gridCol w="1105714"/>
                <a:gridCol w="1105714"/>
                <a:gridCol w="1105714"/>
                <a:gridCol w="1105714"/>
                <a:gridCol w="1105714"/>
                <a:gridCol w="1105714"/>
                <a:gridCol w="1105714"/>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①</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②</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③</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④</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⑤</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⑥</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A</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这</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如果</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而且</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那么</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也</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B</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最好</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当然</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一旦</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而且</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就</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C</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一定</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也</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如果</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并且</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因此</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D</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尽量</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因为</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进而</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所以</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仍</a:t>
                      </a:r>
                    </a:p>
                  </a:txBody>
                  <a:tcPr marL="45720" marR="4572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本题考查正确使用词语的能力。A.络绎不绝:形容来往的行人或车马前后相接,连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续不断。使用正确。B.跃然纸上:形容描写或刻画得十分生动逼真。使用正确。C.关于:表示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关涉,句中表对象,应用“对于”。D.观照:仔细观察,审视。使用正确。</a:t>
            </a:r>
            <a:endParaRPr lang="zh-CN" altLang="en-US" dirty="0"/>
          </a:p>
        </p:txBody>
      </p:sp>
      <p:sp>
        <p:nvSpPr>
          <p:cNvPr id="3" name="TextBox 2"/>
          <p:cNvSpPr txBox="1"/>
          <p:nvPr/>
        </p:nvSpPr>
        <p:spPr>
          <a:xfrm>
            <a:off x="539750" y="2205823"/>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正确使用词语“三注意”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(1)注意凭借语感,排除选项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先选定自己最有把握的词语,凭借语感选择出容易分辨的选项予以排除;然后再辨析其他选项,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这样就可以降低试题的难度,提高解题的效率。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(2)注意词不离句,结合语境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汉语词语虽多义,但在具体语境中每个词语就只有一个确定的意义。分析语境的提示作用,是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我们判定选词合适与否的重要方法。可以运用代入法进行判定。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(3)注意综合运用,仔细辨析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要灵活运用多种方法,对难以确定的选项仔细辨析,切不可草率下结论。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446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首先通读语段,理解段意。该语段阐述的是一个辩证的观点:中学生初学文言文时,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不要依赖译文,但可以参看译文。然后使用排除法确定答案。第③处使用“一旦”与语境不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符,因为“一旦”一般导致不好的结果;第③处后面的内容并不是原因,使用“因为”与语境不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符,排除B、D两项。第⑤处前后文不是因果关系,不能用“因此”,排除C项。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本题考查正确使用词语的能力。能力层级为E级。词语题以前在全国大纲</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卷中有考查,在课标卷是第一次考查,难度较大。答题时可以根据段落大意,使用排除法分析。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11.(2016山东,4)下列各句中,加点的成语使用正确的一项是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A.旅游业已成为当地经济发展的支柱产业,这里</a:t>
            </a:r>
            <a:r>
              <a:rPr lang="zh-CN" altLang="en-US" sz="1530" u="sng" kern="0" dirty="0" smtClean="0">
                <a:solidFill>
                  <a:srgbClr val="000000"/>
                </a:solidFill>
                <a:latin typeface="Times New Roman" panose="02020603050405020304" pitchFamily="65" charset="-122"/>
                <a:ea typeface="宋体" panose="02010600030101010101" pitchFamily="2" charset="-122"/>
              </a:rPr>
              <a:t>巧夺天工</a:t>
            </a:r>
            <a:r>
              <a:rPr lang="zh-CN" altLang="en-US" sz="1530" kern="0" dirty="0" smtClean="0">
                <a:solidFill>
                  <a:srgbClr val="000000"/>
                </a:solidFill>
                <a:latin typeface="Times New Roman" panose="02020603050405020304" pitchFamily="65" charset="-122"/>
                <a:ea typeface="宋体" panose="02010600030101010101" pitchFamily="2" charset="-122"/>
              </a:rPr>
              <a:t>的自然美景闻名天下,每年都吸引大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量游客前来观赏。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B.持续多日的强降雨导致部分地区山洪暴发,农田被淹,房屋倒塌,灾情</a:t>
            </a:r>
            <a:r>
              <a:rPr lang="zh-CN" altLang="en-US" sz="1530" u="sng" kern="0" dirty="0" smtClean="0">
                <a:solidFill>
                  <a:srgbClr val="000000"/>
                </a:solidFill>
                <a:latin typeface="Times New Roman" panose="02020603050405020304" pitchFamily="65" charset="-122"/>
                <a:ea typeface="宋体" panose="02010600030101010101" pitchFamily="2" charset="-122"/>
              </a:rPr>
              <a:t>扣人心弦</a:t>
            </a:r>
            <a:r>
              <a:rPr lang="zh-CN" altLang="en-US" sz="1530" kern="0" dirty="0" smtClean="0">
                <a:solidFill>
                  <a:srgbClr val="000000"/>
                </a:solidFill>
                <a:latin typeface="Times New Roman" panose="02020603050405020304" pitchFamily="65" charset="-122"/>
                <a:ea typeface="宋体" panose="02010600030101010101" pitchFamily="2" charset="-122"/>
              </a:rPr>
              <a:t>,相关部门正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全力以赴组织救灾。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C.两位多年未见的战友在火车上意外相逢,他们</a:t>
            </a:r>
            <a:r>
              <a:rPr lang="zh-CN" altLang="en-US" sz="1530" u="sng" kern="0" dirty="0" smtClean="0">
                <a:solidFill>
                  <a:srgbClr val="000000"/>
                </a:solidFill>
                <a:latin typeface="Times New Roman" panose="02020603050405020304" pitchFamily="65" charset="-122"/>
                <a:ea typeface="宋体" panose="02010600030101010101" pitchFamily="2" charset="-122"/>
              </a:rPr>
              <a:t>一见如故</a:t>
            </a:r>
            <a:r>
              <a:rPr lang="zh-CN" altLang="en-US" sz="1530" kern="0" dirty="0" smtClean="0">
                <a:solidFill>
                  <a:srgbClr val="000000"/>
                </a:solidFill>
                <a:latin typeface="Times New Roman" panose="02020603050405020304" pitchFamily="65" charset="-122"/>
                <a:ea typeface="宋体" panose="02010600030101010101" pitchFamily="2" charset="-122"/>
              </a:rPr>
              <a:t>,回忆起一同出生入死的战斗经历,不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禁感慨万千。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D.没有强大的创新设计、生产制造能力,国家实力的提升就无从谈起,民族复兴的宏伟蓝图也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只能是</a:t>
            </a:r>
            <a:r>
              <a:rPr lang="zh-CN" altLang="en-US" sz="1530" u="sng" kern="0" dirty="0" smtClean="0">
                <a:solidFill>
                  <a:srgbClr val="000000"/>
                </a:solidFill>
                <a:latin typeface="Times New Roman" panose="02020603050405020304" pitchFamily="65" charset="-122"/>
                <a:ea typeface="宋体" panose="02010600030101010101" pitchFamily="2" charset="-122"/>
              </a:rPr>
              <a:t>空中楼阁</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39750" y="434896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A.巧夺天工:精巧的人工胜过天然,形容技艺极其精巧。使用对象错误。B.扣人心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弦:形容诗文、表演等有感染力,使人心情激动。用错对象。C.一见如故:初次见面就很相投,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像老朋友一样。望文生义。D.空中楼阁:多用来比喻虚幻的事物或脱离实际的理论、计划等。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12.(2016课标全国Ⅱ,13)下列各句中加点成语的使用,全都正确的一项是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①舞台上的灯光时明时暗,快速变幻的布景令人</a:t>
            </a:r>
            <a:r>
              <a:rPr lang="zh-CN" altLang="en-US" sz="1530" u="sng" kern="0" dirty="0" smtClean="0">
                <a:solidFill>
                  <a:srgbClr val="000000"/>
                </a:solidFill>
                <a:latin typeface="Times New Roman" panose="02020603050405020304" pitchFamily="65" charset="-122"/>
                <a:ea typeface="宋体" panose="02010600030101010101" pitchFamily="2" charset="-122"/>
              </a:rPr>
              <a:t>目不交睫</a:t>
            </a:r>
            <a:r>
              <a:rPr lang="zh-CN" altLang="en-US" sz="1530" kern="0" dirty="0" smtClean="0">
                <a:solidFill>
                  <a:srgbClr val="000000"/>
                </a:solidFill>
                <a:latin typeface="Times New Roman" panose="02020603050405020304" pitchFamily="65" charset="-122"/>
                <a:ea typeface="宋体" panose="02010600030101010101" pitchFamily="2" charset="-122"/>
              </a:rPr>
              <a:t>,随着歌手的狂歌劲舞,观众席上也一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片沸腾。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②有专家指出,石油是不可忽视的战略资源,我们必须</a:t>
            </a:r>
            <a:r>
              <a:rPr lang="zh-CN" altLang="en-US" sz="1530" u="sng" kern="0" dirty="0" smtClean="0">
                <a:solidFill>
                  <a:srgbClr val="000000"/>
                </a:solidFill>
                <a:latin typeface="Times New Roman" panose="02020603050405020304" pitchFamily="65" charset="-122"/>
                <a:ea typeface="宋体" panose="02010600030101010101" pitchFamily="2" charset="-122"/>
              </a:rPr>
              <a:t>厝火积薪</a:t>
            </a:r>
            <a:r>
              <a:rPr lang="zh-CN" altLang="en-US" sz="1530" kern="0" dirty="0" smtClean="0">
                <a:solidFill>
                  <a:srgbClr val="000000"/>
                </a:solidFill>
                <a:latin typeface="Times New Roman" panose="02020603050405020304" pitchFamily="65" charset="-122"/>
                <a:ea typeface="宋体" panose="02010600030101010101" pitchFamily="2" charset="-122"/>
              </a:rPr>
              <a:t>,未雨绸缪,进一步健全中国的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石油安全体系。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③那些航空领域的拓荒者,很多已经离开人世,但他们</a:t>
            </a:r>
            <a:r>
              <a:rPr lang="zh-CN" altLang="en-US" sz="1530" u="sng" kern="0" dirty="0" smtClean="0">
                <a:solidFill>
                  <a:srgbClr val="000000"/>
                </a:solidFill>
                <a:latin typeface="Times New Roman" panose="02020603050405020304" pitchFamily="65" charset="-122"/>
                <a:ea typeface="宋体" panose="02010600030101010101" pitchFamily="2" charset="-122"/>
              </a:rPr>
              <a:t>筚路蓝缕</a:t>
            </a:r>
            <a:r>
              <a:rPr lang="zh-CN" altLang="en-US" sz="1530" kern="0" dirty="0" smtClean="0">
                <a:solidFill>
                  <a:srgbClr val="000000"/>
                </a:solidFill>
                <a:latin typeface="Times New Roman" panose="02020603050405020304" pitchFamily="65" charset="-122"/>
                <a:ea typeface="宋体" panose="02010600030101010101" pitchFamily="2" charset="-122"/>
              </a:rPr>
              <a:t>的感人形象一直深深印在人们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的记忆中。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④这次会谈并没有其他人员参加,他们两个人又都一直</a:t>
            </a:r>
            <a:r>
              <a:rPr lang="zh-CN" altLang="en-US" sz="1530" u="sng" kern="0" dirty="0" smtClean="0">
                <a:solidFill>
                  <a:srgbClr val="000000"/>
                </a:solidFill>
                <a:latin typeface="Times New Roman" panose="02020603050405020304" pitchFamily="65" charset="-122"/>
                <a:ea typeface="宋体" panose="02010600030101010101" pitchFamily="2" charset="-122"/>
              </a:rPr>
              <a:t>讳莫如深</a:t>
            </a:r>
            <a:r>
              <a:rPr lang="zh-CN" altLang="en-US" sz="1530" kern="0" dirty="0" smtClean="0">
                <a:solidFill>
                  <a:srgbClr val="000000"/>
                </a:solidFill>
                <a:latin typeface="Times New Roman" panose="02020603050405020304" pitchFamily="65" charset="-122"/>
                <a:ea typeface="宋体" panose="02010600030101010101" pitchFamily="2" charset="-122"/>
              </a:rPr>
              <a:t>,所以会谈内容就成为一个难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解之谜。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⑤正在悠闲散步的外科主任王教授,突然接到护士电话说有个病人情况危急,他立刻</a:t>
            </a:r>
            <a:r>
              <a:rPr lang="zh-CN" altLang="en-US" sz="1530" u="sng" kern="0" dirty="0" smtClean="0">
                <a:solidFill>
                  <a:srgbClr val="000000"/>
                </a:solidFill>
                <a:latin typeface="Times New Roman" panose="02020603050405020304" pitchFamily="65" charset="-122"/>
                <a:ea typeface="宋体" panose="02010600030101010101" pitchFamily="2" charset="-122"/>
              </a:rPr>
              <a:t>安步当车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向医院跑去。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⑥从用字之讲究可以看出,这首诗的作者</a:t>
            </a:r>
            <a:r>
              <a:rPr lang="zh-CN" altLang="en-US" sz="1530" u="sng" kern="0" dirty="0" smtClean="0">
                <a:solidFill>
                  <a:srgbClr val="000000"/>
                </a:solidFill>
                <a:latin typeface="Times New Roman" panose="02020603050405020304" pitchFamily="65" charset="-122"/>
                <a:ea typeface="宋体" panose="02010600030101010101" pitchFamily="2" charset="-122"/>
              </a:rPr>
              <a:t>苦心孤诣</a:t>
            </a:r>
            <a:r>
              <a:rPr lang="zh-CN" altLang="en-US" sz="1530" kern="0" dirty="0" smtClean="0">
                <a:solidFill>
                  <a:srgbClr val="000000"/>
                </a:solidFill>
                <a:latin typeface="Times New Roman" panose="02020603050405020304" pitchFamily="65" charset="-122"/>
                <a:ea typeface="宋体" panose="02010600030101010101" pitchFamily="2" charset="-122"/>
              </a:rPr>
              <a:t>,要在这有限的篇幅中营造出一种深邃幽远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的意境。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A.①②⑤　　　B.①④⑥　　　C.②③⑤　　　D.③④⑥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①目不交睫:形容夜间不睡觉或睡不着觉。原句是说布景快速变幻,眼睛看不过来,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应该用“目不暇接”。②厝火积薪:把火放在柴堆下面,比喻潜伏着很大的危险。原句的意思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是要事先做好准备,该词词义与原句要表达的意思不符。③筚路蓝缕:《左传》中有“筚路蓝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缕,以启山林”,意思是说驾着柴车,穿着破旧的衣服去开辟山林。形容创业的艰苦。原句中航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空领域的拓荒者创业时应该是艰苦的,所以此成语运用恰当。④讳莫如深:紧紧隐瞒。原句中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的会谈只有他们两个人参加,会谈内容又成了难解之谜,所以应该是他们两人不透露会谈内容,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所以此成语运用恰当。⑤安步当车:慢慢地步行,就当作是坐车。原句病人情况危急,应该急急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忙忙地向医院跑去,“安步当车”的意思与原句句意不符。⑥苦心孤诣:费尽心思钻研或经营,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达到别人达不到的境地。原句是说作者要在有限的篇幅中营造出深邃幽远的意境,故此成语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运用恰当。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13.(2016课标全国Ⅲ,13)下列各句中加点成语的使用,全都正确的一项是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①这块神奇的土地上,既有</a:t>
            </a:r>
            <a:r>
              <a:rPr lang="zh-CN" altLang="en-US" sz="1530" u="sng" kern="0" dirty="0" smtClean="0">
                <a:solidFill>
                  <a:srgbClr val="000000"/>
                </a:solidFill>
                <a:latin typeface="Times New Roman" panose="02020603050405020304" pitchFamily="65" charset="-122"/>
                <a:ea typeface="宋体" panose="02010600030101010101" pitchFamily="2" charset="-122"/>
              </a:rPr>
              <a:t>浩如烟海</a:t>
            </a:r>
            <a:r>
              <a:rPr lang="zh-CN" altLang="en-US" sz="1530" kern="0" dirty="0" smtClean="0">
                <a:solidFill>
                  <a:srgbClr val="000000"/>
                </a:solidFill>
                <a:latin typeface="Times New Roman" panose="02020603050405020304" pitchFamily="65" charset="-122"/>
                <a:ea typeface="宋体" panose="02010600030101010101" pitchFamily="2" charset="-122"/>
              </a:rPr>
              <a:t>的传统文化典籍,也有丰富多彩的民俗文化和各种流派的</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现代艺术,这些都深深吸引着前来参观的外国友人。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②今年的元宵晚会上,著名豫剧演员小香玉将《谁说女子不如男》唱得字正腔圆、声情并茂,</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令观众</a:t>
            </a:r>
            <a:r>
              <a:rPr lang="zh-CN" altLang="en-US" sz="1530" u="sng" kern="0" dirty="0" smtClean="0">
                <a:solidFill>
                  <a:srgbClr val="000000"/>
                </a:solidFill>
                <a:latin typeface="Times New Roman" panose="02020603050405020304" pitchFamily="65" charset="-122"/>
                <a:ea typeface="宋体" panose="02010600030101010101" pitchFamily="2" charset="-122"/>
              </a:rPr>
              <a:t>刮目相看</a:t>
            </a:r>
            <a:r>
              <a:rPr lang="zh-CN" altLang="en-US" sz="1530" kern="0" dirty="0" smtClean="0">
                <a:solidFill>
                  <a:srgbClr val="000000"/>
                </a:solidFill>
                <a:latin typeface="Times New Roman" panose="02020603050405020304" pitchFamily="65" charset="-122"/>
                <a:ea typeface="宋体" panose="02010600030101010101" pitchFamily="2" charset="-122"/>
              </a:rPr>
              <a:t>、赞叹不已。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③最近出版的长篇小说《雪莲花开》通过对藏族姑娘卓玛的人生历程的叙述,表现了她鲜明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的民族性格和</a:t>
            </a:r>
            <a:r>
              <a:rPr lang="zh-CN" altLang="en-US" sz="1530" u="sng" kern="0" dirty="0" smtClean="0">
                <a:solidFill>
                  <a:srgbClr val="000000"/>
                </a:solidFill>
                <a:latin typeface="Times New Roman" panose="02020603050405020304" pitchFamily="65" charset="-122"/>
                <a:ea typeface="宋体" panose="02010600030101010101" pitchFamily="2" charset="-122"/>
              </a:rPr>
              <a:t>一言九鼎</a:t>
            </a:r>
            <a:r>
              <a:rPr lang="zh-CN" altLang="en-US" sz="1530" kern="0" dirty="0" smtClean="0">
                <a:solidFill>
                  <a:srgbClr val="000000"/>
                </a:solidFill>
                <a:latin typeface="Times New Roman" panose="02020603050405020304" pitchFamily="65" charset="-122"/>
                <a:ea typeface="宋体" panose="02010600030101010101" pitchFamily="2" charset="-122"/>
              </a:rPr>
              <a:t>的诚信精神。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④经过周密的调查,公安人员终于掌握了在逃人员的行踪,然后兵分三路</a:t>
            </a:r>
            <a:r>
              <a:rPr lang="zh-CN" altLang="en-US" sz="1530" u="sng" kern="0" dirty="0" smtClean="0">
                <a:solidFill>
                  <a:srgbClr val="000000"/>
                </a:solidFill>
                <a:latin typeface="Times New Roman" panose="02020603050405020304" pitchFamily="65" charset="-122"/>
                <a:ea typeface="宋体" panose="02010600030101010101" pitchFamily="2" charset="-122"/>
              </a:rPr>
              <a:t>按图索骥</a:t>
            </a:r>
            <a:r>
              <a:rPr lang="zh-CN" altLang="en-US" sz="1530" kern="0" dirty="0" smtClean="0">
                <a:solidFill>
                  <a:srgbClr val="000000"/>
                </a:solidFill>
                <a:latin typeface="Times New Roman" panose="02020603050405020304" pitchFamily="65" charset="-122"/>
                <a:ea typeface="宋体" panose="02010600030101010101" pitchFamily="2" charset="-122"/>
              </a:rPr>
              <a:t>,一举将他们</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全都缉拿归案。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⑤这几幅书法作品</a:t>
            </a:r>
            <a:r>
              <a:rPr lang="zh-CN" altLang="en-US" sz="1530" u="sng" kern="0" dirty="0" smtClean="0">
                <a:solidFill>
                  <a:srgbClr val="000000"/>
                </a:solidFill>
                <a:latin typeface="Times New Roman" panose="02020603050405020304" pitchFamily="65" charset="-122"/>
                <a:ea typeface="宋体" panose="02010600030101010101" pitchFamily="2" charset="-122"/>
              </a:rPr>
              <a:t>笔走龙蛇</a:t>
            </a:r>
            <a:r>
              <a:rPr lang="zh-CN" altLang="en-US" sz="1530" kern="0" dirty="0" smtClean="0">
                <a:solidFill>
                  <a:srgbClr val="000000"/>
                </a:solidFill>
                <a:latin typeface="Times New Roman" panose="02020603050405020304" pitchFamily="65" charset="-122"/>
                <a:ea typeface="宋体" panose="02010600030101010101" pitchFamily="2" charset="-122"/>
              </a:rPr>
              <a:t>、流畅飘逸,在本次春季拍卖会上甫一亮相,就引起了国内外藏家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的极大兴趣。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⑥天寒地冻、滴水成冰的季节终于过去,春天在大家的盼望中姗姗而来,到处都</a:t>
            </a:r>
            <a:r>
              <a:rPr lang="zh-CN" altLang="en-US" sz="1530" u="sng" kern="0" dirty="0" smtClean="0">
                <a:solidFill>
                  <a:srgbClr val="000000"/>
                </a:solidFill>
                <a:latin typeface="Times New Roman" panose="02020603050405020304" pitchFamily="65" charset="-122"/>
                <a:ea typeface="宋体" panose="02010600030101010101" pitchFamily="2" charset="-122"/>
              </a:rPr>
              <a:t>涣然冰释</a:t>
            </a:r>
            <a:r>
              <a:rPr lang="zh-CN" altLang="en-US" sz="1530" kern="0" dirty="0" smtClean="0">
                <a:solidFill>
                  <a:srgbClr val="000000"/>
                </a:solidFill>
                <a:latin typeface="Times New Roman" panose="02020603050405020304" pitchFamily="65" charset="-122"/>
                <a:ea typeface="宋体" panose="02010600030101010101" pitchFamily="2" charset="-122"/>
              </a:rPr>
              <a:t>,生机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勃勃。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A.①②④　　B.①④⑤　　C.②③⑥　　D.③⑤⑥</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5738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①“浩如烟海”指文献、资料等非常丰富,在此形容文化典籍恰当。②“刮目相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看”指用新的眼光来看待。本句中并未提到观众以前的看法,也就无所谓新的眼光,所以此处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使用不当。③“一言九鼎”指一句话的分量像九鼎那样重,形容所说的话分量很重,作用很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大。本句中用来形容诚信精神不当。④“按图索骥”指按照图像寻找好马,比喻按照死规矩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机械、呆板地做事,也泛指按照线索寻找目标。本句用的是后一个意思。⑤“笔走龙蛇”指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书法笔势雄健活泼。符合本句语境。⑥“涣然冰释”指嫌隙、疑虑、误会等完全消除。这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个成语现在只用其比喻义,本句误用了其字面意义。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本题考查正确使用词语(包括熟语)的能力,能力层级为E。在辨析成语(熟</a:t>
            </a:r>
            <a:endParaRPr lang="zh-CN" altLang="en-US" dirty="0"/>
          </a:p>
          <a:p>
            <a:pPr marL="0" indent="0" eaLnBrk="0" latinLnBrk="1" hangingPunct="0">
              <a:lnSpc>
                <a:spcPct val="150000"/>
              </a:lnSpc>
              <a:spcBef>
                <a:spcPts val="215"/>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语)时要注意区分词语的字面义、比喻义及引申义,考虑词语使用的具体语境。另外解答本类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考查多个词语使用的题目时可以先寻找明显误用的词语,适当采用排除法,提高做题效率。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14.(2016课标全国Ⅲ,15)填入下面文段空白处的词语,最恰当的一组是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有的人在填报高考志愿时选报热门专业,理由是能学以致用,</a:t>
            </a:r>
            <a:r>
              <a:rPr lang="zh-CN" altLang="en-US" sz="1530" u="sng" kern="0" dirty="0" smtClean="0">
                <a:solidFill>
                  <a:srgbClr val="000000"/>
                </a:solidFill>
                <a:latin typeface="Times New Roman" panose="02020603050405020304" pitchFamily="65" charset="-122"/>
                <a:ea typeface="宋体" panose="02010600030101010101" pitchFamily="2" charset="-122"/>
              </a:rPr>
              <a:t>　①    </a:t>
            </a:r>
            <a:r>
              <a:rPr lang="zh-CN" altLang="en-US" sz="1530" kern="0" dirty="0" smtClean="0">
                <a:solidFill>
                  <a:srgbClr val="000000"/>
                </a:solidFill>
                <a:latin typeface="Times New Roman" panose="02020603050405020304" pitchFamily="65" charset="-122"/>
                <a:ea typeface="宋体" panose="02010600030101010101" pitchFamily="2" charset="-122"/>
              </a:rPr>
              <a:t>是一种误解。学以致用的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真正含义是将学到的知识用于实践,</a:t>
            </a:r>
            <a:r>
              <a:rPr lang="zh-CN" altLang="en-US" sz="1530" u="sng" kern="0" dirty="0" smtClean="0">
                <a:solidFill>
                  <a:srgbClr val="000000"/>
                </a:solidFill>
                <a:latin typeface="Times New Roman" panose="02020603050405020304" pitchFamily="65" charset="-122"/>
                <a:ea typeface="宋体" panose="02010600030101010101" pitchFamily="2" charset="-122"/>
              </a:rPr>
              <a:t>　②    </a:t>
            </a:r>
            <a:r>
              <a:rPr lang="zh-CN" altLang="en-US" sz="1530" kern="0" dirty="0" smtClean="0">
                <a:solidFill>
                  <a:srgbClr val="000000"/>
                </a:solidFill>
                <a:latin typeface="Times New Roman" panose="02020603050405020304" pitchFamily="65" charset="-122"/>
                <a:ea typeface="宋体" panose="02010600030101010101" pitchFamily="2" charset="-122"/>
              </a:rPr>
              <a:t>不是看什么东西有用才决定去学。屏弃功利性</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③    </a:t>
            </a:r>
            <a:r>
              <a:rPr lang="zh-CN" altLang="en-US" sz="1530" kern="0" dirty="0" smtClean="0">
                <a:solidFill>
                  <a:srgbClr val="000000"/>
                </a:solidFill>
                <a:latin typeface="Times New Roman" panose="02020603050405020304" pitchFamily="65" charset="-122"/>
                <a:ea typeface="宋体" panose="02010600030101010101" pitchFamily="2" charset="-122"/>
              </a:rPr>
              <a:t>使人抱着乐观的态度去学习;</a:t>
            </a:r>
            <a:r>
              <a:rPr lang="zh-CN" altLang="en-US" sz="1530" u="sng" kern="0" dirty="0" smtClean="0">
                <a:solidFill>
                  <a:srgbClr val="000000"/>
                </a:solidFill>
                <a:latin typeface="Times New Roman" panose="02020603050405020304" pitchFamily="65" charset="-122"/>
                <a:ea typeface="宋体" panose="02010600030101010101" pitchFamily="2" charset="-122"/>
              </a:rPr>
              <a:t>　④    </a:t>
            </a:r>
            <a:r>
              <a:rPr lang="zh-CN" altLang="en-US" sz="1530" kern="0" dirty="0" smtClean="0">
                <a:solidFill>
                  <a:srgbClr val="000000"/>
                </a:solidFill>
                <a:latin typeface="Times New Roman" panose="02020603050405020304" pitchFamily="65" charset="-122"/>
                <a:ea typeface="宋体" panose="02010600030101010101" pitchFamily="2" charset="-122"/>
              </a:rPr>
              <a:t>有用才去学习会使人产生心理负担,</a:t>
            </a:r>
            <a:r>
              <a:rPr lang="zh-CN" altLang="en-US" sz="1530" u="sng" kern="0" dirty="0" smtClean="0">
                <a:solidFill>
                  <a:srgbClr val="000000"/>
                </a:solidFill>
                <a:latin typeface="Times New Roman" panose="02020603050405020304" pitchFamily="65" charset="-122"/>
                <a:ea typeface="宋体" panose="02010600030101010101" pitchFamily="2" charset="-122"/>
              </a:rPr>
              <a:t>　⑤    </a:t>
            </a:r>
            <a:r>
              <a:rPr lang="zh-CN" altLang="en-US" sz="1530" kern="0" dirty="0" smtClean="0">
                <a:solidFill>
                  <a:srgbClr val="000000"/>
                </a:solidFill>
                <a:latin typeface="Times New Roman" panose="02020603050405020304" pitchFamily="65" charset="-122"/>
                <a:ea typeface="宋体" panose="02010600030101010101" pitchFamily="2" charset="-122"/>
              </a:rPr>
              <a:t>总要担心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以后会不会真的有用。抱着功利之心去挑选专业,往往会牺牲自己真正的兴趣,</a:t>
            </a:r>
            <a:r>
              <a:rPr lang="zh-CN" altLang="en-US" sz="1530" u="sng" kern="0" dirty="0" smtClean="0">
                <a:solidFill>
                  <a:srgbClr val="000000"/>
                </a:solidFill>
                <a:latin typeface="Times New Roman" panose="02020603050405020304" pitchFamily="65" charset="-122"/>
                <a:ea typeface="宋体" panose="02010600030101010101" pitchFamily="2" charset="-122"/>
              </a:rPr>
              <a:t>　⑥    </a:t>
            </a:r>
            <a:r>
              <a:rPr lang="zh-CN" altLang="en-US" sz="1530" kern="0" dirty="0" smtClean="0">
                <a:solidFill>
                  <a:srgbClr val="000000"/>
                </a:solidFill>
                <a:latin typeface="Times New Roman" panose="02020603050405020304" pitchFamily="65" charset="-122"/>
                <a:ea typeface="宋体" panose="02010600030101010101" pitchFamily="2" charset="-122"/>
              </a:rPr>
              <a:t>毕业后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谋到了不错的职位,也不一定就工作得很开心。</a:t>
            </a:r>
            <a:endParaRPr lang="zh-CN" altLang="en-US" dirty="0"/>
          </a:p>
        </p:txBody>
      </p:sp>
      <p:graphicFrame>
        <p:nvGraphicFramePr>
          <p:cNvPr id="3" name="表格 2"/>
          <p:cNvGraphicFramePr>
            <a:graphicFrameLocks noGrp="1"/>
          </p:cNvGraphicFramePr>
          <p:nvPr/>
        </p:nvGraphicFramePr>
        <p:xfrm>
          <a:off x="539750" y="3348831"/>
          <a:ext cx="7739998" cy="2171700"/>
        </p:xfrm>
        <a:graphic>
          <a:graphicData uri="http://schemas.openxmlformats.org/drawingml/2006/table">
            <a:tbl>
              <a:tblPr/>
              <a:tblGrid>
                <a:gridCol w="1105714"/>
                <a:gridCol w="1105714"/>
                <a:gridCol w="1105714"/>
                <a:gridCol w="1105714"/>
                <a:gridCol w="1105714"/>
                <a:gridCol w="1105714"/>
                <a:gridCol w="1105714"/>
              </a:tblGrid>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 </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①</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②</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③</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④</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⑤</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⑥</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A</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其实这</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而</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要</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确定</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所以</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B</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这其实</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能</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认为</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因为</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即使</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C</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实际上</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却</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会</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可能</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就是</a:t>
                      </a:r>
                    </a:p>
                  </a:txBody>
                  <a:tcPr marL="45720" marR="45720"/>
                </a:tc>
              </a:tr>
              <a:tr h="37332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D</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这</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当然</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就是</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如果</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a:t>
                      </a: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虽然</a:t>
                      </a:r>
                    </a:p>
                  </a:txBody>
                  <a:tcPr marL="45720" marR="4572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B　①处所填内容中需要有一个指示代词,用来指代前面内容、充当主语,而C项的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“实际上”缺少主语,所以可排除C项;②处前后是并列关系,而D项“当然”表示对前文的认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可推理,所以可以排除D项;③处所在分句意在点明“屏弃功利性”的作用,而A项的“要”则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使该分句指向了“屏弃功利性”的目的,故不当;④处表示一种主观的认识,故用表示主观态度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的“认为”较好;⑤处前后有明显的因果关系,而且是前果后因,故只能用“因为”;⑥处表示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假设关系,不能用“即使”。综合以上分析即可得出答案。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15.(2015课标全国Ⅰ,13)依次填入下列各句横线处的成语,最恰当的一组是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①这正是经验丰富的主教练在战术安排上的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之处:下半场比赛中想方设法消耗对方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主力队员的体力,终于扭转劣势,赢得比赛。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②经过几天的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,又和病人家属作了充分沟通,吴医生最终否定了治疗小组提出的保守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治疗方案,决定尽快为病人进行肺部手术。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③早在上个世纪末,当地决策者就</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,提出了从单一的小农业向大农业转移的战略措施,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于是一个个生态经济园区应运而生。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A.老谋深算　深谋远虑　深思熟虑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B.老谋深算　深思熟虑　深谋远虑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C.深思熟虑　老谋深算　深谋远虑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D.深谋远虑　深思熟虑　老谋深算</a:t>
            </a:r>
            <a:endParaRPr lang="zh-CN" altLang="en-US" dirty="0"/>
          </a:p>
        </p:txBody>
      </p:sp>
      <p:sp>
        <p:nvSpPr>
          <p:cNvPr id="3" name="TextBox 2"/>
          <p:cNvSpPr txBox="1"/>
          <p:nvPr/>
        </p:nvSpPr>
        <p:spPr>
          <a:xfrm>
            <a:off x="539750" y="499190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①老谋深算:周密的筹划、深远的打算。形容人办事精明老练。侧重做事老练、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有经验。②深思熟虑:深入细致地考虑。强调思考细致。③深谋远虑:周密地计划,往长远里考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虑。侧重考虑长远。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16.(2015天津,3)依次填入下面语段横线处的词语,最恰当的一组是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散文能够真正地见出一位作家的个性和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。阅读散文,我们能体味到鲁迅的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冰心的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,梁实秋的幽默机智,丰子恺的清雅淡泊。“情”是散文的命脉和灵魂,对于散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文的“情”来说,真挚</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A.情趣　　冷峻深沉　　温和娴雅　　至关重要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B.情趣　　冷峭阴沉　　冲淡平和　　至关重要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C.情调　　冷峭阴沉　　温和娴雅　　举足轻重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D.情调　　冷峻深沉　　冲淡平和　　举足轻重</a:t>
            </a:r>
            <a:endParaRPr lang="zh-CN" altLang="en-US" dirty="0"/>
          </a:p>
        </p:txBody>
      </p:sp>
      <p:sp>
        <p:nvSpPr>
          <p:cNvPr id="3" name="TextBox 2"/>
          <p:cNvSpPr txBox="1"/>
          <p:nvPr/>
        </p:nvSpPr>
        <p:spPr>
          <a:xfrm>
            <a:off x="539750" y="3991773"/>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①情趣:性情志趣,情调趣味。情调:思想感情所表现出来的格调;事物所具有的能引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起人的各种不同感情的性质。从语境看,“情趣”合适。②冷峻深沉:沉着严肃。冷峭阴沉:态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度严峻,话语尖刻,脸色不好。“冷峻深沉”更符合语境。③温和娴雅:(性情、态度、言语等)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不严厉,不粗暴,举止文雅。冲淡平和:平淡温和。从语境看,“温和娴雅”更能代表冰心散文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的特点。④至关重要:非常重要。举足轻重:所处地位重要,一举一动都关系到全局。“至关重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要”更符合语境。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2.(2017浙江,2)阅读下面的文字,回答问题。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有人曾将人工智能与人类之间存在的微妙关系,称为“智慧争夺战”。也是在这个意义上,欧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洲</a:t>
            </a:r>
            <a:r>
              <a:rPr lang="zh-CN" altLang="en-US" sz="1530" u="sng" kern="0" dirty="0" smtClean="0">
                <a:solidFill>
                  <a:srgbClr val="000000"/>
                </a:solidFill>
                <a:latin typeface="Times New Roman" panose="02020603050405020304" pitchFamily="65" charset="-122"/>
                <a:ea typeface="宋体" panose="02010600030101010101" pitchFamily="2" charset="-122"/>
              </a:rPr>
              <a:t>开启</a:t>
            </a:r>
            <a:r>
              <a:rPr lang="zh-CN" altLang="en-US" sz="1530" kern="0" dirty="0" smtClean="0">
                <a:solidFill>
                  <a:srgbClr val="000000"/>
                </a:solidFill>
                <a:latin typeface="Times New Roman" panose="02020603050405020304" pitchFamily="65" charset="-122"/>
                <a:ea typeface="宋体" panose="02010600030101010101" pitchFamily="2" charset="-122"/>
              </a:rPr>
              <a:t>了“人脑项目”,集神经科学、医学和计算机等多领域为一体,试图从科学高地上把握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技术。这种“智慧竞争”不只是人类脑科学研究的自我赶超,更包括心理与情绪在内的自我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认知。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让这场智能革命惠及所有的人群,使得人人可以享受智能的红利,这是时代</a:t>
            </a:r>
            <a:r>
              <a:rPr lang="zh-CN" altLang="en-US" sz="1530" u="sng" kern="0" dirty="0" smtClean="0">
                <a:solidFill>
                  <a:srgbClr val="000000"/>
                </a:solidFill>
                <a:latin typeface="Times New Roman" panose="02020603050405020304" pitchFamily="65" charset="-122"/>
                <a:ea typeface="宋体" panose="02010600030101010101" pitchFamily="2" charset="-122"/>
              </a:rPr>
              <a:t>付与</a:t>
            </a:r>
            <a:r>
              <a:rPr lang="zh-CN" altLang="en-US" sz="1530" kern="0" dirty="0" smtClean="0">
                <a:solidFill>
                  <a:srgbClr val="000000"/>
                </a:solidFill>
                <a:latin typeface="Times New Roman" panose="02020603050405020304" pitchFamily="65" charset="-122"/>
                <a:ea typeface="宋体" panose="02010600030101010101" pitchFamily="2" charset="-122"/>
              </a:rPr>
              <a:t>我们的使命。</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不管</a:t>
            </a:r>
            <a:r>
              <a:rPr lang="zh-CN" altLang="en-US" sz="1530" kern="0" dirty="0" smtClean="0">
                <a:solidFill>
                  <a:srgbClr val="000000"/>
                </a:solidFill>
                <a:latin typeface="Times New Roman" panose="02020603050405020304" pitchFamily="65" charset="-122"/>
                <a:ea typeface="宋体" panose="02010600030101010101" pitchFamily="2" charset="-122"/>
              </a:rPr>
              <a:t>达到临界值、超过人类智能总和的“奇点时刻”能否到来,我们都应当从智慧的延伸中,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努力升华那</a:t>
            </a:r>
            <a:r>
              <a:rPr lang="zh-CN" altLang="en-US" sz="1530" u="sng" kern="0" dirty="0" smtClean="0">
                <a:solidFill>
                  <a:srgbClr val="000000"/>
                </a:solidFill>
                <a:latin typeface="Times New Roman" panose="02020603050405020304" pitchFamily="65" charset="-122"/>
                <a:ea typeface="宋体" panose="02010600030101010101" pitchFamily="2" charset="-122"/>
              </a:rPr>
              <a:t>独一无二</a:t>
            </a:r>
            <a:r>
              <a:rPr lang="zh-CN" altLang="en-US" sz="1530" kern="0" dirty="0" smtClean="0">
                <a:solidFill>
                  <a:srgbClr val="000000"/>
                </a:solidFill>
                <a:latin typeface="Times New Roman" panose="02020603050405020304" pitchFamily="65" charset="-122"/>
                <a:ea typeface="宋体" panose="02010600030101010101" pitchFamily="2" charset="-122"/>
              </a:rPr>
              <a:t>的想象与思考、理性与善良。这或许才是人类认识自己、激发潜力的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关键所在。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文段中加点的词,运用</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A.开启　　B.付与　　C.不管　　D.独一无二</a:t>
            </a:r>
            <a:endParaRPr lang="zh-CN" altLang="en-US" dirty="0"/>
          </a:p>
        </p:txBody>
      </p:sp>
      <p:sp>
        <p:nvSpPr>
          <p:cNvPr id="3" name="TextBox 2"/>
          <p:cNvSpPr txBox="1"/>
          <p:nvPr/>
        </p:nvSpPr>
        <p:spPr>
          <a:xfrm>
            <a:off x="539750" y="504061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本题考查词语(包括熟语)的理解和正确使用能力。“付与”应为“赋予”。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17.(2015江苏,1)在下面一段话空缺处依次填入词语,最恰当的一组是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书是整个人类的记忆。没有书,也许历史还在混沌未开的蒙昧中</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。读书,让绵延的时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光穿越我们的身体,让几千年来</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的智慧在我们每一个人的血液里汩汩流淌。读书,不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仅需要</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的精神,还需要懂得快慢精粗之分。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A.徘徊　积聚　宵衣旰食　　B.徘徊　积淀　废寝忘食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C.踟蹰　积淀　宵衣旰食　　D.踟蹰　积聚　废寝忘食</a:t>
            </a:r>
            <a:endParaRPr lang="zh-CN" altLang="en-US" dirty="0"/>
          </a:p>
        </p:txBody>
      </p:sp>
      <p:sp>
        <p:nvSpPr>
          <p:cNvPr id="3" name="TextBox 2"/>
          <p:cNvSpPr txBox="1"/>
          <p:nvPr/>
        </p:nvSpPr>
        <p:spPr>
          <a:xfrm>
            <a:off x="539750" y="327739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徘徊:在一个地方来回地走。踟蹰:心里迟疑,要走不走的样子。第一处横线所在句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突出没书时,历史处在混沌未开的状态的时间之久。根据语境,选择“徘徊”。积淀:积累沉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淀。积聚:(事物)逐渐聚集。据语境应选择“积淀”。宵衣旰食:天不亮就穿衣起来,天黑了才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吃饭,形容勤于政务。废寝忘食:顾不得睡觉和吃饭,形容非常专心努力。“废寝忘食”更符合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18.(2015安徽,16)下列各句中,加点的词语使用恰当的一句是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A.于敏院士在我国首颗氢弹的成功研制上功勋卓著,然而他淡泊名利,婉拒“氢弹之父”的称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号,其人品胸襟,令人</a:t>
            </a:r>
            <a:r>
              <a:rPr lang="zh-CN" altLang="en-US" sz="1530" u="sng" kern="0" dirty="0" smtClean="0">
                <a:solidFill>
                  <a:srgbClr val="000000"/>
                </a:solidFill>
                <a:latin typeface="Times New Roman" panose="02020603050405020304" pitchFamily="65" charset="-122"/>
                <a:ea typeface="宋体" panose="02010600030101010101" pitchFamily="2" charset="-122"/>
              </a:rPr>
              <a:t>高山仰止</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B.在东海舰队组织的此次实战演练中,我军的反水雷舰艇</a:t>
            </a:r>
            <a:r>
              <a:rPr lang="zh-CN" altLang="en-US" sz="1530" u="sng" kern="0" dirty="0" smtClean="0">
                <a:solidFill>
                  <a:srgbClr val="000000"/>
                </a:solidFill>
                <a:latin typeface="Times New Roman" panose="02020603050405020304" pitchFamily="65" charset="-122"/>
                <a:ea typeface="宋体" panose="02010600030101010101" pitchFamily="2" charset="-122"/>
              </a:rPr>
              <a:t>倾巢而出</a:t>
            </a:r>
            <a:r>
              <a:rPr lang="zh-CN" altLang="en-US" sz="1530" kern="0" dirty="0" smtClean="0">
                <a:solidFill>
                  <a:srgbClr val="000000"/>
                </a:solidFill>
                <a:latin typeface="Times New Roman" panose="02020603050405020304" pitchFamily="65" charset="-122"/>
                <a:ea typeface="宋体" panose="02010600030101010101" pitchFamily="2" charset="-122"/>
              </a:rPr>
              <a:t>,成功扫除了“敌军”在航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道上隐蔽布设的多枚新型水雷。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C.某些管理机构缺乏“大数据思维”,</a:t>
            </a:r>
            <a:r>
              <a:rPr lang="zh-CN" altLang="en-US" sz="1530" u="sng" kern="0" dirty="0" smtClean="0">
                <a:solidFill>
                  <a:srgbClr val="000000"/>
                </a:solidFill>
                <a:latin typeface="Times New Roman" panose="02020603050405020304" pitchFamily="65" charset="-122"/>
                <a:ea typeface="宋体" panose="02010600030101010101" pitchFamily="2" charset="-122"/>
              </a:rPr>
              <a:t>以邻为壑</a:t>
            </a:r>
            <a:r>
              <a:rPr lang="zh-CN" altLang="en-US" sz="1530" kern="0" dirty="0" smtClean="0">
                <a:solidFill>
                  <a:srgbClr val="000000"/>
                </a:solidFill>
                <a:latin typeface="Times New Roman" panose="02020603050405020304" pitchFamily="65" charset="-122"/>
                <a:ea typeface="宋体" panose="02010600030101010101" pitchFamily="2" charset="-122"/>
              </a:rPr>
              <a:t>,不与相关机构共享信息资源,公共数据中心的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建设将有助于改变这种状况。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D.现代舞剧《十面埋伏》,以其色彩浓重的舞台背景、风格鲜明的京剧音乐以及</a:t>
            </a:r>
            <a:r>
              <a:rPr lang="zh-CN" altLang="en-US" sz="1530" u="sng" kern="0" dirty="0" smtClean="0">
                <a:solidFill>
                  <a:srgbClr val="000000"/>
                </a:solidFill>
                <a:latin typeface="Times New Roman" panose="02020603050405020304" pitchFamily="65" charset="-122"/>
                <a:ea typeface="宋体" panose="02010600030101010101" pitchFamily="2" charset="-122"/>
              </a:rPr>
              <a:t>刚柔相济</a:t>
            </a:r>
            <a:r>
              <a:rPr lang="zh-CN" altLang="en-US" sz="1530" kern="0" dirty="0" smtClean="0">
                <a:solidFill>
                  <a:srgbClr val="000000"/>
                </a:solidFill>
                <a:latin typeface="Times New Roman" panose="02020603050405020304" pitchFamily="65" charset="-122"/>
                <a:ea typeface="宋体" panose="02010600030101010101" pitchFamily="2" charset="-122"/>
              </a:rPr>
              <a:t>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舞者形体,一举征服了现场观众。</a:t>
            </a:r>
            <a:endParaRPr lang="zh-CN" altLang="en-US" dirty="0"/>
          </a:p>
        </p:txBody>
      </p:sp>
      <p:sp>
        <p:nvSpPr>
          <p:cNvPr id="3" name="TextBox 2"/>
          <p:cNvSpPr txBox="1"/>
          <p:nvPr/>
        </p:nvSpPr>
        <p:spPr>
          <a:xfrm>
            <a:off x="539750" y="434896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A.高山仰止:像仰望高山那样,对伟大的人物表示仰慕和崇敬。使用正确。B.倾巢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而出:出动全部力量(多含贬义)。褒贬不当。C.以邻为壑:拿邻国当作大水坑,把本国洪水排泄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到那里去,比喻把灾祸推给别人。不合语境。D.刚柔相济:刚强的和柔和的互相补充,使恰到好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处。多指为人处世,不能指“舞者形体”。使用对象错误。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19.(2015重庆,2)下列语句中,加点词语使用</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A.国家质检总局制定的《家用汽车产品修理、更换、退货责任规定》即日起开始</a:t>
            </a:r>
            <a:r>
              <a:rPr lang="zh-CN" altLang="en-US" sz="1530" u="sng" kern="0" dirty="0" smtClean="0">
                <a:solidFill>
                  <a:srgbClr val="000000"/>
                </a:solidFill>
                <a:latin typeface="Times New Roman" panose="02020603050405020304" pitchFamily="65" charset="-122"/>
                <a:ea typeface="宋体" panose="02010600030101010101" pitchFamily="2" charset="-122"/>
              </a:rPr>
              <a:t>施行</a:t>
            </a:r>
            <a:r>
              <a:rPr lang="zh-CN" altLang="en-US" sz="1530" kern="0" dirty="0" smtClean="0">
                <a:solidFill>
                  <a:srgbClr val="000000"/>
                </a:solidFill>
                <a:latin typeface="Times New Roman" panose="02020603050405020304" pitchFamily="65" charset="-122"/>
                <a:ea typeface="宋体" panose="02010600030101010101" pitchFamily="2" charset="-122"/>
              </a:rPr>
              <a:t>,值得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注意的是,该规定首次提出保修期不低于三年。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B.东方白鹳是一种体态优美的大型涉禽,其羽毛亮如白雪,腿脚鲜红艳丽,覆羽和飞羽黑中闪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亮。白、红、黑结合得如此</a:t>
            </a:r>
            <a:r>
              <a:rPr lang="zh-CN" altLang="en-US" sz="1530" u="sng" kern="0" dirty="0" smtClean="0">
                <a:solidFill>
                  <a:srgbClr val="000000"/>
                </a:solidFill>
                <a:latin typeface="Times New Roman" panose="02020603050405020304" pitchFamily="65" charset="-122"/>
                <a:ea typeface="宋体" panose="02010600030101010101" pitchFamily="2" charset="-122"/>
              </a:rPr>
              <a:t>高妙</a:t>
            </a:r>
            <a:r>
              <a:rPr lang="zh-CN" altLang="en-US" sz="1530" kern="0" dirty="0" smtClean="0">
                <a:solidFill>
                  <a:srgbClr val="000000"/>
                </a:solidFill>
                <a:latin typeface="Times New Roman" panose="02020603050405020304" pitchFamily="65" charset="-122"/>
                <a:ea typeface="宋体" panose="02010600030101010101" pitchFamily="2" charset="-122"/>
              </a:rPr>
              <a:t>,令人惊叹。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C.这些年来,随着人们接触的新事物越来越多,观念越来越开放,再加上经济水平的不断提高,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中国人的自驾游活动搞得</a:t>
            </a:r>
            <a:r>
              <a:rPr lang="zh-CN" altLang="en-US" sz="1530" u="sng" kern="0" dirty="0" smtClean="0">
                <a:solidFill>
                  <a:srgbClr val="000000"/>
                </a:solidFill>
                <a:latin typeface="Times New Roman" panose="02020603050405020304" pitchFamily="65" charset="-122"/>
                <a:ea typeface="宋体" panose="02010600030101010101" pitchFamily="2" charset="-122"/>
              </a:rPr>
              <a:t>风生水起</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D.重庆商品展示交易会今日在国博中心开幕,农产品展区众多商户在现场批发促销,副食品展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区买一送一等优惠活动也</a:t>
            </a:r>
            <a:r>
              <a:rPr lang="zh-CN" altLang="en-US" sz="1530" u="sng" kern="0" dirty="0" smtClean="0">
                <a:solidFill>
                  <a:srgbClr val="000000"/>
                </a:solidFill>
                <a:latin typeface="Times New Roman" panose="02020603050405020304" pitchFamily="65" charset="-122"/>
                <a:ea typeface="宋体" panose="02010600030101010101" pitchFamily="2" charset="-122"/>
              </a:rPr>
              <a:t>比比皆是</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39750" y="4277525"/>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A.施行:法令、规章等公布后从某时起发生效力;执行。B.高妙:高明巧妙。一般用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于人工作品,此处使用对象不当。C.风生水起:形容事情做得有生气,蓬勃兴旺。D.比比皆是: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到处都是。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20.(2015湖北,3)依次填入下列横线处的词语,最恰当的一组是(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研究伊始,该团队选取了华北、西北地区生产的几十种马铃薯进行分析</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,从营养成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、硬度等方面多次试验,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确定了适合加工马铃薯面条的两个品种。随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后,又从诸多面粉种类中试验选取了</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的小麦粉加以调试。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A.鉴别　　　色泽　　　终于　　　适量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B.鉴别　　　色彩　　　终于　　　适当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C.甄别　　　色泽　　　最终　　　适当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D.甄别　　　色彩　　　最终　　　适量</a:t>
            </a:r>
            <a:endParaRPr lang="zh-CN" altLang="en-US" dirty="0"/>
          </a:p>
        </p:txBody>
      </p:sp>
      <p:sp>
        <p:nvSpPr>
          <p:cNvPr id="3" name="TextBox 2"/>
          <p:cNvSpPr txBox="1"/>
          <p:nvPr/>
        </p:nvSpPr>
        <p:spPr>
          <a:xfrm>
            <a:off x="539750" y="3920335"/>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C　①甄别:审查辨别(优劣、真伪)。鉴别:辨别(真假好坏)。“鉴别”是对某一事物的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真假好坏进行辨别,“甄别”是从几种事物中分辨出哪个好哪个坏、哪个真哪个假。根据语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境,应选“甄别”。②色泽:颜色和光泽。色彩:颜色。根据语境,用“色泽”更全面、恰当。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③终于:表示经过较长过程最后出现某种情况(多用于希望达到的结果)。最终:最后,末了。试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验的最后结果用“最终”更合适。④适量:数量适宜。适当:合适,妥当。“从诸多面粉种类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中”选取合适的,应该用“适当”。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21.(2014广东,2)下面语段中画线的词语,使用</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与</a:t>
            </a:r>
            <a:r>
              <a:rPr lang="zh-CN" altLang="en-US" sz="1530" u="sng" kern="0" dirty="0" smtClean="0">
                <a:solidFill>
                  <a:srgbClr val="000000"/>
                </a:solidFill>
                <a:latin typeface="Times New Roman" panose="02020603050405020304" pitchFamily="65" charset="-122"/>
                <a:ea typeface="宋体" panose="02010600030101010101" pitchFamily="2" charset="-122"/>
              </a:rPr>
              <a:t>连篇累牍</a:t>
            </a:r>
            <a:r>
              <a:rPr lang="zh-CN" altLang="en-US" sz="1530" kern="0" dirty="0" smtClean="0">
                <a:solidFill>
                  <a:srgbClr val="000000"/>
                </a:solidFill>
                <a:latin typeface="Times New Roman" panose="02020603050405020304" pitchFamily="65" charset="-122"/>
                <a:ea typeface="宋体" panose="02010600030101010101" pitchFamily="2" charset="-122"/>
              </a:rPr>
              <a:t>的电视剧本身相比,剧中翻书的动作、人物的坐姿等,只是一些细节。然而,令专家</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如鲠在喉</a:t>
            </a:r>
            <a:r>
              <a:rPr lang="zh-CN" altLang="en-US" sz="1530" kern="0" dirty="0" smtClean="0">
                <a:solidFill>
                  <a:srgbClr val="000000"/>
                </a:solidFill>
                <a:latin typeface="Times New Roman" panose="02020603050405020304" pitchFamily="65" charset="-122"/>
                <a:ea typeface="宋体" panose="02010600030101010101" pitchFamily="2" charset="-122"/>
              </a:rPr>
              <a:t>、遭观众调侃的,正是其中与历史常识相冲突的文化“倒刺”。</a:t>
            </a:r>
            <a:r>
              <a:rPr lang="zh-CN" altLang="en-US" sz="1530" u="sng" kern="0" dirty="0" smtClean="0">
                <a:solidFill>
                  <a:srgbClr val="000000"/>
                </a:solidFill>
                <a:latin typeface="Times New Roman" panose="02020603050405020304" pitchFamily="65" charset="-122"/>
                <a:ea typeface="宋体" panose="02010600030101010101" pitchFamily="2" charset="-122"/>
              </a:rPr>
              <a:t>梳理</a:t>
            </a:r>
            <a:r>
              <a:rPr lang="zh-CN" altLang="en-US" sz="1530" kern="0" dirty="0" smtClean="0">
                <a:solidFill>
                  <a:srgbClr val="000000"/>
                </a:solidFill>
                <a:latin typeface="Times New Roman" panose="02020603050405020304" pitchFamily="65" charset="-122"/>
                <a:ea typeface="宋体" panose="02010600030101010101" pitchFamily="2" charset="-122"/>
              </a:rPr>
              <a:t>这些细节,无论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是将死后谥号、庙号当作生前名号,还是“早产”的线装书、字画、历史事件等,其中的知识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性错误都不难发现。只要多一些检查环节,多一些细节上的较真,在文化产品正式推向</a:t>
            </a:r>
            <a:r>
              <a:rPr lang="zh-CN" altLang="en-US" sz="1530" u="sng" kern="0" dirty="0" smtClean="0">
                <a:solidFill>
                  <a:srgbClr val="000000"/>
                </a:solidFill>
                <a:latin typeface="Times New Roman" panose="02020603050405020304" pitchFamily="65" charset="-122"/>
                <a:ea typeface="宋体" panose="02010600030101010101" pitchFamily="2" charset="-122"/>
              </a:rPr>
              <a:t>受众</a:t>
            </a:r>
            <a:r>
              <a:rPr lang="zh-CN" altLang="en-US" sz="1530" kern="0" dirty="0" smtClean="0">
                <a:solidFill>
                  <a:srgbClr val="000000"/>
                </a:solidFill>
                <a:latin typeface="Times New Roman" panose="02020603050405020304" pitchFamily="65" charset="-122"/>
                <a:ea typeface="宋体" panose="02010600030101010101" pitchFamily="2" charset="-122"/>
              </a:rPr>
              <a:t>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前做好知识核查,诸多类似笑话或许是可以避免的。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A.连篇累牍　　B.如鲠在喉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C.梳理　　D.受众</a:t>
            </a:r>
            <a:endParaRPr lang="zh-CN" altLang="en-US" dirty="0"/>
          </a:p>
        </p:txBody>
      </p:sp>
      <p:sp>
        <p:nvSpPr>
          <p:cNvPr id="3" name="TextBox 2"/>
          <p:cNvSpPr txBox="1"/>
          <p:nvPr/>
        </p:nvSpPr>
        <p:spPr>
          <a:xfrm>
            <a:off x="539750" y="392033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A.连篇累牍:形容叙述的篇幅过多、过长。这个成语一般用于文章,这里使用对象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错误。B.如鲠在喉:好像鱼刺卡在喉咙里,形容心里有话没有说出来,非常难受。C.梳理:比喻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对事物进行归类、分析,使有条理。D.受众:新闻媒体的传播对象和各种文化、艺术作品的接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受者,包括读者、听众和观众等。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22.(2014辽宁,13)下列各句中,加点的成语使用不恰当的一项是(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A.在全省经济发展座谈会上,李教授的讲话直击时弊,同时又颇具前瞻性,对于当前经济工作而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言,可谓</a:t>
            </a:r>
            <a:r>
              <a:rPr lang="zh-CN" altLang="en-US" sz="1530" u="sng" kern="0" dirty="0" smtClean="0">
                <a:solidFill>
                  <a:srgbClr val="000000"/>
                </a:solidFill>
                <a:latin typeface="Times New Roman" panose="02020603050405020304" pitchFamily="65" charset="-122"/>
                <a:ea typeface="宋体" panose="02010600030101010101" pitchFamily="2" charset="-122"/>
              </a:rPr>
              <a:t>空谷足音</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B.他对市场发展趋势</a:t>
            </a:r>
            <a:r>
              <a:rPr lang="zh-CN" altLang="en-US" sz="1530" u="sng" kern="0" dirty="0" smtClean="0">
                <a:solidFill>
                  <a:srgbClr val="000000"/>
                </a:solidFill>
                <a:latin typeface="Times New Roman" panose="02020603050405020304" pitchFamily="65" charset="-122"/>
                <a:ea typeface="宋体" panose="02010600030101010101" pitchFamily="2" charset="-122"/>
              </a:rPr>
              <a:t>洞若观火</a:t>
            </a:r>
            <a:r>
              <a:rPr lang="zh-CN" altLang="en-US" sz="1530" kern="0" dirty="0" smtClean="0">
                <a:solidFill>
                  <a:srgbClr val="000000"/>
                </a:solidFill>
                <a:latin typeface="Times New Roman" panose="02020603050405020304" pitchFamily="65" charset="-122"/>
                <a:ea typeface="宋体" panose="02010600030101010101" pitchFamily="2" charset="-122"/>
              </a:rPr>
              <a:t>,在市场竞争中游刃有余,这与他曾在国企和外企工作、后来又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自己创业的经历有关。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C.张先生在这所大学从事教学和研究工作三十余年,学问炉火纯青,性格</a:t>
            </a:r>
            <a:r>
              <a:rPr lang="zh-CN" altLang="en-US" sz="1530" u="sng" kern="0" dirty="0" smtClean="0">
                <a:solidFill>
                  <a:srgbClr val="000000"/>
                </a:solidFill>
                <a:latin typeface="Times New Roman" panose="02020603050405020304" pitchFamily="65" charset="-122"/>
                <a:ea typeface="宋体" panose="02010600030101010101" pitchFamily="2" charset="-122"/>
              </a:rPr>
              <a:t>外圆内方</a:t>
            </a:r>
            <a:r>
              <a:rPr lang="zh-CN" altLang="en-US" sz="1530" kern="0" dirty="0" smtClean="0">
                <a:solidFill>
                  <a:srgbClr val="000000"/>
                </a:solidFill>
                <a:latin typeface="Times New Roman" panose="02020603050405020304" pitchFamily="65" charset="-122"/>
                <a:ea typeface="宋体" panose="02010600030101010101" pitchFamily="2" charset="-122"/>
              </a:rPr>
              <a:t>,所以既受尊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重,又有很多朋友。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D.这位书法家书写作品,不管十几个字还是几十个字,都</a:t>
            </a:r>
            <a:r>
              <a:rPr lang="zh-CN" altLang="en-US" sz="1530" u="sng" kern="0" dirty="0" smtClean="0">
                <a:solidFill>
                  <a:srgbClr val="000000"/>
                </a:solidFill>
                <a:latin typeface="Times New Roman" panose="02020603050405020304" pitchFamily="65" charset="-122"/>
                <a:ea typeface="宋体" panose="02010600030101010101" pitchFamily="2" charset="-122"/>
              </a:rPr>
              <a:t>倚马可待</a:t>
            </a:r>
            <a:r>
              <a:rPr lang="zh-CN" altLang="en-US" sz="1530" kern="0" dirty="0" smtClean="0">
                <a:solidFill>
                  <a:srgbClr val="000000"/>
                </a:solidFill>
                <a:latin typeface="Times New Roman" panose="02020603050405020304" pitchFamily="65" charset="-122"/>
                <a:ea typeface="宋体" panose="02010600030101010101" pitchFamily="2" charset="-122"/>
              </a:rPr>
              <a:t>,一气呵成,并且字里行间显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示出令人振奋的豪情。</a:t>
            </a:r>
            <a:endParaRPr lang="zh-CN" altLang="en-US" dirty="0"/>
          </a:p>
        </p:txBody>
      </p:sp>
      <p:sp>
        <p:nvSpPr>
          <p:cNvPr id="3" name="TextBox 2"/>
          <p:cNvSpPr txBox="1"/>
          <p:nvPr/>
        </p:nvSpPr>
        <p:spPr>
          <a:xfrm>
            <a:off x="539750" y="426282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A.空谷足音:在空寂的山谷里听到人的脚步声,比喻难得的音信、言论或事物。B.</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洞若观火:形容看得清楚明白。C.外圆内方:指人外表随和,内心却很严正。D.倚马可待:形容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文思敏捷,写文章快。使用对象不当。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23.(2014山东,4)下列各句中,加点的成语使用正确的一项是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A.严冬的夜晚,凛冽的北风从后窗缝里灌进来,常常把人们从睡梦中冻醒,让人</a:t>
            </a:r>
            <a:r>
              <a:rPr lang="zh-CN" altLang="en-US" sz="1530" u="sng" kern="0" dirty="0" smtClean="0">
                <a:solidFill>
                  <a:srgbClr val="000000"/>
                </a:solidFill>
                <a:latin typeface="Times New Roman" panose="02020603050405020304" pitchFamily="65" charset="-122"/>
                <a:ea typeface="宋体" panose="02010600030101010101" pitchFamily="2" charset="-122"/>
              </a:rPr>
              <a:t>不寒而栗</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B.这次军事演习,蓝军一度处于劣势,他们在关键时刻</a:t>
            </a:r>
            <a:r>
              <a:rPr lang="zh-CN" altLang="en-US" sz="1530" u="sng" kern="0" dirty="0" smtClean="0">
                <a:solidFill>
                  <a:srgbClr val="000000"/>
                </a:solidFill>
                <a:latin typeface="Times New Roman" panose="02020603050405020304" pitchFamily="65" charset="-122"/>
                <a:ea typeface="宋体" panose="02010600030101010101" pitchFamily="2" charset="-122"/>
              </a:rPr>
              <a:t>反戈一击</a:t>
            </a:r>
            <a:r>
              <a:rPr lang="zh-CN" altLang="en-US" sz="1530" kern="0" dirty="0" smtClean="0">
                <a:solidFill>
                  <a:srgbClr val="000000"/>
                </a:solidFill>
                <a:latin typeface="Times New Roman" panose="02020603050405020304" pitchFamily="65" charset="-122"/>
                <a:ea typeface="宋体" panose="02010600030101010101" pitchFamily="2" charset="-122"/>
              </a:rPr>
              <a:t>,才夺回了战场上的主动权。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C.在座谈会上,代表们结合实际情况,</a:t>
            </a:r>
            <a:r>
              <a:rPr lang="zh-CN" altLang="en-US" sz="1530" u="sng" kern="0" dirty="0" smtClean="0">
                <a:solidFill>
                  <a:srgbClr val="000000"/>
                </a:solidFill>
                <a:latin typeface="Times New Roman" panose="02020603050405020304" pitchFamily="65" charset="-122"/>
                <a:ea typeface="宋体" panose="02010600030101010101" pitchFamily="2" charset="-122"/>
              </a:rPr>
              <a:t>广开言路</a:t>
            </a:r>
            <a:r>
              <a:rPr lang="zh-CN" altLang="en-US" sz="1530" kern="0" dirty="0" smtClean="0">
                <a:solidFill>
                  <a:srgbClr val="000000"/>
                </a:solidFill>
                <a:latin typeface="Times New Roman" panose="02020603050405020304" pitchFamily="65" charset="-122"/>
                <a:ea typeface="宋体" panose="02010600030101010101" pitchFamily="2" charset="-122"/>
              </a:rPr>
              <a:t>,畅所欲言,为本地区的经济发展献计献策。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D.从文章风格看,《庄子》奇幻,《孟子》雄辩,《荀子》浑厚,《韩非子》峻峭,实在是</a:t>
            </a:r>
            <a:r>
              <a:rPr lang="zh-CN" altLang="en-US" sz="1530" u="sng" kern="0" dirty="0" smtClean="0">
                <a:solidFill>
                  <a:srgbClr val="000000"/>
                </a:solidFill>
                <a:latin typeface="Times New Roman" panose="02020603050405020304" pitchFamily="65" charset="-122"/>
                <a:ea typeface="宋体" panose="02010600030101010101" pitchFamily="2" charset="-122"/>
              </a:rPr>
              <a:t>各有千秋</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39750" y="2899239"/>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A.不寒而栗:不寒冷而发抖,形容非常恐惧。此处属望文生义。B.反戈一击:比喻掉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转头来反对自己原来所属的或拥护的一方。与语境不合。C.广开言路:尽量给下属和群众创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造发表意见的条件。此处使用对象不当。D.各有千秋:各有各的存在的价值;各有所长;各有特色。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24.(2014安徽,17)下列各句中,加点的词语使用恰当的一句是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A.2013年,广州恒大足球队问鼎亚冠联赛,结束了中国俱乐部足球队二十余年无缘亚洲冠军的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局面,这对处于低谷之中的中国足球来说</a:t>
            </a:r>
            <a:r>
              <a:rPr lang="zh-CN" altLang="en-US" sz="1530" u="sng" kern="0" dirty="0" smtClean="0">
                <a:solidFill>
                  <a:srgbClr val="000000"/>
                </a:solidFill>
                <a:latin typeface="Times New Roman" panose="02020603050405020304" pitchFamily="65" charset="-122"/>
                <a:ea typeface="宋体" panose="02010600030101010101" pitchFamily="2" charset="-122"/>
              </a:rPr>
              <a:t>弥足珍贵</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B.随着4G时代的到来,国产智能手机纷纷</a:t>
            </a:r>
            <a:r>
              <a:rPr lang="zh-CN" altLang="en-US" sz="1530" u="sng" kern="0" dirty="0" smtClean="0">
                <a:solidFill>
                  <a:srgbClr val="000000"/>
                </a:solidFill>
                <a:latin typeface="Times New Roman" panose="02020603050405020304" pitchFamily="65" charset="-122"/>
                <a:ea typeface="宋体" panose="02010600030101010101" pitchFamily="2" charset="-122"/>
              </a:rPr>
              <a:t>登堂入室</a:t>
            </a:r>
            <a:r>
              <a:rPr lang="zh-CN" altLang="en-US" sz="1530" kern="0" dirty="0" smtClean="0">
                <a:solidFill>
                  <a:srgbClr val="000000"/>
                </a:solidFill>
                <a:latin typeface="Times New Roman" panose="02020603050405020304" pitchFamily="65" charset="-122"/>
                <a:ea typeface="宋体" panose="02010600030101010101" pitchFamily="2" charset="-122"/>
              </a:rPr>
              <a:t>,截至今年第一季度,联想、华为、中兴和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小米等品牌手机在全球市场已占有三分之一的份额。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C.近两年,我国发明专利申请和授权的数量快速增长,专利申请质量</a:t>
            </a:r>
            <a:r>
              <a:rPr lang="zh-CN" altLang="en-US" sz="1530" u="sng" kern="0" dirty="0" smtClean="0">
                <a:solidFill>
                  <a:srgbClr val="000000"/>
                </a:solidFill>
                <a:latin typeface="Times New Roman" panose="02020603050405020304" pitchFamily="65" charset="-122"/>
                <a:ea typeface="宋体" panose="02010600030101010101" pitchFamily="2" charset="-122"/>
              </a:rPr>
              <a:t>蒸蒸日上</a:t>
            </a:r>
            <a:r>
              <a:rPr lang="zh-CN" altLang="en-US" sz="1530" kern="0" dirty="0" smtClean="0">
                <a:solidFill>
                  <a:srgbClr val="000000"/>
                </a:solidFill>
                <a:latin typeface="Times New Roman" panose="02020603050405020304" pitchFamily="65" charset="-122"/>
                <a:ea typeface="宋体" panose="02010600030101010101" pitchFamily="2" charset="-122"/>
              </a:rPr>
              <a:t>,这表明我国专利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申请结构进一步优化,自主创新能力进一步增强。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D.去年我国电子商务交易总额高达10万亿元,其中网络商品零售额超过了1.8万亿元,凭此成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绩,我国</a:t>
            </a:r>
            <a:r>
              <a:rPr lang="zh-CN" altLang="en-US" sz="1530" u="sng" kern="0" dirty="0" smtClean="0">
                <a:solidFill>
                  <a:srgbClr val="000000"/>
                </a:solidFill>
                <a:latin typeface="Times New Roman" panose="02020603050405020304" pitchFamily="65" charset="-122"/>
                <a:ea typeface="宋体" panose="02010600030101010101" pitchFamily="2" charset="-122"/>
              </a:rPr>
              <a:t>当仁不让</a:t>
            </a:r>
            <a:r>
              <a:rPr lang="zh-CN" altLang="en-US" sz="1530" kern="0" dirty="0" smtClean="0">
                <a:solidFill>
                  <a:srgbClr val="000000"/>
                </a:solidFill>
                <a:latin typeface="Times New Roman" panose="02020603050405020304" pitchFamily="65" charset="-122"/>
                <a:ea typeface="宋体" panose="02010600030101010101" pitchFamily="2" charset="-122"/>
              </a:rPr>
              <a:t>地跃居全球网络商品零售榜首。</a:t>
            </a:r>
            <a:endParaRPr lang="zh-CN" altLang="en-US" dirty="0"/>
          </a:p>
        </p:txBody>
      </p:sp>
      <p:sp>
        <p:nvSpPr>
          <p:cNvPr id="3" name="TextBox 2"/>
          <p:cNvSpPr txBox="1"/>
          <p:nvPr/>
        </p:nvSpPr>
        <p:spPr>
          <a:xfrm>
            <a:off x="539750" y="434896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A.弥足珍贵:更加值得珍爱、重视。B.登堂入室:比喻学问或技能由浅入深,循序渐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进,达到更高的水平。也说升堂入室。此处为望文生义。C.蒸蒸日上:形容事业天天向上发展,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十分兴旺。使用对象不当。D.当仁不让:泛指遇到应该做的事,积极主动去做,不退让。不合语境。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4372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1.(2013浙江,3)下列各句中,加点的词语运用正确的一项是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A.倒金字塔形的“421”家庭结构使得居家养老陷入困境,社会养老服务体系又不够完善,</a:t>
            </a:r>
            <a:r>
              <a:rPr lang="zh-CN" altLang="en-US" sz="1530" u="sng" kern="0" dirty="0" smtClean="0">
                <a:solidFill>
                  <a:srgbClr val="000000"/>
                </a:solidFill>
                <a:latin typeface="Times New Roman" panose="02020603050405020304" pitchFamily="65" charset="-122"/>
                <a:ea typeface="宋体" panose="02010600030101010101" pitchFamily="2" charset="-122"/>
              </a:rPr>
              <a:t>以</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至</a:t>
            </a:r>
            <a:r>
              <a:rPr lang="zh-CN" altLang="en-US" sz="1530" kern="0" dirty="0" smtClean="0">
                <a:solidFill>
                  <a:srgbClr val="000000"/>
                </a:solidFill>
                <a:latin typeface="Times New Roman" panose="02020603050405020304" pitchFamily="65" charset="-122"/>
                <a:ea typeface="宋体" panose="02010600030101010101" pitchFamily="2" charset="-122"/>
              </a:rPr>
              <a:t>中国养老问题日趋严重。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B.有人多次为芦山灾区慷慨解囊,倾尽全部积蓄;也有人声明自己将</a:t>
            </a:r>
            <a:r>
              <a:rPr lang="zh-CN" altLang="en-US" sz="1530" u="sng" kern="0" dirty="0" smtClean="0">
                <a:solidFill>
                  <a:srgbClr val="000000"/>
                </a:solidFill>
                <a:latin typeface="Times New Roman" panose="02020603050405020304" pitchFamily="65" charset="-122"/>
                <a:ea typeface="宋体" panose="02010600030101010101" pitchFamily="2" charset="-122"/>
              </a:rPr>
              <a:t>细大不捐</a:t>
            </a:r>
            <a:r>
              <a:rPr lang="zh-CN" altLang="en-US" sz="1530" kern="0" dirty="0" smtClean="0">
                <a:solidFill>
                  <a:srgbClr val="000000"/>
                </a:solidFill>
                <a:latin typeface="Times New Roman" panose="02020603050405020304" pitchFamily="65" charset="-122"/>
                <a:ea typeface="宋体" panose="02010600030101010101" pitchFamily="2" charset="-122"/>
              </a:rPr>
              <a:t>,以抗议某些慈善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机构运作缺乏透明度。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C.面对河水严重污染的现状,大学生自愿组成暑期社会实践小分队,满怀</a:t>
            </a:r>
            <a:r>
              <a:rPr lang="zh-CN" altLang="en-US" sz="1530" u="sng" kern="0" dirty="0" smtClean="0">
                <a:solidFill>
                  <a:srgbClr val="000000"/>
                </a:solidFill>
                <a:latin typeface="Times New Roman" panose="02020603050405020304" pitchFamily="65" charset="-122"/>
                <a:ea typeface="宋体" panose="02010600030101010101" pitchFamily="2" charset="-122"/>
              </a:rPr>
              <a:t>热诚</a:t>
            </a:r>
            <a:r>
              <a:rPr lang="zh-CN" altLang="en-US" sz="1530" kern="0" dirty="0" smtClean="0">
                <a:solidFill>
                  <a:srgbClr val="000000"/>
                </a:solidFill>
                <a:latin typeface="Times New Roman" panose="02020603050405020304" pitchFamily="65" charset="-122"/>
                <a:ea typeface="宋体" panose="02010600030101010101" pitchFamily="2" charset="-122"/>
              </a:rPr>
              <a:t>地进行生态环境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调查,积极宣传环保理念。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D.随着出版业的市场化和多元化,类型多样、题材丰富的作品大量涌现,其中也有一些作品粗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制滥造,令人</a:t>
            </a:r>
            <a:r>
              <a:rPr lang="zh-CN" altLang="en-US" sz="1530" u="sng" kern="0" dirty="0" smtClean="0">
                <a:solidFill>
                  <a:srgbClr val="000000"/>
                </a:solidFill>
                <a:latin typeface="Times New Roman" panose="02020603050405020304" pitchFamily="65" charset="-122"/>
                <a:ea typeface="宋体" panose="02010600030101010101" pitchFamily="2" charset="-122"/>
              </a:rPr>
              <a:t>不忍卒读</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39750" y="1134253"/>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C组  教师专用题组</a:t>
            </a:r>
          </a:p>
        </p:txBody>
      </p:sp>
      <p:sp>
        <p:nvSpPr>
          <p:cNvPr id="4" name="TextBox 2"/>
          <p:cNvSpPr txBox="1"/>
          <p:nvPr/>
        </p:nvSpPr>
        <p:spPr>
          <a:xfrm>
            <a:off x="539750" y="484902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B.细大不捐:小的大的都不抛弃。与语境不合。C.热诚:热心而诚恳。此处应为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“热忱”。D.不忍卒读:不忍心读完,多形容文章悲惨动人。与语境不合。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2.(2012浙江,3)下列各句中,加点的词语运用正确的一项是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A.在今年全国“两会”上,温总理</a:t>
            </a:r>
            <a:r>
              <a:rPr lang="zh-CN" altLang="en-US" sz="1530" u="sng" kern="0" dirty="0" smtClean="0">
                <a:solidFill>
                  <a:srgbClr val="000000"/>
                </a:solidFill>
                <a:latin typeface="Times New Roman" panose="02020603050405020304" pitchFamily="65" charset="-122"/>
                <a:ea typeface="宋体" panose="02010600030101010101" pitchFamily="2" charset="-122"/>
              </a:rPr>
              <a:t>对于</a:t>
            </a:r>
            <a:r>
              <a:rPr lang="zh-CN" altLang="en-US" sz="1530" kern="0" dirty="0" smtClean="0">
                <a:solidFill>
                  <a:srgbClr val="000000"/>
                </a:solidFill>
                <a:latin typeface="Times New Roman" panose="02020603050405020304" pitchFamily="65" charset="-122"/>
                <a:ea typeface="宋体" panose="02010600030101010101" pitchFamily="2" charset="-122"/>
              </a:rPr>
              <a:t>一些地方房价还没有回到合理价位,调控不能放松的表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态,让市场对楼市调控政策放松的预期落了空。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B.要解决愈演愈烈的医患矛盾,既需要运用法律武器制止违法行为,更需要从根本上</a:t>
            </a:r>
            <a:r>
              <a:rPr lang="zh-CN" altLang="en-US" sz="1530" u="sng" kern="0" dirty="0" smtClean="0">
                <a:solidFill>
                  <a:srgbClr val="000000"/>
                </a:solidFill>
                <a:latin typeface="Times New Roman" panose="02020603050405020304" pitchFamily="65" charset="-122"/>
                <a:ea typeface="宋体" panose="02010600030101010101" pitchFamily="2" charset="-122"/>
              </a:rPr>
              <a:t>釜底抽薪</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进一步推进医药卫生体制改革。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C.中国古典诗歌所用的许多物象,本是无情无知的,但经过历代诗人反复继承、运用和发展,</a:t>
            </a:r>
            <a:r>
              <a:rPr lang="zh-CN" altLang="en-US" sz="1530" u="sng" kern="0" dirty="0" smtClean="0">
                <a:solidFill>
                  <a:srgbClr val="000000"/>
                </a:solidFill>
                <a:latin typeface="Times New Roman" panose="02020603050405020304" pitchFamily="65" charset="-122"/>
                <a:ea typeface="宋体" panose="02010600030101010101" pitchFamily="2" charset="-122"/>
              </a:rPr>
              <a:t>积</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淀</a:t>
            </a:r>
            <a:r>
              <a:rPr lang="zh-CN" altLang="en-US" sz="1530" kern="0" dirty="0" smtClean="0">
                <a:solidFill>
                  <a:srgbClr val="000000"/>
                </a:solidFill>
                <a:latin typeface="Times New Roman" panose="02020603050405020304" pitchFamily="65" charset="-122"/>
                <a:ea typeface="宋体" panose="02010600030101010101" pitchFamily="2" charset="-122"/>
              </a:rPr>
              <a:t>了丰厚的象征意蕴,成为传统的审美意象。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D.毒胶囊事件是继三聚氰胺事件后又一起</a:t>
            </a:r>
            <a:r>
              <a:rPr lang="zh-CN" altLang="en-US" sz="1530" u="sng" kern="0" dirty="0" smtClean="0">
                <a:solidFill>
                  <a:srgbClr val="000000"/>
                </a:solidFill>
                <a:latin typeface="Times New Roman" panose="02020603050405020304" pitchFamily="65" charset="-122"/>
                <a:ea typeface="宋体" panose="02010600030101010101" pitchFamily="2" charset="-122"/>
              </a:rPr>
              <a:t>惊世骇俗</a:t>
            </a:r>
            <a:r>
              <a:rPr lang="zh-CN" altLang="en-US" sz="1530" kern="0" dirty="0" smtClean="0">
                <a:solidFill>
                  <a:srgbClr val="000000"/>
                </a:solidFill>
                <a:latin typeface="Times New Roman" panose="02020603050405020304" pitchFamily="65" charset="-122"/>
                <a:ea typeface="宋体" panose="02010600030101010101" pitchFamily="2" charset="-122"/>
              </a:rPr>
              <a:t>的丑闻,它再次给有关部门敲响了警钟:药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品安全大如天,万万不可掉以轻心。</a:t>
            </a:r>
            <a:endParaRPr lang="zh-CN" altLang="en-US" dirty="0"/>
          </a:p>
        </p:txBody>
      </p:sp>
      <p:sp>
        <p:nvSpPr>
          <p:cNvPr id="3" name="TextBox 2"/>
          <p:cNvSpPr txBox="1"/>
          <p:nvPr/>
        </p:nvSpPr>
        <p:spPr>
          <a:xfrm>
            <a:off x="539750" y="434896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A.“对于”是介词,引进对象或事物的关系者。它和后面的内容一般组成介宾结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构,作句子的状语。而“对”适用范围广,此句主语的主干应为“对一些地方房价</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态”,不能是“对于</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的表态”。B.釜底抽薪:抽去锅底下的柴火,比喻从根本上解决。与前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面的“从根本上”重复,可改为“研究对策”之类。D.惊世骇俗:指因言行异于寻常而使人震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惊。此处说的是事件,使用对象不当,可改为“令人震惊”。</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3.(2016浙江,3)下列各句中,加点的词语运用</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A.他爱好广泛,喜欢安静的棋类运动,对热闹的纸牌游戏也来者不拒;欣赏通俗感性的流行歌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曲,对庄重恢宏的交响乐也</a:t>
            </a:r>
            <a:r>
              <a:rPr lang="zh-CN" altLang="en-US" sz="1530" u="sng" kern="0" dirty="0" smtClean="0">
                <a:solidFill>
                  <a:srgbClr val="000000"/>
                </a:solidFill>
                <a:latin typeface="Times New Roman" panose="02020603050405020304" pitchFamily="65" charset="-122"/>
                <a:ea typeface="宋体" panose="02010600030101010101" pitchFamily="2" charset="-122"/>
              </a:rPr>
              <a:t>甘之如饴</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B.荧屏上,他沉着大方,点评时事</a:t>
            </a:r>
            <a:r>
              <a:rPr lang="zh-CN" altLang="en-US" sz="1530" u="sng" kern="0" dirty="0" smtClean="0">
                <a:solidFill>
                  <a:srgbClr val="000000"/>
                </a:solidFill>
                <a:latin typeface="Times New Roman" panose="02020603050405020304" pitchFamily="65" charset="-122"/>
                <a:ea typeface="宋体" panose="02010600030101010101" pitchFamily="2" charset="-122"/>
              </a:rPr>
              <a:t>亦庄亦谐</a:t>
            </a:r>
            <a:r>
              <a:rPr lang="zh-CN" altLang="en-US" sz="1530" kern="0" dirty="0" smtClean="0">
                <a:solidFill>
                  <a:srgbClr val="000000"/>
                </a:solidFill>
                <a:latin typeface="Times New Roman" panose="02020603050405020304" pitchFamily="65" charset="-122"/>
                <a:ea typeface="宋体" panose="02010600030101010101" pitchFamily="2" charset="-122"/>
              </a:rPr>
              <a:t>,精辟的见解让人折服;镜头外,他开朗乐观、热心助</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人,是邻居、朋友心中的活雷锋。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C.虽然最初并不相信自己涉嫌犯罪,但由于电话那头的骗子</a:t>
            </a:r>
            <a:r>
              <a:rPr lang="zh-CN" altLang="en-US" sz="1530" u="sng" kern="0" dirty="0" smtClean="0">
                <a:solidFill>
                  <a:srgbClr val="000000"/>
                </a:solidFill>
                <a:latin typeface="Times New Roman" panose="02020603050405020304" pitchFamily="65" charset="-122"/>
                <a:ea typeface="宋体" panose="02010600030101010101" pitchFamily="2" charset="-122"/>
              </a:rPr>
              <a:t>言之凿凿</a:t>
            </a:r>
            <a:r>
              <a:rPr lang="zh-CN" altLang="en-US" sz="1530" kern="0" dirty="0" smtClean="0">
                <a:solidFill>
                  <a:srgbClr val="000000"/>
                </a:solidFill>
                <a:latin typeface="Times New Roman" panose="02020603050405020304" pitchFamily="65" charset="-122"/>
                <a:ea typeface="宋体" panose="02010600030101010101" pitchFamily="2" charset="-122"/>
              </a:rPr>
              <a:t>,加上所谓最高检的“全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国通缉公告”,信息闭塞的受害人最终成了骗子的猎物。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D.在媒体的长枪短炮前,明星们也许悟出了言多必失的道理,鲜有人会在聚光灯前</a:t>
            </a:r>
            <a:r>
              <a:rPr lang="zh-CN" altLang="en-US" sz="1530" u="sng" kern="0" dirty="0" smtClean="0">
                <a:solidFill>
                  <a:srgbClr val="000000"/>
                </a:solidFill>
                <a:latin typeface="Times New Roman" panose="02020603050405020304" pitchFamily="65" charset="-122"/>
                <a:ea typeface="宋体" panose="02010600030101010101" pitchFamily="2" charset="-122"/>
              </a:rPr>
              <a:t>竹筒倒豆子</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少说、不说成了他们自我保护的明智选择。</a:t>
            </a:r>
            <a:endParaRPr lang="zh-CN" altLang="en-US" dirty="0"/>
          </a:p>
        </p:txBody>
      </p:sp>
      <p:sp>
        <p:nvSpPr>
          <p:cNvPr id="3" name="TextBox 2"/>
          <p:cNvSpPr txBox="1"/>
          <p:nvPr/>
        </p:nvSpPr>
        <p:spPr>
          <a:xfrm>
            <a:off x="539750" y="434896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本题考查正确使用成语(包括熟语)的能力。A.甘之如饴:甘愿承受艰难、痛苦。语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境中没有“艰难、痛苦”之意。B.亦庄亦谐:形容既严肃又风趣。指(讲话或文章的内容)既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庄重正派,又幽默活泼。C.言之凿凿:形容话说得有根有据,非常肯定,即说话有真凭实据。D.</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竹筒倒豆子:比喻把事实全部说出来,没有隐瞒。</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3.(2011浙江,3)下列各句中,加点的词语运用错误的一项是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A.竹叶和阳光彼此恋慕所闪出的光,使人坠入了无我的境地;</a:t>
            </a:r>
            <a:r>
              <a:rPr lang="zh-CN" altLang="en-US" sz="1530" u="sng" kern="0" dirty="0" smtClean="0">
                <a:solidFill>
                  <a:srgbClr val="000000"/>
                </a:solidFill>
                <a:latin typeface="Times New Roman" panose="02020603050405020304" pitchFamily="65" charset="-122"/>
                <a:ea typeface="宋体" panose="02010600030101010101" pitchFamily="2" charset="-122"/>
              </a:rPr>
              <a:t>纵令</a:t>
            </a:r>
            <a:r>
              <a:rPr lang="zh-CN" altLang="en-US" sz="1530" kern="0" dirty="0" smtClean="0">
                <a:solidFill>
                  <a:srgbClr val="000000"/>
                </a:solidFill>
                <a:latin typeface="Times New Roman" panose="02020603050405020304" pitchFamily="65" charset="-122"/>
                <a:ea typeface="宋体" panose="02010600030101010101" pitchFamily="2" charset="-122"/>
              </a:rPr>
              <a:t>不闪光,竹叶自身或浅黄、或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翠绿的色彩,不也令人陶醉吗?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B.老校区遗留着一种旧时的氛围,参天的古木,平滑的石道,随处可见的老旧建筑</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一切</a:t>
            </a:r>
            <a:r>
              <a:rPr lang="zh-CN" altLang="en-US" sz="1530" u="sng" kern="0" dirty="0" smtClean="0">
                <a:solidFill>
                  <a:srgbClr val="000000"/>
                </a:solidFill>
                <a:latin typeface="Times New Roman" panose="02020603050405020304" pitchFamily="65" charset="-122"/>
                <a:ea typeface="宋体" panose="02010600030101010101" pitchFamily="2" charset="-122"/>
              </a:rPr>
              <a:t>浓重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得无需装饰就可做电影的背景。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C.日常交往中,平等是人与人之间</a:t>
            </a:r>
            <a:r>
              <a:rPr lang="zh-CN" altLang="en-US" sz="1530" u="sng" kern="0" dirty="0" smtClean="0">
                <a:solidFill>
                  <a:srgbClr val="000000"/>
                </a:solidFill>
                <a:latin typeface="Times New Roman" panose="02020603050405020304" pitchFamily="65" charset="-122"/>
                <a:ea typeface="宋体" panose="02010600030101010101" pitchFamily="2" charset="-122"/>
              </a:rPr>
              <a:t>投桃报李</a:t>
            </a:r>
            <a:r>
              <a:rPr lang="zh-CN" altLang="en-US" sz="1530" kern="0" dirty="0" smtClean="0">
                <a:solidFill>
                  <a:srgbClr val="000000"/>
                </a:solidFill>
                <a:latin typeface="Times New Roman" panose="02020603050405020304" pitchFamily="65" charset="-122"/>
                <a:ea typeface="宋体" panose="02010600030101010101" pitchFamily="2" charset="-122"/>
              </a:rPr>
              <a:t>、礼尚往来的前提,高高在上、盛气凌人只会使人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与人之间彼此疏离、产生隔阂。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D.班长在征文比赛中得了第二名,大家都夸她是才女,她却</a:t>
            </a:r>
            <a:r>
              <a:rPr lang="zh-CN" altLang="en-US" sz="1530" u="sng" kern="0" dirty="0" smtClean="0">
                <a:solidFill>
                  <a:srgbClr val="000000"/>
                </a:solidFill>
                <a:latin typeface="Times New Roman" panose="02020603050405020304" pitchFamily="65" charset="-122"/>
                <a:ea typeface="宋体" panose="02010600030101010101" pitchFamily="2" charset="-122"/>
              </a:rPr>
              <a:t>求全责备</a:t>
            </a:r>
            <a:r>
              <a:rPr lang="zh-CN" altLang="en-US" sz="1530" kern="0" dirty="0" smtClean="0">
                <a:solidFill>
                  <a:srgbClr val="000000"/>
                </a:solidFill>
                <a:latin typeface="Times New Roman" panose="02020603050405020304" pitchFamily="65" charset="-122"/>
                <a:ea typeface="宋体" panose="02010600030101010101" pitchFamily="2" charset="-122"/>
              </a:rPr>
              <a:t>,谦虚地说年级里水平比她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高的同学有很多,自己的文章还存在很多不足。</a:t>
            </a:r>
            <a:endParaRPr lang="zh-CN" altLang="en-US" dirty="0"/>
          </a:p>
        </p:txBody>
      </p:sp>
      <p:sp>
        <p:nvSpPr>
          <p:cNvPr id="3" name="TextBox 2"/>
          <p:cNvSpPr txBox="1"/>
          <p:nvPr/>
        </p:nvSpPr>
        <p:spPr>
          <a:xfrm>
            <a:off x="539750" y="4348963"/>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D　求全责备:苛责别人,要求完美无缺。多含贬义,用在此处不恰当。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4.(2010浙江,3)下列各句中,加点的词语运用错误的一项是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A.她到任不久便发现这个部门</a:t>
            </a:r>
            <a:r>
              <a:rPr lang="zh-CN" altLang="en-US" sz="1530" u="sng" kern="0" dirty="0" smtClean="0">
                <a:solidFill>
                  <a:srgbClr val="000000"/>
                </a:solidFill>
                <a:latin typeface="Times New Roman" panose="02020603050405020304" pitchFamily="65" charset="-122"/>
                <a:ea typeface="宋体" panose="02010600030101010101" pitchFamily="2" charset="-122"/>
              </a:rPr>
              <a:t>人浮于事</a:t>
            </a:r>
            <a:r>
              <a:rPr lang="zh-CN" altLang="en-US" sz="1530" kern="0" dirty="0" smtClean="0">
                <a:solidFill>
                  <a:srgbClr val="000000"/>
                </a:solidFill>
                <a:latin typeface="Times New Roman" panose="02020603050405020304" pitchFamily="65" charset="-122"/>
                <a:ea typeface="宋体" panose="02010600030101010101" pitchFamily="2" charset="-122"/>
              </a:rPr>
              <a:t>:多数人在完成任务后,以各种无聊的事情来打发时间,</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让别人看起来自己很忙而不被说三道四。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B.在演讲比赛中,他口若悬河,滔滔不绝,但所讲内容与事先定下的主旨并不相关,显得</a:t>
            </a:r>
            <a:r>
              <a:rPr lang="zh-CN" altLang="en-US" sz="1530" u="sng" kern="0" dirty="0" smtClean="0">
                <a:solidFill>
                  <a:srgbClr val="000000"/>
                </a:solidFill>
                <a:latin typeface="Times New Roman" panose="02020603050405020304" pitchFamily="65" charset="-122"/>
                <a:ea typeface="宋体" panose="02010600030101010101" pitchFamily="2" charset="-122"/>
              </a:rPr>
              <a:t>小题大</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做</a:t>
            </a:r>
            <a:r>
              <a:rPr lang="zh-CN" altLang="en-US" sz="1530" kern="0" dirty="0" smtClean="0">
                <a:solidFill>
                  <a:srgbClr val="000000"/>
                </a:solidFill>
                <a:latin typeface="Times New Roman" panose="02020603050405020304" pitchFamily="65" charset="-122"/>
                <a:ea typeface="宋体" panose="02010600030101010101" pitchFamily="2" charset="-122"/>
              </a:rPr>
              <a:t>,榜上无名也就理所当然了。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C.象棋人机大战凸显了计算机思维与人类思维的差别,观战的内行觉得计算机的走法其实也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很普通,但我这个象棋方面的</a:t>
            </a:r>
            <a:r>
              <a:rPr lang="zh-CN" altLang="en-US" sz="1530" u="sng" kern="0" dirty="0" smtClean="0">
                <a:solidFill>
                  <a:srgbClr val="000000"/>
                </a:solidFill>
                <a:latin typeface="Times New Roman" panose="02020603050405020304" pitchFamily="65" charset="-122"/>
                <a:ea typeface="宋体" panose="02010600030101010101" pitchFamily="2" charset="-122"/>
              </a:rPr>
              <a:t>半瓶醋</a:t>
            </a:r>
            <a:r>
              <a:rPr lang="zh-CN" altLang="en-US" sz="1530" kern="0" dirty="0" smtClean="0">
                <a:solidFill>
                  <a:srgbClr val="000000"/>
                </a:solidFill>
                <a:latin typeface="Times New Roman" panose="02020603050405020304" pitchFamily="65" charset="-122"/>
                <a:ea typeface="宋体" panose="02010600030101010101" pitchFamily="2" charset="-122"/>
              </a:rPr>
              <a:t>却对个中奥妙困惑不已。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D.他性格内向,不善与陌生人打交道,刚见到她的时候,脸都涨红了,</a:t>
            </a:r>
            <a:r>
              <a:rPr lang="zh-CN" altLang="en-US" sz="1530" u="sng" kern="0" dirty="0" smtClean="0">
                <a:solidFill>
                  <a:srgbClr val="000000"/>
                </a:solidFill>
                <a:latin typeface="Times New Roman" panose="02020603050405020304" pitchFamily="65" charset="-122"/>
                <a:ea typeface="宋体" panose="02010600030101010101" pitchFamily="2" charset="-122"/>
              </a:rPr>
              <a:t>期期艾艾</a:t>
            </a:r>
            <a:r>
              <a:rPr lang="zh-CN" altLang="en-US" sz="1530" kern="0" dirty="0" smtClean="0">
                <a:solidFill>
                  <a:srgbClr val="000000"/>
                </a:solidFill>
                <a:latin typeface="Times New Roman" panose="02020603050405020304" pitchFamily="65" charset="-122"/>
                <a:ea typeface="宋体" panose="02010600030101010101" pitchFamily="2" charset="-122"/>
              </a:rPr>
              <a:t>了好一会儿,也不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知在说些什么。</a:t>
            </a:r>
            <a:endParaRPr lang="zh-CN" altLang="en-US" dirty="0"/>
          </a:p>
        </p:txBody>
      </p:sp>
      <p:sp>
        <p:nvSpPr>
          <p:cNvPr id="3" name="TextBox 2"/>
          <p:cNvSpPr txBox="1"/>
          <p:nvPr/>
        </p:nvSpPr>
        <p:spPr>
          <a:xfrm>
            <a:off x="539750" y="4348963"/>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A.人浮于事:工作人员的数目超过工作的需要;事少人多。B.小题大做:比喻把小事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当作大事来办,有不值得这样做或有意扩大事态的意思。不符合语境,应改为“言不及义”。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C.半瓶醋:比喻对某种知识或某种技术只略知一二的人。也说半瓶子醋。D.期期艾艾:形容口吃。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5.(2009浙江,3)下列各句中,加点词语能被括号中的词语替换且符合句意的一项是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A.针对个别干部违规驾驶公车发生交通事故的现象,某单位作出副科级以上干部重考驾驶证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的决定,这实在是</a:t>
            </a:r>
            <a:r>
              <a:rPr lang="zh-CN" altLang="en-US" sz="1530" u="sng" kern="0" dirty="0" smtClean="0">
                <a:solidFill>
                  <a:srgbClr val="000000"/>
                </a:solidFill>
                <a:latin typeface="Times New Roman" panose="02020603050405020304" pitchFamily="65" charset="-122"/>
                <a:ea typeface="宋体" panose="02010600030101010101" pitchFamily="2" charset="-122"/>
              </a:rPr>
              <a:t>驴唇不对马嘴</a:t>
            </a:r>
            <a:r>
              <a:rPr lang="zh-CN" altLang="en-US" sz="1530" kern="0" dirty="0" smtClean="0">
                <a:solidFill>
                  <a:srgbClr val="000000"/>
                </a:solidFill>
                <a:latin typeface="Times New Roman" panose="02020603050405020304" pitchFamily="65" charset="-122"/>
                <a:ea typeface="宋体" panose="02010600030101010101" pitchFamily="2" charset="-122"/>
              </a:rPr>
              <a:t>。(名不副实)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B.“限塑令”颁布之后,农贸市场的一些摊主对记者</a:t>
            </a:r>
            <a:r>
              <a:rPr lang="zh-CN" altLang="en-US" sz="1530" u="sng" kern="0" dirty="0" smtClean="0">
                <a:solidFill>
                  <a:srgbClr val="000000"/>
                </a:solidFill>
                <a:latin typeface="Times New Roman" panose="02020603050405020304" pitchFamily="65" charset="-122"/>
                <a:ea typeface="宋体" panose="02010600030101010101" pitchFamily="2" charset="-122"/>
              </a:rPr>
              <a:t>打开天窗说亮话</a:t>
            </a:r>
            <a:r>
              <a:rPr lang="zh-CN" altLang="en-US" sz="1530" kern="0" dirty="0" smtClean="0">
                <a:solidFill>
                  <a:srgbClr val="000000"/>
                </a:solidFill>
                <a:latin typeface="Times New Roman" panose="02020603050405020304" pitchFamily="65" charset="-122"/>
                <a:ea typeface="宋体" panose="02010600030101010101" pitchFamily="2" charset="-122"/>
              </a:rPr>
              <a:t>:为了招徕顾客,我们难以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拒绝提供免费塑料购物袋。(直言不讳)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C.学习西方发达国家的管理经验,需要提倡“拿来主义”精神,如果脱离国情,盲目照搬,就有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可能</a:t>
            </a:r>
            <a:r>
              <a:rPr lang="zh-CN" altLang="en-US" sz="1530" u="sng" kern="0" dirty="0" smtClean="0">
                <a:solidFill>
                  <a:srgbClr val="000000"/>
                </a:solidFill>
                <a:latin typeface="Times New Roman" panose="02020603050405020304" pitchFamily="65" charset="-122"/>
                <a:ea typeface="宋体" panose="02010600030101010101" pitchFamily="2" charset="-122"/>
              </a:rPr>
              <a:t>画虎不成反类犬</a:t>
            </a:r>
            <a:r>
              <a:rPr lang="zh-CN" altLang="en-US" sz="1530" kern="0" dirty="0" smtClean="0">
                <a:solidFill>
                  <a:srgbClr val="000000"/>
                </a:solidFill>
                <a:latin typeface="Times New Roman" panose="02020603050405020304" pitchFamily="65" charset="-122"/>
                <a:ea typeface="宋体" panose="02010600030101010101" pitchFamily="2" charset="-122"/>
              </a:rPr>
              <a:t>。(画蛇添足)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D.1977年高考招生制度的恢复,既给下乡知识青年提供了求学上进的机会,也使许多农家子弟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有了“</a:t>
            </a:r>
            <a:r>
              <a:rPr lang="zh-CN" altLang="en-US" sz="1530" u="sng" kern="0" dirty="0" smtClean="0">
                <a:solidFill>
                  <a:srgbClr val="000000"/>
                </a:solidFill>
                <a:latin typeface="Times New Roman" panose="02020603050405020304" pitchFamily="65" charset="-122"/>
                <a:ea typeface="宋体" panose="02010600030101010101" pitchFamily="2" charset="-122"/>
              </a:rPr>
              <a:t>鲤鱼跳龙门</a:t>
            </a:r>
            <a:r>
              <a:rPr lang="zh-CN" altLang="en-US" sz="1530" kern="0" dirty="0" smtClean="0">
                <a:solidFill>
                  <a:srgbClr val="000000"/>
                </a:solidFill>
                <a:latin typeface="Times New Roman" panose="02020603050405020304" pitchFamily="65" charset="-122"/>
                <a:ea typeface="宋体" panose="02010600030101010101" pitchFamily="2" charset="-122"/>
              </a:rPr>
              <a:t>”的希望。(脱胎换骨)</a:t>
            </a:r>
            <a:endParaRPr lang="zh-CN" altLang="en-US" dirty="0"/>
          </a:p>
        </p:txBody>
      </p:sp>
      <p:sp>
        <p:nvSpPr>
          <p:cNvPr id="3" name="TextBox 2"/>
          <p:cNvSpPr txBox="1"/>
          <p:nvPr/>
        </p:nvSpPr>
        <p:spPr>
          <a:xfrm>
            <a:off x="539750" y="434896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A.驴唇不对马嘴:比喻答非所问或事物两下不相合。名不副实:名称或名声与实际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不相符合。B.打开天窗说亮话:比喻毫无隐瞒地公开说出来。直言不讳:直截了当地说出来,没</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有丝毫顾忌。C.画虎不成反类犬:比喻模仿得不到家,反而弄得不伦不类。画蛇添足:比喻做多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余的事,反而不恰当。D.鲤鱼跳龙门:比喻中举、升官等飞黄腾达之事,后比喻逆流前进,奋发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向上。脱胎换骨:比喻彻底改变立场观点。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6.(2015广东,2)下面语段中画线的词语,使用</a:t>
            </a:r>
            <a:r>
              <a:rPr lang="zh-CN" altLang="en-US" sz="1530" u="sng" kern="0" dirty="0" smtClean="0">
                <a:solidFill>
                  <a:srgbClr val="000000"/>
                </a:solidFill>
                <a:latin typeface="Times New Roman" panose="02020603050405020304" pitchFamily="65" charset="-122"/>
                <a:ea typeface="宋体" panose="02010600030101010101" pitchFamily="2" charset="-122"/>
              </a:rPr>
              <a:t>不恰当</a:t>
            </a:r>
            <a:r>
              <a:rPr lang="zh-CN" altLang="en-US" sz="1530" kern="0" dirty="0" smtClean="0">
                <a:solidFill>
                  <a:srgbClr val="000000"/>
                </a:solidFill>
                <a:latin typeface="Times New Roman" panose="02020603050405020304" pitchFamily="65" charset="-122"/>
                <a:ea typeface="宋体" panose="02010600030101010101" pitchFamily="2" charset="-122"/>
              </a:rPr>
              <a:t>的一项是(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石钟山上那些错落有致的奇石以及记载着天下兴衰的石刻令人</a:t>
            </a:r>
            <a:r>
              <a:rPr lang="zh-CN" altLang="en-US" sz="1530" u="sng" kern="0" dirty="0" smtClean="0">
                <a:solidFill>
                  <a:srgbClr val="000000"/>
                </a:solidFill>
                <a:latin typeface="Times New Roman" panose="02020603050405020304" pitchFamily="65" charset="-122"/>
                <a:ea typeface="宋体" panose="02010600030101010101" pitchFamily="2" charset="-122"/>
              </a:rPr>
              <a:t>叹为观止</a:t>
            </a:r>
            <a:r>
              <a:rPr lang="zh-CN" altLang="en-US" sz="1530" kern="0" dirty="0" smtClean="0">
                <a:solidFill>
                  <a:srgbClr val="000000"/>
                </a:solidFill>
                <a:latin typeface="Times New Roman" panose="02020603050405020304" pitchFamily="65" charset="-122"/>
                <a:ea typeface="宋体" panose="02010600030101010101" pitchFamily="2" charset="-122"/>
              </a:rPr>
              <a:t>。石钟山的名字也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叫得奇,围绕这一名字的由来,人们展开了激烈的争论。卷入这场争论的,有名扬四海的文人墨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客,也有</a:t>
            </a:r>
            <a:r>
              <a:rPr lang="zh-CN" altLang="en-US" sz="1530" u="sng" kern="0" dirty="0" smtClean="0">
                <a:solidFill>
                  <a:srgbClr val="000000"/>
                </a:solidFill>
                <a:latin typeface="Times New Roman" panose="02020603050405020304" pitchFamily="65" charset="-122"/>
                <a:ea typeface="宋体" panose="02010600030101010101" pitchFamily="2" charset="-122"/>
              </a:rPr>
              <a:t>戎马倥偬</a:t>
            </a:r>
            <a:r>
              <a:rPr lang="zh-CN" altLang="en-US" sz="1530" kern="0" dirty="0" smtClean="0">
                <a:solidFill>
                  <a:srgbClr val="000000"/>
                </a:solidFill>
                <a:latin typeface="Times New Roman" panose="02020603050405020304" pitchFamily="65" charset="-122"/>
                <a:ea typeface="宋体" panose="02010600030101010101" pitchFamily="2" charset="-122"/>
              </a:rPr>
              <a:t>的赳赳武夫,还有</a:t>
            </a:r>
            <a:r>
              <a:rPr lang="zh-CN" altLang="en-US" sz="1530" u="sng" kern="0" dirty="0" smtClean="0">
                <a:solidFill>
                  <a:srgbClr val="000000"/>
                </a:solidFill>
                <a:latin typeface="Times New Roman" panose="02020603050405020304" pitchFamily="65" charset="-122"/>
                <a:ea typeface="宋体" panose="02010600030101010101" pitchFamily="2" charset="-122"/>
              </a:rPr>
              <a:t>名不见经传</a:t>
            </a:r>
            <a:r>
              <a:rPr lang="zh-CN" altLang="en-US" sz="1530" kern="0" dirty="0" smtClean="0">
                <a:solidFill>
                  <a:srgbClr val="000000"/>
                </a:solidFill>
                <a:latin typeface="Times New Roman" panose="02020603050405020304" pitchFamily="65" charset="-122"/>
                <a:ea typeface="宋体" panose="02010600030101010101" pitchFamily="2" charset="-122"/>
              </a:rPr>
              <a:t>的山野村人。无论结果如何,</a:t>
            </a:r>
            <a:r>
              <a:rPr lang="zh-CN" altLang="en-US" sz="1530" u="sng" kern="0" dirty="0" smtClean="0">
                <a:solidFill>
                  <a:srgbClr val="000000"/>
                </a:solidFill>
                <a:latin typeface="Times New Roman" panose="02020603050405020304" pitchFamily="65" charset="-122"/>
                <a:ea typeface="宋体" panose="02010600030101010101" pitchFamily="2" charset="-122"/>
              </a:rPr>
              <a:t>不容置喙</a:t>
            </a:r>
            <a:r>
              <a:rPr lang="zh-CN" altLang="en-US" sz="1530" kern="0" dirty="0" smtClean="0">
                <a:solidFill>
                  <a:srgbClr val="000000"/>
                </a:solidFill>
                <a:latin typeface="Times New Roman" panose="02020603050405020304" pitchFamily="65" charset="-122"/>
                <a:ea typeface="宋体" panose="02010600030101010101" pitchFamily="2" charset="-122"/>
              </a:rPr>
              <a:t>的是,石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钟山因此更加有名了。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A.叹为观止　　B.戎马倥偬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C.名不见经传　　D.不容置喙</a:t>
            </a:r>
            <a:endParaRPr lang="zh-CN" altLang="en-US" dirty="0"/>
          </a:p>
        </p:txBody>
      </p:sp>
      <p:sp>
        <p:nvSpPr>
          <p:cNvPr id="3" name="TextBox 2"/>
          <p:cNvSpPr txBox="1"/>
          <p:nvPr/>
        </p:nvSpPr>
        <p:spPr>
          <a:xfrm>
            <a:off x="539750" y="363458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D　A.叹为观止:指赞美看到的事物好到极点。B.戎马倥偬:形容军务繁忙。C.名不见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经传:指人没有名声,或论述没有根据。D.不容置喙:指不容许别人插嘴说话。可改为“毋庸置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7.(2015福建,16)在画线处填上适当的关联词。(3分)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宋祁的“红杏枝头春意闹”,“闹”字</a:t>
            </a:r>
            <a:r>
              <a:rPr lang="zh-CN" altLang="en-US" sz="1530" u="sng" kern="0" dirty="0" smtClean="0">
                <a:solidFill>
                  <a:srgbClr val="000000"/>
                </a:solidFill>
                <a:latin typeface="Times New Roman" panose="02020603050405020304" pitchFamily="65" charset="-122"/>
                <a:ea typeface="宋体" panose="02010600030101010101" pitchFamily="2" charset="-122"/>
              </a:rPr>
              <a:t>　①    </a:t>
            </a:r>
            <a:r>
              <a:rPr lang="zh-CN" altLang="en-US" sz="1530" kern="0" dirty="0" smtClean="0">
                <a:solidFill>
                  <a:srgbClr val="000000"/>
                </a:solidFill>
                <a:latin typeface="Times New Roman" panose="02020603050405020304" pitchFamily="65" charset="-122"/>
                <a:ea typeface="宋体" panose="02010600030101010101" pitchFamily="2" charset="-122"/>
              </a:rPr>
              <a:t>写出浓浓春意,</a:t>
            </a:r>
            <a:r>
              <a:rPr lang="zh-CN" altLang="en-US" sz="1530" u="sng" kern="0" dirty="0" smtClean="0">
                <a:solidFill>
                  <a:srgbClr val="000000"/>
                </a:solidFill>
                <a:latin typeface="Times New Roman" panose="02020603050405020304" pitchFamily="65" charset="-122"/>
                <a:ea typeface="宋体" panose="02010600030101010101" pitchFamily="2" charset="-122"/>
              </a:rPr>
              <a:t>　②    </a:t>
            </a:r>
            <a:r>
              <a:rPr lang="zh-CN" altLang="en-US" sz="1530" kern="0" dirty="0" smtClean="0">
                <a:solidFill>
                  <a:srgbClr val="000000"/>
                </a:solidFill>
                <a:latin typeface="Times New Roman" panose="02020603050405020304" pitchFamily="65" charset="-122"/>
                <a:ea typeface="宋体" panose="02010600030101010101" pitchFamily="2" charset="-122"/>
              </a:rPr>
              <a:t>把视觉与听觉结合在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一起写出了场面感。李清照的“此情无计可消除,才下眉头,却上心头”,一般人可能都经历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a:t>
            </a:r>
            <a:r>
              <a:rPr lang="zh-CN" altLang="en-US" sz="1530" u="sng" kern="0" dirty="0" smtClean="0">
                <a:solidFill>
                  <a:srgbClr val="000000"/>
                </a:solidFill>
                <a:latin typeface="Times New Roman" panose="02020603050405020304" pitchFamily="65" charset="-122"/>
                <a:ea typeface="宋体" panose="02010600030101010101" pitchFamily="2" charset="-122"/>
              </a:rPr>
              <a:t>　③    </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lang="zh-CN" altLang="en-US" sz="1530" u="sng" kern="0" dirty="0" smtClean="0">
                <a:solidFill>
                  <a:srgbClr val="000000"/>
                </a:solidFill>
                <a:latin typeface="Times New Roman" panose="02020603050405020304" pitchFamily="65" charset="-122"/>
                <a:ea typeface="宋体" panose="02010600030101010101" pitchFamily="2" charset="-122"/>
              </a:rPr>
              <a:t>　④    </a:t>
            </a:r>
            <a:r>
              <a:rPr lang="zh-CN" altLang="en-US" sz="1530" kern="0" dirty="0" smtClean="0">
                <a:solidFill>
                  <a:srgbClr val="000000"/>
                </a:solidFill>
                <a:latin typeface="Times New Roman" panose="02020603050405020304" pitchFamily="65" charset="-122"/>
                <a:ea typeface="宋体" panose="02010600030101010101" pitchFamily="2" charset="-122"/>
              </a:rPr>
              <a:t>像李清照这样的高手</a:t>
            </a:r>
            <a:r>
              <a:rPr lang="zh-CN" altLang="en-US" sz="1530" u="sng" kern="0" dirty="0" smtClean="0">
                <a:solidFill>
                  <a:srgbClr val="000000"/>
                </a:solidFill>
                <a:latin typeface="Times New Roman" panose="02020603050405020304" pitchFamily="65" charset="-122"/>
                <a:ea typeface="宋体" panose="02010600030101010101" pitchFamily="2" charset="-122"/>
              </a:rPr>
              <a:t>　⑤    </a:t>
            </a:r>
            <a:r>
              <a:rPr lang="zh-CN" altLang="en-US" sz="1530" kern="0" dirty="0" smtClean="0">
                <a:solidFill>
                  <a:srgbClr val="000000"/>
                </a:solidFill>
                <a:latin typeface="Times New Roman" panose="02020603050405020304" pitchFamily="65" charset="-122"/>
                <a:ea typeface="宋体" panose="02010600030101010101" pitchFamily="2" charset="-122"/>
              </a:rPr>
              <a:t>能传神地将这精微的心理描写出来。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答:①</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②</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③</a:t>
            </a:r>
            <a:r>
              <a:rPr lang="zh-CN" altLang="en-US" sz="1530" u="sng"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⑤</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2"/>
          <p:cNvSpPr txBox="1"/>
          <p:nvPr/>
        </p:nvSpPr>
        <p:spPr>
          <a:xfrm>
            <a:off x="540000" y="327739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①不仅　②而且　③但是　④只有　⑤才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(其他关联词,合乎文意亦可) </a:t>
            </a:r>
            <a:endParaRPr lang="zh-CN" altLang="en-US" dirty="0"/>
          </a:p>
        </p:txBody>
      </p:sp>
      <p:sp>
        <p:nvSpPr>
          <p:cNvPr id="4" name="TextBox 3"/>
          <p:cNvSpPr txBox="1"/>
          <p:nvPr/>
        </p:nvSpPr>
        <p:spPr>
          <a:xfrm>
            <a:off x="539750" y="4031328"/>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本语段第一句话中的后两个分句都是讲“闹”字的表达效果,语意关系应为递进关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系。第二句话是一个双重复句,由从“一般人”到“像李清照这样的高手”的语意过渡可知,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第一层为转折关系,第二层为条件关系。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8.(2015四川,3)下列各句中加点词语的使用,不恰当的一项是(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A.“2015年度中国文化跨界论坛”日前在北京举行,</a:t>
            </a:r>
            <a:r>
              <a:rPr lang="zh-CN" altLang="en-US" sz="1530" u="sng" kern="0" dirty="0" smtClean="0">
                <a:solidFill>
                  <a:srgbClr val="000000"/>
                </a:solidFill>
                <a:latin typeface="Times New Roman" panose="02020603050405020304" pitchFamily="65" charset="-122"/>
                <a:ea typeface="宋体" panose="02010600030101010101" pitchFamily="2" charset="-122"/>
              </a:rPr>
              <a:t>届时</a:t>
            </a:r>
            <a:r>
              <a:rPr lang="zh-CN" altLang="en-US" sz="1530" kern="0" dirty="0" smtClean="0">
                <a:solidFill>
                  <a:srgbClr val="000000"/>
                </a:solidFill>
                <a:latin typeface="Times New Roman" panose="02020603050405020304" pitchFamily="65" charset="-122"/>
                <a:ea typeface="宋体" panose="02010600030101010101" pitchFamily="2" charset="-122"/>
              </a:rPr>
              <a:t>来自世界各国的艺术家、企业家和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媒体人围绕当前文化创意产业发展中的热点进行了交流。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B.对于那些</a:t>
            </a:r>
            <a:r>
              <a:rPr lang="zh-CN" altLang="en-US" sz="1530" u="sng" kern="0" dirty="0" smtClean="0">
                <a:solidFill>
                  <a:srgbClr val="000000"/>
                </a:solidFill>
                <a:latin typeface="Times New Roman" panose="02020603050405020304" pitchFamily="65" charset="-122"/>
                <a:ea typeface="宋体" panose="02010600030101010101" pitchFamily="2" charset="-122"/>
              </a:rPr>
              <a:t>熟稔</a:t>
            </a:r>
            <a:r>
              <a:rPr lang="zh-CN" altLang="en-US" sz="1530" kern="0" dirty="0" smtClean="0">
                <a:solidFill>
                  <a:srgbClr val="000000"/>
                </a:solidFill>
                <a:latin typeface="Times New Roman" panose="02020603050405020304" pitchFamily="65" charset="-122"/>
                <a:ea typeface="宋体" panose="02010600030101010101" pitchFamily="2" charset="-122"/>
              </a:rPr>
              <a:t>互联网的人来说,进行“互联网+”创业,最难的可能并不是“互联网”这一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部分,而是“+”什么以及怎么“+”的问题。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C.这家民用小型无人机公司一年前还寂寂无闻,一年后却</a:t>
            </a:r>
            <a:r>
              <a:rPr lang="zh-CN" altLang="en-US" sz="1530" u="sng" kern="0" dirty="0" smtClean="0">
                <a:solidFill>
                  <a:srgbClr val="000000"/>
                </a:solidFill>
                <a:latin typeface="Times New Roman" panose="02020603050405020304" pitchFamily="65" charset="-122"/>
                <a:ea typeface="宋体" panose="02010600030101010101" pitchFamily="2" charset="-122"/>
              </a:rPr>
              <a:t>声名鹊起</a:t>
            </a:r>
            <a:r>
              <a:rPr lang="zh-CN" altLang="en-US" sz="1530" kern="0" dirty="0" smtClean="0">
                <a:solidFill>
                  <a:srgbClr val="000000"/>
                </a:solidFill>
                <a:latin typeface="Times New Roman" panose="02020603050405020304" pitchFamily="65" charset="-122"/>
                <a:ea typeface="宋体" panose="02010600030101010101" pitchFamily="2" charset="-122"/>
              </a:rPr>
              <a:t>,其系列产品先后被评为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“十大科技产品”“2014年杰出高科技产品”。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D.近年来,广袤蜀地的新村建设全面推进,大巴山区漂亮民居星罗棋布,大凉山上彝家新寨</a:t>
            </a:r>
            <a:r>
              <a:rPr lang="zh-CN" altLang="en-US" sz="1530" u="sng" kern="0" dirty="0" smtClean="0">
                <a:solidFill>
                  <a:srgbClr val="000000"/>
                </a:solidFill>
                <a:latin typeface="Times New Roman" panose="02020603050405020304" pitchFamily="65" charset="-122"/>
                <a:ea typeface="宋体" panose="02010600030101010101" pitchFamily="2" charset="-122"/>
              </a:rPr>
              <a:t>鳞次</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栉比</a:t>
            </a:r>
            <a:r>
              <a:rPr lang="zh-CN" altLang="en-US" sz="1530" kern="0" dirty="0" smtClean="0">
                <a:solidFill>
                  <a:srgbClr val="000000"/>
                </a:solidFill>
                <a:latin typeface="Times New Roman" panose="02020603050405020304" pitchFamily="65" charset="-122"/>
                <a:ea typeface="宋体" panose="02010600030101010101" pitchFamily="2" charset="-122"/>
              </a:rPr>
              <a:t>,西部高原羌寨碉楼拔地而起。</a:t>
            </a:r>
            <a:endParaRPr lang="zh-CN" altLang="en-US" dirty="0"/>
          </a:p>
        </p:txBody>
      </p:sp>
      <p:sp>
        <p:nvSpPr>
          <p:cNvPr id="3" name="TextBox 2"/>
          <p:cNvSpPr txBox="1"/>
          <p:nvPr/>
        </p:nvSpPr>
        <p:spPr>
          <a:xfrm>
            <a:off x="539750" y="433024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A.届时:到时候。用于还没有发生的活动或事件。不合语境。B.熟稔:很熟悉。C.</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声名鹊起:形容名声迅速提高。D.鳞次栉比:多形容房屋等密集。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9.(2014江苏,1)在下面一段话空缺处依次填入词语,最恰当的一组是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最使我艳羡的还是园林艺术家化平淡为神奇的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某些树木当植当伐;某些花卉当疏当密;何处须巧借地形,顺势筑坡;何处又宜少见轩敞,</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:所有这一切都煞费心血,但又不露惨淡经营的痕迹,正像一帧名作脱稿前画师那奇绝而</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的点睛之笔。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A.用心　别树一帜　浑成　　　B.匠心　别树一帜　饱满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C.匠心　别有洞天　浑成　　D.用心　别有洞天　饱满</a:t>
            </a:r>
            <a:endParaRPr lang="zh-CN" altLang="en-US" dirty="0"/>
          </a:p>
        </p:txBody>
      </p:sp>
      <p:sp>
        <p:nvSpPr>
          <p:cNvPr id="3" name="TextBox 2"/>
          <p:cNvSpPr txBox="1"/>
          <p:nvPr/>
        </p:nvSpPr>
        <p:spPr>
          <a:xfrm>
            <a:off x="539750" y="3634583"/>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用心:集中注意力,多用心力。匠心:巧妙的构思。别树一帜:另外树起一面旗帜,指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与众不同,另成一家。别有洞天:另有一种境界,形容风景奇特,引人入胜。浑成:天然的不可分</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割的整体。饱满:丰满、充足。依据语段中的“艺术家”“神奇”“煞费心血”“奇绝”等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字眼,第一空应选填“匠心”一词,突出“巧”字;“园林”是风景胜地,所以排除“别树一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帜”;“点睛之笔”不能用“饱满”一词来修饰,因为“点睛之笔”所用之笔指墨少而恰到好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处,不是描绘。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10.(2014湖北,3)依次填入下列横线处的词语,最恰当的一组是(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①湖北的国画创作受浪漫瑰丽的荆楚文化的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,源远流长,底蕴丰厚。当今的湖北画家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既尊崇传统,又勇于创新,风格</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,为中国美术事业作出了突出的贡献。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②无论脚步走多远,在人的脑海中,只有故乡的味道,熟悉而又</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,它就像一个味觉定位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系统,一头</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了千里之外的异地,另一头则永远牵系着记忆深处的故乡。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A.滋润　绚丽多彩　顽固　框定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B.滋养　绚丽多彩　稳固　锁定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C.滋润　多姿多彩　稳固　框定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D.滋养　多姿多彩　顽固　锁定</a:t>
            </a:r>
            <a:endParaRPr lang="zh-CN" altLang="en-US" dirty="0"/>
          </a:p>
        </p:txBody>
      </p:sp>
      <p:sp>
        <p:nvSpPr>
          <p:cNvPr id="3" name="TextBox 2"/>
          <p:cNvSpPr txBox="1"/>
          <p:nvPr/>
        </p:nvSpPr>
        <p:spPr>
          <a:xfrm>
            <a:off x="539750" y="427752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滋润:①形容词,含水分多,不干燥;②动词,增添水分,使不干枯;③形容词,舒服。滋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养:①动词,供给养分,补养;②名词,养分,养料。与“文化”搭配,需选“滋养”。排除A、C两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项。顽固:①思想保守,不愿意接受新鲜事物; ②指在思想观点或政治立场上坚持错误,不肯改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变;③不易制服或改变。稳固:①形容词,安稳而巩固;②动词,使稳固。“故乡的味道”是熟悉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而又不愿忘记的,符合“顽固”的第③个义项。故排除B项。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11.(2014天津,3)下面语段横线处应填入的词句,最恰当的一组是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中国文人对审美具有</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的感知力,他们可以在安然怡悦中</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鸟翼几乎无声的扑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动,还有花瓣簌簌飘落的声音。他们喜爱“</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”那种让静寂更显清幽的氛围。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A.精细　　用心倾听　　星垂平野阔,月涌大江流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B.精细　　凝神谛听　　明月松间照,清泉石上流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C.精确　　凝神谛听　　星垂平野阔,月涌大江流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D.精确　　用心倾听　　明月松间照,清泉石上流</a:t>
            </a:r>
            <a:endParaRPr lang="zh-CN" altLang="en-US" dirty="0"/>
          </a:p>
        </p:txBody>
      </p:sp>
      <p:sp>
        <p:nvSpPr>
          <p:cNvPr id="3" name="TextBox 2"/>
          <p:cNvSpPr txBox="1"/>
          <p:nvPr/>
        </p:nvSpPr>
        <p:spPr>
          <a:xfrm>
            <a:off x="539750" y="3553554"/>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①精细:精密细致;精明细心。精确:非常准确;非常正确。题意侧重“细”。②用心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倾听:集中注意力细心地听取(多用于上对下)。凝神谛听:聚精会神仔细地听。③“星垂平野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阔,月涌大江流”写的是雄浑壮阔的景象。“明月松间照,清泉石上流”营造的是一种清幽的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氛围。</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12.(2014江西,3)依次填入下列各句横线处的词语,最恰当的一组是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(1)时下,概括中国教育病症最流行的</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莫过于“应试教育”。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(2)你们这样对待远道而来的客人,</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太不礼貌了吧。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(3)外交部发言人表示中国海监船进入钓鱼岛海域活动</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A.词语　不免　无可厚非　　B.词汇　不免　无可厚非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C.词汇　未免　无可非议　　D.词语　未免　无可非议</a:t>
            </a:r>
            <a:endParaRPr lang="zh-CN" altLang="en-US" dirty="0"/>
          </a:p>
        </p:txBody>
      </p:sp>
      <p:sp>
        <p:nvSpPr>
          <p:cNvPr id="3" name="TextBox 2"/>
          <p:cNvSpPr txBox="1"/>
          <p:nvPr/>
        </p:nvSpPr>
        <p:spPr>
          <a:xfrm>
            <a:off x="539750" y="3205955"/>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(1)词汇:一种语言里所使用的词和固定词组的总称,如汉语词汇、英语词汇;也指一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个人、一部作品或一个领域所使用的词和固定词组,如鲁迅的词汇、《红楼梦》的词汇。词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语:词和词组;字眼。(2)不免:免不了。未免:不能不说是</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(表示不以为然);不免。(3)无可厚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非:不可过分指摘,表示虽有缺点,但是可以理解或原谅。无可非议:没有什么可以指摘的,表示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言行合乎情理。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4.(2015浙江,3)下列各句中,加点的词语运用</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A.在席卷全球的金融危机中,连那些科班出身的经济学博士都被赶出华尔街,到地铁卖热狗去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a:t>
            </a:r>
            <a:r>
              <a:rPr lang="zh-CN" altLang="en-US" sz="1530" u="sng" kern="0" dirty="0" smtClean="0">
                <a:solidFill>
                  <a:srgbClr val="000000"/>
                </a:solidFill>
                <a:latin typeface="Times New Roman" panose="02020603050405020304" pitchFamily="65" charset="-122"/>
                <a:ea typeface="宋体" panose="02010600030101010101" pitchFamily="2" charset="-122"/>
              </a:rPr>
              <a:t>何况</a:t>
            </a:r>
            <a:r>
              <a:rPr lang="zh-CN" altLang="en-US" sz="1530" kern="0" dirty="0" smtClean="0">
                <a:solidFill>
                  <a:srgbClr val="000000"/>
                </a:solidFill>
                <a:latin typeface="Times New Roman" panose="02020603050405020304" pitchFamily="65" charset="-122"/>
                <a:ea typeface="宋体" panose="02010600030101010101" pitchFamily="2" charset="-122"/>
              </a:rPr>
              <a:t>他这个半路出家的?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B.在外打拼数十年后,他回到了家乡,用省吃俭用的</a:t>
            </a:r>
            <a:r>
              <a:rPr lang="zh-CN" altLang="en-US" sz="1530" u="sng" kern="0" dirty="0" smtClean="0">
                <a:solidFill>
                  <a:srgbClr val="000000"/>
                </a:solidFill>
                <a:latin typeface="Times New Roman" panose="02020603050405020304" pitchFamily="65" charset="-122"/>
                <a:ea typeface="宋体" panose="02010600030101010101" pitchFamily="2" charset="-122"/>
              </a:rPr>
              <a:t>结余</a:t>
            </a:r>
            <a:r>
              <a:rPr lang="zh-CN" altLang="en-US" sz="1530" kern="0" dirty="0" smtClean="0">
                <a:solidFill>
                  <a:srgbClr val="000000"/>
                </a:solidFill>
                <a:latin typeface="Times New Roman" panose="02020603050405020304" pitchFamily="65" charset="-122"/>
                <a:ea typeface="宋体" panose="02010600030101010101" pitchFamily="2" charset="-122"/>
              </a:rPr>
              <a:t>捐建了一所希望小学,为发展当地的教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育事业奉献了拳拳爱心。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C.长期以来,杀虫剂、除草剂、增效剂等各种农药所导致的污染,严重侵害着与农业、农村、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农民</a:t>
            </a:r>
            <a:r>
              <a:rPr lang="zh-CN" altLang="en-US" sz="1530" u="sng" kern="0" dirty="0" smtClean="0">
                <a:solidFill>
                  <a:srgbClr val="000000"/>
                </a:solidFill>
                <a:latin typeface="Times New Roman" panose="02020603050405020304" pitchFamily="65" charset="-122"/>
                <a:ea typeface="宋体" panose="02010600030101010101" pitchFamily="2" charset="-122"/>
              </a:rPr>
              <a:t>息息相关</a:t>
            </a:r>
            <a:r>
              <a:rPr lang="zh-CN" altLang="en-US" sz="1530" kern="0" dirty="0" smtClean="0">
                <a:solidFill>
                  <a:srgbClr val="000000"/>
                </a:solidFill>
                <a:latin typeface="Times New Roman" panose="02020603050405020304" pitchFamily="65" charset="-122"/>
                <a:ea typeface="宋体" panose="02010600030101010101" pitchFamily="2" charset="-122"/>
              </a:rPr>
              <a:t>的城市环境与市民生活。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D.在热心公益</a:t>
            </a:r>
            <a:r>
              <a:rPr lang="zh-CN" altLang="en-US" sz="1530" u="sng" kern="0" dirty="0" smtClean="0">
                <a:solidFill>
                  <a:srgbClr val="000000"/>
                </a:solidFill>
                <a:latin typeface="Times New Roman" panose="02020603050405020304" pitchFamily="65" charset="-122"/>
                <a:ea typeface="宋体" panose="02010600030101010101" pitchFamily="2" charset="-122"/>
              </a:rPr>
              <a:t>蔚然成风</a:t>
            </a:r>
            <a:r>
              <a:rPr lang="zh-CN" altLang="en-US" sz="1530" kern="0" dirty="0" smtClean="0">
                <a:solidFill>
                  <a:srgbClr val="000000"/>
                </a:solidFill>
                <a:latin typeface="Times New Roman" panose="02020603050405020304" pitchFamily="65" charset="-122"/>
                <a:ea typeface="宋体" panose="02010600030101010101" pitchFamily="2" charset="-122"/>
              </a:rPr>
              <a:t>的今天,百名青年在某市首届成人礼活动中,以无偿献血作为自己成长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的见证,体现了当代青年的责任感。</a:t>
            </a:r>
            <a:endParaRPr lang="zh-CN" altLang="en-US" dirty="0"/>
          </a:p>
        </p:txBody>
      </p:sp>
      <p:sp>
        <p:nvSpPr>
          <p:cNvPr id="3" name="TextBox 2"/>
          <p:cNvSpPr txBox="1"/>
          <p:nvPr/>
        </p:nvSpPr>
        <p:spPr>
          <a:xfrm>
            <a:off x="539750" y="433426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A.何况:用反问的语气表示更进一层的意思。B.结余:结算后余下的钱、物等。与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“省吃俭用”不符。C.息息相关:呼吸相关联,形容关系密切。D.蔚然成风:形容一种事物逐渐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发展、盛行,形成风气。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13.(2014重庆,2)依次填入下列横线处的词语,最恰当的一组是(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①再全面的维生素补充剂对健康的弥补作用也不能</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膳食结构不合理带来的损害。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想要保持健康,更重要的是维持饮食的平衡以及适度运动。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②在自然环境中怎样才能</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病虫害的侵袭呢?与松树共生,就是杨树通过长期自然演化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选择的一种自我保护方式。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③有些人严重缺乏安全感,他们把说谎作为一种自我</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手段,总是下意识地保护自己,不愿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自己的任何行为和心思被人知道。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④现实生活中没有法外之地,互联网同样没有。查处淫秽网站,</a:t>
            </a:r>
            <a:r>
              <a:rPr lang="zh-CN" altLang="en-US" sz="1530" u="sng" kern="0"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网络暴力,是净化网络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环境的需要,更是建立法治社会的需要。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A.抵制　　抵消　　防御　　抵御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B.抵消　　抵御　　防御　　抵制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C.抵制　　防御　　抵御　　抵消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D.抵消　　抵制　　抵御　　防御</a:t>
            </a:r>
            <a:endParaRPr lang="zh-CN" altLang="en-US" dirty="0"/>
          </a:p>
        </p:txBody>
      </p:sp>
      <p:sp>
        <p:nvSpPr>
          <p:cNvPr id="3" name="TextBox 2"/>
          <p:cNvSpPr txBox="1"/>
          <p:nvPr/>
        </p:nvSpPr>
        <p:spPr>
          <a:xfrm>
            <a:off x="539750" y="563484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抵制:阻止某些事物,使不能侵入或发生作用。抵消:两种事物的作用因相反而互相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消除。防御:抗击敌人的进攻。抵御:抵挡;抵抗。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7"/>
          <p:cNvGrpSpPr/>
          <p:nvPr/>
        </p:nvGrpSpPr>
        <p:grpSpPr>
          <a:xfrm>
            <a:off x="3295650" y="848501"/>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3"/>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57639" y="1413016"/>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0030101010101" pitchFamily="49" charset="-122"/>
                <a:ea typeface="黑体" panose="02010600030101010101" pitchFamily="49" charset="-122"/>
                <a:sym typeface="+mn-ea"/>
              </a:rPr>
              <a:t>A组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年高考模拟·基础题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grpSp>
        <p:nvGrpSpPr>
          <p:cNvPr id="8" name="组合 7"/>
          <p:cNvGrpSpPr/>
          <p:nvPr/>
        </p:nvGrpSpPr>
        <p:grpSpPr>
          <a:xfrm>
            <a:off x="519084" y="1945537"/>
            <a:ext cx="8147916" cy="4847352"/>
            <a:chOff x="519084" y="1945537"/>
            <a:chExt cx="8147916" cy="4847352"/>
          </a:xfrm>
        </p:grpSpPr>
        <p:sp>
          <p:nvSpPr>
            <p:cNvPr id="2" name="TextBox 2"/>
            <p:cNvSpPr txBox="1"/>
            <p:nvPr/>
          </p:nvSpPr>
          <p:spPr>
            <a:xfrm>
              <a:off x="540000" y="1945537"/>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1.(2018浙江名校协作体考试,2)阅读下面的文字,回答问题。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今天的社会发展太快,许多东西不</a:t>
              </a:r>
              <a:r>
                <a:rPr lang="zh-CN" altLang="en-US" sz="1530" u="sng" kern="0" dirty="0" smtClean="0">
                  <a:solidFill>
                    <a:srgbClr val="000000"/>
                  </a:solidFill>
                  <a:latin typeface="Times New Roman" panose="02020603050405020304" pitchFamily="65" charset="-122"/>
                  <a:ea typeface="宋体" panose="02010600030101010101" pitchFamily="2" charset="-122"/>
                </a:rPr>
                <a:t>经意</a:t>
              </a:r>
              <a:r>
                <a:rPr lang="zh-CN" altLang="en-US" sz="1530" kern="0" dirty="0" smtClean="0">
                  <a:solidFill>
                    <a:srgbClr val="000000"/>
                  </a:solidFill>
                  <a:latin typeface="Times New Roman" panose="02020603050405020304" pitchFamily="65" charset="-122"/>
                  <a:ea typeface="宋体" panose="02010600030101010101" pitchFamily="2" charset="-122"/>
                </a:rPr>
                <a:t>间就丢了,并且丢了还往往不知。[甲]加之这个世界像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决了堤的围堰,沉渣泛起,鱼龙混杂,想保住些好的有用的没那么容易。我们处于社会裂变的节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点上,好坏优劣善恶往往都是共同而生,保持住好的不容易,增加些恶习稍不留神就既成事实。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古人说,积善似垒土,纵恶如弯弓。积累善行如用锹垒土,一点一滴进行,形成的大山才会日久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天长;而纵容恶行如同弦上之箭,思想稍稍放松一下,恶就是离弦之箭,</a:t>
              </a:r>
              <a:r>
                <a:rPr lang="zh-CN" altLang="en-US" sz="1530" u="sng" kern="0" dirty="0" smtClean="0">
                  <a:solidFill>
                    <a:srgbClr val="000000"/>
                  </a:solidFill>
                  <a:latin typeface="Times New Roman" panose="02020603050405020304" pitchFamily="65" charset="-122"/>
                  <a:ea typeface="宋体" panose="02010600030101010101" pitchFamily="2" charset="-122"/>
                </a:rPr>
                <a:t>一发不可收</a:t>
              </a:r>
              <a:r>
                <a:rPr lang="zh-CN" altLang="en-US" sz="1530" kern="0" dirty="0" smtClean="0">
                  <a:solidFill>
                    <a:srgbClr val="000000"/>
                  </a:solidFill>
                  <a:latin typeface="Times New Roman" panose="02020603050405020304" pitchFamily="65" charset="-122"/>
                  <a:ea typeface="宋体" panose="02010600030101010101" pitchFamily="2" charset="-122"/>
                </a:rPr>
                <a:t>。[乙]所以规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矩得老,这“老”是时间的检验,这“老”是文化的磨合,这“老”是自然法则淘汰留下的结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果。中华民族是一个古老的民族,古老的民族过去的规矩一定很老,老到无从追根溯源。[丙]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“不以规矩,不能成方圆。”孟子</a:t>
              </a:r>
              <a:r>
                <a:rPr lang="zh-CN" altLang="en-US" sz="1530" u="sng" kern="0" dirty="0" smtClean="0">
                  <a:solidFill>
                    <a:srgbClr val="000000"/>
                  </a:solidFill>
                  <a:latin typeface="Times New Roman" panose="02020603050405020304" pitchFamily="65" charset="-122"/>
                  <a:ea typeface="宋体" panose="02010600030101010101" pitchFamily="2" charset="-122"/>
                </a:rPr>
                <a:t>告诫</a:t>
              </a:r>
              <a:r>
                <a:rPr lang="zh-CN" altLang="en-US" sz="1530" kern="0" dirty="0" smtClean="0">
                  <a:solidFill>
                    <a:srgbClr val="000000"/>
                  </a:solidFill>
                  <a:latin typeface="Times New Roman" panose="02020603050405020304" pitchFamily="65" charset="-122"/>
                  <a:ea typeface="宋体" panose="02010600030101010101" pitchFamily="2" charset="-122"/>
                </a:rPr>
                <a:t>说。即使鲁班那样的好木匠,没有尺子和圆规也没有办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法画出方形和圆形。</a:t>
              </a:r>
              <a:r>
                <a:rPr lang="zh-CN" altLang="en-US" sz="1530" u="sng" kern="0" dirty="0" smtClean="0">
                  <a:solidFill>
                    <a:srgbClr val="000000"/>
                  </a:solidFill>
                  <a:latin typeface="Times New Roman" panose="02020603050405020304" pitchFamily="65" charset="-122"/>
                  <a:ea typeface="宋体" panose="02010600030101010101" pitchFamily="2" charset="-122"/>
                </a:rPr>
                <a:t>继而</a:t>
              </a:r>
              <a:r>
                <a:rPr lang="zh-CN" altLang="en-US" sz="1530" kern="0" dirty="0" smtClean="0">
                  <a:solidFill>
                    <a:srgbClr val="000000"/>
                  </a:solidFill>
                  <a:latin typeface="Times New Roman" panose="02020603050405020304" pitchFamily="65" charset="-122"/>
                  <a:ea typeface="宋体" panose="02010600030101010101" pitchFamily="2" charset="-122"/>
                </a:rPr>
                <a:t>我想,今天随处可见的这么多的好家具,它们的存在关键还在于曲尺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和圆规最初制定了规矩。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文段中加点的词,运用不正确的一项是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A.经意　　B.一发不可收</a:t>
              </a:r>
              <a:endParaRPr lang="zh-CN" altLang="en-US" dirty="0"/>
            </a:p>
          </p:txBody>
        </p:sp>
        <p:sp>
          <p:nvSpPr>
            <p:cNvPr id="7" name="TextBox 2"/>
            <p:cNvSpPr txBox="1"/>
            <p:nvPr/>
          </p:nvSpPr>
          <p:spPr>
            <a:xfrm>
              <a:off x="519084" y="643971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C.告诫　　D.继而</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一发不可收:含褒义,事情一经发生,就发展得十分顺利和迅速,既而保持不断发展的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状态。使用错误。一发不可收拾:常含贬义,指事情一旦发生便不可收拾,形容对发生的情况难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以控制,局面无法收拾。根据语境“纵容恶行如同弦上之箭,思想稍稍放松一下,恶就是离弦之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箭”,此处应为“一发不可收拾”。</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2.(2018浙江新高考研究联盟二联,2)阅读下面的文字,回答问题。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就像去年诺贝尔文学奖</a:t>
            </a:r>
            <a:r>
              <a:rPr lang="zh-CN" altLang="en-US" sz="1530" u="sng" kern="0" dirty="0" smtClean="0">
                <a:solidFill>
                  <a:srgbClr val="000000"/>
                </a:solidFill>
                <a:latin typeface="Times New Roman" panose="02020603050405020304" pitchFamily="65" charset="-122"/>
                <a:ea typeface="宋体" panose="02010600030101010101" pitchFamily="2" charset="-122"/>
              </a:rPr>
              <a:t>颁布</a:t>
            </a:r>
            <a:r>
              <a:rPr lang="zh-CN" altLang="en-US" sz="1530" kern="0" dirty="0" smtClean="0">
                <a:solidFill>
                  <a:srgbClr val="000000"/>
                </a:solidFill>
                <a:latin typeface="Times New Roman" panose="02020603050405020304" pitchFamily="65" charset="-122"/>
                <a:ea typeface="宋体" panose="02010600030101010101" pitchFamily="2" charset="-122"/>
              </a:rPr>
              <a:t>给了鲍勃·迪伦,今年瑞典文学院又避开热门,将2017年诺贝尔文学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奖授予日裔英国作家石黑一雄。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有人借此调侃诺奖“万年陪跑王”村上春树。[甲]不过村上春树自述读过石黑一雄出版过的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每一本书,且评价说:“至今为止,我阅读石黑的作品时,从来不曾失望过,也从未</a:t>
            </a:r>
            <a:r>
              <a:rPr lang="zh-CN" altLang="en-US" sz="1530" u="sng" kern="0" dirty="0" smtClean="0">
                <a:solidFill>
                  <a:srgbClr val="000000"/>
                </a:solidFill>
                <a:latin typeface="Times New Roman" panose="02020603050405020304" pitchFamily="65" charset="-122"/>
                <a:ea typeface="宋体" panose="02010600030101010101" pitchFamily="2" charset="-122"/>
              </a:rPr>
              <a:t>不以为然</a:t>
            </a:r>
            <a:r>
              <a:rPr lang="zh-CN" altLang="en-US" sz="1530" kern="0" dirty="0" smtClean="0">
                <a:solidFill>
                  <a:srgbClr val="000000"/>
                </a:solidFill>
                <a:latin typeface="Times New Roman" panose="02020603050405020304" pitchFamily="65" charset="-122"/>
                <a:ea typeface="宋体" panose="02010600030101010101" pitchFamily="2" charset="-122"/>
              </a:rPr>
              <a:t>。”</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[乙]他甚至说:“近半世纪的书,我最喜欢的是《别让我走》。”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[丙]石黑一雄是一个讲故事的高手,他对</a:t>
            </a:r>
            <a:r>
              <a:rPr lang="zh-CN" altLang="en-US" sz="1530" u="sng" kern="0" dirty="0" smtClean="0">
                <a:solidFill>
                  <a:srgbClr val="000000"/>
                </a:solidFill>
                <a:latin typeface="Times New Roman" panose="02020603050405020304" pitchFamily="65" charset="-122"/>
                <a:ea typeface="宋体" panose="02010600030101010101" pitchFamily="2" charset="-122"/>
              </a:rPr>
              <a:t>困扰</a:t>
            </a:r>
            <a:r>
              <a:rPr lang="zh-CN" altLang="en-US" sz="1530" kern="0" dirty="0" smtClean="0">
                <a:solidFill>
                  <a:srgbClr val="000000"/>
                </a:solidFill>
                <a:latin typeface="Times New Roman" panose="02020603050405020304" pitchFamily="65" charset="-122"/>
                <a:ea typeface="宋体" panose="02010600030101010101" pitchFamily="2" charset="-122"/>
              </a:rPr>
              <a:t>现代社会的历史、科技、道德责任等问题的线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索都是通过故事展现出来,既不矫揉造作,也不生硬粗冷。一个个温暖而又感人至深的故事在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艺术笔触下娓娓道来。他挖掘并细致地展示了普通人</a:t>
            </a:r>
            <a:r>
              <a:rPr lang="zh-CN" altLang="en-US" sz="1530" u="sng" kern="0" dirty="0" smtClean="0">
                <a:solidFill>
                  <a:srgbClr val="000000"/>
                </a:solidFill>
                <a:latin typeface="Times New Roman" panose="02020603050405020304" pitchFamily="65" charset="-122"/>
                <a:ea typeface="宋体" panose="02010600030101010101" pitchFamily="2" charset="-122"/>
              </a:rPr>
              <a:t>彬彬有礼</a:t>
            </a:r>
            <a:r>
              <a:rPr lang="zh-CN" altLang="en-US" sz="1530" kern="0" dirty="0" smtClean="0">
                <a:solidFill>
                  <a:srgbClr val="000000"/>
                </a:solidFill>
                <a:latin typeface="Times New Roman" panose="02020603050405020304" pitchFamily="65" charset="-122"/>
                <a:ea typeface="宋体" panose="02010600030101010101" pitchFamily="2" charset="-122"/>
              </a:rPr>
              <a:t>的外表下隐藏着的真实的内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心世界及震撼人心的情感之流。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这段文字中的加点词,运用不正确的一项是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A.颁布　　B.不以为然　　C.困扰　　D.彬彬有礼</a:t>
            </a:r>
            <a:endParaRPr lang="zh-CN" altLang="en-US" dirty="0"/>
          </a:p>
        </p:txBody>
      </p:sp>
      <p:sp>
        <p:nvSpPr>
          <p:cNvPr id="3" name="TextBox 2"/>
          <p:cNvSpPr txBox="1"/>
          <p:nvPr/>
        </p:nvSpPr>
        <p:spPr>
          <a:xfrm>
            <a:off x="539750" y="534909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解答此类题,一定要结合具体语境进行。A.颁布:公布,一般用在法令制度等方面。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根据语境,此处应用“颁发”。B.不以为然:不认为正确。符合语境。C.困扰:围困并搅扰,使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处于困境而难以摆脱。符合语境。D.彬彬有礼:文雅有礼节的样子。符合语境。故选A。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4859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点睛</a:t>
            </a:r>
            <a:r>
              <a:rPr lang="zh-CN" altLang="en-US" sz="1530" kern="0" dirty="0" smtClean="0">
                <a:solidFill>
                  <a:srgbClr val="000000"/>
                </a:solidFill>
                <a:latin typeface="Times New Roman" panose="02020603050405020304" pitchFamily="65" charset="-122"/>
                <a:ea typeface="宋体" panose="02010600030101010101" pitchFamily="2" charset="-122"/>
              </a:rPr>
              <a:t>　此题主要考查正确使用词语(包括熟语)的能力。在平时的复习中应养成规范使用汉语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言文字的习惯,不要被一些媒体的错误用法所误导,并注重积累。积累一些常见的近义词、易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错词,注意区分近义词中不同语素的含义,做题时根据语境分析哪个更合适;更重要的是在阅读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中培养语感,注意基本词语使用的语境。对于成语题,第一要辨析词义,包括词语的语义侧重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点、词语的词义轻重、词义的范围大小等。第二,辨析色彩,包括词语的感情色彩、语体色</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彩。第三,辨析用法,包括搭配习惯、语法功能、使用对象等方面。解答成语题,第一,要逐字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解释成语,运用成语的结构特点把握成语大意,但要注意不能望文生义;第二,注意成语潜在的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感情色彩和语体色彩;第三,要注意成语的适用范围、搭配对象;第四,弄清所用成语的前后语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境,尽可能找出句中相关联的信息;第五,从修饰与被修饰关系上分析,看修饰成分跟中心词之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间是否存在前后语义矛盾或前后语意重复的现象。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3.(2018绍兴适应性考试,2)阅读下面的文字,回答问题。</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关于</a:t>
            </a:r>
            <a:r>
              <a:rPr lang="zh-CN" altLang="en-US" sz="1530" kern="0" dirty="0" smtClean="0">
                <a:solidFill>
                  <a:srgbClr val="000000"/>
                </a:solidFill>
                <a:latin typeface="Times New Roman" panose="02020603050405020304" pitchFamily="65" charset="-122"/>
                <a:ea typeface="宋体" panose="02010600030101010101" pitchFamily="2" charset="-122"/>
              </a:rPr>
              <a:t>说谎,著名的莫过于“匹诺曹”和“狼来了”这两个故事。[甲]喊“狼来了”的小孩虽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然一次次让人相信,最后自己却被狼吃了——不断说谎最后吃亏的是自己,因为你可以欺瞒一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时而不可能欺瞒一世;匹诺曹说一次谎鼻子就变长一点——说谎是无法掩盖的,你的表情时刻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在揭露你的行为。不同文化背景下两个关于说谎的故事,似乎是东西方文化的隐喻。研究者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认为人类为争夺资源与配偶,普遍拥有欺瞒彼此的能力,并且</a:t>
            </a:r>
            <a:r>
              <a:rPr lang="zh-CN" altLang="en-US" sz="1530" u="sng" kern="0" dirty="0" smtClean="0">
                <a:solidFill>
                  <a:srgbClr val="000000"/>
                </a:solidFill>
                <a:latin typeface="Times New Roman" panose="02020603050405020304" pitchFamily="65" charset="-122"/>
                <a:ea typeface="宋体" panose="02010600030101010101" pitchFamily="2" charset="-122"/>
              </a:rPr>
              <a:t>预测</a:t>
            </a:r>
            <a:r>
              <a:rPr lang="zh-CN" altLang="en-US" sz="1530" kern="0" dirty="0" smtClean="0">
                <a:solidFill>
                  <a:srgbClr val="000000"/>
                </a:solidFill>
                <a:latin typeface="Times New Roman" panose="02020603050405020304" pitchFamily="65" charset="-122"/>
                <a:ea typeface="宋体" panose="02010600030101010101" pitchFamily="2" charset="-122"/>
              </a:rPr>
              <a:t>说谎行为源起于语言出现后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不久。[乙]实际上,为了生存,连昆虫都会应运欺瞒策略,比如伪装、拟态。可见,欺瞒是生物为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了更好地</a:t>
            </a:r>
            <a:r>
              <a:rPr lang="zh-CN" altLang="en-US" sz="1530" u="sng" kern="0" dirty="0" smtClean="0">
                <a:solidFill>
                  <a:srgbClr val="000000"/>
                </a:solidFill>
                <a:latin typeface="Times New Roman" panose="02020603050405020304" pitchFamily="65" charset="-122"/>
                <a:ea typeface="宋体" panose="02010600030101010101" pitchFamily="2" charset="-122"/>
              </a:rPr>
              <a:t>繁衍</a:t>
            </a:r>
            <a:r>
              <a:rPr lang="zh-CN" altLang="en-US" sz="1530" kern="0" dirty="0" smtClean="0">
                <a:solidFill>
                  <a:srgbClr val="000000"/>
                </a:solidFill>
                <a:latin typeface="Times New Roman" panose="02020603050405020304" pitchFamily="65" charset="-122"/>
                <a:ea typeface="宋体" panose="02010600030101010101" pitchFamily="2" charset="-122"/>
              </a:rPr>
              <a:t>而进化出来的本领,是自然界最基本的现象之一。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心理学有个新名词叫“匹诺曹效应”,[丙]2012年西班牙某大学的研究人员通过实验发现,人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在说谎时,由于大脑中的岛叶皮质会被激活,用热成像仪记录下被测试者面部的影像发现,说谎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者鼻子及周围肌肉的温度会有所上升。看来,皮诺曹说谎后鼻子变长不是</a:t>
            </a:r>
            <a:r>
              <a:rPr lang="zh-CN" altLang="en-US" sz="1530" u="sng" kern="0" dirty="0" smtClean="0">
                <a:solidFill>
                  <a:srgbClr val="000000"/>
                </a:solidFill>
                <a:latin typeface="Times New Roman" panose="02020603050405020304" pitchFamily="65" charset="-122"/>
                <a:ea typeface="宋体" panose="02010600030101010101" pitchFamily="2" charset="-122"/>
              </a:rPr>
              <a:t>空穴来风</a:t>
            </a:r>
            <a:r>
              <a:rPr lang="zh-CN" altLang="en-US" sz="1530" kern="0" dirty="0" smtClean="0">
                <a:solidFill>
                  <a:srgbClr val="000000"/>
                </a:solidFill>
                <a:latin typeface="Times New Roman" panose="02020603050405020304" pitchFamily="65" charset="-122"/>
                <a:ea typeface="宋体" panose="02010600030101010101" pitchFamily="2" charset="-122"/>
              </a:rPr>
              <a:t>。在新技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术与新手段面前,人们随时能发现匹诺曹的鼻子变长,但“狼来了”的谎言依然有人相信。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文段中加点的词,运用不正确的一项是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A.关于　　B.预测　　C.繁衍　　D.空穴来风</a:t>
            </a:r>
            <a:endParaRPr lang="zh-CN" altLang="en-US" dirty="0"/>
          </a:p>
        </p:txBody>
      </p:sp>
      <p:sp>
        <p:nvSpPr>
          <p:cNvPr id="3" name="TextBox 2"/>
          <p:cNvSpPr txBox="1"/>
          <p:nvPr/>
        </p:nvSpPr>
        <p:spPr>
          <a:xfrm>
            <a:off x="539750" y="599203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根据语境“普遍拥有欺瞒彼此的能力,并且预测说谎行为源起于语言出现后不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久”,应将“预测”改为“推测”。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4.(2018温州二模,2)阅读下面的文字,回答问题。</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彷徨</a:t>
            </a:r>
            <a:r>
              <a:rPr lang="zh-CN" altLang="en-US" sz="1530" kern="0" dirty="0" smtClean="0">
                <a:solidFill>
                  <a:srgbClr val="000000"/>
                </a:solidFill>
                <a:latin typeface="Times New Roman" panose="02020603050405020304" pitchFamily="65" charset="-122"/>
                <a:ea typeface="宋体" panose="02010600030101010101" pitchFamily="2" charset="-122"/>
              </a:rPr>
              <a:t>在古城阙上,倚栏杆处,任那杨花柳絮纷纷扬扬随意拂面,静听春的韵律,萦绕故国女墙,袅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袅余音,不绝如缕。[甲]漫步在灞桥两岸,俯仰之间,碧云天,黄花地,西风落叶,寒鸦数点,预报着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这又将是一个摇落情思的悲凉季节。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许多年来,踏在半裸着秦砖汉瓦的黄土地上,遥望着西风残照中隐约的城墙映入水面,[乙]我</a:t>
            </a:r>
            <a:r>
              <a:rPr lang="zh-CN" altLang="en-US" sz="1530" u="sng" kern="0" dirty="0" smtClean="0">
                <a:solidFill>
                  <a:srgbClr val="000000"/>
                </a:solidFill>
                <a:latin typeface="Times New Roman" panose="02020603050405020304" pitchFamily="65" charset="-122"/>
                <a:ea typeface="宋体" panose="02010600030101010101" pitchFamily="2" charset="-122"/>
              </a:rPr>
              <a:t>一</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直</a:t>
            </a:r>
            <a:r>
              <a:rPr lang="zh-CN" altLang="en-US" sz="1530" kern="0" dirty="0" smtClean="0">
                <a:solidFill>
                  <a:srgbClr val="000000"/>
                </a:solidFill>
                <a:latin typeface="Times New Roman" panose="02020603050405020304" pitchFamily="65" charset="-122"/>
                <a:ea typeface="宋体" panose="02010600030101010101" pitchFamily="2" charset="-122"/>
              </a:rPr>
              <a:t>在苦苦思索:为什么脚下的这片黄土能</a:t>
            </a:r>
            <a:r>
              <a:rPr lang="zh-CN" altLang="en-US" sz="1530" u="sng" kern="0" dirty="0" smtClean="0">
                <a:solidFill>
                  <a:srgbClr val="000000"/>
                </a:solidFill>
                <a:latin typeface="Times New Roman" panose="02020603050405020304" pitchFamily="65" charset="-122"/>
                <a:ea typeface="宋体" panose="02010600030101010101" pitchFamily="2" charset="-122"/>
              </a:rPr>
              <a:t>孕育</a:t>
            </a:r>
            <a:r>
              <a:rPr lang="zh-CN" altLang="en-US" sz="1530" kern="0" dirty="0" smtClean="0">
                <a:solidFill>
                  <a:srgbClr val="000000"/>
                </a:solidFill>
                <a:latin typeface="Times New Roman" panose="02020603050405020304" pitchFamily="65" charset="-122"/>
                <a:ea typeface="宋体" panose="02010600030101010101" pitchFamily="2" charset="-122"/>
              </a:rPr>
              <a:t>出中国历史上最强悍雄盛的几个帝国——周秦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汉唐?[丙]“回首可怜歌舞地,秦中自古帝王洲”(杜甫《秋兴八首》)为什么具有雄才大略的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政治家屡屡选中这一块风水宝地作为政治、经济和文化中心?经过历史的风吹雨打,故国的</a:t>
            </a:r>
            <a:r>
              <a:rPr lang="zh-CN" altLang="en-US" sz="1530" u="sng" kern="0" dirty="0" smtClean="0">
                <a:solidFill>
                  <a:srgbClr val="000000"/>
                </a:solidFill>
                <a:latin typeface="Times New Roman" panose="02020603050405020304" pitchFamily="65" charset="-122"/>
                <a:ea typeface="宋体" panose="02010600030101010101" pitchFamily="2" charset="-122"/>
              </a:rPr>
              <a:t>流</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风余韵</a:t>
            </a:r>
            <a:r>
              <a:rPr lang="zh-CN" altLang="en-US" sz="1530" kern="0" dirty="0" smtClean="0">
                <a:solidFill>
                  <a:srgbClr val="000000"/>
                </a:solidFill>
                <a:latin typeface="Times New Roman" panose="02020603050405020304" pitchFamily="65" charset="-122"/>
                <a:ea typeface="宋体" panose="02010600030101010101" pitchFamily="2" charset="-122"/>
              </a:rPr>
              <a:t>在何处还可以寻觅得到?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文段中加点的词语,运用不正确的一项是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A.彷徨　　B.一直　　C.孕育　　D.流风余韵</a:t>
            </a:r>
            <a:endParaRPr lang="zh-CN" altLang="en-US" dirty="0"/>
          </a:p>
        </p:txBody>
      </p:sp>
      <p:sp>
        <p:nvSpPr>
          <p:cNvPr id="3" name="TextBox 2"/>
          <p:cNvSpPr txBox="1"/>
          <p:nvPr/>
        </p:nvSpPr>
        <p:spPr>
          <a:xfrm>
            <a:off x="539750" y="506334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本题考查词语的准确运用能力。A.彷徨:走来走去,犹疑不决,不知往哪个方向去。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徜徉:闲游;安闲自在地步行。分析语境,“彷徨”和语境不符,且与下文“漫步在灞桥两岸”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中的“漫步”不对应,故应使用“徜徉”一类的词语。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10401"/>
            <a:ext cx="8127000" cy="46977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5.(2018嘉兴第一学期期末测试,2)阅读下面的文字,回答问题。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远见卓识往往“自绝”于当代。卓则必绝,远则自离。贾谊因他的</a:t>
            </a:r>
            <a:r>
              <a:rPr lang="zh-CN" altLang="en-US" sz="1530" u="sng" kern="0" dirty="0" smtClean="0">
                <a:solidFill>
                  <a:srgbClr val="000000"/>
                </a:solidFill>
                <a:latin typeface="Times New Roman" panose="02020603050405020304" pitchFamily="65" charset="-122"/>
                <a:ea typeface="宋体" panose="02010600030101010101" pitchFamily="2" charset="-122"/>
              </a:rPr>
              <a:t>卓尔不群</a:t>
            </a:r>
            <a:r>
              <a:rPr lang="zh-CN" altLang="en-US" sz="1530" kern="0" dirty="0" smtClean="0">
                <a:solidFill>
                  <a:srgbClr val="000000"/>
                </a:solidFill>
                <a:latin typeface="Times New Roman" panose="02020603050405020304" pitchFamily="65" charset="-122"/>
                <a:ea typeface="宋体" panose="02010600030101010101" pitchFamily="2" charset="-122"/>
              </a:rPr>
              <a:t>,自然而然地与他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同时代的人离绝了。他藐视他们,他们也排挤他。[甲]他们根深而叶茂,藤粗而蒂固;他则一无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所恃——他只能恃文帝的保护。但文帝也一样脆弱。</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anose="02020603050405020304" pitchFamily="65" charset="-122"/>
                <a:ea typeface="宋体" panose="02010600030101010101" pitchFamily="2" charset="-122"/>
              </a:rPr>
              <a:t>平心而论</a:t>
            </a:r>
            <a:r>
              <a:rPr lang="zh-CN" altLang="en-US" sz="1530" kern="0" dirty="0" smtClean="0">
                <a:solidFill>
                  <a:srgbClr val="000000"/>
                </a:solidFill>
                <a:latin typeface="Times New Roman" panose="02020603050405020304" pitchFamily="65" charset="-122"/>
                <a:ea typeface="宋体" panose="02010600030101010101" pitchFamily="2" charset="-122"/>
              </a:rPr>
              <a:t>,文帝刘恒还是很信任也很愿意重用贾谊的,他</a:t>
            </a:r>
            <a:r>
              <a:rPr lang="zh-CN" altLang="en-US" sz="1530" u="sng" kern="0" dirty="0" smtClean="0">
                <a:solidFill>
                  <a:srgbClr val="000000"/>
                </a:solidFill>
                <a:latin typeface="Times New Roman" panose="02020603050405020304" pitchFamily="65" charset="-122"/>
                <a:ea typeface="宋体" panose="02010600030101010101" pitchFamily="2" charset="-122"/>
              </a:rPr>
              <a:t>究竟</a:t>
            </a:r>
            <a:r>
              <a:rPr lang="zh-CN" altLang="en-US" sz="1530" kern="0" dirty="0" smtClean="0">
                <a:solidFill>
                  <a:srgbClr val="000000"/>
                </a:solidFill>
                <a:latin typeface="Times New Roman" panose="02020603050405020304" pitchFamily="65" charset="-122"/>
                <a:ea typeface="宋体" panose="02010600030101010101" pitchFamily="2" charset="-122"/>
              </a:rPr>
              <a:t>不是一个昏君。但他不能失去朝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廷权力的平衡,他也不能为了一个贾谊而触犯众怒。一边是功高盖主的老臣,一边是初出茅庐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的后生。[乙]两边既已势不两立,剑拔弩张,文帝只能倾向前者:没有前者的拥立,就没有他的今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天;没有前者的支持,也没有了他的明天。贾谊的失败是时势所必然,不是文帝个人品性所能挽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救的。[丙]于是,贾谊也就只能满怀失意和挫折感,还有满怀的委屈和孤独感,满怀的不平与轻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蔑,一步一步地向长沙</a:t>
            </a:r>
            <a:r>
              <a:rPr lang="zh-CN" altLang="en-US" sz="1530" u="sng" kern="0" dirty="0" smtClean="0">
                <a:solidFill>
                  <a:srgbClr val="000000"/>
                </a:solidFill>
                <a:latin typeface="Times New Roman" panose="02020603050405020304" pitchFamily="65" charset="-122"/>
                <a:ea typeface="宋体" panose="02010600030101010101" pitchFamily="2" charset="-122"/>
              </a:rPr>
              <a:t>踟蹰</a:t>
            </a:r>
            <a:r>
              <a:rPr lang="zh-CN" altLang="en-US" sz="1530" kern="0" dirty="0" smtClean="0">
                <a:solidFill>
                  <a:srgbClr val="000000"/>
                </a:solidFill>
                <a:latin typeface="Times New Roman" panose="02020603050405020304" pitchFamily="65" charset="-122"/>
                <a:ea typeface="宋体" panose="02010600030101010101" pitchFamily="2" charset="-122"/>
              </a:rPr>
              <a:t>而来。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文段中加点词语,运用不正确的一项是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A.卓尔不群　　B.平心而论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C.究竟　　D.踟蹰</a:t>
            </a:r>
            <a:endParaRPr lang="zh-CN" altLang="en-US" dirty="0"/>
          </a:p>
        </p:txBody>
      </p:sp>
      <p:sp>
        <p:nvSpPr>
          <p:cNvPr id="3" name="TextBox 2"/>
          <p:cNvSpPr txBox="1"/>
          <p:nvPr/>
        </p:nvSpPr>
        <p:spPr>
          <a:xfrm>
            <a:off x="539750" y="5354567"/>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本题考查词语的选用。C.应当为“毕竟”。“究竟”表示追根究底,用于疑问句,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语气不肯定;也可兼作名词,表示原因和结果。“毕竟”表示追根究底所得的结论,有加强语气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的作用。A.卓尔不群:卓尔,高高直立的样子;不群,跟别人不一样。指优秀卓越,超出常人。B.</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平心而论:平心静气地评论。D.踟蹰:心里犹疑,要走不走的样子。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6.(2017嘉兴一中高三期中,2)阅读下面的文字,回答问题。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值得注意的是,史铁生叙述这场灾难的语调,舒缓、深沉、从容,荡净了事发之初绝望的狂躁,</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充斥</a:t>
            </a:r>
            <a:r>
              <a:rPr lang="zh-CN" altLang="en-US" sz="1530" kern="0" dirty="0" smtClean="0">
                <a:solidFill>
                  <a:srgbClr val="000000"/>
                </a:solidFill>
                <a:latin typeface="Times New Roman" panose="02020603050405020304" pitchFamily="65" charset="-122"/>
                <a:ea typeface="宋体" panose="02010600030101010101" pitchFamily="2" charset="-122"/>
              </a:rPr>
              <a:t>着一派平和、静远的气象。据此品味地坛的沧桑,</a:t>
            </a:r>
            <a:r>
              <a:rPr lang="zh-CN" altLang="en-US" sz="1530" u="sng" kern="0" dirty="0" smtClean="0">
                <a:solidFill>
                  <a:srgbClr val="000000"/>
                </a:solidFill>
                <a:latin typeface="Times New Roman" panose="02020603050405020304" pitchFamily="65" charset="-122"/>
                <a:ea typeface="宋体" panose="02010600030101010101" pitchFamily="2" charset="-122"/>
              </a:rPr>
              <a:t>殊无</a:t>
            </a:r>
            <a:r>
              <a:rPr lang="zh-CN" altLang="en-US" sz="1530" kern="0" dirty="0" smtClean="0">
                <a:solidFill>
                  <a:srgbClr val="000000"/>
                </a:solidFill>
                <a:latin typeface="Times New Roman" panose="02020603050405020304" pitchFamily="65" charset="-122"/>
                <a:ea typeface="宋体" panose="02010600030101010101" pitchFamily="2" charset="-122"/>
              </a:rPr>
              <a:t>破落颓败之感,反添</a:t>
            </a:r>
            <a:r>
              <a:rPr lang="zh-CN" altLang="en-US" sz="1530" u="sng" kern="0" dirty="0" smtClean="0">
                <a:solidFill>
                  <a:srgbClr val="000000"/>
                </a:solidFill>
                <a:latin typeface="Times New Roman" panose="02020603050405020304" pitchFamily="65" charset="-122"/>
                <a:ea typeface="宋体" panose="02010600030101010101" pitchFamily="2" charset="-122"/>
              </a:rPr>
              <a:t>返璞归真</a:t>
            </a:r>
            <a:r>
              <a:rPr lang="zh-CN" altLang="en-US" sz="1530" kern="0" dirty="0" smtClean="0">
                <a:solidFill>
                  <a:srgbClr val="000000"/>
                </a:solidFill>
                <a:latin typeface="Times New Roman" panose="02020603050405020304" pitchFamily="65" charset="-122"/>
                <a:ea typeface="宋体" panose="02010600030101010101" pitchFamily="2" charset="-122"/>
              </a:rPr>
              <a:t>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意。400多年的光阴里,地坛剥蚀了“浮夸”的琉璃,淡褪了“炫耀”的朱红,去除了所有不必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要的外饰,呈现出朴拙而又凝重的本相。而这也恰似史铁生那被命运锤击之后的生命形态,卸</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落了“最狂妄的年龄”的甲胄,“一个无措的灵魂,</a:t>
            </a:r>
            <a:r>
              <a:rPr lang="zh-CN" altLang="en-US" sz="1530" u="sng" kern="0" dirty="0" smtClean="0">
                <a:solidFill>
                  <a:srgbClr val="000000"/>
                </a:solidFill>
                <a:latin typeface="Times New Roman" panose="02020603050405020304" pitchFamily="65" charset="-122"/>
                <a:ea typeface="宋体" panose="02010600030101010101" pitchFamily="2" charset="-122"/>
              </a:rPr>
              <a:t>不期而至</a:t>
            </a:r>
            <a:r>
              <a:rPr lang="zh-CN" altLang="en-US" sz="1530" kern="0" dirty="0" smtClean="0">
                <a:solidFill>
                  <a:srgbClr val="000000"/>
                </a:solidFill>
                <a:latin typeface="Times New Roman" panose="02020603050405020304" pitchFamily="65" charset="-122"/>
                <a:ea typeface="宋体" panose="02010600030101010101" pitchFamily="2" charset="-122"/>
              </a:rPr>
              <a:t>竟仿佛走回到生命的起点”,开始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“重新过问生命的意义”。这样,看似难以承受的灾难也不过是生命形态的另一种变化而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A.充斥　　B.殊无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C.返璞归真　　D.不期而至</a:t>
            </a:r>
            <a:endParaRPr lang="zh-CN" altLang="en-US" dirty="0"/>
          </a:p>
        </p:txBody>
      </p:sp>
      <p:sp>
        <p:nvSpPr>
          <p:cNvPr id="3" name="TextBox 2"/>
          <p:cNvSpPr txBox="1"/>
          <p:nvPr/>
        </p:nvSpPr>
        <p:spPr>
          <a:xfrm>
            <a:off x="539750" y="499190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“充斥”是贬义词,可改为“氤氲”等。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848501"/>
            <a:ext cx="8158472" cy="5554979"/>
            <a:chOff x="540000" y="1080000"/>
            <a:chExt cx="8158472" cy="5554979"/>
          </a:xfrm>
        </p:grpSpPr>
        <p:sp>
          <p:nvSpPr>
            <p:cNvPr id="2" name="TextBox 2"/>
            <p:cNvSpPr txBox="1"/>
            <p:nvPr/>
          </p:nvSpPr>
          <p:spPr>
            <a:xfrm>
              <a:off x="540000" y="1080000"/>
              <a:ext cx="8127000" cy="491203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7.(2017浙江重点中学联考,2)阅读下面的文字,回答问题。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别有深意的“绊脚石”,明明白白地向世人昭示:德国人绝不会忘记那段不堪回首的历史,而反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思罪恶、铭记教训、悔过自新则自然形成了德国人的一种“绊脚石心态”。德国人“绊脚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石心态”的形成经历过一段“化蛹”时期。1945年第三帝国覆灭,之后的二十年,德国人虽有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赧颜,但基本上是羞于提及那段历史的。在整个国家里,很多纳粹时代当官的人仍在台上;他们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的知识分子</a:t>
              </a:r>
              <a:r>
                <a:rPr lang="zh-CN" altLang="en-US" sz="1530" u="sng" kern="0" dirty="0" smtClean="0">
                  <a:solidFill>
                    <a:srgbClr val="000000"/>
                  </a:solidFill>
                  <a:latin typeface="Times New Roman" panose="02020603050405020304" pitchFamily="65" charset="-122"/>
                  <a:ea typeface="宋体" panose="02010600030101010101" pitchFamily="2" charset="-122"/>
                </a:rPr>
                <a:t>三缄其口</a:t>
              </a:r>
              <a:r>
                <a:rPr lang="zh-CN" altLang="en-US" sz="1530" kern="0" dirty="0" smtClean="0">
                  <a:solidFill>
                    <a:srgbClr val="000000"/>
                  </a:solidFill>
                  <a:latin typeface="Times New Roman" panose="02020603050405020304" pitchFamily="65" charset="-122"/>
                  <a:ea typeface="宋体" panose="02010600030101010101" pitchFamily="2" charset="-122"/>
                </a:rPr>
                <a:t>,不愿担当“批判者”的角色;那些自觉或不自觉干过坏事的当事人,视曾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经的岁月更是如瘟疫,唯恐避之不及——德国《明镜》周刊称这些人为“沉默的邻居”。一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直到上世纪六十年代末七十年代初,反倒是未亲历苦难的下一代人把“大屠杀”作为一个问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题提了出来,</a:t>
              </a:r>
              <a:r>
                <a:rPr lang="zh-CN" altLang="en-US" sz="1530" u="sng" kern="0" dirty="0" smtClean="0">
                  <a:solidFill>
                    <a:srgbClr val="000000"/>
                  </a:solidFill>
                  <a:latin typeface="Times New Roman" panose="02020603050405020304" pitchFamily="65" charset="-122"/>
                  <a:ea typeface="宋体" panose="02010600030101010101" pitchFamily="2" charset="-122"/>
                </a:rPr>
                <a:t>从而</a:t>
              </a:r>
              <a:r>
                <a:rPr lang="zh-CN" altLang="en-US" sz="1530" kern="0" dirty="0" smtClean="0">
                  <a:solidFill>
                    <a:srgbClr val="000000"/>
                  </a:solidFill>
                  <a:latin typeface="Times New Roman" panose="02020603050405020304" pitchFamily="65" charset="-122"/>
                  <a:ea typeface="宋体" panose="02010600030101010101" pitchFamily="2" charset="-122"/>
                </a:rPr>
                <a:t>使得整个民族进行反思。面对那一段历史,既寻求真相,也对一些具体人事怀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抱宽容。德国当时就有“说出真相”一类组织,鼓励那些经历过“二战”的“沉默的邻居”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说出自己的故事,把每个人的创伤记忆尽可能地发掘出来,并且形成对人道主义、社会公正的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普遍诉求。德国人的这种“绊脚石心态”并没有因为代际</a:t>
              </a:r>
              <a:r>
                <a:rPr lang="zh-CN" altLang="en-US" sz="1530" u="sng" kern="0" dirty="0" smtClean="0">
                  <a:solidFill>
                    <a:srgbClr val="000000"/>
                  </a:solidFill>
                  <a:latin typeface="Times New Roman" panose="02020603050405020304" pitchFamily="65" charset="-122"/>
                  <a:ea typeface="宋体" panose="02010600030101010101" pitchFamily="2" charset="-122"/>
                </a:rPr>
                <a:t>嬗变</a:t>
              </a:r>
              <a:r>
                <a:rPr lang="zh-CN" altLang="en-US" sz="1530" kern="0" dirty="0" smtClean="0">
                  <a:solidFill>
                    <a:srgbClr val="000000"/>
                  </a:solidFill>
                  <a:latin typeface="Times New Roman" panose="02020603050405020304" pitchFamily="65" charset="-122"/>
                  <a:ea typeface="宋体" panose="02010600030101010101" pitchFamily="2" charset="-122"/>
                </a:rPr>
                <a:t>而淡化,也不曾因国势崛起而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稀释,相反,四十多年来,</a:t>
              </a:r>
              <a:r>
                <a:rPr lang="zh-CN" altLang="en-US" sz="1530" u="sng" kern="0" dirty="0" smtClean="0">
                  <a:solidFill>
                    <a:srgbClr val="000000"/>
                  </a:solidFill>
                  <a:latin typeface="Times New Roman" panose="02020603050405020304" pitchFamily="65" charset="-122"/>
                  <a:ea typeface="宋体" panose="02010600030101010101" pitchFamily="2" charset="-122"/>
                </a:rPr>
                <a:t>不绝如缕</a:t>
              </a:r>
              <a:r>
                <a:rPr lang="zh-CN" altLang="en-US" sz="1530" kern="0" dirty="0" smtClean="0">
                  <a:solidFill>
                    <a:srgbClr val="000000"/>
                  </a:solidFill>
                  <a:latin typeface="Times New Roman" panose="02020603050405020304" pitchFamily="65" charset="-122"/>
                  <a:ea typeface="宋体" panose="02010600030101010101" pitchFamily="2" charset="-122"/>
                </a:rPr>
                <a:t>,世代相袭。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文段中加点词语运用不正确的一项是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2"/>
            <p:cNvSpPr txBox="1"/>
            <p:nvPr/>
          </p:nvSpPr>
          <p:spPr>
            <a:xfrm>
              <a:off x="571472" y="5928632"/>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A.三缄其口　　B.从而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C.嬗变　　D.不绝如缕</a:t>
              </a:r>
              <a:endParaRPr lang="zh-CN" altLang="en-US" dirty="0"/>
            </a:p>
          </p:txBody>
        </p:sp>
      </p:grpSp>
      <p:sp>
        <p:nvSpPr>
          <p:cNvPr id="5" name="TextBox 2"/>
          <p:cNvSpPr txBox="1"/>
          <p:nvPr/>
        </p:nvSpPr>
        <p:spPr>
          <a:xfrm>
            <a:off x="539750" y="6380750"/>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不绝如缕:像细线一样连着,差点儿就要断了,多形容局势危急或声音细微悠长。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5.(2014浙江,3)下列各句中,加点的词语运用正确的一项是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A.从小到大,母亲一直是你的守护天使,当母亲需要你的时候,不要</a:t>
            </a:r>
            <a:r>
              <a:rPr lang="zh-CN" altLang="en-US" sz="1530" u="sng" kern="0" dirty="0" smtClean="0">
                <a:solidFill>
                  <a:srgbClr val="000000"/>
                </a:solidFill>
                <a:latin typeface="Times New Roman" panose="02020603050405020304" pitchFamily="65" charset="-122"/>
                <a:ea typeface="宋体" panose="02010600030101010101" pitchFamily="2" charset="-122"/>
              </a:rPr>
              <a:t>推托</a:t>
            </a:r>
            <a:r>
              <a:rPr lang="zh-CN" altLang="en-US" sz="1530" kern="0" dirty="0" smtClean="0">
                <a:solidFill>
                  <a:srgbClr val="000000"/>
                </a:solidFill>
                <a:latin typeface="Times New Roman" panose="02020603050405020304" pitchFamily="65" charset="-122"/>
                <a:ea typeface="宋体" panose="02010600030101010101" pitchFamily="2" charset="-122"/>
              </a:rPr>
              <a:t>工作繁忙,久不回家,哪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怕是一句问候,也是给母亲最好的安慰。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B.社会需要个体的行动,每个人都应该从身边做起,从实事做起,不需要太多的空话,赞同这种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观点的,远</a:t>
            </a:r>
            <a:r>
              <a:rPr lang="zh-CN" altLang="en-US" sz="1530" u="sng" kern="0" dirty="0" smtClean="0">
                <a:solidFill>
                  <a:srgbClr val="000000"/>
                </a:solidFill>
                <a:latin typeface="Times New Roman" panose="02020603050405020304" pitchFamily="65" charset="-122"/>
                <a:ea typeface="宋体" panose="02010600030101010101" pitchFamily="2" charset="-122"/>
              </a:rPr>
              <a:t>不只</a:t>
            </a:r>
            <a:r>
              <a:rPr lang="zh-CN" altLang="en-US" sz="1530" kern="0" dirty="0" smtClean="0">
                <a:solidFill>
                  <a:srgbClr val="000000"/>
                </a:solidFill>
                <a:latin typeface="Times New Roman" panose="02020603050405020304" pitchFamily="65" charset="-122"/>
                <a:ea typeface="宋体" panose="02010600030101010101" pitchFamily="2" charset="-122"/>
              </a:rPr>
              <a:t>一个人。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C.相比于持续火爆的住宅市场,多年来,写字楼市场一直处于</a:t>
            </a:r>
            <a:r>
              <a:rPr lang="zh-CN" altLang="en-US" sz="1530" u="sng" kern="0" dirty="0" smtClean="0">
                <a:solidFill>
                  <a:srgbClr val="000000"/>
                </a:solidFill>
                <a:latin typeface="Times New Roman" panose="02020603050405020304" pitchFamily="65" charset="-122"/>
                <a:ea typeface="宋体" panose="02010600030101010101" pitchFamily="2" charset="-122"/>
              </a:rPr>
              <a:t>不瘟不火</a:t>
            </a:r>
            <a:r>
              <a:rPr lang="zh-CN" altLang="en-US" sz="1530" kern="0" dirty="0" smtClean="0">
                <a:solidFill>
                  <a:srgbClr val="000000"/>
                </a:solidFill>
                <a:latin typeface="Times New Roman" panose="02020603050405020304" pitchFamily="65" charset="-122"/>
                <a:ea typeface="宋体" panose="02010600030101010101" pitchFamily="2" charset="-122"/>
              </a:rPr>
              <a:t>的状态,与同地段的住宅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楼相比,写字楼的销量要小得多。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D.解决问题一般有两种思路:一种是将问题变小,小意味着成本低,好办事;另一种是把问题变</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a:t>
            </a:r>
            <a:r>
              <a:rPr lang="zh-CN" altLang="en-US" sz="1530" u="sng" kern="0" dirty="0" smtClean="0">
                <a:solidFill>
                  <a:srgbClr val="000000"/>
                </a:solidFill>
                <a:latin typeface="Times New Roman" panose="02020603050405020304" pitchFamily="65" charset="-122"/>
                <a:ea typeface="宋体" panose="02010600030101010101" pitchFamily="2" charset="-122"/>
              </a:rPr>
              <a:t>大而化之</a:t>
            </a:r>
            <a:r>
              <a:rPr lang="zh-CN" altLang="en-US" sz="1530" kern="0" dirty="0" smtClean="0">
                <a:solidFill>
                  <a:srgbClr val="000000"/>
                </a:solidFill>
                <a:latin typeface="Times New Roman" panose="02020603050405020304" pitchFamily="65" charset="-122"/>
                <a:ea typeface="宋体" panose="02010600030101010101" pitchFamily="2" charset="-122"/>
              </a:rPr>
              <a:t>,放大了才能解决。</a:t>
            </a:r>
            <a:endParaRPr lang="zh-CN" altLang="en-US" dirty="0"/>
          </a:p>
        </p:txBody>
      </p:sp>
      <p:sp>
        <p:nvSpPr>
          <p:cNvPr id="3" name="TextBox 2"/>
          <p:cNvSpPr txBox="1"/>
          <p:nvPr/>
        </p:nvSpPr>
        <p:spPr>
          <a:xfrm>
            <a:off x="539750"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B.不只:不但,不仅。此处应该用“不止”(表示超出某个数目或范围)。C.不瘟不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火:指表演既不沉闷也不过火。使用对象错误,应为“不温不火”。D.大而化之:原指使美德发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扬光大,进入化境,现常用来表示做事疏忽大意,马马虎虎。望文生义。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12169"/>
            <a:chOff x="539750" y="848501"/>
            <a:chExt cx="8127250" cy="5912169"/>
          </a:xfrm>
        </p:grpSpPr>
        <p:sp>
          <p:nvSpPr>
            <p:cNvPr id="2" name="TextBox 2"/>
            <p:cNvSpPr txBox="1"/>
            <p:nvPr/>
          </p:nvSpPr>
          <p:spPr>
            <a:xfrm>
              <a:off x="540000" y="848501"/>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8.(2017浙江“七彩阳光”联盟联考,2)阅读下面的文字,回答问题。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龙是国家祥瑞。古人认为,大凡统治者能够顺天应时,天下就会风调雨顺,人寿年丰,政治清明,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社会安定,此时便会有祥瑞出现,以</a:t>
              </a:r>
              <a:r>
                <a:rPr lang="zh-CN" altLang="en-US" sz="1530" u="sng" kern="0" dirty="0" smtClean="0">
                  <a:solidFill>
                    <a:srgbClr val="000000"/>
                  </a:solidFill>
                  <a:latin typeface="Times New Roman" panose="02020603050405020304" pitchFamily="65" charset="-122"/>
                  <a:ea typeface="宋体" panose="02010600030101010101" pitchFamily="2" charset="-122"/>
                </a:rPr>
                <a:t>彰显</a:t>
              </a:r>
              <a:r>
                <a:rPr lang="zh-CN" altLang="en-US" sz="1530" kern="0" dirty="0" smtClean="0">
                  <a:solidFill>
                    <a:srgbClr val="000000"/>
                  </a:solidFill>
                  <a:latin typeface="Times New Roman" panose="02020603050405020304" pitchFamily="65" charset="-122"/>
                  <a:ea typeface="宋体" panose="02010600030101010101" pitchFamily="2" charset="-122"/>
                </a:rPr>
                <a:t>上天的满意和鼓励。这种祥瑞,种类繁多,大体分为嘉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瑞、大端、上瑞、中瑞、下瑞5个等级。其中“麟凤五灵,王者之嘉瑞也”,龙和麒麟、凤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凰、龟、白虎同为五灵之一,是最高等级的祥瑞。在这里,龙又一次与国家政治有了关联。不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过,龙的吉祥意义并非仅与国家政治</a:t>
              </a:r>
              <a:r>
                <a:rPr lang="zh-CN" altLang="en-US" sz="1530" u="sng" kern="0" dirty="0" smtClean="0">
                  <a:solidFill>
                    <a:srgbClr val="000000"/>
                  </a:solidFill>
                  <a:latin typeface="Times New Roman" panose="02020603050405020304" pitchFamily="65" charset="-122"/>
                  <a:ea typeface="宋体" panose="02010600030101010101" pitchFamily="2" charset="-122"/>
                </a:rPr>
                <a:t>息息相关</a:t>
              </a:r>
              <a:r>
                <a:rPr lang="zh-CN" altLang="en-US" sz="1530" kern="0" dirty="0" smtClean="0">
                  <a:solidFill>
                    <a:srgbClr val="000000"/>
                  </a:solidFill>
                  <a:latin typeface="Times New Roman" panose="02020603050405020304" pitchFamily="65" charset="-122"/>
                  <a:ea typeface="宋体" panose="02010600030101010101" pitchFamily="2" charset="-122"/>
                </a:rPr>
                <a:t>,它也显在普通百姓的民俗生活中。许多人喜欢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用“龙”作为孩子的名字,更有些人将生儿育女的时间选择在龙年,以为龙年出生的孩子活泼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可爱,生命力格外旺盛。此外,人们还在陶瓷、竹木、建筑、玉石、剪纸、刺绣等各种工艺美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术和实用设计中,创造出</a:t>
              </a:r>
              <a:r>
                <a:rPr lang="zh-CN" altLang="en-US" sz="1530" u="sng" kern="0" dirty="0" smtClean="0">
                  <a:solidFill>
                    <a:srgbClr val="000000"/>
                  </a:solidFill>
                  <a:latin typeface="Times New Roman" panose="02020603050405020304" pitchFamily="65" charset="-122"/>
                  <a:ea typeface="宋体" panose="02010600030101010101" pitchFamily="2" charset="-122"/>
                </a:rPr>
                <a:t>数不胜数</a:t>
              </a:r>
              <a:r>
                <a:rPr lang="zh-CN" altLang="en-US" sz="1530" kern="0" dirty="0" smtClean="0">
                  <a:solidFill>
                    <a:srgbClr val="000000"/>
                  </a:solidFill>
                  <a:latin typeface="Times New Roman" panose="02020603050405020304" pitchFamily="65" charset="-122"/>
                  <a:ea typeface="宋体" panose="02010600030101010101" pitchFamily="2" charset="-122"/>
                </a:rPr>
                <a:t>的精美的龙图像艺术造型,而龙凤呈祥、龙腾虎跃、龙飞凤</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舞、二龙戏珠、鲤鱼跳龙门等吉祥图案,都鲜明地表达出人们对吉祥如意、美满健康生活的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向往和祝福。每当春节、元宵节来临,许多地方的人们还会舞起长龙,点亮龙灯;端午节期间则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又开展龙舟竞渡的盛大活动。而在农历二月二龙抬头的日子,人们更愿意从事一些</a:t>
              </a:r>
              <a:r>
                <a:rPr lang="zh-CN" altLang="en-US" sz="1530" u="sng" kern="0" dirty="0" smtClean="0">
                  <a:solidFill>
                    <a:srgbClr val="000000"/>
                  </a:solidFill>
                  <a:latin typeface="Times New Roman" panose="02020603050405020304" pitchFamily="65" charset="-122"/>
                  <a:ea typeface="宋体" panose="02010600030101010101" pitchFamily="2" charset="-122"/>
                </a:rPr>
                <a:t>不约而同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的活动,以取得好兆头。比如人们会选择在这天理发,俗称“剃龙头”,预示着新的一年里能够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像龙一样精神饱满,生机无限。</a:t>
              </a:r>
              <a:endParaRPr lang="zh-CN" altLang="en-US" dirty="0"/>
            </a:p>
          </p:txBody>
        </p:sp>
        <p:sp>
          <p:nvSpPr>
            <p:cNvPr id="3" name="TextBox 2"/>
            <p:cNvSpPr txBox="1"/>
            <p:nvPr/>
          </p:nvSpPr>
          <p:spPr>
            <a:xfrm>
              <a:off x="539750" y="5701149"/>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A.彰显　　B.息息相关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C.数不胜数　　D.不约而同</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A.彰显:鲜明地显示。语境正确。B.息息相关:呼吸相关联,形容关系密切。语境正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确。C.数不胜数:形容很多。D.不约而同:没有事先商量而彼此见解或行动一致。与“活动”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搭配不当,可改为“约定俗成”。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9.(2017台州中学高三统练,2)阅读下面的文字,回答问题。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著名作家二月河(凌解放)家的凌氏,二百年来以“崇文·慎思·克俭·厚德”为家训。其故乡凌家</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大院高屋华堂,危檐曲廊,既有</a:t>
            </a:r>
            <a:r>
              <a:rPr lang="zh-CN" altLang="en-US" sz="1530" u="sng" kern="0" dirty="0" smtClean="0">
                <a:solidFill>
                  <a:srgbClr val="000000"/>
                </a:solidFill>
                <a:latin typeface="Times New Roman" panose="02020603050405020304" pitchFamily="65" charset="-122"/>
                <a:ea typeface="宋体" panose="02010600030101010101" pitchFamily="2" charset="-122"/>
              </a:rPr>
              <a:t>名门望族</a:t>
            </a:r>
            <a:r>
              <a:rPr lang="zh-CN" altLang="en-US" sz="1530" kern="0" dirty="0" smtClean="0">
                <a:solidFill>
                  <a:srgbClr val="000000"/>
                </a:solidFill>
                <a:latin typeface="Times New Roman" panose="02020603050405020304" pitchFamily="65" charset="-122"/>
                <a:ea typeface="宋体" panose="02010600030101010101" pitchFamily="2" charset="-122"/>
              </a:rPr>
              <a:t>的宏伟气势,又有书香门第的古雅淡泊,布设之美,建筑</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之精,非同一般,处处体现家风族训,承载人文风流。凌氏先祖讲究“地势之聚,文运兴盛”,建</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筑大院时设计成“福”“喜”两个院,均按汉字繁体笔画布局,上下两层,下面是砖券窑洞,洞</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上建房,属晋中山区民居式样,院里</a:t>
            </a:r>
            <a:r>
              <a:rPr lang="zh-CN" altLang="en-US" sz="1530" u="sng" kern="0" dirty="0" smtClean="0">
                <a:solidFill>
                  <a:srgbClr val="000000"/>
                </a:solidFill>
                <a:latin typeface="Times New Roman" panose="02020603050405020304" pitchFamily="65" charset="-122"/>
                <a:ea typeface="宋体" panose="02010600030101010101" pitchFamily="2" charset="-122"/>
              </a:rPr>
              <a:t>精致</a:t>
            </a:r>
            <a:r>
              <a:rPr lang="zh-CN" altLang="en-US" sz="1530" kern="0" dirty="0" smtClean="0">
                <a:solidFill>
                  <a:srgbClr val="000000"/>
                </a:solidFill>
                <a:latin typeface="Times New Roman" panose="02020603050405020304" pitchFamily="65" charset="-122"/>
                <a:ea typeface="宋体" panose="02010600030101010101" pitchFamily="2" charset="-122"/>
              </a:rPr>
              <a:t>雅观的挑檐牌楼,</a:t>
            </a:r>
            <a:r>
              <a:rPr lang="zh-CN" altLang="en-US" sz="1530" u="sng" kern="0" dirty="0" smtClean="0">
                <a:solidFill>
                  <a:srgbClr val="000000"/>
                </a:solidFill>
                <a:latin typeface="Times New Roman" panose="02020603050405020304" pitchFamily="65" charset="-122"/>
                <a:ea typeface="宋体" panose="02010600030101010101" pitchFamily="2" charset="-122"/>
              </a:rPr>
              <a:t>精益求精</a:t>
            </a:r>
            <a:r>
              <a:rPr lang="zh-CN" altLang="en-US" sz="1530" kern="0" dirty="0" smtClean="0">
                <a:solidFill>
                  <a:srgbClr val="000000"/>
                </a:solidFill>
                <a:latin typeface="Times New Roman" panose="02020603050405020304" pitchFamily="65" charset="-122"/>
                <a:ea typeface="宋体" panose="02010600030101010101" pitchFamily="2" charset="-122"/>
              </a:rPr>
              <a:t>的影壁花墙,美观的石雕、</a:t>
            </a:r>
            <a:r>
              <a:t/>
            </a:r>
            <a:br/>
            <a:r>
              <a:rPr lang="zh-CN" altLang="en-US" sz="1530" kern="0" dirty="0" smtClean="0">
                <a:solidFill>
                  <a:srgbClr val="000000"/>
                </a:solidFill>
                <a:latin typeface="Times New Roman" panose="02020603050405020304" pitchFamily="65" charset="-122"/>
                <a:ea typeface="宋体" panose="02010600030101010101" pitchFamily="2" charset="-122"/>
              </a:rPr>
              <a:t>砖雕、木雕、彩绘图案、挑角护脊等,无一不是工艺珍品。举头可见“退一步想”“夫然后</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行”等体现家训的刻字匾额,两院又相通,与周围地形构成一个墨水瓶,寓意凌家要出圣手巨</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擘。这番设计,足显凌家先祖重文厚德</a:t>
            </a:r>
            <a:r>
              <a:rPr lang="zh-CN" altLang="en-US" sz="1530" u="sng" kern="0" dirty="0" smtClean="0">
                <a:solidFill>
                  <a:srgbClr val="000000"/>
                </a:solidFill>
                <a:latin typeface="Times New Roman" panose="02020603050405020304" pitchFamily="65" charset="-122"/>
                <a:ea typeface="宋体" panose="02010600030101010101" pitchFamily="2" charset="-122"/>
              </a:rPr>
              <a:t>荫庇</a:t>
            </a:r>
            <a:r>
              <a:rPr lang="zh-CN" altLang="en-US" sz="1530" kern="0" dirty="0" smtClean="0">
                <a:solidFill>
                  <a:srgbClr val="000000"/>
                </a:solidFill>
                <a:latin typeface="Times New Roman" panose="02020603050405020304" pitchFamily="65" charset="-122"/>
                <a:ea typeface="宋体" panose="02010600030101010101" pitchFamily="2" charset="-122"/>
              </a:rPr>
              <a:t>后人的良苦用心。凌氏一门果然显赫,有晋冀鲁豫</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边区督学、研究员、教授、高工、市文化局长、博物馆长、海内外著名作家等数十人,精英</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荟萃,群星闪耀。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A.名门望族　　B.精致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C.精益求精　　D.荫庇</a:t>
            </a:r>
            <a:endParaRPr lang="zh-CN" altLang="en-US"/>
          </a:p>
        </p:txBody>
      </p:sp>
      <p:sp>
        <p:nvSpPr>
          <p:cNvPr id="3" name="TextBox 2"/>
          <p:cNvSpPr txBox="1"/>
          <p:nvPr/>
        </p:nvSpPr>
        <p:spPr>
          <a:xfrm>
            <a:off x="539750" y="5885791"/>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精益求精:(学术、技术、作品、产品等)好了还求更好。这里用来形容影壁花墙不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10.(2017宁波中学2月考卷,2)阅读下面的文字,回答问题。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有杂文理论研究者将以议论为主,重在说理的杂文,归为“常规杂文”,而将那些借鉴其他体裁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的特点,形式活泼的杂文,称之为“非常规杂文”。这类杂文,论其体例,有对话体、书信体、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语录体、仿古体</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论其样式,有戏剧式、小说式、自白式、虚拟式、荒诞式等。这些有别</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于常规杂文的作品,大大丰富了杂文的表现形式。小说的生动叙事,散文诗歌的写情状物,戏剧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的冲突</a:t>
            </a:r>
            <a:r>
              <a:rPr lang="zh-CN" altLang="en-US" sz="1530" u="sng" kern="0" dirty="0" smtClean="0">
                <a:solidFill>
                  <a:srgbClr val="000000"/>
                </a:solidFill>
                <a:latin typeface="Times New Roman" panose="02020603050405020304" pitchFamily="65" charset="-122"/>
                <a:ea typeface="宋体" panose="02010600030101010101" pitchFamily="2" charset="-122"/>
              </a:rPr>
              <a:t>跌宕</a:t>
            </a:r>
            <a:r>
              <a:rPr lang="zh-CN" altLang="en-US" sz="1530" kern="0" dirty="0" smtClean="0">
                <a:solidFill>
                  <a:srgbClr val="000000"/>
                </a:solidFill>
                <a:latin typeface="Times New Roman" panose="02020603050405020304" pitchFamily="65" charset="-122"/>
                <a:ea typeface="宋体" panose="02010600030101010101" pitchFamily="2" charset="-122"/>
              </a:rPr>
              <a:t>,以及语录体的精辟、多义性,古文体的语言形式因古而新</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起到了令人感到</a:t>
            </a:r>
            <a:r>
              <a:rPr lang="zh-CN" altLang="en-US" sz="1530" u="sng" kern="0" dirty="0" smtClean="0">
                <a:solidFill>
                  <a:srgbClr val="000000"/>
                </a:solidFill>
                <a:latin typeface="Times New Roman" panose="02020603050405020304" pitchFamily="65" charset="-122"/>
                <a:ea typeface="宋体" panose="02010600030101010101" pitchFamily="2" charset="-122"/>
              </a:rPr>
              <a:t>耳</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目一新</a:t>
            </a:r>
            <a:r>
              <a:rPr lang="zh-CN" altLang="en-US" sz="1530" kern="0" dirty="0" smtClean="0">
                <a:solidFill>
                  <a:srgbClr val="000000"/>
                </a:solidFill>
                <a:latin typeface="Times New Roman" panose="02020603050405020304" pitchFamily="65" charset="-122"/>
                <a:ea typeface="宋体" panose="02010600030101010101" pitchFamily="2" charset="-122"/>
              </a:rPr>
              <a:t>的效果。其独特的角度和艺术构思,别样的表达方式,大大增强了杂文的表现力和感染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力,比常规杂文更能调动起读者阅读的兴趣,起到</a:t>
            </a:r>
            <a:r>
              <a:rPr lang="zh-CN" altLang="en-US" sz="1530" u="sng" kern="0" dirty="0" smtClean="0">
                <a:solidFill>
                  <a:srgbClr val="000000"/>
                </a:solidFill>
                <a:latin typeface="Times New Roman" panose="02020603050405020304" pitchFamily="65" charset="-122"/>
                <a:ea typeface="宋体" panose="02010600030101010101" pitchFamily="2" charset="-122"/>
              </a:rPr>
              <a:t>潜移默化</a:t>
            </a:r>
            <a:r>
              <a:rPr lang="zh-CN" altLang="en-US" sz="1530" kern="0" dirty="0" smtClean="0">
                <a:solidFill>
                  <a:srgbClr val="000000"/>
                </a:solidFill>
                <a:latin typeface="Times New Roman" panose="02020603050405020304" pitchFamily="65" charset="-122"/>
                <a:ea typeface="宋体" panose="02010600030101010101" pitchFamily="2" charset="-122"/>
              </a:rPr>
              <a:t>的作用。形式多样化,不但没有写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偏,而且值得提倡。杂文写法没有一定之规,杂文作者也不应该给自己画出这样那样的框框而</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作茧自缚</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A.跌宕　　B.耳目一新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C.潜移默化　　D.作茧自缚</a:t>
            </a:r>
            <a:endParaRPr lang="zh-CN" altLang="en-US" dirty="0"/>
          </a:p>
        </p:txBody>
      </p:sp>
      <p:sp>
        <p:nvSpPr>
          <p:cNvPr id="3" name="TextBox 2"/>
          <p:cNvSpPr txBox="1"/>
          <p:nvPr/>
        </p:nvSpPr>
        <p:spPr>
          <a:xfrm>
            <a:off x="539750" y="5546224"/>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A.跌宕:音调抑扬顿挫或文章富于变化。B.耳目一新:听到的看到的都换了样子,感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到很新鲜。C.潜移默化:人的思想或性格受其他方面的感染而不知不觉地起了变化。D.作茧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自缚:比喻做了某事,结果反而使自己受困。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11.(2017浙江教育考试院调研,2&lt;1&gt;)阅读下面的文字,完成后面题目。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清点故宫艺术珍藏工作</a:t>
            </a:r>
            <a:r>
              <a:rPr lang="zh-CN" altLang="en-US" sz="1530" u="sng" kern="0" dirty="0" smtClean="0">
                <a:solidFill>
                  <a:srgbClr val="000000"/>
                </a:solidFill>
                <a:latin typeface="Times New Roman" panose="02020603050405020304" pitchFamily="65" charset="-122"/>
                <a:ea typeface="宋体" panose="02010600030101010101" pitchFamily="2" charset="-122"/>
              </a:rPr>
              <a:t>起动</a:t>
            </a:r>
            <a:r>
              <a:rPr lang="zh-CN" altLang="en-US" sz="1530" kern="0" dirty="0" smtClean="0">
                <a:solidFill>
                  <a:srgbClr val="000000"/>
                </a:solidFill>
                <a:latin typeface="Times New Roman" panose="02020603050405020304" pitchFamily="65" charset="-122"/>
                <a:ea typeface="宋体" panose="02010600030101010101" pitchFamily="2" charset="-122"/>
              </a:rPr>
              <a:t>后,封存的奇珍拱璧终于得以重见天日。其中有足以乱真的玉琢</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西瓜,有“雨过天青”色的瓷器,有经历三千年沧桑的铜器,还有皇帝御用的玉玺。唐宋元明清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历代名画,更是</a:t>
            </a:r>
            <a:r>
              <a:rPr lang="zh-CN" altLang="en-US" sz="1530" u="sng" kern="0" dirty="0" smtClean="0">
                <a:solidFill>
                  <a:srgbClr val="000000"/>
                </a:solidFill>
                <a:latin typeface="Times New Roman" panose="02020603050405020304" pitchFamily="65" charset="-122"/>
                <a:ea typeface="宋体" panose="02010600030101010101" pitchFamily="2" charset="-122"/>
              </a:rPr>
              <a:t>美不胜收</a:t>
            </a:r>
            <a:r>
              <a:rPr lang="zh-CN" altLang="en-US" sz="1530" kern="0" dirty="0" smtClean="0">
                <a:solidFill>
                  <a:srgbClr val="000000"/>
                </a:solidFill>
                <a:latin typeface="Times New Roman" panose="02020603050405020304" pitchFamily="65" charset="-122"/>
                <a:ea typeface="宋体" panose="02010600030101010101" pitchFamily="2" charset="-122"/>
              </a:rPr>
              <a:t>。有些山水画,描写大自然的朝暾夕阴,气象万千;有些名家画的马惟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妙惟肖,跃然纸上;鱼儿遨游水中,栩栩如生;鹅鸣鸡唱,如闻其声;竹影扶疏,迎风摇曳;荷塘新叶,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晨露欲滴;兰蕙飘香,</a:t>
            </a:r>
            <a:r>
              <a:rPr lang="zh-CN" altLang="en-US" sz="1530" u="sng" kern="0" dirty="0" smtClean="0">
                <a:solidFill>
                  <a:srgbClr val="000000"/>
                </a:solidFill>
                <a:latin typeface="Times New Roman" panose="02020603050405020304" pitchFamily="65" charset="-122"/>
                <a:ea typeface="宋体" panose="02010600030101010101" pitchFamily="2" charset="-122"/>
              </a:rPr>
              <a:t>清芬可挹</a:t>
            </a:r>
            <a:r>
              <a:rPr lang="zh-CN" altLang="en-US" sz="1530" kern="0" dirty="0" smtClean="0">
                <a:solidFill>
                  <a:srgbClr val="000000"/>
                </a:solidFill>
                <a:latin typeface="Times New Roman" panose="02020603050405020304" pitchFamily="65" charset="-122"/>
                <a:ea typeface="宋体" panose="02010600030101010101" pitchFamily="2" charset="-122"/>
              </a:rPr>
              <a:t>。中国的名画,不仅力求形似,而且要表现动态、声音、色泽等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特征,希望启发想象,</a:t>
            </a:r>
            <a:r>
              <a:rPr lang="zh-CN" altLang="en-US" sz="1530" u="sng" kern="0" dirty="0" smtClean="0">
                <a:solidFill>
                  <a:srgbClr val="000000"/>
                </a:solidFill>
                <a:latin typeface="Times New Roman" panose="02020603050405020304" pitchFamily="65" charset="-122"/>
                <a:ea typeface="宋体" panose="02010600030101010101" pitchFamily="2" charset="-122"/>
              </a:rPr>
              <a:t>甚至</a:t>
            </a:r>
            <a:r>
              <a:rPr lang="zh-CN" altLang="en-US" sz="1530" kern="0" dirty="0" smtClean="0">
                <a:solidFill>
                  <a:srgbClr val="000000"/>
                </a:solidFill>
                <a:latin typeface="Times New Roman" panose="02020603050405020304" pitchFamily="65" charset="-122"/>
                <a:ea typeface="宋体" panose="02010600030101010101" pitchFamily="2" charset="-122"/>
              </a:rPr>
              <a:t>激发情感。换一句话说,就是要摹写事物的神韵。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A.起动　　B.美不胜收　　C.清芬可挹　　D.甚至</a:t>
            </a:r>
            <a:endParaRPr lang="zh-CN" altLang="en-US" dirty="0"/>
          </a:p>
        </p:txBody>
      </p:sp>
      <p:sp>
        <p:nvSpPr>
          <p:cNvPr id="3" name="TextBox 2"/>
          <p:cNvSpPr txBox="1"/>
          <p:nvPr/>
        </p:nvSpPr>
        <p:spPr>
          <a:xfrm>
            <a:off x="539750" y="4266844"/>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A.起动→启动。“起动”一般指机械开始工作;“启动”除了有“起动”的义项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外,还指计划、项目等开始实施或进行。B.“美不胜收”意为美好的东西太多,一时接受不完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(看不过来)。C.“清芬可挹”意为清香可以吸取。D.“启发想象”与“激发情感”之间是递</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进关系,用“甚至”合适。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12.(2017浙江高中名校名师原创预测,2&lt;1&gt;)阅读下面的文字,完成后面题目。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中国文艺评论家协会理事刘巽达在《先谙熟套路,再超越套路》一文中说:“当我们说一国的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影视剧成熟与否,多半是说它的产业化水准。就内容而言,就是看其套路是否运作得</a:t>
            </a:r>
            <a:r>
              <a:rPr lang="zh-CN" altLang="en-US" sz="1530" u="sng" kern="0" dirty="0" smtClean="0">
                <a:solidFill>
                  <a:srgbClr val="000000"/>
                </a:solidFill>
                <a:latin typeface="Times New Roman" panose="02020603050405020304" pitchFamily="65" charset="-122"/>
                <a:ea typeface="宋体" panose="02010600030101010101" pitchFamily="2" charset="-122"/>
              </a:rPr>
              <a:t>挥洒自</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如</a:t>
            </a:r>
            <a:r>
              <a:rPr lang="zh-CN" altLang="en-US" sz="1530" kern="0" dirty="0" smtClean="0">
                <a:solidFill>
                  <a:srgbClr val="000000"/>
                </a:solidFill>
                <a:latin typeface="Times New Roman" panose="02020603050405020304" pitchFamily="65" charset="-122"/>
                <a:ea typeface="宋体" panose="02010600030101010101" pitchFamily="2" charset="-122"/>
              </a:rPr>
              <a:t>。用内行的眼光看,</a:t>
            </a:r>
            <a:r>
              <a:rPr lang="zh-CN" altLang="en-US" sz="1530" u="sng" kern="0" dirty="0" smtClean="0">
                <a:solidFill>
                  <a:srgbClr val="000000"/>
                </a:solidFill>
                <a:latin typeface="Times New Roman" panose="02020603050405020304" pitchFamily="65" charset="-122"/>
                <a:ea typeface="宋体" panose="02010600030101010101" pitchFamily="2" charset="-122"/>
              </a:rPr>
              <a:t>无论</a:t>
            </a:r>
            <a:r>
              <a:rPr lang="zh-CN" altLang="en-US" sz="1530" kern="0" dirty="0" smtClean="0">
                <a:solidFill>
                  <a:srgbClr val="000000"/>
                </a:solidFill>
                <a:latin typeface="Times New Roman" panose="02020603050405020304" pitchFamily="65" charset="-122"/>
                <a:ea typeface="宋体" panose="02010600030101010101" pitchFamily="2" charset="-122"/>
              </a:rPr>
              <a:t>故事情节如何惊心动魄、千回百转,无论哲理情怀如何发人深省、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催人泪下,大抵说来,都是可以预料的。诚如《启蒙辩证法》中说:‘所有的细节,是早就被制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定好了的</a:t>
            </a:r>
            <a:r>
              <a:rPr lang="zh-CN" altLang="en-US" sz="1530" u="sng" kern="0" dirty="0" smtClean="0">
                <a:solidFill>
                  <a:srgbClr val="000000"/>
                </a:solidFill>
                <a:latin typeface="Times New Roman" panose="02020603050405020304" pitchFamily="65" charset="-122"/>
                <a:ea typeface="宋体" panose="02010600030101010101" pitchFamily="2" charset="-122"/>
              </a:rPr>
              <a:t>陈词滥调</a:t>
            </a:r>
            <a:r>
              <a:rPr lang="zh-CN" altLang="en-US" sz="1530" kern="0" dirty="0" smtClean="0">
                <a:solidFill>
                  <a:srgbClr val="000000"/>
                </a:solidFill>
                <a:latin typeface="Times New Roman" panose="02020603050405020304" pitchFamily="65" charset="-122"/>
                <a:ea typeface="宋体" panose="02010600030101010101" pitchFamily="2" charset="-122"/>
              </a:rPr>
              <a:t>,可用来安插在任意地方。’该书作者极力反对技术所带来的没有真正内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容、片面同一的文化生产——它使大众心灵变得简单、划一,这是对人类精神多样化契机的</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扼杀</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A.挥洒自如　　B.无论　　C.陈词滥调　　D.扼杀</a:t>
            </a:r>
            <a:endParaRPr lang="zh-CN" altLang="en-US" dirty="0"/>
          </a:p>
        </p:txBody>
      </p:sp>
      <p:sp>
        <p:nvSpPr>
          <p:cNvPr id="3" name="TextBox 2"/>
          <p:cNvSpPr txBox="1"/>
          <p:nvPr/>
        </p:nvSpPr>
        <p:spPr>
          <a:xfrm>
            <a:off x="539750" y="463471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A　A.挥洒自如:形容写字、写文、作画,运笔自如,不容拘束。用在此处对象错误,应该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用“炉火纯青”。B.无论:表示在任何条件下结果都不会改变。C.陈词滥调:陈旧而不切合实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际的话。D.扼杀:掐住脖子弄死;比喻压制、摧残使不能存在或发展。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13.(2017杭州五县七校期中联考,2)下列各句中,加点的词语运用正确的一项是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A.针对这一问题,公司高度重视,组织专业力量在学习其他公司先进经验的基础上,结合实际尽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快解决了问题,董事会已于上周宣布</a:t>
            </a:r>
            <a:r>
              <a:rPr lang="zh-CN" altLang="en-US" sz="1530" u="sng" kern="0" dirty="0" smtClean="0">
                <a:solidFill>
                  <a:srgbClr val="000000"/>
                </a:solidFill>
                <a:latin typeface="Times New Roman" panose="02020603050405020304" pitchFamily="65" charset="-122"/>
                <a:ea typeface="宋体" panose="02010600030101010101" pitchFamily="2" charset="-122"/>
              </a:rPr>
              <a:t>即时</a:t>
            </a:r>
            <a:r>
              <a:rPr lang="zh-CN" altLang="en-US" sz="1530" kern="0" dirty="0" smtClean="0">
                <a:solidFill>
                  <a:srgbClr val="000000"/>
                </a:solidFill>
                <a:latin typeface="Times New Roman" panose="02020603050405020304" pitchFamily="65" charset="-122"/>
                <a:ea typeface="宋体" panose="02010600030101010101" pitchFamily="2" charset="-122"/>
              </a:rPr>
              <a:t>投入生产。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B.要研究制定军民融合战略规划管理办法,建立制度化、常态化工作秩序,明确军地有关部门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在战略规划工作中的行为规范,切实</a:t>
            </a:r>
            <a:r>
              <a:rPr lang="zh-CN" altLang="en-US" sz="1530" u="sng" kern="0" dirty="0" smtClean="0">
                <a:solidFill>
                  <a:srgbClr val="000000"/>
                </a:solidFill>
                <a:latin typeface="Times New Roman" panose="02020603050405020304" pitchFamily="65" charset="-122"/>
                <a:ea typeface="宋体" panose="02010600030101010101" pitchFamily="2" charset="-122"/>
              </a:rPr>
              <a:t>理清</a:t>
            </a:r>
            <a:r>
              <a:rPr lang="zh-CN" altLang="en-US" sz="1530" kern="0" dirty="0" smtClean="0">
                <a:solidFill>
                  <a:srgbClr val="000000"/>
                </a:solidFill>
                <a:latin typeface="Times New Roman" panose="02020603050405020304" pitchFamily="65" charset="-122"/>
                <a:ea typeface="宋体" panose="02010600030101010101" pitchFamily="2" charset="-122"/>
              </a:rPr>
              <a:t>责、权、利关系。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C.省政府召开常务会议,研究大气污染防治等事项,决定在全省实施“治污降霾保卫蓝天”工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程,加大对重污染源及</a:t>
            </a:r>
            <a:r>
              <a:rPr lang="zh-CN" altLang="en-US" sz="1530" u="sng" kern="0" dirty="0" smtClean="0">
                <a:solidFill>
                  <a:srgbClr val="000000"/>
                </a:solidFill>
                <a:latin typeface="Times New Roman" panose="02020603050405020304" pitchFamily="65" charset="-122"/>
                <a:ea typeface="宋体" panose="02010600030101010101" pitchFamily="2" charset="-122"/>
              </a:rPr>
              <a:t>白山黑水</a:t>
            </a:r>
            <a:r>
              <a:rPr lang="zh-CN" altLang="en-US" sz="1530" kern="0" dirty="0" smtClean="0">
                <a:solidFill>
                  <a:srgbClr val="000000"/>
                </a:solidFill>
                <a:latin typeface="Times New Roman" panose="02020603050405020304" pitchFamily="65" charset="-122"/>
                <a:ea typeface="宋体" panose="02010600030101010101" pitchFamily="2" charset="-122"/>
              </a:rPr>
              <a:t>的治理力度。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D.随着房地产业的不断升温,一直居高不下的商品房价格已经成为影响人们生活质量的沉重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负担,人们要求平抑房价的呼声也一直</a:t>
            </a:r>
            <a:r>
              <a:rPr lang="zh-CN" altLang="en-US" sz="1530" u="sng" kern="0" dirty="0" smtClean="0">
                <a:solidFill>
                  <a:srgbClr val="000000"/>
                </a:solidFill>
                <a:latin typeface="Times New Roman" panose="02020603050405020304" pitchFamily="65" charset="-122"/>
                <a:ea typeface="宋体" panose="02010600030101010101" pitchFamily="2" charset="-122"/>
              </a:rPr>
              <a:t>不绝如缕</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39750" y="427752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A.即时:立即。B.理清:使整齐,使有层次。如“理清头绪”“理清思路”。应为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“厘清”。厘清:梳理清楚。其对象多为“关系”“原则”“任务”等。C.白山黑水:长白山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和黑龙江,指我国东北地区。与题目中的“污染”无关。D.不绝如缕:像细线一样连着,差点儿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就要断了,多形容局势危急或声音细微悠长。此处望文生义。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491203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14.(2017湖州高三期末调研,2&lt;1&gt;)阅读下面的文字,回答问题。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报纸广告、户外广告、电视广告等,如今,几乎在人类生存的任何一个角落里都</a:t>
            </a:r>
            <a:r>
              <a:rPr lang="zh-CN" altLang="en-US" sz="1530" u="sng" kern="0" dirty="0" smtClean="0">
                <a:solidFill>
                  <a:srgbClr val="000000"/>
                </a:solidFill>
                <a:latin typeface="Times New Roman" panose="02020603050405020304" pitchFamily="65" charset="-122"/>
                <a:ea typeface="宋体" panose="02010600030101010101" pitchFamily="2" charset="-122"/>
              </a:rPr>
              <a:t>充斥</a:t>
            </a:r>
            <a:r>
              <a:rPr lang="zh-CN" altLang="en-US" sz="1530" kern="0" dirty="0" smtClean="0">
                <a:solidFill>
                  <a:srgbClr val="000000"/>
                </a:solidFill>
                <a:latin typeface="Times New Roman" panose="02020603050405020304" pitchFamily="65" charset="-122"/>
                <a:ea typeface="宋体" panose="02010600030101010101" pitchFamily="2" charset="-122"/>
              </a:rPr>
              <a:t>着广告的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身影,它也已经成为人们</a:t>
            </a:r>
            <a:r>
              <a:rPr lang="zh-CN" altLang="en-US" sz="1530" u="sng" kern="0" dirty="0" smtClean="0">
                <a:solidFill>
                  <a:srgbClr val="000000"/>
                </a:solidFill>
                <a:latin typeface="Times New Roman" panose="02020603050405020304" pitchFamily="65" charset="-122"/>
                <a:ea typeface="宋体" panose="02010600030101010101" pitchFamily="2" charset="-122"/>
              </a:rPr>
              <a:t>司空见惯</a:t>
            </a:r>
            <a:r>
              <a:rPr lang="zh-CN" altLang="en-US" sz="1530" kern="0" dirty="0" smtClean="0">
                <a:solidFill>
                  <a:srgbClr val="000000"/>
                </a:solidFill>
                <a:latin typeface="Times New Roman" panose="02020603050405020304" pitchFamily="65" charset="-122"/>
                <a:ea typeface="宋体" panose="02010600030101010101" pitchFamily="2" charset="-122"/>
              </a:rPr>
              <a:t>的信息传播方式。但是,让很多人没有想到的是,在距今一千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多年前的唐宋时期,属于现代商业手段的广告已经相当发达。“当日晌午时分,(武松)走得肚</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中饥渴,望见前面有一个酒店,挑着一面招旗在门前,上头写着五个字道‘三碗不过冈’。”这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是《水浒传》中“景阳冈武松打虎”一节中的情节。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现代社会的人们,可能对广告的狂轰滥炸产生了厌倦,但假如是在一千多年前的瓷器上做广告,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那就能让人</a:t>
            </a:r>
            <a:r>
              <a:rPr lang="zh-CN" altLang="en-US" sz="1530" u="sng" kern="0" dirty="0" smtClean="0">
                <a:solidFill>
                  <a:srgbClr val="000000"/>
                </a:solidFill>
                <a:latin typeface="Times New Roman" panose="02020603050405020304" pitchFamily="65" charset="-122"/>
                <a:ea typeface="宋体" panose="02010600030101010101" pitchFamily="2" charset="-122"/>
              </a:rPr>
              <a:t>刮目相看</a:t>
            </a:r>
            <a:r>
              <a:rPr lang="zh-CN" altLang="en-US" sz="1530" kern="0" dirty="0" smtClean="0">
                <a:solidFill>
                  <a:srgbClr val="000000"/>
                </a:solidFill>
                <a:latin typeface="Times New Roman" panose="02020603050405020304" pitchFamily="65" charset="-122"/>
                <a:ea typeface="宋体" panose="02010600030101010101" pitchFamily="2" charset="-122"/>
              </a:rPr>
              <a:t>了。唐代的长沙窑有“郑家小口天下有名”“卞家小口天下第一”的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铭文;北京故宫博物院收藏的一件白釉花口瓶,腹上刻有“丁道刚作瓶大好”。这样的自吹自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擂,一点也不比现代广告逊色。相对,明清瓷器上的“玉堂佳器”“美玉雅玩”“奇珍如玉”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等,却没有唐人的直率,</a:t>
            </a:r>
            <a:r>
              <a:rPr lang="zh-CN" altLang="en-US" sz="1530" u="sng" kern="0" dirty="0" smtClean="0">
                <a:solidFill>
                  <a:srgbClr val="000000"/>
                </a:solidFill>
                <a:latin typeface="Times New Roman" panose="02020603050405020304" pitchFamily="65" charset="-122"/>
                <a:ea typeface="宋体" panose="02010600030101010101" pitchFamily="2" charset="-122"/>
              </a:rPr>
              <a:t>反而</a:t>
            </a:r>
            <a:r>
              <a:rPr lang="zh-CN" altLang="en-US" sz="1530" kern="0" dirty="0" smtClean="0">
                <a:solidFill>
                  <a:srgbClr val="000000"/>
                </a:solidFill>
                <a:latin typeface="Times New Roman" panose="02020603050405020304" pitchFamily="65" charset="-122"/>
                <a:ea typeface="宋体" panose="02010600030101010101" pitchFamily="2" charset="-122"/>
              </a:rPr>
              <a:t>给人一种羞羞答答的感觉。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A.充斥　　B.司空见惯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C.刮目相看　　D.反而</a:t>
            </a:r>
            <a:endParaRPr lang="zh-CN" altLang="en-US" dirty="0"/>
          </a:p>
        </p:txBody>
      </p:sp>
      <p:sp>
        <p:nvSpPr>
          <p:cNvPr id="3" name="TextBox 2"/>
          <p:cNvSpPr txBox="1"/>
          <p:nvPr/>
        </p:nvSpPr>
        <p:spPr>
          <a:xfrm>
            <a:off x="539750" y="5903414"/>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C　刮目相看:用新的眼光来看待。用在此处不当,应该用“耳目一新”。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15.(2016宁波二模,3)下列各句中,加点词语的运用不正确的一项是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A.传统的北京四合院十分讲究,即便沦落为拥挤不堪的大杂院,也可从雕饰中窥见其曾经的风</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貌,做工精湛的砖雕、石雕、木雕,无不反映出院主人的</a:t>
            </a:r>
            <a:r>
              <a:rPr lang="zh-CN" altLang="en-US" sz="1530" u="sng" kern="0" dirty="0" smtClean="0">
                <a:solidFill>
                  <a:srgbClr val="000000"/>
                </a:solidFill>
                <a:latin typeface="Times New Roman" panose="02020603050405020304" pitchFamily="65" charset="-122"/>
                <a:ea typeface="宋体" panose="02010600030101010101" pitchFamily="2" charset="-122"/>
              </a:rPr>
              <a:t>品位</a:t>
            </a:r>
            <a:r>
              <a:rPr lang="zh-CN" altLang="en-US" sz="1530" kern="0" dirty="0" smtClean="0">
                <a:solidFill>
                  <a:srgbClr val="000000"/>
                </a:solidFill>
                <a:latin typeface="Times New Roman" panose="02020603050405020304" pitchFamily="65" charset="-122"/>
                <a:ea typeface="宋体" panose="02010600030101010101" pitchFamily="2" charset="-122"/>
              </a:rPr>
              <a:t>与追求。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B.尽管只得了一个纪念奖,但他对冰雕的热爱却</a:t>
            </a:r>
            <a:r>
              <a:rPr lang="zh-CN" altLang="en-US" sz="1530" u="sng" kern="0" dirty="0" smtClean="0">
                <a:solidFill>
                  <a:srgbClr val="000000"/>
                </a:solidFill>
                <a:latin typeface="Times New Roman" panose="02020603050405020304" pitchFamily="65" charset="-122"/>
                <a:ea typeface="宋体" panose="02010600030101010101" pitchFamily="2" charset="-122"/>
              </a:rPr>
              <a:t>一发不可收拾</a:t>
            </a:r>
            <a:r>
              <a:rPr lang="zh-CN" altLang="en-US" sz="1530" kern="0" dirty="0" smtClean="0">
                <a:solidFill>
                  <a:srgbClr val="000000"/>
                </a:solidFill>
                <a:latin typeface="Times New Roman" panose="02020603050405020304" pitchFamily="65" charset="-122"/>
                <a:ea typeface="宋体" panose="02010600030101010101" pitchFamily="2" charset="-122"/>
              </a:rPr>
              <a:t>,从此年年的冰雕比赛他都要报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名参加,并在比赛中多次获奖。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C.善法示人以诚,恶法惑人以险,良法引人向善,</a:t>
            </a:r>
            <a:r>
              <a:rPr lang="zh-CN" altLang="en-US" sz="1530" u="sng" kern="0" dirty="0" smtClean="0">
                <a:solidFill>
                  <a:srgbClr val="000000"/>
                </a:solidFill>
                <a:latin typeface="Times New Roman" panose="02020603050405020304" pitchFamily="65" charset="-122"/>
                <a:ea typeface="宋体" panose="02010600030101010101" pitchFamily="2" charset="-122"/>
              </a:rPr>
              <a:t>对于</a:t>
            </a:r>
            <a:r>
              <a:rPr lang="zh-CN" altLang="en-US" sz="1530" kern="0" dirty="0" smtClean="0">
                <a:solidFill>
                  <a:srgbClr val="000000"/>
                </a:solidFill>
                <a:latin typeface="Times New Roman" panose="02020603050405020304" pitchFamily="65" charset="-122"/>
                <a:ea typeface="宋体" panose="02010600030101010101" pitchFamily="2" charset="-122"/>
              </a:rPr>
              <a:t>社会诚信建设,个税改革或许是个契机。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D.几乎每一次劫难过后,总有劝人遗忘的声音出现,历史的真相都没有搞清楚,就</a:t>
            </a:r>
            <a:r>
              <a:rPr lang="zh-CN" altLang="en-US" sz="1530" u="sng" kern="0" dirty="0" smtClean="0">
                <a:solidFill>
                  <a:srgbClr val="000000"/>
                </a:solidFill>
                <a:latin typeface="Times New Roman" panose="02020603050405020304" pitchFamily="65" charset="-122"/>
                <a:ea typeface="宋体" panose="02010600030101010101" pitchFamily="2" charset="-122"/>
              </a:rPr>
              <a:t>汲汲皇皇</a:t>
            </a:r>
            <a:r>
              <a:rPr lang="zh-CN" altLang="en-US" sz="1530" kern="0" dirty="0" smtClean="0">
                <a:solidFill>
                  <a:srgbClr val="000000"/>
                </a:solidFill>
                <a:latin typeface="Times New Roman" panose="02020603050405020304" pitchFamily="65" charset="-122"/>
                <a:ea typeface="宋体" panose="02010600030101010101" pitchFamily="2" charset="-122"/>
              </a:rPr>
              <a:t>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“走向未来”,如此对待历史的态度,不可能长出反思的花朵。</a:t>
            </a:r>
            <a:endParaRPr lang="zh-CN" altLang="en-US" dirty="0"/>
          </a:p>
        </p:txBody>
      </p:sp>
      <p:sp>
        <p:nvSpPr>
          <p:cNvPr id="3" name="TextBox 2"/>
          <p:cNvSpPr txBox="1"/>
          <p:nvPr/>
        </p:nvSpPr>
        <p:spPr>
          <a:xfrm>
            <a:off x="539750" y="392033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A.品位:人或事物的品质、水平。B.一发不可收拾:形容对发生的情况难以控制。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贬义词,与语境不符。C.对于:引进对象或事物的关系者。D.汲汲皇皇:急切慌忙,匆忙。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78499"/>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1.(2018杭州教学质量检测,2)阅读下面的文段,回答问题。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一见残破的遗存就觉得碍眼,不惜工本</a:t>
            </a:r>
            <a:r>
              <a:rPr lang="zh-CN" altLang="en-US" sz="1530" u="sng" kern="0" dirty="0" smtClean="0">
                <a:solidFill>
                  <a:srgbClr val="000000"/>
                </a:solidFill>
                <a:latin typeface="Times New Roman" panose="02020603050405020304" pitchFamily="65" charset="-122"/>
                <a:ea typeface="宋体" panose="02010600030101010101" pitchFamily="2" charset="-122"/>
              </a:rPr>
              <a:t>修葺一新</a:t>
            </a:r>
            <a:r>
              <a:rPr lang="zh-CN" altLang="en-US" sz="1530" kern="0" dirty="0" smtClean="0">
                <a:solidFill>
                  <a:srgbClr val="000000"/>
                </a:solidFill>
                <a:latin typeface="Times New Roman" panose="02020603050405020304" pitchFamily="65" charset="-122"/>
                <a:ea typeface="宋体" panose="02010600030101010101" pitchFamily="2" charset="-122"/>
              </a:rPr>
              <a:t>,这在某种意义上是缺乏文化素养的表现。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[甲]笔者曾多次陪同来自各地的朋友游览长城,人家往往事先就提出要求——“可不要领我</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们去看新的长城”。一次我陪两对外国夫妇游览司马台长城,起初我也不知道它是“修旧如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旧”过的,以为是被岁月</a:t>
            </a:r>
            <a:r>
              <a:rPr lang="zh-CN" altLang="en-US" sz="1530" u="sng" kern="0" dirty="0" smtClean="0">
                <a:solidFill>
                  <a:srgbClr val="000000"/>
                </a:solidFill>
                <a:latin typeface="Times New Roman" panose="02020603050405020304" pitchFamily="65" charset="-122"/>
                <a:ea typeface="宋体" panose="02010600030101010101" pitchFamily="2" charset="-122"/>
              </a:rPr>
              <a:t>特赦</a:t>
            </a:r>
            <a:r>
              <a:rPr lang="zh-CN" altLang="en-US" sz="1530" kern="0" dirty="0" smtClean="0">
                <a:solidFill>
                  <a:srgbClr val="000000"/>
                </a:solidFill>
                <a:latin typeface="Times New Roman" panose="02020603050405020304" pitchFamily="65" charset="-122"/>
                <a:ea typeface="宋体" panose="02010600030101010101" pitchFamily="2" charset="-122"/>
              </a:rPr>
              <a:t>了的。[乙]直到走完最后一个完好的岗楼时,眼前突然出现乱石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满地的残破的长城遗迹,大家不约而同喊了起来:“长城在这里呢!”不顾一切地攀爬了起</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来。[丙]不难理解,人家要</a:t>
            </a:r>
            <a:r>
              <a:rPr lang="zh-CN" altLang="en-US" sz="1530" u="sng" kern="0" dirty="0" smtClean="0">
                <a:solidFill>
                  <a:srgbClr val="000000"/>
                </a:solidFill>
                <a:latin typeface="Times New Roman" panose="02020603050405020304" pitchFamily="65" charset="-122"/>
                <a:ea typeface="宋体" panose="02010600030101010101" pitchFamily="2" charset="-122"/>
              </a:rPr>
              <a:t>瞻仰</a:t>
            </a:r>
            <a:r>
              <a:rPr lang="zh-CN" altLang="en-US" sz="1530" kern="0" dirty="0" smtClean="0">
                <a:solidFill>
                  <a:srgbClr val="000000"/>
                </a:solidFill>
                <a:latin typeface="Times New Roman" panose="02020603050405020304" pitchFamily="65" charset="-122"/>
                <a:ea typeface="宋体" panose="02010600030101010101" pitchFamily="2" charset="-122"/>
              </a:rPr>
              <a:t>和领悟的是那尽管残破却带着岁月沧桑,</a:t>
            </a:r>
            <a:r>
              <a:rPr lang="zh-CN" altLang="en-US" sz="1530" u="sng" kern="0" dirty="0" smtClean="0">
                <a:solidFill>
                  <a:srgbClr val="000000"/>
                </a:solidFill>
                <a:latin typeface="Times New Roman" panose="02020603050405020304" pitchFamily="65" charset="-122"/>
                <a:ea typeface="宋体" panose="02010600030101010101" pitchFamily="2" charset="-122"/>
              </a:rPr>
              <a:t>因此</a:t>
            </a:r>
            <a:r>
              <a:rPr lang="zh-CN" altLang="en-US" sz="1530" kern="0" dirty="0" smtClean="0">
                <a:solidFill>
                  <a:srgbClr val="000000"/>
                </a:solidFill>
                <a:latin typeface="Times New Roman" panose="02020603050405020304" pitchFamily="65" charset="-122"/>
                <a:ea typeface="宋体" panose="02010600030101010101" pitchFamily="2" charset="-122"/>
              </a:rPr>
              <a:t>能唤起“悟性的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陶醉”的伟大长城废墟,而不是任何用钱就能换来的崭新建筑。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文段中加点的词语,运用不正确的一项是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A.修葺一新　　B.特赦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C.瞻仰　　D.因此</a:t>
            </a:r>
            <a:endParaRPr lang="zh-CN" altLang="en-US" dirty="0"/>
          </a:p>
        </p:txBody>
      </p:sp>
      <p:sp>
        <p:nvSpPr>
          <p:cNvPr id="3" name="TextBox 11"/>
          <p:cNvSpPr txBox="1"/>
          <p:nvPr/>
        </p:nvSpPr>
        <p:spPr>
          <a:xfrm>
            <a:off x="2265894" y="1062815"/>
            <a:ext cx="4627880" cy="55308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0030101010101" pitchFamily="49" charset="-122"/>
                <a:ea typeface="黑体" panose="02010600030101010101" pitchFamily="49" charset="-122"/>
                <a:sym typeface="+mn-ea"/>
              </a:rPr>
              <a:t>B</a:t>
            </a:r>
            <a:r>
              <a:rPr lang="zh-CN" altLang="en-US" sz="2000" dirty="0">
                <a:latin typeface="黑体" panose="02010600030101010101" pitchFamily="49" charset="-122"/>
                <a:ea typeface="黑体" panose="02010600030101010101" pitchFamily="49" charset="-122"/>
                <a:sym typeface="+mn-ea"/>
              </a:rPr>
              <a:t>组  201</a:t>
            </a:r>
            <a:r>
              <a:rPr lang="en-US" altLang="zh-CN" sz="2000" dirty="0">
                <a:latin typeface="黑体" panose="02010600030101010101" pitchFamily="49" charset="-122"/>
                <a:ea typeface="黑体" panose="02010600030101010101" pitchFamily="49" charset="-122"/>
                <a:sym typeface="+mn-ea"/>
              </a:rPr>
              <a:t>6</a:t>
            </a:r>
            <a:r>
              <a:rPr lang="zh-CN" altLang="en-US" sz="2000" dirty="0">
                <a:latin typeface="黑体" panose="02010600030101010101" pitchFamily="49" charset="-122"/>
                <a:ea typeface="黑体" panose="02010600030101010101" pitchFamily="49" charset="-122"/>
                <a:sym typeface="+mn-ea"/>
              </a:rPr>
              <a:t>—201</a:t>
            </a:r>
            <a:r>
              <a:rPr lang="en-US" altLang="zh-CN" sz="2000" dirty="0">
                <a:latin typeface="黑体" panose="02010600030101010101" pitchFamily="49" charset="-122"/>
                <a:ea typeface="黑体" panose="02010600030101010101" pitchFamily="49" charset="-122"/>
                <a:sym typeface="+mn-ea"/>
              </a:rPr>
              <a:t>8</a:t>
            </a:r>
            <a:r>
              <a:rPr lang="zh-CN" altLang="en-US" sz="2000" dirty="0">
                <a:latin typeface="黑体" panose="02010600030101010101" pitchFamily="49" charset="-122"/>
                <a:ea typeface="黑体" panose="02010600030101010101" pitchFamily="49" charset="-122"/>
                <a:sym typeface="+mn-ea"/>
              </a:rPr>
              <a:t>年高考模拟·综合题</a:t>
            </a:r>
            <a:r>
              <a:rPr lang="zh-CN" altLang="en-US" sz="2000" dirty="0" smtClean="0">
                <a:latin typeface="黑体" panose="02010600030101010101" pitchFamily="49" charset="-122"/>
                <a:ea typeface="黑体" panose="02010600030101010101" pitchFamily="49" charset="-122"/>
                <a:sym typeface="+mn-ea"/>
              </a:rPr>
              <a:t>组</a:t>
            </a:r>
            <a:endParaRPr lang="zh-CN" altLang="en-US" sz="2000" dirty="0">
              <a:solidFill>
                <a:schemeClr val="tx1"/>
              </a:solidFill>
              <a:latin typeface="黑体" panose="02010600030101010101" pitchFamily="49" charset="-122"/>
              <a:ea typeface="黑体" panose="02010600030101010101" pitchFamily="49" charset="-122"/>
              <a:sym typeface="+mn-ea"/>
            </a:endParaRPr>
          </a:p>
        </p:txBody>
      </p:sp>
      <p:sp>
        <p:nvSpPr>
          <p:cNvPr id="4" name="TextBox 2"/>
          <p:cNvSpPr txBox="1"/>
          <p:nvPr/>
        </p:nvSpPr>
        <p:spPr>
          <a:xfrm>
            <a:off x="571472" y="5563409"/>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D　根据理解本题中“因此”一词使用有误,前后文句没有因果关系,所以选D项。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731223"/>
            <a:ext cx="8127000" cy="480266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1.(2018课标全国Ⅰ,17—19)阅读下面的文字,回答问题。(9分)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“大洋一号”是中国第一艘现代化的综合性远洋科学考察船。自1995年以来,</a:t>
            </a:r>
            <a:r>
              <a:rPr lang="zh-CN" altLang="en-US" sz="1500" u="sng" kern="0" dirty="0" smtClean="0">
                <a:solidFill>
                  <a:srgbClr val="000000"/>
                </a:solidFill>
                <a:latin typeface="Times New Roman" panose="02020603050405020304" pitchFamily="65" charset="-122"/>
                <a:ea typeface="宋体" panose="02010600030101010101" pitchFamily="2" charset="-122"/>
              </a:rPr>
              <a:t>这艘船经历了</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大洋矿产资源研究开发专项的多个远洋调查航次和大陆架勘查多个航次的任务。</a:t>
            </a:r>
            <a:r>
              <a:rPr lang="zh-CN" altLang="en-US" sz="1500" kern="0" dirty="0" smtClean="0">
                <a:solidFill>
                  <a:srgbClr val="000000"/>
                </a:solidFill>
                <a:latin typeface="Times New Roman" panose="02020603050405020304" pitchFamily="65" charset="-122"/>
                <a:ea typeface="宋体" panose="02010600030101010101" pitchFamily="2" charset="-122"/>
              </a:rPr>
              <a:t>今年,它又</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完成了历时45天、航程6208海里的综合海试任务。对不熟悉的人而言,(　　　　)。在这里,</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重力和ADCP实验室、磁力实验室、地震实验室、综合电子实验室、地质实验室、生物基因</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实验室、深拖和超短基线实验室等各种实验室</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,分布在第三、四层船舱。由于船上</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配备了很多先进设备,人不用下水就能进行海底勘探。比如,深海可视采样系统可以将海底微</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地形地貌图像传到科学考察船上,犹如有了千里眼,海底世界可以</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,并可根据需要</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sz="1500" dirty="0"/>
              <a:t/>
            </a:r>
            <a:br>
              <a:rPr sz="1500"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地抓取矿物样品和采集海底水样;深海浅层岩芯取样钻机可以在深海底比较坚硬的岩石</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上钻取岩芯。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“大洋一号”的远航活动,与郑和下西洋相呼应。600年前,伟大的航海家郑和七下西洋,在世</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界航海史上留下了光辉的一页。600年后,“大洋一号”不断进步,</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,在《联合国海洋</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法公约》的法律框架下,探索海洋奥秘,开发海洋资源,以实际行动为人类和平利用海洋作出了</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中国人民的贡献。</a:t>
            </a:r>
            <a:endParaRPr lang="zh-CN" altLang="en-US" sz="1500" dirty="0" smtClean="0"/>
          </a:p>
        </p:txBody>
      </p:sp>
      <p:sp>
        <p:nvSpPr>
          <p:cNvPr id="3" name="TextBox 11"/>
          <p:cNvSpPr txBox="1"/>
          <p:nvPr/>
        </p:nvSpPr>
        <p:spPr>
          <a:xfrm>
            <a:off x="2357422" y="1062815"/>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2.(2018稽阳联考,2)文段中加点的词,运用不正确的一项是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雷军做事很谨慎。据说马云刚开始找他融资的时候,他觉得:“这人</a:t>
            </a:r>
            <a:r>
              <a:rPr lang="zh-CN" altLang="en-US" sz="1530" u="sng" kern="0" dirty="0" smtClean="0">
                <a:solidFill>
                  <a:srgbClr val="000000"/>
                </a:solidFill>
                <a:latin typeface="Times New Roman" panose="02020603050405020304" pitchFamily="65" charset="-122"/>
                <a:ea typeface="宋体" panose="02010600030101010101" pitchFamily="2" charset="-122"/>
              </a:rPr>
              <a:t>獐头鼠目</a:t>
            </a:r>
            <a:r>
              <a:rPr lang="zh-CN" altLang="en-US" sz="1530" kern="0" dirty="0" smtClean="0">
                <a:solidFill>
                  <a:srgbClr val="000000"/>
                </a:solidFill>
                <a:latin typeface="Times New Roman" panose="02020603050405020304" pitchFamily="65" charset="-122"/>
                <a:ea typeface="宋体" panose="02010600030101010101" pitchFamily="2" charset="-122"/>
              </a:rPr>
              <a:t>的,满嘴跑火车,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是不是做过传销?”“说的项目这么大,怎么看都觉得是骗子!”所以,当时虽然马云说得</a:t>
            </a:r>
            <a:r>
              <a:rPr lang="zh-CN" altLang="en-US" sz="1530" u="sng" kern="0" dirty="0" smtClean="0">
                <a:solidFill>
                  <a:srgbClr val="000000"/>
                </a:solidFill>
                <a:latin typeface="Times New Roman" panose="02020603050405020304" pitchFamily="65" charset="-122"/>
                <a:ea typeface="宋体" panose="02010600030101010101" pitchFamily="2" charset="-122"/>
              </a:rPr>
              <a:t>天花</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乱坠</a:t>
            </a:r>
            <a:r>
              <a:rPr lang="zh-CN" altLang="en-US" sz="1530" kern="0" dirty="0" smtClean="0">
                <a:solidFill>
                  <a:srgbClr val="000000"/>
                </a:solidFill>
                <a:latin typeface="Times New Roman" panose="02020603050405020304" pitchFamily="65" charset="-122"/>
                <a:ea typeface="宋体" panose="02010600030101010101" pitchFamily="2" charset="-122"/>
              </a:rPr>
              <a:t>,他还是拒绝了。雷军说,他做投资的原则很鲜明,就是他只投熟人。如果有像当年马化腾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让他购买QQ(腾讯公司开发的一款通信软件)的情况,他也不会投资。因为首先他和马化腾不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熟悉,不知道是不是来圈他的钱;其二,他对当时的QQ的前景</a:t>
            </a:r>
            <a:r>
              <a:rPr lang="zh-CN" altLang="en-US" sz="1530" u="sng" kern="0" dirty="0" smtClean="0">
                <a:solidFill>
                  <a:srgbClr val="000000"/>
                </a:solidFill>
                <a:latin typeface="Times New Roman" panose="02020603050405020304" pitchFamily="65" charset="-122"/>
                <a:ea typeface="宋体" panose="02010600030101010101" pitchFamily="2" charset="-122"/>
              </a:rPr>
              <a:t>堪忧</a:t>
            </a:r>
            <a:r>
              <a:rPr lang="zh-CN" altLang="en-US" sz="1530" kern="0" dirty="0" smtClean="0">
                <a:solidFill>
                  <a:srgbClr val="000000"/>
                </a:solidFill>
                <a:latin typeface="Times New Roman" panose="02020603050405020304" pitchFamily="65" charset="-122"/>
                <a:ea typeface="宋体" panose="02010600030101010101" pitchFamily="2" charset="-122"/>
              </a:rPr>
              <a:t>。当然也有雷军舍得投钱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的。比如,雷军于2005年4月给予BP(一款语音软件)创始人李学凌100万美元的天使投资。他</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用了三年时间观察李学凌的</a:t>
            </a:r>
            <a:r>
              <a:rPr lang="zh-CN" altLang="en-US" sz="1530" u="sng" kern="0" dirty="0" smtClean="0">
                <a:solidFill>
                  <a:srgbClr val="000000"/>
                </a:solidFill>
                <a:latin typeface="Times New Roman" panose="02020603050405020304" pitchFamily="65" charset="-122"/>
                <a:ea typeface="宋体" panose="02010600030101010101" pitchFamily="2" charset="-122"/>
              </a:rPr>
              <a:t>为人</a:t>
            </a:r>
            <a:r>
              <a:rPr lang="zh-CN" altLang="en-US" sz="1530" kern="0" dirty="0" smtClean="0">
                <a:solidFill>
                  <a:srgbClr val="000000"/>
                </a:solidFill>
                <a:latin typeface="Times New Roman" panose="02020603050405020304" pitchFamily="65" charset="-122"/>
                <a:ea typeface="宋体" panose="02010600030101010101" pitchFamily="2" charset="-122"/>
              </a:rPr>
              <a:t>,才肯把这笔钱投给他。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A.獐头鼠目　　B.天花乱坠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C.堪忧　　D.为人</a:t>
            </a:r>
            <a:endParaRPr lang="zh-CN" altLang="en-US" dirty="0"/>
          </a:p>
        </p:txBody>
      </p:sp>
      <p:sp>
        <p:nvSpPr>
          <p:cNvPr id="3" name="TextBox 2"/>
          <p:cNvSpPr txBox="1"/>
          <p:nvPr/>
        </p:nvSpPr>
        <p:spPr>
          <a:xfrm>
            <a:off x="539750" y="463471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题中“堪忧”是令人担忧的意思,与“对</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的前景”不能搭配,此处可用“感到</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忧虑”。獐头鼠目:獐子的头小而尖,老鼠的眼睛小而圆,形容相貌丑陋猥琐而神情狡猾。天花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乱坠:形容说话有声有色,极其动听(多指夸大的或不符合实际的)。为人:做人处世的态度。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3.(2018台州调研,2)阅读下面的文字,回答问题。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“一带一路”倡议自提出以来,[甲]不仅在国内引起强烈反响,人们对它</a:t>
            </a:r>
            <a:r>
              <a:rPr lang="zh-CN" altLang="en-US" sz="1530" u="sng" kern="0" dirty="0" smtClean="0">
                <a:solidFill>
                  <a:srgbClr val="000000"/>
                </a:solidFill>
                <a:latin typeface="Times New Roman" panose="02020603050405020304" pitchFamily="65" charset="-122"/>
                <a:ea typeface="宋体" panose="02010600030101010101" pitchFamily="2" charset="-122"/>
              </a:rPr>
              <a:t>评头论足</a:t>
            </a:r>
            <a:r>
              <a:rPr lang="zh-CN" altLang="en-US" sz="1530" kern="0" dirty="0" smtClean="0">
                <a:solidFill>
                  <a:srgbClr val="000000"/>
                </a:solidFill>
                <a:latin typeface="Times New Roman" panose="02020603050405020304" pitchFamily="65" charset="-122"/>
                <a:ea typeface="宋体" panose="02010600030101010101" pitchFamily="2" charset="-122"/>
              </a:rPr>
              <a:t>,大加赞赏;而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且得到了国际社会的广泛关注和积极响应。</a:t>
            </a:r>
            <a:r>
              <a:rPr lang="zh-CN" altLang="en-US" sz="1530" u="sng" kern="0" dirty="0" smtClean="0">
                <a:solidFill>
                  <a:srgbClr val="000000"/>
                </a:solidFill>
                <a:latin typeface="Times New Roman" panose="02020603050405020304" pitchFamily="65" charset="-122"/>
                <a:ea typeface="宋体" panose="02010600030101010101" pitchFamily="2" charset="-122"/>
              </a:rPr>
              <a:t>截至</a:t>
            </a:r>
            <a:r>
              <a:rPr lang="zh-CN" altLang="en-US" sz="1530" kern="0" dirty="0" smtClean="0">
                <a:solidFill>
                  <a:srgbClr val="000000"/>
                </a:solidFill>
                <a:latin typeface="Times New Roman" panose="02020603050405020304" pitchFamily="65" charset="-122"/>
                <a:ea typeface="宋体" panose="02010600030101010101" pitchFamily="2" charset="-122"/>
              </a:rPr>
              <a:t>目前,已有100多个国家和国际组织表达了对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“一带一路”倡议的支持,中国已与40余个国家和国际组织签署50余份“一带一路”相关合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作协议。[乙]协议的主要内容分为8个部分:时代背景、共建原则、框架思路、合作重点、合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作机制、双方积极行动、中国各地方开放态势、共创美好未来。然而,美国总统却在国会的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国情咨文里,宣称美国有领导“自由世界”的使命,以“防止共产主义的渗入”;[丙]同时</a:t>
            </a:r>
            <a:r>
              <a:rPr lang="zh-CN" altLang="en-US" sz="1530" u="sng" kern="0" dirty="0" smtClean="0">
                <a:solidFill>
                  <a:srgbClr val="000000"/>
                </a:solidFill>
                <a:latin typeface="Times New Roman" panose="02020603050405020304" pitchFamily="65" charset="-122"/>
                <a:ea typeface="宋体" panose="02010600030101010101" pitchFamily="2" charset="-122"/>
              </a:rPr>
              <a:t>大事</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渲染希腊、土耳其受到共产主义的严重威胁,要求国会拨款4亿美元,</a:t>
            </a:r>
            <a:r>
              <a:rPr lang="zh-CN" altLang="en-US" sz="1530" u="sng" kern="0" dirty="0" smtClean="0">
                <a:solidFill>
                  <a:srgbClr val="000000"/>
                </a:solidFill>
                <a:latin typeface="Times New Roman" panose="02020603050405020304" pitchFamily="65" charset="-122"/>
                <a:ea typeface="宋体" panose="02010600030101010101" pitchFamily="2" charset="-122"/>
              </a:rPr>
              <a:t>给予</a:t>
            </a:r>
            <a:r>
              <a:rPr lang="zh-CN" altLang="en-US" sz="1530" kern="0" dirty="0" smtClean="0">
                <a:solidFill>
                  <a:srgbClr val="000000"/>
                </a:solidFill>
                <a:latin typeface="Times New Roman" panose="02020603050405020304" pitchFamily="65" charset="-122"/>
                <a:ea typeface="宋体" panose="02010600030101010101" pitchFamily="2" charset="-122"/>
              </a:rPr>
              <a:t>所谓“援助”。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文段中加点的词,运用不正确的一项是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A.评头论足　　B.截至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C.大事　　D.给予</a:t>
            </a:r>
            <a:endParaRPr lang="zh-CN" altLang="en-US" dirty="0"/>
          </a:p>
        </p:txBody>
      </p:sp>
      <p:sp>
        <p:nvSpPr>
          <p:cNvPr id="3" name="TextBox 2"/>
          <p:cNvSpPr txBox="1"/>
          <p:nvPr/>
        </p:nvSpPr>
        <p:spPr>
          <a:xfrm>
            <a:off x="539750" y="497319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评头论足:无聊的人随便谈论妇女的容貌,也比喻在小节上多方挑剔。用于“一带</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一路”,不合语境。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4.(2018嘉兴模拟,2)阅读下面的文字,回答问题。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《世说新语》犹如一部“沙之书”,</a:t>
            </a:r>
            <a:r>
              <a:rPr lang="zh-CN" altLang="en-US" sz="1530" u="sng" kern="0" dirty="0" smtClean="0">
                <a:solidFill>
                  <a:srgbClr val="000000"/>
                </a:solidFill>
                <a:latin typeface="Times New Roman" panose="02020603050405020304" pitchFamily="65" charset="-122"/>
                <a:ea typeface="宋体" panose="02010600030101010101" pitchFamily="2" charset="-122"/>
              </a:rPr>
              <a:t>洋溢</a:t>
            </a:r>
            <a:r>
              <a:rPr lang="zh-CN" altLang="en-US" sz="1530" kern="0" dirty="0" smtClean="0">
                <a:solidFill>
                  <a:srgbClr val="000000"/>
                </a:solidFill>
                <a:latin typeface="Times New Roman" panose="02020603050405020304" pitchFamily="65" charset="-122"/>
                <a:ea typeface="宋体" panose="02010600030101010101" pitchFamily="2" charset="-122"/>
              </a:rPr>
              <a:t>着一种独特气息。[甲]从整体上看,它的结构是一种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既以时序为经,人物为纬,又以三十六门叙事单元为纲、具体事件为目的双重的“网状结</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构”。[乙]这样就使文本形成了一个无论是在历史维度还是在文学维度都遥相呼应、气脉贯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通的“张力场”。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每则故事基本都有一个中心人物,作者的意图,大概是想以一个具体人物为中心,组成一条相对</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独立的“故事链”,以此呈现人物的音容笑貌。条目与条目之间,</a:t>
            </a:r>
            <a:r>
              <a:rPr lang="zh-CN" altLang="en-US" sz="1530" u="sng" kern="0" dirty="0" smtClean="0">
                <a:solidFill>
                  <a:srgbClr val="000000"/>
                </a:solidFill>
                <a:latin typeface="Times New Roman" panose="02020603050405020304" pitchFamily="65" charset="-122"/>
                <a:ea typeface="宋体" panose="02010600030101010101" pitchFamily="2" charset="-122"/>
              </a:rPr>
              <a:t>藕断丝连</a:t>
            </a:r>
            <a:r>
              <a:rPr lang="zh-CN" altLang="en-US" sz="1530" kern="0" dirty="0" smtClean="0">
                <a:solidFill>
                  <a:srgbClr val="000000"/>
                </a:solidFill>
                <a:latin typeface="Times New Roman" panose="02020603050405020304" pitchFamily="65" charset="-122"/>
                <a:ea typeface="宋体" panose="02010600030101010101" pitchFamily="2" charset="-122"/>
              </a:rPr>
              <a:t>,既留下了大量“空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白”,又可独立欣赏,[丙]对此,有人</a:t>
            </a:r>
            <a:r>
              <a:rPr lang="zh-CN" altLang="en-US" sz="1530" u="sng" kern="0" dirty="0" smtClean="0">
                <a:solidFill>
                  <a:srgbClr val="000000"/>
                </a:solidFill>
                <a:latin typeface="Times New Roman" panose="02020603050405020304" pitchFamily="65" charset="-122"/>
                <a:ea typeface="宋体" panose="02010600030101010101" pitchFamily="2" charset="-122"/>
              </a:rPr>
              <a:t>不以为意</a:t>
            </a:r>
            <a:r>
              <a:rPr lang="zh-CN" altLang="en-US" sz="1530" kern="0" dirty="0" smtClean="0">
                <a:solidFill>
                  <a:srgbClr val="000000"/>
                </a:solidFill>
                <a:latin typeface="Times New Roman" panose="02020603050405020304" pitchFamily="65" charset="-122"/>
                <a:ea typeface="宋体" panose="02010600030101010101" pitchFamily="2" charset="-122"/>
              </a:rPr>
              <a:t>,但后世小说如《水浒传》《儒林外史》“虽云长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篇,颇同短制”(鲁迅《中国小说史略》)的布局结构,</a:t>
            </a:r>
            <a:r>
              <a:rPr lang="zh-CN" altLang="en-US" sz="1530" u="sng" kern="0" dirty="0" smtClean="0">
                <a:solidFill>
                  <a:srgbClr val="000000"/>
                </a:solidFill>
                <a:latin typeface="Times New Roman" panose="02020603050405020304" pitchFamily="65" charset="-122"/>
                <a:ea typeface="宋体" panose="02010600030101010101" pitchFamily="2" charset="-122"/>
              </a:rPr>
              <a:t>未尝</a:t>
            </a:r>
            <a:r>
              <a:rPr lang="zh-CN" altLang="en-US" sz="1530" kern="0" dirty="0" smtClean="0">
                <a:solidFill>
                  <a:srgbClr val="000000"/>
                </a:solidFill>
                <a:latin typeface="Times New Roman" panose="02020603050405020304" pitchFamily="65" charset="-122"/>
                <a:ea typeface="宋体" panose="02010600030101010101" pitchFamily="2" charset="-122"/>
              </a:rPr>
              <a:t>没有受其影响。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A.洋溢　　B.藕断丝连　　C.不以为意　　D.未尝</a:t>
            </a:r>
            <a:endParaRPr lang="zh-CN" altLang="en-US" dirty="0"/>
          </a:p>
        </p:txBody>
      </p:sp>
      <p:sp>
        <p:nvSpPr>
          <p:cNvPr id="3" name="TextBox 2"/>
          <p:cNvSpPr txBox="1"/>
          <p:nvPr/>
        </p:nvSpPr>
        <p:spPr>
          <a:xfrm>
            <a:off x="539750" y="499190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“不以为意”指不把它放在心上,表示不重视,不认真对待。此处应用“不以为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然”。“不以为然”指不认为是对的,表示不同意,多含轻视意。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5.(2018绍兴第一学期期末,2)阅读下面的文字,回答问题。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[甲]郝淑雯,一副班干部的派头,对了,她是舍长(我们那会儿叫“寝室长”)。她对何小萍太过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苛刻,组织团友对弱者实施霸凌(照片事件、内衣事件</a:t>
              </a:r>
              <a:r>
                <a:rPr lang="zh-CN" altLang="en-US" sz="1530" kern="0" dirty="0" smtClean="0">
                  <a:solidFill>
                    <a:srgbClr val="000000"/>
                  </a:solidFill>
                  <a:latin typeface="黑体" panose="0201060003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),谁给她的权力随便审问人?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但她直言直语,敢说真话,自从知道陈灿也是高干子弟时,立马给自己</a:t>
              </a:r>
              <a:r>
                <a:rPr lang="zh-CN" altLang="en-US" sz="1530" u="sng" kern="0" dirty="0" smtClean="0">
                  <a:solidFill>
                    <a:srgbClr val="000000"/>
                  </a:solidFill>
                  <a:latin typeface="Times New Roman" panose="02020603050405020304" pitchFamily="65" charset="-122"/>
                  <a:ea typeface="宋体" panose="02010600030101010101" pitchFamily="2" charset="-122"/>
                </a:rPr>
                <a:t>规划</a:t>
              </a:r>
              <a:r>
                <a:rPr lang="zh-CN" altLang="en-US" sz="1530" kern="0" dirty="0" smtClean="0">
                  <a:solidFill>
                    <a:srgbClr val="000000"/>
                  </a:solidFill>
                  <a:latin typeface="Times New Roman" panose="02020603050405020304" pitchFamily="65" charset="-122"/>
                  <a:ea typeface="宋体" panose="02010600030101010101" pitchFamily="2" charset="-122"/>
                </a:rPr>
                <a:t>好了婚恋对象,一百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八十度地转变。全剧唯一一句脏话(因气急而变调)也是她骂的,是为落魄的刘峰挺身而出,仗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义执言,她对生活</a:t>
              </a:r>
              <a:r>
                <a:rPr lang="zh-CN" altLang="en-US" sz="1530" u="sng" kern="0" dirty="0" smtClean="0">
                  <a:solidFill>
                    <a:srgbClr val="000000"/>
                  </a:solidFill>
                  <a:latin typeface="Times New Roman" panose="02020603050405020304" pitchFamily="65" charset="-122"/>
                  <a:ea typeface="宋体" panose="02010600030101010101" pitchFamily="2" charset="-122"/>
                </a:rPr>
                <a:t>掌控</a:t>
              </a:r>
              <a:r>
                <a:rPr lang="zh-CN" altLang="en-US" sz="1530" kern="0" dirty="0" smtClean="0">
                  <a:solidFill>
                    <a:srgbClr val="000000"/>
                  </a:solidFill>
                  <a:latin typeface="Times New Roman" panose="02020603050405020304" pitchFamily="65" charset="-122"/>
                  <a:ea typeface="宋体" panose="02010600030101010101" pitchFamily="2" charset="-122"/>
                </a:rPr>
                <a:t>得清清楚楚,规划得明明白白,知道该干吗干吗。她和陈灿暂算兵家吧,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还门当户对。[乙]他们的恋爱,一会儿比枪法,一会儿背手风琴,互相奚落,也完全符合爱情兵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法,当真是,“兵者,诡道也”。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她是最见过世面的人,</a:t>
              </a:r>
              <a:r>
                <a:rPr lang="zh-CN" altLang="en-US" sz="1530" u="sng" kern="0" dirty="0" smtClean="0">
                  <a:solidFill>
                    <a:srgbClr val="000000"/>
                  </a:solidFill>
                  <a:latin typeface="Times New Roman" panose="02020603050405020304" pitchFamily="65" charset="-122"/>
                  <a:ea typeface="宋体" panose="02010600030101010101" pitchFamily="2" charset="-122"/>
                </a:rPr>
                <a:t>不动声色</a:t>
              </a:r>
              <a:r>
                <a:rPr lang="zh-CN" altLang="en-US" sz="1530" kern="0" dirty="0" smtClean="0">
                  <a:solidFill>
                    <a:srgbClr val="000000"/>
                  </a:solidFill>
                  <a:latin typeface="Times New Roman" panose="02020603050405020304" pitchFamily="65" charset="-122"/>
                  <a:ea typeface="宋体" panose="02010600030101010101" pitchFamily="2" charset="-122"/>
                </a:rPr>
                <a:t>就把她和陈灿、萧穗子之间的三角关系处理好了,让萧穗子主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动撕了写给陈灿的情书,可谓</a:t>
              </a:r>
              <a:r>
                <a:rPr lang="zh-CN" altLang="en-US" sz="1530" u="sng" kern="0" dirty="0" smtClean="0">
                  <a:solidFill>
                    <a:srgbClr val="000000"/>
                  </a:solidFill>
                  <a:latin typeface="Times New Roman" panose="02020603050405020304" pitchFamily="65" charset="-122"/>
                  <a:ea typeface="宋体" panose="02010600030101010101" pitchFamily="2" charset="-122"/>
                </a:rPr>
                <a:t>四两拨千斤</a:t>
              </a:r>
              <a:r>
                <a:rPr lang="zh-CN" altLang="en-US" sz="1530" kern="0" dirty="0" smtClean="0">
                  <a:solidFill>
                    <a:srgbClr val="000000"/>
                  </a:solidFill>
                  <a:latin typeface="Times New Roman" panose="02020603050405020304" pitchFamily="65" charset="-122"/>
                  <a:ea typeface="宋体" panose="02010600030101010101" pitchFamily="2" charset="-122"/>
                </a:rPr>
                <a:t>啊,萧穗子的金项链,该给陈灿做假牙就做假牙,该是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闺蜜还是闺蜜。[丙]想起赵薇的中年版“致青春”里的许开阳(本来是追求郑微的)和曾毓(本</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来是追求陈孝正的),最后也因为门当户对,结婚生子。非门当户对的,要么不结婚,要么离婚,想</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说明啥呢?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文段中的加点词,使用不正确的一项是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A.规划　　B.掌控　　C.不动声色　　D.四两拨千斤</a:t>
              </a:r>
              <a:endParaRPr lang="zh-CN"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本题考查词语的选用。B.掌控:掌握控制。后面不能跟“清清楚楚”,可改为“洞</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察”。A.规划:意思就是个人或组织制定的比较全面长远的发展计划,是对未来整体性、长期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性、基本性问题的思考和考量。使用正确。C.不动声色:内心活动不从语气和神态上表现出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来,形容态度镇静。使用正确。D.四两拨千斤:以小力胜大力之意,泛指以巧胜拙的各种击法。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使用正确。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265211"/>
            <a:chOff x="539750" y="1080000"/>
            <a:chExt cx="8127250" cy="5265211"/>
          </a:xfrm>
        </p:grpSpPr>
        <p:sp>
          <p:nvSpPr>
            <p:cNvPr id="2" name="TextBox 2"/>
            <p:cNvSpPr txBox="1"/>
            <p:nvPr/>
          </p:nvSpPr>
          <p:spPr>
            <a:xfrm>
              <a:off x="540000" y="1080000"/>
              <a:ext cx="8127000" cy="49834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6.(2018浙江十二校联盟高三联考,2)阅读下面的文字,回答问题。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我们把实际生活看作整个人生之中的一个片段,所以在肯定艺术与实际人生的距离时,并非肯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定艺术与整个人生的</a:t>
              </a:r>
              <a:r>
                <a:rPr lang="zh-CN" altLang="en-US" sz="1530" u="sng" kern="0" dirty="0" smtClean="0">
                  <a:solidFill>
                    <a:srgbClr val="000000"/>
                  </a:solidFill>
                  <a:latin typeface="Times New Roman" panose="02020603050405020304" pitchFamily="65" charset="-122"/>
                  <a:ea typeface="宋体" panose="02010600030101010101" pitchFamily="2" charset="-122"/>
                </a:rPr>
                <a:t>隔阂</a:t>
              </a:r>
              <a:r>
                <a:rPr lang="zh-CN" altLang="en-US" sz="1530" kern="0" dirty="0" smtClean="0">
                  <a:solidFill>
                    <a:srgbClr val="000000"/>
                  </a:solidFill>
                  <a:latin typeface="Times New Roman" panose="02020603050405020304" pitchFamily="65" charset="-122"/>
                  <a:ea typeface="宋体" panose="02010600030101010101" pitchFamily="2" charset="-122"/>
                </a:rPr>
                <a:t>。严格地说,离开人生便无所谓艺术,因为艺术是情趣的表现,而情趣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的根源就在人生;反之,离开艺术也便无所谓人生,因为凡是创造和欣赏都是艺术的活动,无创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造、无欣赏的人生是一个自相矛盾的名词。人生本来就是一种较广义的艺术。每个人的生</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命史就是他自己的</a:t>
              </a:r>
              <a:r>
                <a:rPr lang="zh-CN" altLang="en-US" sz="1530" u="sng" kern="0" dirty="0" smtClean="0">
                  <a:solidFill>
                    <a:srgbClr val="000000"/>
                  </a:solidFill>
                  <a:latin typeface="Times New Roman" panose="02020603050405020304" pitchFamily="65" charset="-122"/>
                  <a:ea typeface="宋体" panose="02010600030101010101" pitchFamily="2" charset="-122"/>
                </a:rPr>
                <a:t>吉光片羽</a:t>
              </a:r>
              <a:r>
                <a:rPr lang="zh-CN" altLang="en-US" sz="1530" kern="0" dirty="0" smtClean="0">
                  <a:solidFill>
                    <a:srgbClr val="000000"/>
                  </a:solidFill>
                  <a:latin typeface="Times New Roman" panose="02020603050405020304" pitchFamily="65" charset="-122"/>
                  <a:ea typeface="宋体" panose="02010600030101010101" pitchFamily="2" charset="-122"/>
                </a:rPr>
                <a:t>。这种作品可以是艺术的,也可以不是艺术的,正犹如同是一种顽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石,这个人能把它雕成一座伟大的雕像,而另一个人却不能使它“成器”,分别全在性格与修</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养。文章忌</a:t>
              </a:r>
              <a:r>
                <a:rPr lang="zh-CN" altLang="en-US" sz="1530" u="sng" kern="0" dirty="0" smtClean="0">
                  <a:solidFill>
                    <a:srgbClr val="000000"/>
                  </a:solidFill>
                  <a:latin typeface="Times New Roman" panose="02020603050405020304" pitchFamily="65" charset="-122"/>
                  <a:ea typeface="宋体" panose="02010600030101010101" pitchFamily="2" charset="-122"/>
                </a:rPr>
                <a:t>俗滥</a:t>
              </a:r>
              <a:r>
                <a:rPr lang="zh-CN" altLang="en-US" sz="1530" kern="0" dirty="0" smtClean="0">
                  <a:solidFill>
                    <a:srgbClr val="000000"/>
                  </a:solidFill>
                  <a:latin typeface="Times New Roman" panose="02020603050405020304" pitchFamily="65" charset="-122"/>
                  <a:ea typeface="宋体" panose="02010600030101010101" pitchFamily="2" charset="-122"/>
                </a:rPr>
                <a:t>,生活也忌俗滥。俗滥就是自己没有本色而蹈袭别人的成规旧矩。西施患心</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病,常捧心颦眉,这是自然的流露,所以愈增其美。东施没有心病,强学</a:t>
              </a:r>
              <a:r>
                <a:rPr lang="zh-CN" altLang="en-US" sz="1530" u="sng" kern="0" dirty="0" smtClean="0">
                  <a:solidFill>
                    <a:srgbClr val="000000"/>
                  </a:solidFill>
                  <a:latin typeface="Times New Roman" panose="02020603050405020304" pitchFamily="65" charset="-122"/>
                  <a:ea typeface="宋体" panose="02010600030101010101" pitchFamily="2" charset="-122"/>
                </a:rPr>
                <a:t>捧心颦眉</a:t>
              </a:r>
              <a:r>
                <a:rPr lang="zh-CN" altLang="en-US" sz="1530" kern="0" dirty="0" smtClean="0">
                  <a:solidFill>
                    <a:srgbClr val="000000"/>
                  </a:solidFill>
                  <a:latin typeface="Times New Roman" panose="02020603050405020304" pitchFamily="65" charset="-122"/>
                  <a:ea typeface="宋体" panose="02010600030101010101" pitchFamily="2" charset="-122"/>
                </a:rPr>
                <a:t>的姿态,只能引</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人嫌恶。在西施是创作,在东施便是滥调。滥调起于生命的干枯,也就是虚伪的表现。“虚伪</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的表现”就是“丑”,克罗齐已经说过。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(节选自朱光潜《谈美》,有删改)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A.隔阂　　B.吉光片羽</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C.俗滥　　D.捧心颦眉</a:t>
              </a:r>
              <a:endParaRPr lang="zh-CN" altLang="en-US" dirty="0"/>
            </a:p>
          </p:txBody>
        </p:sp>
      </p:grpSp>
      <p:sp>
        <p:nvSpPr>
          <p:cNvPr id="5" name="TextBox 2"/>
          <p:cNvSpPr txBox="1"/>
          <p:nvPr/>
        </p:nvSpPr>
        <p:spPr>
          <a:xfrm>
            <a:off x="539750" y="6260604"/>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“吉光片羽”指神兽的一小块毛皮,比喻残存的珍贵文物。不符合语境。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7.(2018浙江“超级全能生”高三联考,2)阅读下面的文字,回答问题。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青苔标志着静寂,那永恒的静寂。只有人迹罕至的地方才有青苔,青苔显示出永恒的宁静,显示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出野趣、古朴和稚拙。青苔的出现,在宁静中向人</a:t>
            </a:r>
            <a:r>
              <a:rPr lang="zh-CN" altLang="en-US" sz="1530" u="sng" kern="0" dirty="0" smtClean="0">
                <a:solidFill>
                  <a:srgbClr val="000000"/>
                </a:solidFill>
                <a:latin typeface="Times New Roman" panose="02020603050405020304" pitchFamily="65" charset="-122"/>
                <a:ea typeface="宋体" panose="02010600030101010101" pitchFamily="2" charset="-122"/>
              </a:rPr>
              <a:t>昭示</a:t>
            </a:r>
            <a:r>
              <a:rPr lang="zh-CN" altLang="en-US" sz="1530" kern="0" dirty="0" smtClean="0">
                <a:solidFill>
                  <a:srgbClr val="000000"/>
                </a:solidFill>
                <a:latin typeface="Times New Roman" panose="02020603050405020304" pitchFamily="65" charset="-122"/>
                <a:ea typeface="宋体" panose="02010600030101010101" pitchFamily="2" charset="-122"/>
              </a:rPr>
              <a:t>亘古不变的消息,诗人们借此执拗地诉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说着变化中的不变,世事变化只是表象,绵延的永恒才是真实。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在中国古代艺术中,存在着把玩青苔的心理。他们</a:t>
            </a:r>
            <a:r>
              <a:rPr lang="zh-CN" altLang="en-US" sz="1530" u="sng" kern="0" dirty="0" smtClean="0">
                <a:solidFill>
                  <a:srgbClr val="000000"/>
                </a:solidFill>
                <a:latin typeface="Times New Roman" panose="02020603050405020304" pitchFamily="65" charset="-122"/>
                <a:ea typeface="宋体" panose="02010600030101010101" pitchFamily="2" charset="-122"/>
              </a:rPr>
              <a:t>经过</a:t>
            </a:r>
            <a:r>
              <a:rPr lang="zh-CN" altLang="en-US" sz="1530" kern="0" dirty="0" smtClean="0">
                <a:solidFill>
                  <a:srgbClr val="000000"/>
                </a:solidFill>
                <a:latin typeface="Times New Roman" panose="02020603050405020304" pitchFamily="65" charset="-122"/>
                <a:ea typeface="宋体" panose="02010600030101010101" pitchFamily="2" charset="-122"/>
              </a:rPr>
              <a:t>对青苔的咀嚼,表达对人生</a:t>
            </a:r>
            <a:r>
              <a:rPr lang="zh-CN" altLang="en-US" sz="1530" u="sng" kern="0" dirty="0" smtClean="0">
                <a:solidFill>
                  <a:srgbClr val="000000"/>
                </a:solidFill>
                <a:latin typeface="Times New Roman" panose="02020603050405020304" pitchFamily="65" charset="-122"/>
                <a:ea typeface="宋体" panose="02010600030101010101" pitchFamily="2" charset="-122"/>
              </a:rPr>
              <a:t>雪泥鸿爪</a:t>
            </a:r>
            <a:r>
              <a:rPr lang="zh-CN" altLang="en-US" sz="1530" kern="0" dirty="0" smtClean="0">
                <a:solidFill>
                  <a:srgbClr val="000000"/>
                </a:solidFill>
                <a:latin typeface="Times New Roman" panose="02020603050405020304" pitchFamily="65" charset="-122"/>
                <a:ea typeface="宋体" panose="02010600030101010101" pitchFamily="2" charset="-122"/>
              </a:rPr>
              <a:t>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思考。苔痕的意象为中国诗人所钟爱,那湿漉漉的苔痕最不起眼,但却无处不在:在古地边,在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石罅旁,在茵茵的绿草深处,在森森的古树上,在诗人的心中无边无际地</a:t>
            </a:r>
            <a:r>
              <a:rPr lang="zh-CN" altLang="en-US" sz="1530" u="sng" kern="0" dirty="0" smtClean="0">
                <a:solidFill>
                  <a:srgbClr val="000000"/>
                </a:solidFill>
                <a:latin typeface="Times New Roman" panose="02020603050405020304" pitchFamily="65" charset="-122"/>
                <a:ea typeface="宋体" panose="02010600030101010101" pitchFamily="2" charset="-122"/>
              </a:rPr>
              <a:t>蔓延</a:t>
            </a:r>
            <a:r>
              <a:rPr lang="zh-CN" altLang="en-US" sz="1530" kern="0" dirty="0" smtClean="0">
                <a:solidFill>
                  <a:srgbClr val="000000"/>
                </a:solidFill>
                <a:latin typeface="Times New Roman" panose="02020603050405020304" pitchFamily="65" charset="-122"/>
                <a:ea typeface="宋体" panose="02010600030101010101" pitchFamily="2" charset="-122"/>
              </a:rPr>
              <a:t>。周邦彦《花犯》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词“今年对花最匆匆,相逢似有恨,依依憔悴。吟望久,青苔上、旋看飞坠”说的就是这个意思。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文段中加点的词,运用</a:t>
            </a:r>
            <a:r>
              <a:rPr lang="zh-CN" altLang="en-US" sz="1530" u="sng" kern="0" dirty="0" smtClean="0">
                <a:solidFill>
                  <a:srgbClr val="000000"/>
                </a:solidFill>
                <a:latin typeface="Times New Roman" panose="02020603050405020304" pitchFamily="65" charset="-122"/>
                <a:ea typeface="宋体" panose="02010600030101010101" pitchFamily="2" charset="-122"/>
              </a:rPr>
              <a:t>不正确</a:t>
            </a:r>
            <a:r>
              <a:rPr lang="zh-CN" altLang="en-US" sz="1530" kern="0" dirty="0" smtClean="0">
                <a:solidFill>
                  <a:srgbClr val="000000"/>
                </a:solidFill>
                <a:latin typeface="Times New Roman" panose="02020603050405020304" pitchFamily="65" charset="-122"/>
                <a:ea typeface="宋体" panose="02010600030101010101" pitchFamily="2" charset="-122"/>
              </a:rPr>
              <a:t>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A.昭示　　B.经过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C.雪泥鸿爪　　D.蔓延</a:t>
            </a:r>
            <a:endParaRPr lang="zh-CN" altLang="en-US" dirty="0"/>
          </a:p>
        </p:txBody>
      </p:sp>
      <p:sp>
        <p:nvSpPr>
          <p:cNvPr id="3" name="TextBox 2"/>
          <p:cNvSpPr txBox="1"/>
          <p:nvPr/>
        </p:nvSpPr>
        <p:spPr>
          <a:xfrm>
            <a:off x="539750" y="499190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A.昭示:明白地表示或宣布。此处使用正确。B.经过:通过(处所、时间、动作等)。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通过:以人或事物为媒介或手段而达到某种目的。此处以“青苔”为媒介,应用“通过”。C.</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雪泥鸿爪:鸿雁在雪泥上踏过留下的痕迹,比喻往亊遗留下的痕迹。此处使用正确。D.蔓延:像</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蔓草一样向周围扩展。此处使用正确。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8.(2017宁波中学3月考卷,2)阅读下面一段文字,回答问题。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南阳湖湖水清澈如镜,湖中数十万亩荷花点缀着南阳岛,把南阳岛衬托得</a:t>
            </a:r>
            <a:r>
              <a:rPr lang="zh-CN" altLang="en-US" sz="1530" u="sng" kern="0" dirty="0" smtClean="0">
                <a:solidFill>
                  <a:srgbClr val="000000"/>
                </a:solidFill>
                <a:latin typeface="Times New Roman" panose="02020603050405020304" pitchFamily="65" charset="-122"/>
                <a:ea typeface="宋体" panose="02010600030101010101" pitchFamily="2" charset="-122"/>
              </a:rPr>
              <a:t>格外</a:t>
            </a:r>
            <a:r>
              <a:rPr lang="zh-CN" altLang="en-US" sz="1530" kern="0" dirty="0" smtClean="0">
                <a:solidFill>
                  <a:srgbClr val="000000"/>
                </a:solidFill>
                <a:latin typeface="Times New Roman" panose="02020603050405020304" pitchFamily="65" charset="-122"/>
                <a:ea typeface="宋体" panose="02010600030101010101" pitchFamily="2" charset="-122"/>
              </a:rPr>
              <a:t>美丽。湖风送来</a:t>
            </a:r>
            <a:r>
              <a:t/>
            </a:r>
            <a:br/>
            <a:r>
              <a:rPr lang="zh-CN" altLang="en-US" sz="1530" kern="0" dirty="0" smtClean="0">
                <a:solidFill>
                  <a:srgbClr val="000000"/>
                </a:solidFill>
                <a:latin typeface="Times New Roman" panose="02020603050405020304" pitchFamily="65" charset="-122"/>
                <a:ea typeface="宋体" panose="02010600030101010101" pitchFamily="2" charset="-122"/>
              </a:rPr>
              <a:t>荷花的清香,</a:t>
            </a:r>
            <a:r>
              <a:rPr lang="zh-CN" altLang="en-US" sz="1530" u="sng" kern="0" dirty="0" smtClean="0">
                <a:solidFill>
                  <a:srgbClr val="000000"/>
                </a:solidFill>
                <a:latin typeface="Times New Roman" panose="02020603050405020304" pitchFamily="65" charset="-122"/>
                <a:ea typeface="宋体" panose="02010600030101010101" pitchFamily="2" charset="-122"/>
              </a:rPr>
              <a:t>沁人肺腑</a:t>
            </a:r>
            <a:r>
              <a:rPr lang="zh-CN" altLang="en-US" sz="1530" kern="0" dirty="0" smtClean="0">
                <a:solidFill>
                  <a:srgbClr val="000000"/>
                </a:solidFill>
                <a:latin typeface="Times New Roman" panose="02020603050405020304" pitchFamily="65" charset="-122"/>
                <a:ea typeface="宋体" panose="02010600030101010101" pitchFamily="2" charset="-122"/>
              </a:rPr>
              <a:t>,令人心旷神怡。苇草内水道纵横,若乘船而入,置身其间,恰似迷宫,非经</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当地人指点引路而不得出。南岛上古石桥与河水、绿树、古巷、古屋相映,颇具水乡的美学</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意韵。据说乾隆皇帝南巡时,被其水乡风情、自然风光吸引。在此逗留,欣然为岛上马家题写</a:t>
            </a:r>
            <a:r>
              <a:t/>
            </a:r>
            <a:br/>
            <a:r>
              <a:rPr lang="zh-CN" altLang="en-US" sz="1530" kern="0" dirty="0" smtClean="0">
                <a:solidFill>
                  <a:srgbClr val="000000"/>
                </a:solidFill>
                <a:latin typeface="Times New Roman" panose="02020603050405020304" pitchFamily="65" charset="-122"/>
                <a:ea typeface="宋体" panose="02010600030101010101" pitchFamily="2" charset="-122"/>
              </a:rPr>
              <a:t>了匾额。古运河从镇中穿过,河湖串联,水路交错。早在元朝,南阳成为运河岸边重要的码头。</a:t>
            </a:r>
            <a:r>
              <a:t/>
            </a:r>
            <a:br/>
            <a:r>
              <a:rPr lang="zh-CN" altLang="en-US" sz="1530" kern="0" dirty="0" smtClean="0">
                <a:solidFill>
                  <a:srgbClr val="000000"/>
                </a:solidFill>
                <a:latin typeface="Times New Roman" panose="02020603050405020304" pitchFamily="65" charset="-122"/>
                <a:ea typeface="宋体" panose="02010600030101010101" pitchFamily="2" charset="-122"/>
              </a:rPr>
              <a:t>那时,运河上</a:t>
            </a:r>
            <a:r>
              <a:rPr lang="zh-CN" altLang="en-US" sz="1530" u="sng" kern="0" dirty="0" smtClean="0">
                <a:solidFill>
                  <a:srgbClr val="000000"/>
                </a:solidFill>
                <a:latin typeface="Times New Roman" panose="02020603050405020304" pitchFamily="65" charset="-122"/>
                <a:ea typeface="宋体" panose="02010600030101010101" pitchFamily="2" charset="-122"/>
              </a:rPr>
              <a:t>桅樯林立</a:t>
            </a:r>
            <a:r>
              <a:rPr lang="zh-CN" altLang="en-US" sz="1530" kern="0" dirty="0" smtClean="0">
                <a:solidFill>
                  <a:srgbClr val="000000"/>
                </a:solidFill>
                <a:latin typeface="Times New Roman" panose="02020603050405020304" pitchFamily="65" charset="-122"/>
                <a:ea typeface="宋体" panose="02010600030101010101" pitchFamily="2" charset="-122"/>
              </a:rPr>
              <a:t>,篷帆遮云,船儿挨挨挤挤,如蚁如虫,满载着南方的丝竹米,细玩名吃,过往</a:t>
            </a:r>
            <a:r>
              <a:t/>
            </a:r>
            <a:br/>
            <a:r>
              <a:rPr lang="zh-CN" altLang="en-US" sz="1530" kern="0" dirty="0" smtClean="0">
                <a:solidFill>
                  <a:srgbClr val="000000"/>
                </a:solidFill>
                <a:latin typeface="Times New Roman" panose="02020603050405020304" pitchFamily="65" charset="-122"/>
                <a:ea typeface="宋体" panose="02010600030101010101" pitchFamily="2" charset="-122"/>
              </a:rPr>
              <a:t>如云,人不分东西,货不分南北,在这里集聚;河面上渔歌迭起,号子声声,热闹非凡。经济的发达,</a:t>
            </a:r>
            <a:r>
              <a:t/>
            </a:r>
            <a:br/>
            <a:r>
              <a:rPr lang="zh-CN" altLang="en-US" sz="1530" kern="0" dirty="0" smtClean="0">
                <a:solidFill>
                  <a:srgbClr val="000000"/>
                </a:solidFill>
                <a:latin typeface="Times New Roman" panose="02020603050405020304" pitchFamily="65" charset="-122"/>
                <a:ea typeface="宋体" panose="02010600030101010101" pitchFamily="2" charset="-122"/>
              </a:rPr>
              <a:t>文化的交流,使这片土地迅速繁荣起来,</a:t>
            </a:r>
            <a:r>
              <a:rPr lang="zh-CN" altLang="en-US" sz="1530" u="sng" kern="0" dirty="0" smtClean="0">
                <a:solidFill>
                  <a:srgbClr val="000000"/>
                </a:solidFill>
                <a:latin typeface="Times New Roman" panose="02020603050405020304" pitchFamily="65" charset="-122"/>
                <a:ea typeface="宋体" panose="02010600030101010101" pitchFamily="2" charset="-122"/>
              </a:rPr>
              <a:t>成为</a:t>
            </a:r>
            <a:r>
              <a:rPr lang="zh-CN" altLang="en-US" sz="1530" kern="0" dirty="0" smtClean="0">
                <a:solidFill>
                  <a:srgbClr val="000000"/>
                </a:solidFill>
                <a:latin typeface="Times New Roman" panose="02020603050405020304" pitchFamily="65" charset="-122"/>
                <a:ea typeface="宋体" panose="02010600030101010101" pitchFamily="2" charset="-122"/>
              </a:rPr>
              <a:t>古运河文化。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A.格外　　B.沁人肺腑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C.桅樯林立　　D.成为</a:t>
            </a:r>
            <a:endParaRPr lang="zh-CN" altLang="en-US"/>
          </a:p>
        </p:txBody>
      </p:sp>
      <p:sp>
        <p:nvSpPr>
          <p:cNvPr id="3" name="TextBox 2"/>
          <p:cNvSpPr txBox="1"/>
          <p:nvPr/>
        </p:nvSpPr>
        <p:spPr>
          <a:xfrm>
            <a:off x="539750" y="534909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D　“成为”改为“形成”。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9.(2017金华一中模拟,2)阅读下面的文字,回答问题。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莫高窟对面,是三危山。《山海经》记,“舜逐三苗于三危”。可见它是华夏文明的早期屏障,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早得与神话分不清界限。那场战斗怎么个打法,现在已很难想象,但</a:t>
            </a:r>
            <a:r>
              <a:rPr lang="zh-CN" altLang="en-US" sz="1530" u="sng" kern="0" dirty="0" smtClean="0">
                <a:solidFill>
                  <a:srgbClr val="000000"/>
                </a:solidFill>
                <a:latin typeface="Times New Roman" panose="02020603050405020304" pitchFamily="65" charset="-122"/>
                <a:ea typeface="宋体" panose="02010600030101010101" pitchFamily="2" charset="-122"/>
              </a:rPr>
              <a:t>浩浩荡荡</a:t>
            </a:r>
            <a:r>
              <a:rPr lang="zh-CN" altLang="en-US" sz="1530" kern="0" dirty="0" smtClean="0">
                <a:solidFill>
                  <a:srgbClr val="000000"/>
                </a:solidFill>
                <a:latin typeface="Times New Roman" panose="02020603050405020304" pitchFamily="65" charset="-122"/>
                <a:ea typeface="宋体" panose="02010600030101010101" pitchFamily="2" charset="-122"/>
              </a:rPr>
              <a:t>的中原大军总该</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是来过的。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看莫高窟,不是看死了一千年的标本,</a:t>
            </a:r>
            <a:r>
              <a:rPr lang="zh-CN" altLang="en-US" sz="1530" u="sng" kern="0" dirty="0" smtClean="0">
                <a:solidFill>
                  <a:srgbClr val="000000"/>
                </a:solidFill>
                <a:latin typeface="Times New Roman" panose="02020603050405020304" pitchFamily="65" charset="-122"/>
                <a:ea typeface="宋体" panose="02010600030101010101" pitchFamily="2" charset="-122"/>
              </a:rPr>
              <a:t>而且</a:t>
            </a:r>
            <a:r>
              <a:rPr lang="zh-CN" altLang="en-US" sz="1530" kern="0" dirty="0" smtClean="0">
                <a:solidFill>
                  <a:srgbClr val="000000"/>
                </a:solidFill>
                <a:latin typeface="Times New Roman" panose="02020603050405020304" pitchFamily="65" charset="-122"/>
                <a:ea typeface="宋体" panose="02010600030101010101" pitchFamily="2" charset="-122"/>
              </a:rPr>
              <a:t>是看活了一千年的生命。一千年始终活着,血脉畅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通,呼吸匀称,这是何等壮阔的生命!一代又一代艺术家前呼后拥向我们走来,每个艺术家又牵</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连着喧闹的背景,在这里举行着横跨千年的游行。纷杂的衣饰使我们眼花缭乱,呼呼的旌旗使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我们满耳轰鸣。在别的地方,你可以蹲下身来细细玩索一块碎石、一条土埂,在这完全不行,你</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也被裹卷着,</a:t>
            </a:r>
            <a:r>
              <a:rPr lang="zh-CN" altLang="en-US" sz="1530" u="sng" kern="0" dirty="0" smtClean="0">
                <a:solidFill>
                  <a:srgbClr val="000000"/>
                </a:solidFill>
                <a:latin typeface="Times New Roman" panose="02020603050405020304" pitchFamily="65" charset="-122"/>
                <a:ea typeface="宋体" panose="02010600030101010101" pitchFamily="2" charset="-122"/>
              </a:rPr>
              <a:t>身不由主</a:t>
            </a:r>
            <a:r>
              <a:rPr lang="zh-CN" altLang="en-US" sz="1530" kern="0" dirty="0" smtClean="0">
                <a:solidFill>
                  <a:srgbClr val="000000"/>
                </a:solidFill>
                <a:latin typeface="Times New Roman" panose="02020603050405020304" pitchFamily="65" charset="-122"/>
                <a:ea typeface="宋体" panose="02010600030101010101" pitchFamily="2" charset="-122"/>
              </a:rPr>
              <a:t>,踉踉跄跄,</a:t>
            </a:r>
            <a:r>
              <a:rPr lang="zh-CN" altLang="en-US" sz="1530" u="sng" kern="0" dirty="0" smtClean="0">
                <a:solidFill>
                  <a:srgbClr val="000000"/>
                </a:solidFill>
                <a:latin typeface="Times New Roman" panose="02020603050405020304" pitchFamily="65" charset="-122"/>
                <a:ea typeface="宋体" panose="02010600030101010101" pitchFamily="2" charset="-122"/>
              </a:rPr>
              <a:t>直至</a:t>
            </a:r>
            <a:r>
              <a:rPr lang="zh-CN" altLang="en-US" sz="1530" kern="0" dirty="0" smtClean="0">
                <a:solidFill>
                  <a:srgbClr val="000000"/>
                </a:solidFill>
                <a:latin typeface="Times New Roman" panose="02020603050405020304" pitchFamily="65" charset="-122"/>
                <a:ea typeface="宋体" panose="02010600030101010101" pitchFamily="2" charset="-122"/>
              </a:rPr>
              <a:t>被历史的洪流消融。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A.浩浩荡荡　　B.而且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C.身不由主　　D.直至</a:t>
            </a:r>
            <a:endParaRPr lang="zh-CN" altLang="en-US" dirty="0"/>
          </a:p>
        </p:txBody>
      </p:sp>
      <p:sp>
        <p:nvSpPr>
          <p:cNvPr id="3" name="TextBox 2"/>
          <p:cNvSpPr txBox="1"/>
          <p:nvPr/>
        </p:nvSpPr>
        <p:spPr>
          <a:xfrm>
            <a:off x="539750" y="5349095"/>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“而且”应改为“而”。</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10.(2017浙江高中名校名师原创预测,2)阅读下面的文字,完成后面题目。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仁、礼、中庸,都有促进和谐的意味,它们植根于中国固有的价值系统而又能随时自我调整,适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应了时代和社会变化。当真正认识儒家文化时,我们都会叹服中华民族儒家文化之璀璨,</a:t>
            </a:r>
            <a:r>
              <a:rPr lang="zh-CN" altLang="en-US" sz="1530" u="sng" kern="0" dirty="0" smtClean="0">
                <a:solidFill>
                  <a:srgbClr val="000000"/>
                </a:solidFill>
                <a:latin typeface="Times New Roman" panose="02020603050405020304" pitchFamily="65" charset="-122"/>
                <a:ea typeface="宋体" panose="02010600030101010101" pitchFamily="2" charset="-122"/>
              </a:rPr>
              <a:t>从而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把儒家的思想精髓</a:t>
            </a:r>
            <a:r>
              <a:rPr lang="zh-CN" altLang="en-US" sz="1530" u="sng" kern="0" dirty="0" smtClean="0">
                <a:solidFill>
                  <a:srgbClr val="000000"/>
                </a:solidFill>
                <a:latin typeface="Times New Roman" panose="02020603050405020304" pitchFamily="65" charset="-122"/>
                <a:ea typeface="宋体" panose="02010600030101010101" pitchFamily="2" charset="-122"/>
              </a:rPr>
              <a:t>传达</a:t>
            </a:r>
            <a:r>
              <a:rPr lang="zh-CN" altLang="en-US" sz="1530" kern="0" dirty="0" smtClean="0">
                <a:solidFill>
                  <a:srgbClr val="000000"/>
                </a:solidFill>
                <a:latin typeface="Times New Roman" panose="02020603050405020304" pitchFamily="65" charset="-122"/>
                <a:ea typeface="宋体" panose="02010600030101010101" pitchFamily="2" charset="-122"/>
              </a:rPr>
              <a:t>下去,将之广泛运用到自己的工作、生活实践中去,不断给自己“充</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电”,通过感悟提升自己的素养。我深信,我们如果每个人都坚持不懈地去学习和实践儒家文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化,取其精华,弃其糟粕,定会使儒家文化不断得到创新和发展。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进入二十一世纪,中国出现了官方与民间儒学研究相呼应、相促进、相补充、相互动的大好</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形势,以发掘儒学现代价值、全球价值和未来价值为主旨的儒学现代化、当代化运动呈现出</a:t>
            </a:r>
            <a:r>
              <a:rPr dirty="0"/>
              <a:t/>
            </a:r>
            <a:br>
              <a:rPr dirty="0"/>
            </a:br>
            <a:r>
              <a:rPr lang="zh-CN" altLang="en-US" sz="1530" u="sng" kern="0" dirty="0" smtClean="0">
                <a:solidFill>
                  <a:srgbClr val="000000"/>
                </a:solidFill>
                <a:latin typeface="Times New Roman" panose="02020603050405020304" pitchFamily="65" charset="-122"/>
                <a:ea typeface="宋体" panose="02010600030101010101" pitchFamily="2" charset="-122"/>
              </a:rPr>
              <a:t>勃勃生机</a:t>
            </a:r>
            <a:r>
              <a:rPr lang="zh-CN" altLang="en-US" sz="1530" kern="0" dirty="0" smtClean="0">
                <a:solidFill>
                  <a:srgbClr val="000000"/>
                </a:solidFill>
                <a:latin typeface="Times New Roman" panose="02020603050405020304" pitchFamily="65" charset="-122"/>
                <a:ea typeface="宋体" panose="02010600030101010101" pitchFamily="2" charset="-122"/>
              </a:rPr>
              <a:t>。孔子热、儒学热、中华经典诵读热正在大陆兴起;儒商、儒将等字词频见报刊;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“四书”“五经”等儒学典籍热销;仁义、礼信、孝悌等传统美德引起人们的怀念和追思;有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关孔子和儒学的研究机构、活动、书籍、网站等如</a:t>
            </a:r>
            <a:r>
              <a:rPr lang="zh-CN" altLang="en-US" sz="1530" u="sng" kern="0" dirty="0" smtClean="0">
                <a:solidFill>
                  <a:srgbClr val="000000"/>
                </a:solidFill>
                <a:latin typeface="Times New Roman" panose="02020603050405020304" pitchFamily="65" charset="-122"/>
                <a:ea typeface="宋体" panose="02010600030101010101" pitchFamily="2" charset="-122"/>
              </a:rPr>
              <a:t>雨后春笋</a:t>
            </a:r>
            <a:r>
              <a:rPr lang="zh-CN" altLang="en-US" sz="1530" kern="0" dirty="0" smtClean="0">
                <a:solidFill>
                  <a:srgbClr val="000000"/>
                </a:solidFill>
                <a:latin typeface="Times New Roman" panose="02020603050405020304" pitchFamily="65" charset="-122"/>
                <a:ea typeface="宋体" panose="02010600030101010101" pitchFamily="2" charset="-122"/>
              </a:rPr>
              <a:t>般出现。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A.从而　　B.传达　　C.勃勃生机　　D.雨后春笋</a:t>
            </a:r>
            <a:endParaRPr lang="zh-CN" altLang="en-US" dirty="0"/>
          </a:p>
        </p:txBody>
      </p:sp>
      <p:sp>
        <p:nvSpPr>
          <p:cNvPr id="3" name="TextBox 2"/>
          <p:cNvSpPr txBox="1"/>
          <p:nvPr/>
        </p:nvSpPr>
        <p:spPr>
          <a:xfrm>
            <a:off x="539750" y="5546224"/>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B　A.从而:上文是原因、方法等,下文是结果、目的等;因此就。B.传达:把一方的意思</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告诉给另一方。用在此处不合语境,应该用“传承”。C.勃勃生机:形容富有朝气,充满活力。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D.雨后春笋:春天下雨后竹笋长得很多很快,比喻新事物大量出现。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036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(1)文中画横线的句子有语病,下列修改最恰当的一项是(3分)(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A.这艘船经历了大洋矿产资源研究开发专项的多个远洋调查航次和大陆架勘查多个航次的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调查。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B.这艘船执行了大洋矿产资源研究开发专项的多个远洋调查航次和多个大陆架勘查航次的</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任务。</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C.这艘船经历了大洋矿产资源研究开发专项的多个远洋调查航次,完成了多个航次大陆架勘</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查任务。</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D.这艘船执行了大洋矿产资源研究开发专项的多个远洋调查航次,完成了多个大陆架勘查航</a:t>
            </a:r>
            <a:r>
              <a:rPr sz="1500" dirty="0"/>
              <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次的任务。</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(2)下列在文中括号内补写的语句,最恰当的一项是(3分)</a:t>
            </a:r>
            <a:r>
              <a:rPr lang="zh-CN" altLang="en-US" sz="1500" kern="0" spc="333"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A.“大洋一号”的实验室很多,就像迷宫一样</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B.“大洋一号”有十几个像迷宫一样的实验室</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C.走进“大洋一号”,犹如进入了一座迷宫</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D.进入迷宫一样的“大洋一号”,会分辨不出方向</a:t>
            </a:r>
            <a:endParaRPr lang="zh-CN" altLang="en-US" sz="15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11.(2017宁波高三期末统考,2)阅读下面的文字,回答问题。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二○○六年十二月报载:由于“龙”字在英文中通常译为“dragon”,而在西方文化里,后一</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“动物”通常具有邪恶的</a:t>
            </a:r>
            <a:r>
              <a:rPr lang="zh-CN" altLang="en-US" sz="1530" u="sng" kern="0" dirty="0" smtClean="0">
                <a:solidFill>
                  <a:srgbClr val="000000"/>
                </a:solidFill>
                <a:latin typeface="Times New Roman" panose="02020603050405020304" pitchFamily="65" charset="-122"/>
                <a:ea typeface="宋体" panose="02010600030101010101" pitchFamily="2" charset="-122"/>
              </a:rPr>
              <a:t>内涵</a:t>
            </a:r>
            <a:r>
              <a:rPr lang="zh-CN" altLang="en-US" sz="1530" kern="0" dirty="0" smtClean="0">
                <a:solidFill>
                  <a:srgbClr val="000000"/>
                </a:solidFill>
                <a:latin typeface="Times New Roman" panose="02020603050405020304" pitchFamily="65" charset="-122"/>
                <a:ea typeface="宋体" panose="02010600030101010101" pitchFamily="2" charset="-122"/>
              </a:rPr>
              <a:t>,所以有关当局为免外人误解,为和“世界接轨”,已责成上海某</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大学以专题计划的方式,拟放弃以龙为民族与国家图腾的历史常态,转而另觅其他吉祥物以代</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之。公布以来,这件事在网络上闹得沸沸扬扬,而媒体向来喜欢</a:t>
            </a:r>
            <a:r>
              <a:rPr lang="zh-CN" altLang="en-US" sz="1530" u="sng" kern="0" dirty="0" smtClean="0">
                <a:solidFill>
                  <a:srgbClr val="000000"/>
                </a:solidFill>
                <a:latin typeface="Times New Roman" panose="02020603050405020304" pitchFamily="65" charset="-122"/>
                <a:ea typeface="宋体" panose="02010600030101010101" pitchFamily="2" charset="-122"/>
              </a:rPr>
              <a:t>骇人听闻</a:t>
            </a:r>
            <a:r>
              <a:rPr lang="zh-CN" altLang="en-US" sz="1530" kern="0" dirty="0" smtClean="0">
                <a:solidFill>
                  <a:srgbClr val="000000"/>
                </a:solidFill>
                <a:latin typeface="Times New Roman" panose="02020603050405020304" pitchFamily="65" charset="-122"/>
                <a:ea typeface="宋体" panose="02010600030101010101" pitchFamily="2" charset="-122"/>
              </a:rPr>
              <a:t>。于是有报纸马上联</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想到侯德建的名曲,斗大的标题谓“中国人可能‘不当龙的传人’了”。我对此“计划”不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但觉得不可思议,更有</a:t>
            </a:r>
            <a:r>
              <a:rPr lang="zh-CN" altLang="en-US" sz="1530" u="sng" kern="0" dirty="0" smtClean="0">
                <a:solidFill>
                  <a:srgbClr val="000000"/>
                </a:solidFill>
                <a:latin typeface="Times New Roman" panose="02020603050405020304" pitchFamily="65" charset="-122"/>
                <a:ea typeface="宋体" panose="02010600030101010101" pitchFamily="2" charset="-122"/>
              </a:rPr>
              <a:t>骨鲠在喉</a:t>
            </a:r>
            <a:r>
              <a:rPr lang="zh-CN" altLang="en-US" sz="1530" kern="0" dirty="0" smtClean="0">
                <a:solidFill>
                  <a:srgbClr val="000000"/>
                </a:solidFill>
                <a:latin typeface="Times New Roman" panose="02020603050405020304" pitchFamily="65" charset="-122"/>
                <a:ea typeface="宋体" panose="02010600030101010101" pitchFamily="2" charset="-122"/>
              </a:rPr>
              <a:t>之感。不过因生性不喜凑热闹,所以当时看了就罢。待心绪稍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微沉淀,觉得应提笔至少为“龙”字的“翻译过程”稍吐</a:t>
            </a:r>
            <a:r>
              <a:rPr lang="zh-CN" altLang="en-US" sz="1530" u="sng" kern="0" dirty="0" smtClean="0">
                <a:solidFill>
                  <a:srgbClr val="000000"/>
                </a:solidFill>
                <a:latin typeface="Times New Roman" panose="02020603050405020304" pitchFamily="65" charset="-122"/>
                <a:ea typeface="宋体" panose="02010600030101010101" pitchFamily="2" charset="-122"/>
              </a:rPr>
              <a:t>管见</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A.内涵　　B.骇人听闻　　C.骨鲠在喉　　D.管见</a:t>
            </a:r>
            <a:endParaRPr lang="zh-CN" altLang="en-US" dirty="0"/>
          </a:p>
        </p:txBody>
      </p:sp>
      <p:sp>
        <p:nvSpPr>
          <p:cNvPr id="3" name="TextBox 2"/>
          <p:cNvSpPr txBox="1"/>
          <p:nvPr/>
        </p:nvSpPr>
        <p:spPr>
          <a:xfrm>
            <a:off x="539750" y="463471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骇人听闻:使人听了非常吃惊(多指社会上发生的坏事)。耸人听闻:故意说夸大惊</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奇的话,使人震惊。“耸人听闻”强调有意为之,故此处应用“耸人听闻”。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12.(2017温州十校联合体高三期末,2)阅读下面的文字,回答问题。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没有人愿意为天下自苦如墨子,也没有人敢于为个人自私如杨朱,更没有人敢在专制的社会里</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学孟夫子,学庄子的遁世无闻也极难。正因为这样,才显得</a:t>
            </a:r>
            <a:r>
              <a:rPr lang="zh-CN" altLang="en-US" sz="1530" u="sng" kern="0" dirty="0" smtClean="0">
                <a:solidFill>
                  <a:srgbClr val="000000"/>
                </a:solidFill>
                <a:latin typeface="Times New Roman" panose="02020603050405020304" pitchFamily="65" charset="-122"/>
                <a:ea typeface="宋体" panose="02010600030101010101" pitchFamily="2" charset="-122"/>
              </a:rPr>
              <a:t>凤毛麟角</a:t>
            </a:r>
            <a:r>
              <a:rPr lang="zh-CN" altLang="en-US" sz="1530" kern="0" dirty="0" smtClean="0">
                <a:solidFill>
                  <a:srgbClr val="000000"/>
                </a:solidFill>
                <a:latin typeface="Times New Roman" panose="02020603050405020304" pitchFamily="65" charset="-122"/>
                <a:ea typeface="宋体" panose="02010600030101010101" pitchFamily="2" charset="-122"/>
              </a:rPr>
              <a:t>,才显出大勇气、大人格、</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大精神。这里不谈别人,只谈庄周。当庄子唱着“一而不党”的调子从我们身边掉臂而过时,</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我们不能不感到“于我心有戚戚焉”。他是在瓦解一块铁板——举手投足都强求一律的政</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治。</a:t>
            </a:r>
            <a:r>
              <a:rPr lang="zh-CN" altLang="en-US" sz="1530" u="sng" kern="0" dirty="0" smtClean="0">
                <a:solidFill>
                  <a:srgbClr val="000000"/>
                </a:solidFill>
                <a:latin typeface="Times New Roman" panose="02020603050405020304" pitchFamily="65" charset="-122"/>
                <a:ea typeface="宋体" panose="02010600030101010101" pitchFamily="2" charset="-122"/>
              </a:rPr>
              <a:t>并且</a:t>
            </a:r>
            <a:r>
              <a:rPr lang="zh-CN" altLang="en-US" sz="1530" kern="0" dirty="0" smtClean="0">
                <a:solidFill>
                  <a:srgbClr val="000000"/>
                </a:solidFill>
                <a:latin typeface="Times New Roman" panose="02020603050405020304" pitchFamily="65" charset="-122"/>
                <a:ea typeface="宋体" panose="02010600030101010101" pitchFamily="2" charset="-122"/>
              </a:rPr>
              <a:t>我们在人群之中感到多少孔子所</a:t>
            </a:r>
            <a:r>
              <a:rPr lang="zh-CN" altLang="en-US" sz="1530" u="sng" kern="0" dirty="0" smtClean="0">
                <a:solidFill>
                  <a:srgbClr val="000000"/>
                </a:solidFill>
                <a:latin typeface="Times New Roman" panose="02020603050405020304" pitchFamily="65" charset="-122"/>
                <a:ea typeface="宋体" panose="02010600030101010101" pitchFamily="2" charset="-122"/>
              </a:rPr>
              <a:t>津津乐道</a:t>
            </a:r>
            <a:r>
              <a:rPr lang="zh-CN" altLang="en-US" sz="1530" kern="0" dirty="0" smtClean="0">
                <a:solidFill>
                  <a:srgbClr val="000000"/>
                </a:solidFill>
                <a:latin typeface="Times New Roman" panose="02020603050405020304" pitchFamily="65" charset="-122"/>
                <a:ea typeface="宋体" panose="02010600030101010101" pitchFamily="2" charset="-122"/>
              </a:rPr>
              <a:t>的“恕”了呢?孔孟都讲德、行,但这种建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立在人群中的德、行,不是往往“事修而谤兴,德高而毁来”吗?不是有很多人为他的高尚的</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道德而付出代价,更有一些人又大获其卑鄙的好处吗?我倒并不是反对人群,但人群中如不给</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个人以选择自己行为与思想的自由,这人群就不值得留恋,还不如“</a:t>
            </a:r>
            <a:r>
              <a:rPr lang="zh-CN" altLang="en-US" sz="1530" u="sng" kern="0" dirty="0" smtClean="0">
                <a:solidFill>
                  <a:srgbClr val="000000"/>
                </a:solidFill>
                <a:latin typeface="Times New Roman" panose="02020603050405020304" pitchFamily="65" charset="-122"/>
                <a:ea typeface="宋体" panose="02010600030101010101" pitchFamily="2" charset="-122"/>
              </a:rPr>
              <a:t>一而不党</a:t>
            </a:r>
            <a:r>
              <a:rPr lang="zh-CN" altLang="en-US" sz="1530" kern="0" dirty="0" smtClean="0">
                <a:solidFill>
                  <a:srgbClr val="000000"/>
                </a:solidFill>
                <a:latin typeface="Times New Roman" panose="02020603050405020304" pitchFamily="65" charset="-122"/>
                <a:ea typeface="宋体" panose="02010600030101010101" pitchFamily="2" charset="-122"/>
              </a:rPr>
              <a:t>”,没麻烦。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文段中的加点词,运用不正确的一项是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A.凤毛麟角　　B.并且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C.津津乐道　　D.一而不党</a:t>
            </a:r>
            <a:endParaRPr lang="zh-CN" altLang="en-US" dirty="0"/>
          </a:p>
        </p:txBody>
      </p:sp>
      <p:sp>
        <p:nvSpPr>
          <p:cNvPr id="3" name="TextBox 2"/>
          <p:cNvSpPr txBox="1"/>
          <p:nvPr/>
        </p:nvSpPr>
        <p:spPr>
          <a:xfrm>
            <a:off x="588404" y="533038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B　“并且”改为“况且”,“并且”在复句中表示并列关系,“况且”在复句中表示</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带有反问语气的递进关系。根据句间关系,应用“况且”。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13.(2017金华十校高三期末,2)下列各句中,加点的词语运用不正确的一项是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A.那些以晶莹姿态舒展的青春情感,最终如同投错了地址的信笺,落在一个荒芜的地方。但轻</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吟起聂鲁达《我记得你往日的样子》时,仍然觉得应该感谢你曾</a:t>
            </a:r>
            <a:r>
              <a:rPr lang="zh-CN" altLang="en-US" sz="1530" u="sng" kern="0" dirty="0" smtClean="0">
                <a:solidFill>
                  <a:srgbClr val="000000"/>
                </a:solidFill>
                <a:latin typeface="Times New Roman" panose="02020603050405020304" pitchFamily="65" charset="-122"/>
                <a:ea typeface="宋体" panose="02010600030101010101" pitchFamily="2" charset="-122"/>
              </a:rPr>
              <a:t>给以</a:t>
            </a:r>
            <a:r>
              <a:rPr lang="zh-CN" altLang="en-US" sz="1530" kern="0" dirty="0" smtClean="0">
                <a:solidFill>
                  <a:srgbClr val="000000"/>
                </a:solidFill>
                <a:latin typeface="Times New Roman" panose="02020603050405020304" pitchFamily="65" charset="-122"/>
                <a:ea typeface="宋体" panose="02010600030101010101" pitchFamily="2" charset="-122"/>
              </a:rPr>
              <a:t>我的美好往日。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B.乔布斯说,</a:t>
            </a:r>
            <a:r>
              <a:rPr lang="zh-CN" altLang="en-US" sz="1530" u="sng" kern="0" dirty="0" smtClean="0">
                <a:solidFill>
                  <a:srgbClr val="000000"/>
                </a:solidFill>
                <a:latin typeface="Times New Roman" panose="02020603050405020304" pitchFamily="65" charset="-122"/>
                <a:ea typeface="宋体" panose="02010600030101010101" pitchFamily="2" charset="-122"/>
              </a:rPr>
              <a:t>推脱</a:t>
            </a:r>
            <a:r>
              <a:rPr lang="zh-CN" altLang="en-US" sz="1530" kern="0" dirty="0" smtClean="0">
                <a:solidFill>
                  <a:srgbClr val="000000"/>
                </a:solidFill>
                <a:latin typeface="Times New Roman" panose="02020603050405020304" pitchFamily="65" charset="-122"/>
                <a:ea typeface="宋体" panose="02010600030101010101" pitchFamily="2" charset="-122"/>
              </a:rPr>
              <a:t>责任就是你人生走向贬值的开始。一个人的成长应该从学会承担责任、消</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灭借口开始,承担责任就是在创造你的个人品牌。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C.特朗普确实是一位企业家,但因此就说他不懂外交,显然是一种</a:t>
            </a:r>
            <a:r>
              <a:rPr lang="zh-CN" altLang="en-US" sz="1530" u="sng" kern="0" dirty="0" smtClean="0">
                <a:solidFill>
                  <a:srgbClr val="000000"/>
                </a:solidFill>
                <a:latin typeface="Times New Roman" panose="02020603050405020304" pitchFamily="65" charset="-122"/>
                <a:ea typeface="宋体" panose="02010600030101010101" pitchFamily="2" charset="-122"/>
              </a:rPr>
              <a:t>牵强附会</a:t>
            </a:r>
            <a:r>
              <a:rPr lang="zh-CN" altLang="en-US" sz="1530" kern="0" dirty="0" smtClean="0">
                <a:solidFill>
                  <a:srgbClr val="000000"/>
                </a:solidFill>
                <a:latin typeface="Times New Roman" panose="02020603050405020304" pitchFamily="65" charset="-122"/>
                <a:ea typeface="宋体" panose="02010600030101010101" pitchFamily="2" charset="-122"/>
              </a:rPr>
              <a:t>的说法。在美国懂</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外交的总统当得又怎么样?关键在于那一批辅佐的大臣和师爷会怎么做。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D.古代那些记录“旅游路线”的书籍不仅起到了旅行指南的作用,更诱发了许多人出游的热</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情和决心。明末文学家王思任读了张肃的《台游草》,立刻</a:t>
            </a:r>
            <a:r>
              <a:rPr lang="zh-CN" altLang="en-US" sz="1530" u="sng" kern="0" dirty="0" smtClean="0">
                <a:solidFill>
                  <a:srgbClr val="000000"/>
                </a:solidFill>
                <a:latin typeface="Times New Roman" panose="02020603050405020304" pitchFamily="65" charset="-122"/>
                <a:ea typeface="宋体" panose="02010600030101010101" pitchFamily="2" charset="-122"/>
              </a:rPr>
              <a:t>投袂而起</a:t>
            </a:r>
            <a:r>
              <a:rPr lang="zh-CN" altLang="en-US" sz="1530" kern="0" dirty="0" smtClean="0">
                <a:solidFill>
                  <a:srgbClr val="000000"/>
                </a:solidFill>
                <a:latin typeface="Times New Roman" panose="02020603050405020304" pitchFamily="65" charset="-122"/>
                <a:ea typeface="宋体" panose="02010600030101010101" pitchFamily="2" charset="-122"/>
              </a:rPr>
              <a:t>,收拾好行李坐船览胜去了。 </a:t>
            </a:r>
            <a:endParaRPr lang="zh-CN" altLang="en-US" dirty="0"/>
          </a:p>
        </p:txBody>
      </p:sp>
      <p:sp>
        <p:nvSpPr>
          <p:cNvPr id="3" name="TextBox 2"/>
          <p:cNvSpPr txBox="1"/>
          <p:nvPr/>
        </p:nvSpPr>
        <p:spPr>
          <a:xfrm>
            <a:off x="539750" y="433024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A　“给以”后面只说所给的事物(并且多为抽象事物),不说接受的人。要是说出接受</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的人,“给以”就要改成“给”。此处当用“给”。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14.(2016宁波五校适应性考试,3)下列各句中,加点的词语运用正确的一项是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A.面对高校内明显高估大学生信贷能力的网贷乱象,我们不能再</a:t>
            </a:r>
            <a:r>
              <a:rPr lang="zh-CN" altLang="en-US" sz="1530" u="sng" kern="0" dirty="0" smtClean="0">
                <a:solidFill>
                  <a:srgbClr val="000000"/>
                </a:solidFill>
                <a:latin typeface="Times New Roman" panose="02020603050405020304" pitchFamily="65" charset="-122"/>
                <a:ea typeface="宋体" panose="02010600030101010101" pitchFamily="2" charset="-122"/>
              </a:rPr>
              <a:t>等闲视之</a:t>
            </a:r>
            <a:r>
              <a:rPr lang="zh-CN" altLang="en-US" sz="1530" kern="0" dirty="0" smtClean="0">
                <a:solidFill>
                  <a:srgbClr val="000000"/>
                </a:solidFill>
                <a:latin typeface="Times New Roman" panose="02020603050405020304" pitchFamily="65" charset="-122"/>
                <a:ea typeface="宋体" panose="02010600030101010101" pitchFamily="2" charset="-122"/>
              </a:rPr>
              <a:t>,应该做到对症下药,</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强化源头预防。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B.无论是早期的物理学、化学理论,还是如今</a:t>
            </a:r>
            <a:r>
              <a:rPr lang="zh-CN" altLang="en-US" sz="1530" u="sng" kern="0" dirty="0" smtClean="0">
                <a:solidFill>
                  <a:srgbClr val="000000"/>
                </a:solidFill>
                <a:latin typeface="Times New Roman" panose="02020603050405020304" pitchFamily="65" charset="-122"/>
                <a:ea typeface="宋体" panose="02010600030101010101" pitchFamily="2" charset="-122"/>
              </a:rPr>
              <a:t>炙手可热</a:t>
            </a:r>
            <a:r>
              <a:rPr lang="zh-CN" altLang="en-US" sz="1530" kern="0" dirty="0" smtClean="0">
                <a:solidFill>
                  <a:srgbClr val="000000"/>
                </a:solidFill>
                <a:latin typeface="Times New Roman" panose="02020603050405020304" pitchFamily="65" charset="-122"/>
                <a:ea typeface="宋体" panose="02010600030101010101" pitchFamily="2" charset="-122"/>
              </a:rPr>
              <a:t>的生命科学,诺贝尔奖基本没有错过辉</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煌的成就。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C.投桃报李,礼尚往来,张爱玲在处理人事上,是</a:t>
            </a:r>
            <a:r>
              <a:rPr lang="zh-CN" altLang="en-US" sz="1530" u="sng" kern="0" dirty="0" smtClean="0">
                <a:solidFill>
                  <a:srgbClr val="000000"/>
                </a:solidFill>
                <a:latin typeface="Times New Roman" panose="02020603050405020304" pitchFamily="65" charset="-122"/>
                <a:ea typeface="宋体" panose="02010600030101010101" pitchFamily="2" charset="-122"/>
              </a:rPr>
              <a:t>实足</a:t>
            </a:r>
            <a:r>
              <a:rPr lang="zh-CN" altLang="en-US" sz="1530" kern="0" dirty="0" smtClean="0">
                <a:solidFill>
                  <a:srgbClr val="000000"/>
                </a:solidFill>
                <a:latin typeface="Times New Roman" panose="02020603050405020304" pitchFamily="65" charset="-122"/>
                <a:ea typeface="宋体" panose="02010600030101010101" pitchFamily="2" charset="-122"/>
              </a:rPr>
              <a:t>的淑女,虽近乎迂,却是一种难得的古风。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D.一女子在北京望京798和颐酒店遭陌生男子袭击,酒店无安保人员制止,此事</a:t>
            </a:r>
            <a:r>
              <a:rPr lang="zh-CN" altLang="en-US" sz="1530" u="sng" kern="0" dirty="0" smtClean="0">
                <a:solidFill>
                  <a:srgbClr val="000000"/>
                </a:solidFill>
                <a:latin typeface="Times New Roman" panose="02020603050405020304" pitchFamily="65" charset="-122"/>
                <a:ea typeface="宋体" panose="02010600030101010101" pitchFamily="2" charset="-122"/>
              </a:rPr>
              <a:t>暴露</a:t>
            </a:r>
            <a:r>
              <a:rPr lang="zh-CN" altLang="en-US" sz="1530" kern="0" dirty="0" smtClean="0">
                <a:solidFill>
                  <a:srgbClr val="000000"/>
                </a:solidFill>
                <a:latin typeface="Times New Roman" panose="02020603050405020304" pitchFamily="65" charset="-122"/>
                <a:ea typeface="宋体" panose="02010600030101010101" pitchFamily="2" charset="-122"/>
              </a:rPr>
              <a:t>后引起社</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会广泛关注。</a:t>
            </a:r>
            <a:endParaRPr lang="zh-CN" altLang="en-US" dirty="0"/>
          </a:p>
        </p:txBody>
      </p:sp>
      <p:sp>
        <p:nvSpPr>
          <p:cNvPr id="3" name="TextBox 2"/>
          <p:cNvSpPr txBox="1"/>
          <p:nvPr/>
        </p:nvSpPr>
        <p:spPr>
          <a:xfrm>
            <a:off x="539750" y="399177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A　A.等闲视之:当作平常的人或事物看待。B.炙手可热:形容气焰很盛,权势很大。 不</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等于“很热门”。C.实足:确实足数的。应改成“十足”。D.暴露:(隐蔽的事物、缺陷、矛</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盾、问题等)显露出来。应改成“披露”。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15.(2016杭州二检,3)下列各句中,加点词语运用正确的一项是(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A.据传道教祖师张道陵曾在鹤鸣山修道,但因为四川有两座鹤鸣山,以至他到底在其中的哪座</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山修道,历来众说纷纭,</a:t>
            </a:r>
            <a:r>
              <a:rPr lang="zh-CN" altLang="en-US" sz="1530" u="sng" kern="0" dirty="0" smtClean="0">
                <a:solidFill>
                  <a:srgbClr val="000000"/>
                </a:solidFill>
                <a:latin typeface="Times New Roman" panose="02020603050405020304" pitchFamily="65" charset="-122"/>
                <a:ea typeface="宋体" panose="02010600030101010101" pitchFamily="2" charset="-122"/>
              </a:rPr>
              <a:t>莫衷一是</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B.作为礼仪之邦,中华民族重情重义,推崇知恩图报、一诺千金、舍生取义;那种忘恩负义、见</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利忘义、背信弃义之人,历来为人们所</a:t>
            </a:r>
            <a:r>
              <a:rPr lang="zh-CN" altLang="en-US" sz="1530" u="sng" kern="0" dirty="0" smtClean="0">
                <a:solidFill>
                  <a:srgbClr val="000000"/>
                </a:solidFill>
                <a:latin typeface="Times New Roman" panose="02020603050405020304" pitchFamily="65" charset="-122"/>
                <a:ea typeface="宋体" panose="02010600030101010101" pitchFamily="2" charset="-122"/>
              </a:rPr>
              <a:t>不耻</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C.媒体认为,俄罗斯对土耳其实施的制裁是把</a:t>
            </a:r>
            <a:r>
              <a:rPr lang="zh-CN" altLang="en-US" sz="1530" u="sng" kern="0" dirty="0" smtClean="0">
                <a:solidFill>
                  <a:srgbClr val="000000"/>
                </a:solidFill>
                <a:latin typeface="Times New Roman" panose="02020603050405020304" pitchFamily="65" charset="-122"/>
                <a:ea typeface="宋体" panose="02010600030101010101" pitchFamily="2" charset="-122"/>
              </a:rPr>
              <a:t>双刃剑</a:t>
            </a:r>
            <a:r>
              <a:rPr lang="zh-CN" altLang="en-US" sz="1530" kern="0" dirty="0" smtClean="0">
                <a:solidFill>
                  <a:srgbClr val="000000"/>
                </a:solidFill>
                <a:latin typeface="Times New Roman" panose="02020603050405020304" pitchFamily="65" charset="-122"/>
                <a:ea typeface="宋体" panose="02010600030101010101" pitchFamily="2" charset="-122"/>
              </a:rPr>
              <a:t>,它虽然给土耳其的经济以打击,但也会影</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响本已疲软的俄罗斯经济。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D.备受关注的延迟退休方案终于要</a:t>
            </a:r>
            <a:r>
              <a:rPr lang="zh-CN" altLang="en-US" sz="1530" u="sng" kern="0" dirty="0" smtClean="0">
                <a:solidFill>
                  <a:srgbClr val="000000"/>
                </a:solidFill>
                <a:latin typeface="Times New Roman" panose="02020603050405020304" pitchFamily="65" charset="-122"/>
                <a:ea typeface="宋体" panose="02010600030101010101" pitchFamily="2" charset="-122"/>
              </a:rPr>
              <a:t>粉墨登场</a:t>
            </a:r>
            <a:r>
              <a:rPr lang="zh-CN" altLang="en-US" sz="1530" kern="0" dirty="0" smtClean="0">
                <a:solidFill>
                  <a:srgbClr val="000000"/>
                </a:solidFill>
                <a:latin typeface="Times New Roman" panose="02020603050405020304" pitchFamily="65" charset="-122"/>
                <a:ea typeface="宋体" panose="02010600030101010101" pitchFamily="2" charset="-122"/>
              </a:rPr>
              <a:t>了,3月9日,人社部部长在接受采访时说,方案将在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年内公布,并征求公众的意见。</a:t>
            </a:r>
            <a:endParaRPr lang="zh-CN" altLang="en-US" dirty="0"/>
          </a:p>
        </p:txBody>
      </p:sp>
      <p:sp>
        <p:nvSpPr>
          <p:cNvPr id="3" name="TextBox 2"/>
          <p:cNvSpPr txBox="1"/>
          <p:nvPr/>
        </p:nvSpPr>
        <p:spPr>
          <a:xfrm>
            <a:off x="539750" y="4277525"/>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C　A.莫衷一是:不能得出一致的结论。句意为“无法判断哪座山”,而不是意见存在</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分歧,属误用。B.不耻:不顾羞耻,不以为有失体面。此处应为“不齿”,意为不与同列,不看作</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同类。C.双刃剑:比喻能同时带来正反两种效果的事物。D.粉墨登场:化装上台演戏,今多借指</a:t>
            </a:r>
            <a:r>
              <a:rPr dirty="0"/>
              <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登上政治舞台,含讥讽意。不合语境。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7</TotalTime>
  <Words>2668</Words>
  <Application>WPS 演示</Application>
  <PresentationFormat>自定义</PresentationFormat>
  <Paragraphs>595</Paragraphs>
  <Slides>94</Slides>
  <Notes>93</Notes>
  <HiddenSlides>0</HiddenSlides>
  <MMClips>0</MMClips>
  <ScaleCrop>false</ScaleCrop>
  <HeadingPairs>
    <vt:vector size="4" baseType="variant">
      <vt:variant>
        <vt:lpstr>主题</vt:lpstr>
      </vt:variant>
      <vt:variant>
        <vt:i4>1</vt:i4>
      </vt:variant>
      <vt:variant>
        <vt:lpstr>幻灯片标题</vt:lpstr>
      </vt:variant>
      <vt:variant>
        <vt:i4>94</vt:i4>
      </vt:variant>
    </vt:vector>
  </HeadingPairs>
  <TitlesOfParts>
    <vt:vector size="95" baseType="lpstr">
      <vt:lpstr>主题1</vt:lpstr>
      <vt:lpstr>高考语文 (浙江专用)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182</cp:revision>
  <dcterms:created xsi:type="dcterms:W3CDTF">2018-07-23T05:17:53Z</dcterms:created>
  <dcterms:modified xsi:type="dcterms:W3CDTF">2019-03-06T08:22:35Z</dcterms:modified>
  <cp:category>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y fmtid="{64440492-4C8B-11D1-8B70-080036B11A03}" pid="4">
    <vt:lpwstr> </vt:lpwstr>
  </property>
</Properties>
</file>