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705100" y="1985645"/>
            <a:ext cx="67773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err="1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</a:t>
            </a:r>
            <a:r>
              <a:rPr lang="en-US" altLang="zh-CN" sz="9600" b="1" dirty="0" err="1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h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b="1" dirty="0" err="1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ch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b="1" dirty="0" err="1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sh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r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617106" y="31884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35954" y="3640055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85786" y="2391153"/>
            <a:ext cx="230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sh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部分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左边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3862" y="3606870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右边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h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99887" y="1062060"/>
            <a:ext cx="10118722" cy="3802321"/>
            <a:chOff x="711151" y="-60258"/>
            <a:chExt cx="10118722" cy="3802321"/>
          </a:xfrm>
        </p:grpSpPr>
        <p:grpSp>
          <p:nvGrpSpPr>
            <p:cNvPr id="14" name="组合 13"/>
            <p:cNvGrpSpPr/>
            <p:nvPr/>
          </p:nvGrpSpPr>
          <p:grpSpPr>
            <a:xfrm>
              <a:off x="1845129" y="-60258"/>
              <a:ext cx="7004956" cy="2449998"/>
              <a:chOff x="1845129" y="-87798"/>
              <a:chExt cx="7004956" cy="2449998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845129" y="-87798"/>
                <a:ext cx="7004956" cy="190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    </a:t>
                </a:r>
                <a:r>
                  <a:rPr lang="en-US" altLang="zh-CN" sz="8800" dirty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a</a:t>
                </a:r>
                <a:r>
                  <a:rPr lang="en-US" altLang="zh-CN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    </a:t>
                </a:r>
                <a:r>
                  <a:rPr lang="en-US" altLang="zh-CN" sz="8800" dirty="0" err="1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s</a:t>
                </a:r>
                <a:r>
                  <a:rPr lang="en-US" altLang="zh-CN" sz="8800" dirty="0" err="1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ha</a:t>
                </a:r>
                <a:r>
                  <a:rPr lang="en-US" altLang="zh-CN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</a:t>
                </a:r>
                <a:endParaRPr lang="zh-CN" altLang="en-US" sz="4800" dirty="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sp>
            <p:nvSpPr>
              <p:cNvPr id="13" name="右箭头 12"/>
              <p:cNvSpPr/>
              <p:nvPr/>
            </p:nvSpPr>
            <p:spPr>
              <a:xfrm rot="19658188">
                <a:off x="2458730" y="1545628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右箭头 14"/>
              <p:cNvSpPr/>
              <p:nvPr/>
            </p:nvSpPr>
            <p:spPr>
              <a:xfrm>
                <a:off x="4648200" y="1072346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右箭头 17"/>
              <p:cNvSpPr/>
              <p:nvPr/>
            </p:nvSpPr>
            <p:spPr>
              <a:xfrm>
                <a:off x="4648200" y="2103120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11151" y="890322"/>
              <a:ext cx="10118722" cy="2851741"/>
              <a:chOff x="711151" y="913828"/>
              <a:chExt cx="10118722" cy="28517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11151" y="913828"/>
                <a:ext cx="9533162" cy="190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800" dirty="0" err="1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s</a:t>
                </a:r>
                <a:r>
                  <a:rPr lang="en-US" altLang="zh-CN" sz="8800" dirty="0" err="1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h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e      </a:t>
                </a:r>
                <a:r>
                  <a:rPr lang="en-US" altLang="zh-CN" sz="8800" dirty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s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he   </a:t>
                </a:r>
                <a:endParaRPr lang="zh-CN" altLang="en-US" sz="8800" dirty="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971738" y="1864408"/>
                <a:ext cx="8858135" cy="1901161"/>
                <a:chOff x="1948878" y="39239"/>
                <a:chExt cx="8858135" cy="1901161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1948878" y="39239"/>
                  <a:ext cx="8858135" cy="19011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4800" dirty="0" smtClean="0">
                      <a:solidFill>
                        <a:srgbClr val="0070C0"/>
                      </a:solidFill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 </a:t>
                  </a:r>
                  <a:r>
                    <a:rPr lang="en-US" altLang="zh-CN" sz="8800" dirty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u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</a:t>
                  </a:r>
                  <a:r>
                    <a:rPr lang="en-US" altLang="zh-CN" sz="8800" dirty="0" err="1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s</a:t>
                  </a:r>
                  <a:r>
                    <a:rPr lang="en-US" altLang="zh-CN" sz="8800" dirty="0" err="1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hu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</a:t>
                  </a:r>
                  <a:endParaRPr lang="zh-CN" altLang="en-US" sz="8800" dirty="0">
                    <a:latin typeface="GB Pinyinok-B" panose="02010601030101010101" pitchFamily="2" charset="-122"/>
                    <a:ea typeface="GB Pinyinok-B" panose="02010601030101010101" pitchFamily="2" charset="-122"/>
                  </a:endParaRPr>
                </a:p>
              </p:txBody>
            </p:sp>
            <p:sp>
              <p:nvSpPr>
                <p:cNvPr id="21" name="右箭头 20"/>
                <p:cNvSpPr/>
                <p:nvPr/>
              </p:nvSpPr>
              <p:spPr>
                <a:xfrm rot="1697988">
                  <a:off x="2429141" y="806798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右箭头 21"/>
                <p:cNvSpPr/>
                <p:nvPr/>
              </p:nvSpPr>
              <p:spPr>
                <a:xfrm>
                  <a:off x="4632960" y="123444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右箭头 27"/>
                <p:cNvSpPr/>
                <p:nvPr/>
              </p:nvSpPr>
              <p:spPr>
                <a:xfrm>
                  <a:off x="2514600" y="27432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3" name="文本框 22"/>
          <p:cNvSpPr txBox="1"/>
          <p:nvPr/>
        </p:nvSpPr>
        <p:spPr>
          <a:xfrm>
            <a:off x="5316459" y="5172937"/>
            <a:ext cx="275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不要忘了四声调</a:t>
            </a:r>
            <a:endParaRPr lang="zh-CN" altLang="en-US" sz="28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33027" y="893731"/>
            <a:ext cx="6662058" cy="2176828"/>
            <a:chOff x="2449284" y="1958719"/>
            <a:chExt cx="6662058" cy="2176828"/>
          </a:xfrm>
        </p:grpSpPr>
        <p:sp>
          <p:nvSpPr>
            <p:cNvPr id="5" name="矩形 4"/>
            <p:cNvSpPr/>
            <p:nvPr/>
          </p:nvSpPr>
          <p:spPr>
            <a:xfrm>
              <a:off x="2547256" y="2029239"/>
              <a:ext cx="6564085" cy="17332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 z  c  s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30999" y="3689422"/>
            <a:ext cx="6564085" cy="2176828"/>
            <a:chOff x="2449284" y="1958719"/>
            <a:chExt cx="6662058" cy="2176828"/>
          </a:xfrm>
        </p:grpSpPr>
        <p:sp>
          <p:nvSpPr>
            <p:cNvPr id="12" name="矩形 11"/>
            <p:cNvSpPr/>
            <p:nvPr/>
          </p:nvSpPr>
          <p:spPr>
            <a:xfrm>
              <a:off x="2547257" y="2029239"/>
              <a:ext cx="6564083" cy="17332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205832" y="1615771"/>
            <a:ext cx="332169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读一读  </a:t>
            </a:r>
            <a:endParaRPr lang="en-US" altLang="zh-CN" sz="5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5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分一分</a:t>
            </a:r>
            <a:endParaRPr lang="zh-CN" altLang="en-US" sz="5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33027" y="893731"/>
            <a:ext cx="6662058" cy="2176828"/>
            <a:chOff x="2449284" y="1958719"/>
            <a:chExt cx="6662058" cy="2176828"/>
          </a:xfrm>
        </p:grpSpPr>
        <p:sp>
          <p:nvSpPr>
            <p:cNvPr id="5" name="矩形 4"/>
            <p:cNvSpPr/>
            <p:nvPr/>
          </p:nvSpPr>
          <p:spPr>
            <a:xfrm>
              <a:off x="2547256" y="2029239"/>
              <a:ext cx="6564085" cy="17332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 z  c  s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30999" y="3689422"/>
            <a:ext cx="6564085" cy="2176828"/>
            <a:chOff x="2449284" y="1958719"/>
            <a:chExt cx="6662058" cy="2176828"/>
          </a:xfrm>
        </p:grpSpPr>
        <p:sp>
          <p:nvSpPr>
            <p:cNvPr id="12" name="矩形 11"/>
            <p:cNvSpPr/>
            <p:nvPr/>
          </p:nvSpPr>
          <p:spPr>
            <a:xfrm>
              <a:off x="2547257" y="2029239"/>
              <a:ext cx="6564083" cy="17332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084923" y="1403932"/>
            <a:ext cx="3321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我们是平舌音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4923" y="4500803"/>
            <a:ext cx="324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我们是翘舌音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43500" y="3180402"/>
            <a:ext cx="6874329" cy="817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光照小苗</a:t>
            </a:r>
            <a:endParaRPr lang="en-US" altLang="zh-CN" sz="8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861" y="1339250"/>
            <a:ext cx="3418782" cy="388147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85685" y="3640750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30813" y="2398887"/>
            <a:ext cx="1208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r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直直竖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弯弯杈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 flipV="1">
            <a:off x="2465435" y="3026352"/>
            <a:ext cx="365096" cy="88500"/>
          </a:xfrm>
          <a:prstGeom prst="rect">
            <a:avLst/>
          </a:prstGeom>
          <a:solidFill>
            <a:srgbClr val="FFFDEE"/>
          </a:solidFill>
          <a:ln>
            <a:solidFill>
              <a:srgbClr val="FFFD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V="1">
            <a:off x="2006648" y="3030835"/>
            <a:ext cx="365096" cy="88500"/>
          </a:xfrm>
          <a:prstGeom prst="rect">
            <a:avLst/>
          </a:prstGeom>
          <a:solidFill>
            <a:srgbClr val="FFFDEE"/>
          </a:solidFill>
          <a:ln>
            <a:solidFill>
              <a:srgbClr val="FFFD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3" r="2691" b="1470"/>
          <a:stretch>
            <a:fillRect/>
          </a:stretch>
        </p:blipFill>
        <p:spPr>
          <a:xfrm>
            <a:off x="2700168" y="3024919"/>
            <a:ext cx="92352" cy="578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00749" y="1062060"/>
            <a:ext cx="7438072" cy="4094290"/>
            <a:chOff x="1412013" y="-60258"/>
            <a:chExt cx="7438072" cy="4094290"/>
          </a:xfrm>
        </p:grpSpPr>
        <p:grpSp>
          <p:nvGrpSpPr>
            <p:cNvPr id="14" name="组合 13"/>
            <p:cNvGrpSpPr/>
            <p:nvPr/>
          </p:nvGrpSpPr>
          <p:grpSpPr>
            <a:xfrm>
              <a:off x="1845129" y="-60258"/>
              <a:ext cx="7004956" cy="2123658"/>
              <a:chOff x="1845129" y="-87798"/>
              <a:chExt cx="7004956" cy="2123658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845129" y="-87798"/>
                <a:ext cx="7004956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     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e</a:t>
                </a:r>
                <a:r>
                  <a:rPr lang="en-US" altLang="zh-CN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    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re</a:t>
                </a:r>
                <a:r>
                  <a:rPr lang="en-US" altLang="zh-CN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</a:t>
                </a:r>
                <a:endParaRPr lang="zh-CN" altLang="en-US" sz="4800" dirty="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sp>
            <p:nvSpPr>
              <p:cNvPr id="13" name="右箭头 12"/>
              <p:cNvSpPr/>
              <p:nvPr/>
            </p:nvSpPr>
            <p:spPr>
              <a:xfrm rot="19658188">
                <a:off x="2458730" y="1545628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右箭头 14"/>
              <p:cNvSpPr/>
              <p:nvPr/>
            </p:nvSpPr>
            <p:spPr>
              <a:xfrm>
                <a:off x="4648200" y="1072346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412013" y="959794"/>
              <a:ext cx="7227988" cy="3074238"/>
              <a:chOff x="1412013" y="983300"/>
              <a:chExt cx="7227988" cy="3074238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12013" y="983300"/>
                <a:ext cx="1496897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r</a:t>
                </a:r>
                <a:r>
                  <a:rPr lang="en-US" altLang="zh-CN" sz="8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</a:t>
                </a:r>
                <a:endParaRPr lang="zh-CN" altLang="en-US" sz="8800" dirty="0">
                  <a:solidFill>
                    <a:srgbClr val="0070C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452001" y="1933880"/>
                <a:ext cx="6188000" cy="2123658"/>
                <a:chOff x="2429141" y="108711"/>
                <a:chExt cx="6188000" cy="2123658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3706616" y="108711"/>
                  <a:ext cx="4910525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u      </a:t>
                  </a:r>
                  <a:r>
                    <a:rPr lang="en-US" altLang="zh-CN" sz="8800" dirty="0" err="1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r</a:t>
                  </a:r>
                  <a:r>
                    <a:rPr lang="en-US" altLang="zh-CN" sz="8800" dirty="0" err="1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u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</a:t>
                  </a:r>
                  <a:endParaRPr lang="zh-CN" altLang="en-US" sz="8800" dirty="0">
                    <a:latin typeface="GB Pinyinok-B" panose="02010601030101010101" pitchFamily="2" charset="-122"/>
                    <a:ea typeface="GB Pinyinok-B" panose="02010601030101010101" pitchFamily="2" charset="-122"/>
                  </a:endParaRPr>
                </a:p>
              </p:txBody>
            </p:sp>
            <p:sp>
              <p:nvSpPr>
                <p:cNvPr id="21" name="右箭头 20"/>
                <p:cNvSpPr/>
                <p:nvPr/>
              </p:nvSpPr>
              <p:spPr>
                <a:xfrm rot="1697988">
                  <a:off x="2429141" y="806798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右箭头 21"/>
                <p:cNvSpPr/>
                <p:nvPr/>
              </p:nvSpPr>
              <p:spPr>
                <a:xfrm>
                  <a:off x="4632960" y="123444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5316459" y="5172937"/>
            <a:ext cx="275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不要忘了四声调</a:t>
            </a:r>
            <a:endParaRPr lang="zh-CN" altLang="en-US" sz="28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24812" y="893731"/>
            <a:ext cx="7610695" cy="2176828"/>
            <a:chOff x="2041070" y="1958719"/>
            <a:chExt cx="7070272" cy="2176828"/>
          </a:xfrm>
        </p:grpSpPr>
        <p:sp>
          <p:nvSpPr>
            <p:cNvPr id="5" name="矩形 4"/>
            <p:cNvSpPr/>
            <p:nvPr/>
          </p:nvSpPr>
          <p:spPr>
            <a:xfrm>
              <a:off x="2041070" y="2029239"/>
              <a:ext cx="7070270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r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30999" y="3689422"/>
            <a:ext cx="7442133" cy="2176828"/>
            <a:chOff x="2449284" y="1958719"/>
            <a:chExt cx="6859463" cy="2176828"/>
          </a:xfrm>
        </p:grpSpPr>
        <p:sp>
          <p:nvSpPr>
            <p:cNvPr id="12" name="矩形 11"/>
            <p:cNvSpPr/>
            <p:nvPr/>
          </p:nvSpPr>
          <p:spPr>
            <a:xfrm>
              <a:off x="2547257" y="2029239"/>
              <a:ext cx="6761490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zhi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chi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shi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ri</a:t>
              </a:r>
              <a:endParaRPr lang="zh-CN" altLang="en-US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109299" y="1737850"/>
            <a:ext cx="332169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认一认</a:t>
            </a:r>
            <a:endParaRPr lang="en-US" altLang="zh-CN" sz="5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5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5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24812" y="893731"/>
            <a:ext cx="7849846" cy="2176828"/>
            <a:chOff x="2041069" y="1958719"/>
            <a:chExt cx="7512221" cy="2176828"/>
          </a:xfrm>
        </p:grpSpPr>
        <p:sp>
          <p:nvSpPr>
            <p:cNvPr id="5" name="矩形 4"/>
            <p:cNvSpPr/>
            <p:nvPr/>
          </p:nvSpPr>
          <p:spPr>
            <a:xfrm>
              <a:off x="2041069" y="2029239"/>
              <a:ext cx="7512221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r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30999" y="3689422"/>
            <a:ext cx="7231118" cy="2176828"/>
            <a:chOff x="2449284" y="1958719"/>
            <a:chExt cx="6859463" cy="2176828"/>
          </a:xfrm>
        </p:grpSpPr>
        <p:sp>
          <p:nvSpPr>
            <p:cNvPr id="12" name="矩形 11"/>
            <p:cNvSpPr/>
            <p:nvPr/>
          </p:nvSpPr>
          <p:spPr>
            <a:xfrm>
              <a:off x="2547257" y="2029239"/>
              <a:ext cx="6761490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zhi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chi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shi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ri</a:t>
              </a:r>
              <a:endParaRPr lang="zh-CN" altLang="en-US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181455" y="1393866"/>
            <a:ext cx="3321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我们是声母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1455" y="3846119"/>
            <a:ext cx="332169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我们是整体</a:t>
            </a:r>
            <a:endParaRPr lang="en-US" altLang="zh-CN" sz="4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认读音节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8415" y="873618"/>
            <a:ext cx="87847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/>
              <a:t>zhī</a:t>
            </a:r>
            <a:r>
              <a:rPr lang="en-US" altLang="zh-CN" sz="8800" dirty="0"/>
              <a:t>   </a:t>
            </a:r>
            <a:r>
              <a:rPr lang="en-US" altLang="zh-CN" sz="8800" dirty="0" err="1" smtClean="0"/>
              <a:t>zhí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zhǐ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zhì</a:t>
            </a:r>
            <a:r>
              <a:rPr lang="en-US" altLang="zh-CN" sz="8800" dirty="0" smtClean="0"/>
              <a:t>  </a:t>
            </a:r>
            <a:r>
              <a:rPr lang="en-US" altLang="zh-CN" sz="8800" dirty="0" err="1" smtClean="0"/>
              <a:t>chī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chí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chǐ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chì</a:t>
            </a:r>
            <a:r>
              <a:rPr lang="en-US" altLang="zh-CN" sz="8800" dirty="0" smtClean="0"/>
              <a:t> </a:t>
            </a:r>
            <a:r>
              <a:rPr lang="en-US" altLang="zh-CN" sz="8800" dirty="0" err="1" smtClean="0"/>
              <a:t>shī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shí</a:t>
            </a:r>
            <a:r>
              <a:rPr lang="en-US" altLang="zh-CN" sz="8800" dirty="0" smtClean="0"/>
              <a:t>    </a:t>
            </a:r>
            <a:r>
              <a:rPr lang="en-US" altLang="zh-CN" sz="8800" dirty="0" err="1" smtClean="0"/>
              <a:t>shǐ</a:t>
            </a:r>
            <a:r>
              <a:rPr lang="en-US" altLang="zh-CN" sz="8800" dirty="0" smtClean="0"/>
              <a:t>   </a:t>
            </a:r>
            <a:r>
              <a:rPr lang="en-US" altLang="zh-CN" sz="8800" dirty="0" err="1" smtClean="0"/>
              <a:t>shì</a:t>
            </a:r>
            <a:endParaRPr lang="en-US" altLang="zh-CN" sz="8800" dirty="0" smtClean="0"/>
          </a:p>
          <a:p>
            <a:r>
              <a:rPr lang="en-US" altLang="zh-CN" sz="8800" dirty="0" smtClean="0"/>
              <a:t>                          </a:t>
            </a:r>
            <a:r>
              <a:rPr lang="en-US" altLang="zh-CN" sz="8800" dirty="0" err="1" smtClean="0"/>
              <a:t>rì</a:t>
            </a:r>
            <a:r>
              <a:rPr lang="en-US" altLang="zh-CN" sz="8800" dirty="0" smtClean="0"/>
              <a:t>  </a:t>
            </a:r>
            <a:endParaRPr lang="zh-CN" altLang="en-US" sz="8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651" y="1702878"/>
            <a:ext cx="449872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今天我们来学习最后一组声母。</a:t>
            </a:r>
            <a:endParaRPr lang="zh-CN" altLang="en-US" sz="36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4003" y="1939184"/>
            <a:ext cx="3842694" cy="2715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35996" y="1239871"/>
            <a:ext cx="10314215" cy="4154984"/>
            <a:chOff x="1877785" y="1404257"/>
            <a:chExt cx="10314215" cy="4154984"/>
          </a:xfrm>
        </p:grpSpPr>
        <p:sp>
          <p:nvSpPr>
            <p:cNvPr id="4" name="文本框 3"/>
            <p:cNvSpPr txBox="1"/>
            <p:nvPr/>
          </p:nvSpPr>
          <p:spPr>
            <a:xfrm>
              <a:off x="1877785" y="1404257"/>
              <a:ext cx="10314215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r>
                <a:rPr lang="en-US" altLang="zh-CN" sz="8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          </a:t>
              </a:r>
              <a:r>
                <a:rPr lang="en-US" altLang="zh-CN" sz="88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zhua</a:t>
              </a:r>
              <a:endPara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r>
                <a:rPr lang="en-US" altLang="zh-CN" sz="88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8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u      a    </a:t>
              </a:r>
              <a:r>
                <a:rPr lang="en-US" altLang="zh-CN" sz="88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88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hua</a:t>
              </a:r>
              <a:endPara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r>
                <a:rPr lang="en-US" altLang="zh-CN" sz="88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s</a:t>
              </a:r>
              <a:r>
                <a:rPr lang="en-US" altLang="zh-CN" sz="88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r>
                <a:rPr lang="en-US" altLang="zh-CN" sz="8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          </a:t>
              </a:r>
              <a:r>
                <a:rPr lang="en-US" altLang="zh-CN" sz="88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shua</a:t>
              </a:r>
              <a:endPara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492917" y="2352292"/>
              <a:ext cx="5592959" cy="2496172"/>
              <a:chOff x="3492917" y="2352292"/>
              <a:chExt cx="5592959" cy="2496172"/>
            </a:xfrm>
          </p:grpSpPr>
          <p:sp>
            <p:nvSpPr>
              <p:cNvPr id="33" name="右箭头 32"/>
              <p:cNvSpPr/>
              <p:nvPr/>
            </p:nvSpPr>
            <p:spPr>
              <a:xfrm>
                <a:off x="3499327" y="3481749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右箭头 33"/>
              <p:cNvSpPr/>
              <p:nvPr/>
            </p:nvSpPr>
            <p:spPr>
              <a:xfrm>
                <a:off x="5915956" y="3514406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右箭头 34"/>
              <p:cNvSpPr/>
              <p:nvPr/>
            </p:nvSpPr>
            <p:spPr>
              <a:xfrm rot="19685806">
                <a:off x="7845664" y="2465480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右箭头 35"/>
              <p:cNvSpPr/>
              <p:nvPr/>
            </p:nvSpPr>
            <p:spPr>
              <a:xfrm>
                <a:off x="7973356" y="3514406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右箭头 36"/>
              <p:cNvSpPr/>
              <p:nvPr/>
            </p:nvSpPr>
            <p:spPr>
              <a:xfrm rot="1649624">
                <a:off x="7856022" y="4589384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右箭头 39"/>
              <p:cNvSpPr/>
              <p:nvPr/>
            </p:nvSpPr>
            <p:spPr>
              <a:xfrm rot="1379495">
                <a:off x="3492917" y="2352292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右箭头 40"/>
              <p:cNvSpPr/>
              <p:nvPr/>
            </p:nvSpPr>
            <p:spPr>
              <a:xfrm rot="20380398">
                <a:off x="3509686" y="4589384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4653690" y="5196029"/>
            <a:ext cx="275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不要忘了四声调</a:t>
            </a:r>
            <a:endParaRPr lang="zh-CN" altLang="en-US" sz="28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0794" y="986229"/>
            <a:ext cx="96828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z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h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zhuo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c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h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chuo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s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h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shuo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r  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ruo</a:t>
            </a:r>
            <a:endParaRPr lang="zh-CN" altLang="en-US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18636" y="2266821"/>
            <a:ext cx="5341778" cy="3044353"/>
            <a:chOff x="3218636" y="2266821"/>
            <a:chExt cx="5341778" cy="3044353"/>
          </a:xfrm>
        </p:grpSpPr>
        <p:sp>
          <p:nvSpPr>
            <p:cNvPr id="33" name="右箭头 32"/>
            <p:cNvSpPr/>
            <p:nvPr/>
          </p:nvSpPr>
          <p:spPr>
            <a:xfrm rot="865263">
              <a:off x="3223012" y="3259305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右箭头 33"/>
            <p:cNvSpPr/>
            <p:nvPr/>
          </p:nvSpPr>
          <p:spPr>
            <a:xfrm>
              <a:off x="5386793" y="3764545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 rot="19685806">
              <a:off x="7333170" y="2319856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右箭头 35"/>
            <p:cNvSpPr/>
            <p:nvPr/>
          </p:nvSpPr>
          <p:spPr>
            <a:xfrm rot="19866228">
              <a:off x="7447894" y="3229079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右箭头 36"/>
            <p:cNvSpPr/>
            <p:nvPr/>
          </p:nvSpPr>
          <p:spPr>
            <a:xfrm rot="1649624">
              <a:off x="7427932" y="4136252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右箭头 39"/>
            <p:cNvSpPr/>
            <p:nvPr/>
          </p:nvSpPr>
          <p:spPr>
            <a:xfrm rot="1379495">
              <a:off x="3231336" y="2266821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 rot="20380398">
              <a:off x="3218636" y="4109429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右箭头 11"/>
            <p:cNvSpPr/>
            <p:nvPr/>
          </p:nvSpPr>
          <p:spPr>
            <a:xfrm rot="20178935">
              <a:off x="3232563" y="5027697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右箭头 12"/>
            <p:cNvSpPr/>
            <p:nvPr/>
          </p:nvSpPr>
          <p:spPr>
            <a:xfrm rot="1649624">
              <a:off x="7423244" y="5031775"/>
              <a:ext cx="1112520" cy="27939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447945" y="3041270"/>
              <a:ext cx="101987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8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86988" y="3041270"/>
              <a:ext cx="101987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8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595263" y="5171474"/>
            <a:ext cx="275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不要忘了四声调</a:t>
            </a:r>
            <a:endParaRPr lang="zh-CN" altLang="en-US" sz="28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3433" y="1261189"/>
            <a:ext cx="11480411" cy="2176828"/>
            <a:chOff x="2525424" y="1958719"/>
            <a:chExt cx="6585917" cy="2176828"/>
          </a:xfrm>
        </p:grpSpPr>
        <p:sp>
          <p:nvSpPr>
            <p:cNvPr id="5" name="矩形 4"/>
            <p:cNvSpPr/>
            <p:nvPr/>
          </p:nvSpPr>
          <p:spPr>
            <a:xfrm>
              <a:off x="2547256" y="2072156"/>
              <a:ext cx="6564085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b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p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m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f</a:t>
              </a:r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d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t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n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l</a:t>
              </a:r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g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k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q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</a:t>
              </a:r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52542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547256" y="2820425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0986" y="3645287"/>
            <a:ext cx="11475712" cy="2176828"/>
            <a:chOff x="2525460" y="1958719"/>
            <a:chExt cx="6585882" cy="2176828"/>
          </a:xfrm>
        </p:grpSpPr>
        <p:sp>
          <p:nvSpPr>
            <p:cNvPr id="12" name="矩形 11"/>
            <p:cNvSpPr/>
            <p:nvPr/>
          </p:nvSpPr>
          <p:spPr>
            <a:xfrm>
              <a:off x="2547257" y="2029239"/>
              <a:ext cx="6564083" cy="17332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z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r  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z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y</a:t>
              </a:r>
              <a:r>
                <a:rPr lang="en-US" altLang="zh-CN" sz="96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w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525460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5636816" y="534078"/>
            <a:ext cx="138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声  母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537649" y="3992509"/>
            <a:ext cx="3357027" cy="2074564"/>
            <a:chOff x="767744" y="1175950"/>
            <a:chExt cx="3357027" cy="2074564"/>
          </a:xfrm>
        </p:grpSpPr>
        <p:sp>
          <p:nvSpPr>
            <p:cNvPr id="2" name="同心圆 1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流程图: 联系 18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联系 21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19" idx="6"/>
              <a:endCxn id="2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e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9058" y="1175950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44370" y="2389169"/>
              <a:ext cx="546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r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23710" y="2483047"/>
            <a:ext cx="3357027" cy="2247812"/>
            <a:chOff x="767744" y="1002702"/>
            <a:chExt cx="3357027" cy="2247812"/>
          </a:xfrm>
        </p:grpSpPr>
        <p:sp>
          <p:nvSpPr>
            <p:cNvPr id="84" name="同心圆 83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流程图: 联系 84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流程图: 联系 85"/>
            <p:cNvSpPr/>
            <p:nvPr/>
          </p:nvSpPr>
          <p:spPr>
            <a:xfrm>
              <a:off x="2165341" y="1179119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联系 87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>
              <a:stCxn id="85" idx="6"/>
              <a:endCxn id="84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>
              <a:stCxn id="94" idx="2"/>
              <a:endCxn id="84" idx="0"/>
            </p:cNvCxnSpPr>
            <p:nvPr/>
          </p:nvCxnSpPr>
          <p:spPr>
            <a:xfrm flipH="1">
              <a:off x="2446590" y="1833699"/>
              <a:ext cx="126193" cy="5583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>
              <a:stCxn id="84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文本框 9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2300890" y="1002702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e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077568" y="2362012"/>
              <a:ext cx="893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465687" y="437026"/>
            <a:ext cx="3357027" cy="2247812"/>
            <a:chOff x="767744" y="1002702"/>
            <a:chExt cx="3357027" cy="2247812"/>
          </a:xfrm>
        </p:grpSpPr>
        <p:sp>
          <p:nvSpPr>
            <p:cNvPr id="91" name="同心圆 90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流程图: 联系 94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流程图: 联系 97"/>
            <p:cNvSpPr/>
            <p:nvPr/>
          </p:nvSpPr>
          <p:spPr>
            <a:xfrm>
              <a:off x="2165341" y="1179119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流程图: 联系 98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>
              <a:stCxn id="95" idx="6"/>
              <a:endCxn id="91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104" idx="2"/>
              <a:endCxn id="91" idx="0"/>
            </p:cNvCxnSpPr>
            <p:nvPr/>
          </p:nvCxnSpPr>
          <p:spPr>
            <a:xfrm flipH="1">
              <a:off x="2446590" y="1833699"/>
              <a:ext cx="126193" cy="5583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91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文本框 10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2300890" y="1002702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e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2052114" y="2392098"/>
              <a:ext cx="9778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091596" y="2187662"/>
            <a:ext cx="3357027" cy="2247812"/>
            <a:chOff x="767744" y="1002702"/>
            <a:chExt cx="3357027" cy="2247812"/>
          </a:xfrm>
        </p:grpSpPr>
        <p:sp>
          <p:nvSpPr>
            <p:cNvPr id="108" name="同心圆 107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流程图: 联系 108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流程图: 联系 109"/>
            <p:cNvSpPr/>
            <p:nvPr/>
          </p:nvSpPr>
          <p:spPr>
            <a:xfrm>
              <a:off x="2165341" y="1179119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流程图: 联系 110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2" name="直接连接符 111"/>
            <p:cNvCxnSpPr>
              <a:stCxn id="109" idx="6"/>
              <a:endCxn id="108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16" idx="2"/>
              <a:endCxn id="108" idx="0"/>
            </p:cNvCxnSpPr>
            <p:nvPr/>
          </p:nvCxnSpPr>
          <p:spPr>
            <a:xfrm flipH="1">
              <a:off x="2446590" y="1833699"/>
              <a:ext cx="126193" cy="5583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08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5" name="文本框 114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2300890" y="1002702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e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2083810" y="2353338"/>
              <a:ext cx="9695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41902" y="1301262"/>
            <a:ext cx="3357027" cy="2998031"/>
            <a:chOff x="767744" y="1836354"/>
            <a:chExt cx="3357027" cy="2998031"/>
          </a:xfrm>
        </p:grpSpPr>
        <p:sp>
          <p:nvSpPr>
            <p:cNvPr id="84" name="同心圆 83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流程图: 联系 84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联系 87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>
              <a:stCxn id="85" idx="6"/>
              <a:endCxn id="84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>
              <a:stCxn id="84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文本框 9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2216093" y="2323725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49" name="直接连接符 48"/>
            <p:cNvCxnSpPr>
              <a:stCxn id="84" idx="4"/>
            </p:cNvCxnSpPr>
            <p:nvPr/>
          </p:nvCxnSpPr>
          <p:spPr>
            <a:xfrm>
              <a:off x="2446590" y="3250514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2085735" y="3942916"/>
              <a:ext cx="893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zh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54" name="同心圆 53"/>
            <p:cNvSpPr/>
            <p:nvPr/>
          </p:nvSpPr>
          <p:spPr>
            <a:xfrm>
              <a:off x="1998720" y="3975969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85360" y="1315592"/>
            <a:ext cx="3357027" cy="2998031"/>
            <a:chOff x="767744" y="1836354"/>
            <a:chExt cx="3357027" cy="2998031"/>
          </a:xfrm>
        </p:grpSpPr>
        <p:sp>
          <p:nvSpPr>
            <p:cNvPr id="58" name="同心圆 57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流程图: 联系 58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流程图: 联系 59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/>
            <p:cNvCxnSpPr>
              <a:stCxn id="59" idx="6"/>
              <a:endCxn id="58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58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216093" y="2323725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66" name="直接连接符 65"/>
            <p:cNvCxnSpPr>
              <a:stCxn id="58" idx="4"/>
            </p:cNvCxnSpPr>
            <p:nvPr/>
          </p:nvCxnSpPr>
          <p:spPr>
            <a:xfrm>
              <a:off x="2446590" y="3250514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2085735" y="3942916"/>
              <a:ext cx="893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48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8" name="同心圆 67"/>
            <p:cNvSpPr/>
            <p:nvPr/>
          </p:nvSpPr>
          <p:spPr>
            <a:xfrm>
              <a:off x="1998720" y="3975969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942437" y="1311562"/>
            <a:ext cx="3357027" cy="2998031"/>
            <a:chOff x="767744" y="1836354"/>
            <a:chExt cx="3357027" cy="2998031"/>
          </a:xfrm>
        </p:grpSpPr>
        <p:sp>
          <p:nvSpPr>
            <p:cNvPr id="70" name="同心圆 69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流程图: 联系 70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联系 71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3" name="直接连接符 72"/>
            <p:cNvCxnSpPr>
              <a:stCxn id="71" idx="6"/>
              <a:endCxn id="70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stCxn id="70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216093" y="2323725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8" name="直接连接符 77"/>
            <p:cNvCxnSpPr>
              <a:stCxn id="70" idx="4"/>
            </p:cNvCxnSpPr>
            <p:nvPr/>
          </p:nvCxnSpPr>
          <p:spPr>
            <a:xfrm>
              <a:off x="2446590" y="3250514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/>
          </p:nvSpPr>
          <p:spPr>
            <a:xfrm>
              <a:off x="2085735" y="3942916"/>
              <a:ext cx="893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s</a:t>
              </a:r>
              <a:r>
                <a:rPr lang="en-US" altLang="zh-CN" sz="48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80" name="同心圆 79"/>
            <p:cNvSpPr/>
            <p:nvPr/>
          </p:nvSpPr>
          <p:spPr>
            <a:xfrm>
              <a:off x="1998720" y="3975969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5400000">
            <a:off x="5446513" y="3425848"/>
            <a:ext cx="976218" cy="4015629"/>
            <a:chOff x="1918241" y="818756"/>
            <a:chExt cx="976218" cy="4015629"/>
          </a:xfrm>
        </p:grpSpPr>
        <p:sp>
          <p:nvSpPr>
            <p:cNvPr id="82" name="同心圆 81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流程图: 联系 118"/>
            <p:cNvSpPr/>
            <p:nvPr/>
          </p:nvSpPr>
          <p:spPr>
            <a:xfrm>
              <a:off x="2005737" y="1045354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/>
            <p:cNvCxnSpPr/>
            <p:nvPr/>
          </p:nvCxnSpPr>
          <p:spPr>
            <a:xfrm rot="16200000" flipH="1" flipV="1">
              <a:off x="2090916" y="2038566"/>
              <a:ext cx="70987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 rot="16428399">
              <a:off x="1948927" y="788070"/>
              <a:ext cx="7696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 rot="16200000">
              <a:off x="1994731" y="2191204"/>
              <a:ext cx="8501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26" name="直接连接符 125"/>
            <p:cNvCxnSpPr>
              <a:stCxn id="82" idx="4"/>
            </p:cNvCxnSpPr>
            <p:nvPr/>
          </p:nvCxnSpPr>
          <p:spPr>
            <a:xfrm>
              <a:off x="2446590" y="3250514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7" name="文本框 126"/>
            <p:cNvSpPr txBox="1"/>
            <p:nvPr/>
          </p:nvSpPr>
          <p:spPr>
            <a:xfrm rot="16200000">
              <a:off x="2179771" y="3906209"/>
              <a:ext cx="4829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r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28" name="同心圆 127"/>
            <p:cNvSpPr/>
            <p:nvPr/>
          </p:nvSpPr>
          <p:spPr>
            <a:xfrm>
              <a:off x="1998720" y="3975969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83888" y="335953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5475" y="2465994"/>
            <a:ext cx="28827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zhé</a:t>
            </a:r>
            <a:r>
              <a:rPr lang="en-US" altLang="zh-CN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zhǐ</a:t>
            </a:r>
            <a:endParaRPr lang="zh-CN" altLang="en-US" sz="4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8787" y="3929814"/>
            <a:ext cx="9223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折    纸、           擦    桌    子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2303" y="2407513"/>
            <a:ext cx="10751363" cy="1268109"/>
            <a:chOff x="812303" y="2407513"/>
            <a:chExt cx="10751363" cy="126810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853605" y="2823704"/>
              <a:ext cx="10683669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2186" y="3234577"/>
              <a:ext cx="10701480" cy="53163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12303" y="3632810"/>
              <a:ext cx="10751079" cy="42812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50083" y="2407513"/>
              <a:ext cx="10701479" cy="3407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610350" y="2465994"/>
            <a:ext cx="41643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cā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zhuō</a:t>
            </a:r>
            <a:r>
              <a:rPr lang="en-US" altLang="zh-CN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endParaRPr lang="zh-CN" altLang="en-US" sz="6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5914" y="151683"/>
            <a:ext cx="22365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会读儿歌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80480" y="736458"/>
            <a:ext cx="31048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rào</a:t>
            </a:r>
            <a:r>
              <a:rPr lang="en-US" altLang="zh-CN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kǒu</a:t>
            </a:r>
            <a:r>
              <a:rPr lang="en-US" altLang="zh-CN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lìng</a:t>
            </a:r>
            <a:endParaRPr lang="en-US" altLang="zh-CN" dirty="0" smtClean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绕口令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dirty="0" err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en-US" altLang="zh-CN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是四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err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十是十。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十四是十四，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四十是四十。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bú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en-US" altLang="zh-CN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四十不是十四，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bú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十四不是四十。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5481" y="1437498"/>
            <a:ext cx="6385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找一找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dirty="0" smtClean="0">
                <a:latin typeface="+mn-ea"/>
              </a:rPr>
              <a:t>1.</a:t>
            </a:r>
            <a:r>
              <a:rPr lang="zh-CN" altLang="en-US" sz="2400" dirty="0" smtClean="0">
                <a:latin typeface="+mn-ea"/>
              </a:rPr>
              <a:t>你能找出哪些是翘舌音，哪些是平舌音吗？</a:t>
            </a:r>
            <a:endParaRPr lang="zh-CN" altLang="en-US" sz="24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45480" y="3864766"/>
            <a:ext cx="638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+mn-ea"/>
              </a:rPr>
              <a:t>2.</a:t>
            </a:r>
            <a:r>
              <a:rPr lang="zh-CN" altLang="en-US" sz="2400" dirty="0" smtClean="0">
                <a:latin typeface="+mn-ea"/>
              </a:rPr>
              <a:t>你能找出绕口令中的整体认读音节吗？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5766" y="2436184"/>
            <a:ext cx="5277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翘舌音有：</a:t>
            </a:r>
            <a:r>
              <a:rPr lang="en-US" altLang="zh-CN" sz="2800" dirty="0" err="1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rào</a:t>
            </a:r>
            <a:r>
              <a:rPr lang="en-US" altLang="zh-CN" sz="2800" dirty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sz="2800" dirty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endParaRPr lang="zh-CN" altLang="en-US" sz="2000" dirty="0">
              <a:solidFill>
                <a:srgbClr val="CC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8566" y="4617827"/>
            <a:ext cx="6115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2800" dirty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整体认读音节有：</a:t>
            </a:r>
            <a:r>
              <a:rPr lang="en-US" altLang="zh-CN" sz="2800" dirty="0" err="1" smtClean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r>
              <a:rPr lang="en-US" altLang="zh-CN" sz="2800" dirty="0" smtClean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sz="2800" dirty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shí</a:t>
            </a:r>
            <a:r>
              <a:rPr lang="en-US" altLang="zh-CN" sz="2800" dirty="0" smtClean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2800" dirty="0">
              <a:solidFill>
                <a:srgbClr val="CC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5766" y="3050150"/>
            <a:ext cx="4789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平</a:t>
            </a:r>
            <a:r>
              <a:rPr lang="zh-CN" altLang="en-US" sz="2800" dirty="0" smtClean="0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舌音有：</a:t>
            </a:r>
            <a:r>
              <a:rPr lang="en-US" altLang="zh-CN" sz="2800" dirty="0" err="1">
                <a:solidFill>
                  <a:srgbClr val="CC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zh-CN" altLang="en-US" sz="2000" dirty="0">
              <a:solidFill>
                <a:srgbClr val="CC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4" grpId="0"/>
      <p:bldP spid="10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0942" y="256190"/>
            <a:ext cx="1530429" cy="1466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942" y="1830286"/>
            <a:ext cx="1530429" cy="13843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942" y="3321828"/>
            <a:ext cx="1530429" cy="15867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942" y="5015763"/>
            <a:ext cx="1530429" cy="13138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963386" y="2767279"/>
            <a:ext cx="2098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拼一拼</a:t>
            </a:r>
            <a:endParaRPr lang="en-US" altLang="zh-CN" sz="4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连一连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34846" y="920619"/>
            <a:ext cx="33883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zhú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zi</a:t>
            </a:r>
            <a:endParaRPr lang="en-US" altLang="zh-CN" sz="8000" dirty="0" smtClean="0"/>
          </a:p>
          <a:p>
            <a:r>
              <a:rPr lang="en-US" altLang="zh-CN" sz="8000" dirty="0" smtClean="0"/>
              <a:t> </a:t>
            </a:r>
            <a:r>
              <a:rPr lang="en-US" altLang="zh-CN" sz="8000" dirty="0" err="1"/>
              <a:t>rì</a:t>
            </a:r>
            <a:r>
              <a:rPr lang="en-US" altLang="zh-CN" sz="8000" dirty="0"/>
              <a:t> </a:t>
            </a:r>
            <a:r>
              <a:rPr lang="en-US" altLang="zh-CN" sz="8000" dirty="0" err="1" smtClean="0"/>
              <a:t>chū</a:t>
            </a:r>
            <a:endParaRPr lang="en-US" altLang="zh-CN" sz="8000" dirty="0" smtClean="0"/>
          </a:p>
          <a:p>
            <a:r>
              <a:rPr lang="en-US" altLang="zh-CN" sz="8000" dirty="0"/>
              <a:t> </a:t>
            </a:r>
            <a:r>
              <a:rPr lang="en-US" altLang="zh-CN" sz="8000" dirty="0" err="1"/>
              <a:t>qí</a:t>
            </a:r>
            <a:r>
              <a:rPr lang="en-US" altLang="zh-CN" sz="8000" dirty="0"/>
              <a:t> </a:t>
            </a:r>
            <a:r>
              <a:rPr lang="en-US" altLang="zh-CN" sz="8000" dirty="0" err="1"/>
              <a:t>chē</a:t>
            </a:r>
            <a:r>
              <a:rPr lang="en-US" altLang="zh-CN" sz="8000" dirty="0"/>
              <a:t> </a:t>
            </a:r>
            <a:endParaRPr lang="en-US" altLang="zh-CN" sz="8000" dirty="0" smtClean="0"/>
          </a:p>
          <a:p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dúshū</a:t>
            </a:r>
            <a:r>
              <a:rPr lang="en-US" altLang="zh-CN" sz="8000" dirty="0" smtClean="0"/>
              <a:t> </a:t>
            </a:r>
            <a:endParaRPr lang="zh-CN" altLang="en-US" sz="80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609690" y="1723115"/>
            <a:ext cx="2455523" cy="94816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578867" y="2907587"/>
            <a:ext cx="2547991" cy="269182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8" idx="1"/>
          </p:cNvCxnSpPr>
          <p:nvPr/>
        </p:nvCxnSpPr>
        <p:spPr>
          <a:xfrm flipV="1">
            <a:off x="5609690" y="989653"/>
            <a:ext cx="2611252" cy="31010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1" idx="1"/>
          </p:cNvCxnSpPr>
          <p:nvPr/>
        </p:nvCxnSpPr>
        <p:spPr>
          <a:xfrm flipV="1">
            <a:off x="5609690" y="4115210"/>
            <a:ext cx="2611252" cy="117598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 rot="20741977" flipV="1">
            <a:off x="8757846" y="4437604"/>
            <a:ext cx="2564535" cy="1715555"/>
          </a:xfrm>
          <a:prstGeom prst="cloudCallout">
            <a:avLst>
              <a:gd name="adj1" fmla="val -58955"/>
              <a:gd name="adj2" fmla="val 66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581" y="873618"/>
            <a:ext cx="99193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到今天为止，我们认识了声母家族所有的成员，以及他们与不同单韵母的拼读</a:t>
            </a: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。请你把他们带回家，背一背、默一默，看看你们都</a:t>
            </a: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还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记得吗？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21032048">
            <a:off x="8927089" y="4862015"/>
            <a:ext cx="2600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z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h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ch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sh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r</a:t>
            </a:r>
            <a:endParaRPr lang="en-US" altLang="zh-CN" sz="4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43500" y="3180402"/>
            <a:ext cx="6874329" cy="817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妈妈</a:t>
            </a:r>
            <a:r>
              <a:rPr lang="zh-CN" altLang="en-US" sz="8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织</a:t>
            </a: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毛衣</a:t>
            </a:r>
            <a:endParaRPr lang="en-US" altLang="zh-CN" sz="8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668" l="0" r="100000">
                        <a14:foregroundMark x1="11197" y1="4319" x2="3861" y2="13621"/>
                        <a14:foregroundMark x1="5792" y1="18605" x2="5405" y2="47841"/>
                        <a14:foregroundMark x1="11197" y1="9635" x2="6564" y2="15282"/>
                        <a14:foregroundMark x1="6178" y1="26246" x2="3475" y2="36877"/>
                        <a14:foregroundMark x1="4633" y1="42857" x2="8880" y2="54817"/>
                        <a14:foregroundMark x1="5405" y1="46512" x2="7722" y2="95017"/>
                        <a14:foregroundMark x1="5405" y1="64452" x2="3089" y2="75748"/>
                        <a14:foregroundMark x1="10425" y1="88372" x2="22008" y2="95681"/>
                        <a14:foregroundMark x1="26255" y1="91694" x2="38996" y2="97342"/>
                        <a14:foregroundMark x1="79537" y1="92691" x2="47490" y2="96346"/>
                        <a14:foregroundMark x1="96139" y1="81728" x2="78378" y2="94020"/>
                        <a14:foregroundMark x1="94595" y1="83389" x2="90347" y2="96013"/>
                        <a14:foregroundMark x1="92278" y1="5980" x2="95753" y2="81395"/>
                        <a14:foregroundMark x1="12355" y1="2658" x2="23166" y2="5648"/>
                        <a14:foregroundMark x1="27027" y1="4319" x2="94981" y2="4983"/>
                        <a14:foregroundMark x1="86486" y1="6977" x2="84556" y2="664"/>
                        <a14:foregroundMark x1="94595" y1="7973" x2="96911" y2="13953"/>
                        <a14:foregroundMark x1="91506" y1="10963" x2="89189" y2="12625"/>
                        <a14:foregroundMark x1="47490" y1="31561" x2="47104" y2="80066"/>
                        <a14:foregroundMark x1="49421" y1="61130" x2="65251" y2="59468"/>
                        <a14:foregroundMark x1="18147" y1="58140" x2="38996" y2="57807"/>
                        <a14:foregroundMark x1="38224" y1="57807" x2="17375" y2="79734"/>
                        <a14:foregroundMark x1="20077" y1="80066" x2="38224" y2="794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2639" y="1596531"/>
            <a:ext cx="3187797" cy="370473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85685" y="3640750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85685" y="2403891"/>
            <a:ext cx="3233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zh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部分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左边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z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右边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h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2875" y="1001134"/>
            <a:ext cx="9709125" cy="4695023"/>
            <a:chOff x="2482875" y="1001134"/>
            <a:chExt cx="9709125" cy="4695023"/>
          </a:xfrm>
        </p:grpSpPr>
        <p:grpSp>
          <p:nvGrpSpPr>
            <p:cNvPr id="31" name="组合 30"/>
            <p:cNvGrpSpPr/>
            <p:nvPr/>
          </p:nvGrpSpPr>
          <p:grpSpPr>
            <a:xfrm>
              <a:off x="2482875" y="1001134"/>
              <a:ext cx="9709125" cy="3996619"/>
              <a:chOff x="994139" y="-121184"/>
              <a:chExt cx="9709125" cy="3996619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845129" y="-121184"/>
                <a:ext cx="7004956" cy="2510924"/>
                <a:chOff x="1845129" y="-148724"/>
                <a:chExt cx="7004956" cy="2510924"/>
              </a:xfrm>
            </p:grpSpPr>
            <p:sp>
              <p:nvSpPr>
                <p:cNvPr id="2" name="文本框 1"/>
                <p:cNvSpPr txBox="1"/>
                <p:nvPr/>
              </p:nvSpPr>
              <p:spPr>
                <a:xfrm>
                  <a:off x="1845129" y="-148724"/>
                  <a:ext cx="7004956" cy="19011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4800" dirty="0" smtClean="0">
                      <a:solidFill>
                        <a:srgbClr val="0070C0"/>
                      </a:solidFill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 </a:t>
                  </a:r>
                  <a:r>
                    <a:rPr lang="en-US" altLang="zh-CN" sz="8800" dirty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a</a:t>
                  </a:r>
                  <a:r>
                    <a:rPr lang="en-US" altLang="zh-CN" sz="4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 </a:t>
                  </a:r>
                  <a:r>
                    <a:rPr lang="en-US" altLang="zh-CN" sz="8800" dirty="0" err="1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zha</a:t>
                  </a:r>
                  <a:r>
                    <a:rPr lang="en-US" altLang="zh-CN" sz="4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</a:t>
                  </a:r>
                  <a:endParaRPr lang="zh-CN" altLang="en-US" sz="4800" dirty="0">
                    <a:latin typeface="GB Pinyinok-B" panose="02010601030101010101" pitchFamily="2" charset="-122"/>
                    <a:ea typeface="GB Pinyinok-B" panose="02010601030101010101" pitchFamily="2" charset="-122"/>
                  </a:endParaRPr>
                </a:p>
              </p:txBody>
            </p:sp>
            <p:sp>
              <p:nvSpPr>
                <p:cNvPr id="13" name="右箭头 12"/>
                <p:cNvSpPr/>
                <p:nvPr/>
              </p:nvSpPr>
              <p:spPr>
                <a:xfrm rot="19658188">
                  <a:off x="2458730" y="1545628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右箭头 14"/>
                <p:cNvSpPr/>
                <p:nvPr/>
              </p:nvSpPr>
              <p:spPr>
                <a:xfrm>
                  <a:off x="4648200" y="1072346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右箭头 17"/>
                <p:cNvSpPr/>
                <p:nvPr/>
              </p:nvSpPr>
              <p:spPr>
                <a:xfrm>
                  <a:off x="4648200" y="210312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994139" y="912445"/>
                <a:ext cx="9709125" cy="2962990"/>
                <a:chOff x="994139" y="935951"/>
                <a:chExt cx="9709125" cy="2962990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994139" y="935951"/>
                  <a:ext cx="9168351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8800" dirty="0" err="1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zh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e      </a:t>
                  </a:r>
                  <a:r>
                    <a:rPr lang="en-US" altLang="zh-CN" sz="8800" dirty="0" err="1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zhe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</a:t>
                  </a:r>
                  <a:endParaRPr lang="zh-CN" altLang="en-US" sz="8800" dirty="0">
                    <a:latin typeface="GB Pinyinok-B" panose="02010601030101010101" pitchFamily="2" charset="-122"/>
                    <a:ea typeface="GB Pinyinok-B" panose="02010601030101010101" pitchFamily="2" charset="-122"/>
                  </a:endParaRPr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1845129" y="1997780"/>
                  <a:ext cx="8858135" cy="1901161"/>
                  <a:chOff x="1822269" y="172611"/>
                  <a:chExt cx="8858135" cy="1901161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822269" y="172611"/>
                    <a:ext cx="8858135" cy="190116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4800" dirty="0" smtClean="0">
                        <a:solidFill>
                          <a:srgbClr val="0070C0"/>
                        </a:solidFill>
                        <a:latin typeface="GB Pinyinok-B" panose="02010601030101010101" pitchFamily="2" charset="-122"/>
                        <a:ea typeface="GB Pinyinok-B" panose="02010601030101010101" pitchFamily="2" charset="-122"/>
                      </a:rPr>
                      <a:t>           </a:t>
                    </a:r>
                    <a:r>
                      <a:rPr lang="en-US" altLang="zh-CN" sz="8800" dirty="0">
                        <a:latin typeface="GB Pinyinok-B" panose="02010601030101010101" pitchFamily="2" charset="-122"/>
                        <a:ea typeface="GB Pinyinok-B" panose="02010601030101010101" pitchFamily="2" charset="-122"/>
                      </a:rPr>
                      <a:t>u</a:t>
                    </a:r>
                    <a:r>
                      <a:rPr lang="en-US" altLang="zh-CN" sz="8800" dirty="0" smtClean="0">
                        <a:latin typeface="GB Pinyinok-B" panose="02010601030101010101" pitchFamily="2" charset="-122"/>
                        <a:ea typeface="GB Pinyinok-B" panose="02010601030101010101" pitchFamily="2" charset="-122"/>
                      </a:rPr>
                      <a:t>      </a:t>
                    </a:r>
                    <a:r>
                      <a:rPr lang="en-US" altLang="zh-CN" sz="8800" dirty="0" err="1" smtClean="0">
                        <a:latin typeface="GB Pinyinok-B" panose="02010601030101010101" pitchFamily="2" charset="-122"/>
                        <a:ea typeface="GB Pinyinok-B" panose="02010601030101010101" pitchFamily="2" charset="-122"/>
                      </a:rPr>
                      <a:t>zhu</a:t>
                    </a:r>
                    <a:r>
                      <a:rPr lang="en-US" altLang="zh-CN" sz="8800" dirty="0" smtClean="0">
                        <a:latin typeface="GB Pinyinok-B" panose="02010601030101010101" pitchFamily="2" charset="-122"/>
                        <a:ea typeface="GB Pinyinok-B" panose="02010601030101010101" pitchFamily="2" charset="-122"/>
                      </a:rPr>
                      <a:t>          </a:t>
                    </a:r>
                    <a:endParaRPr lang="zh-CN" altLang="en-US" sz="8800" dirty="0">
                      <a:latin typeface="GB Pinyinok-B" panose="02010601030101010101" pitchFamily="2" charset="-122"/>
                      <a:ea typeface="GB Pinyinok-B" panose="02010601030101010101" pitchFamily="2" charset="-122"/>
                    </a:endParaRPr>
                  </a:p>
                </p:txBody>
              </p:sp>
              <p:sp>
                <p:nvSpPr>
                  <p:cNvPr id="21" name="右箭头 20"/>
                  <p:cNvSpPr/>
                  <p:nvPr/>
                </p:nvSpPr>
                <p:spPr>
                  <a:xfrm rot="1697988">
                    <a:off x="2429141" y="806798"/>
                    <a:ext cx="1112520" cy="259080"/>
                  </a:xfrm>
                  <a:prstGeom prst="rightArrow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右箭头 21"/>
                  <p:cNvSpPr/>
                  <p:nvPr/>
                </p:nvSpPr>
                <p:spPr>
                  <a:xfrm>
                    <a:off x="4632960" y="1234440"/>
                    <a:ext cx="1112520" cy="259080"/>
                  </a:xfrm>
                  <a:prstGeom prst="rightArrow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右箭头 27"/>
                  <p:cNvSpPr/>
                  <p:nvPr/>
                </p:nvSpPr>
                <p:spPr>
                  <a:xfrm>
                    <a:off x="2514600" y="274320"/>
                    <a:ext cx="1112520" cy="259080"/>
                  </a:xfrm>
                  <a:prstGeom prst="rightArrow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3" name="文本框 2"/>
            <p:cNvSpPr txBox="1"/>
            <p:nvPr/>
          </p:nvSpPr>
          <p:spPr>
            <a:xfrm>
              <a:off x="5316459" y="5172937"/>
              <a:ext cx="27534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不要忘了四声调</a:t>
              </a:r>
              <a:endParaRPr lang="zh-CN" altLang="en-US" sz="2800" b="1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43500" y="3180402"/>
            <a:ext cx="6874329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弟弟</a:t>
            </a:r>
            <a:r>
              <a:rPr lang="zh-CN" altLang="en-US" sz="8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吃</a:t>
            </a: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苹果</a:t>
            </a:r>
            <a:endParaRPr lang="en-US" altLang="zh-CN" sz="8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633" y="1529838"/>
            <a:ext cx="3248176" cy="377694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85685" y="3640750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14307" y="2403891"/>
            <a:ext cx="1535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ch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部分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左边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右边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h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48651" y="1004355"/>
            <a:ext cx="10028153" cy="3931094"/>
            <a:chOff x="659915" y="-117963"/>
            <a:chExt cx="10028153" cy="3931094"/>
          </a:xfrm>
        </p:grpSpPr>
        <p:grpSp>
          <p:nvGrpSpPr>
            <p:cNvPr id="14" name="组合 13"/>
            <p:cNvGrpSpPr/>
            <p:nvPr/>
          </p:nvGrpSpPr>
          <p:grpSpPr>
            <a:xfrm>
              <a:off x="1829933" y="-117963"/>
              <a:ext cx="7004956" cy="2507703"/>
              <a:chOff x="1829933" y="-145503"/>
              <a:chExt cx="7004956" cy="250770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829933" y="-145503"/>
                <a:ext cx="7004956" cy="190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    </a:t>
                </a:r>
                <a:r>
                  <a:rPr lang="en-US" altLang="zh-CN" sz="8800" dirty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a</a:t>
                </a:r>
                <a:r>
                  <a:rPr lang="en-US" altLang="zh-CN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     </a:t>
                </a:r>
                <a:r>
                  <a:rPr lang="en-US" altLang="zh-CN" sz="8800" dirty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c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ha</a:t>
                </a:r>
                <a:r>
                  <a:rPr lang="en-US" altLang="zh-CN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</a:t>
                </a:r>
                <a:endParaRPr lang="zh-CN" altLang="en-US" sz="4800" dirty="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sp>
            <p:nvSpPr>
              <p:cNvPr id="13" name="右箭头 12"/>
              <p:cNvSpPr/>
              <p:nvPr/>
            </p:nvSpPr>
            <p:spPr>
              <a:xfrm rot="19658188">
                <a:off x="2458730" y="1545628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右箭头 14"/>
              <p:cNvSpPr/>
              <p:nvPr/>
            </p:nvSpPr>
            <p:spPr>
              <a:xfrm>
                <a:off x="4648200" y="1072346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右箭头 17"/>
              <p:cNvSpPr/>
              <p:nvPr/>
            </p:nvSpPr>
            <p:spPr>
              <a:xfrm>
                <a:off x="4648200" y="2103120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59915" y="865059"/>
              <a:ext cx="10028153" cy="2948072"/>
              <a:chOff x="659915" y="888565"/>
              <a:chExt cx="10028153" cy="294807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59915" y="888565"/>
                <a:ext cx="9533162" cy="190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800" dirty="0" err="1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c</a:t>
                </a:r>
                <a:r>
                  <a:rPr lang="en-US" altLang="zh-CN" sz="8800" dirty="0" err="1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h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  e      </a:t>
                </a:r>
                <a:r>
                  <a:rPr lang="en-US" altLang="zh-CN" sz="8800" dirty="0" err="1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c</a:t>
                </a:r>
                <a:r>
                  <a:rPr lang="en-US" altLang="zh-CN" sz="8800" dirty="0" err="1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he</a:t>
                </a:r>
                <a:r>
                  <a:rPr lang="en-US" altLang="zh-CN" sz="8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</a:t>
                </a:r>
                <a:endParaRPr lang="zh-CN" altLang="en-US" sz="8800" dirty="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829933" y="1935476"/>
                <a:ext cx="8858135" cy="1901161"/>
                <a:chOff x="1807073" y="110307"/>
                <a:chExt cx="8858135" cy="1901161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1807073" y="110307"/>
                  <a:ext cx="8858135" cy="19011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4800" dirty="0" smtClean="0">
                      <a:solidFill>
                        <a:srgbClr val="0070C0"/>
                      </a:solidFill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 </a:t>
                  </a:r>
                  <a:r>
                    <a:rPr lang="en-US" altLang="zh-CN" sz="8800" dirty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u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</a:t>
                  </a:r>
                  <a:r>
                    <a:rPr lang="en-US" altLang="zh-CN" sz="8800" dirty="0" err="1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c</a:t>
                  </a:r>
                  <a:r>
                    <a:rPr lang="en-US" altLang="zh-CN" sz="8800" dirty="0" err="1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hu</a:t>
                  </a:r>
                  <a:r>
                    <a:rPr lang="en-US" altLang="zh-CN" sz="8800" dirty="0" smtClean="0"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</a:t>
                  </a:r>
                  <a:endParaRPr lang="zh-CN" altLang="en-US" sz="8800" dirty="0">
                    <a:latin typeface="GB Pinyinok-B" panose="02010601030101010101" pitchFamily="2" charset="-122"/>
                    <a:ea typeface="GB Pinyinok-B" panose="02010601030101010101" pitchFamily="2" charset="-122"/>
                  </a:endParaRPr>
                </a:p>
              </p:txBody>
            </p:sp>
            <p:sp>
              <p:nvSpPr>
                <p:cNvPr id="21" name="右箭头 20"/>
                <p:cNvSpPr/>
                <p:nvPr/>
              </p:nvSpPr>
              <p:spPr>
                <a:xfrm rot="1697988">
                  <a:off x="2429141" y="806798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右箭头 21"/>
                <p:cNvSpPr/>
                <p:nvPr/>
              </p:nvSpPr>
              <p:spPr>
                <a:xfrm>
                  <a:off x="4632960" y="123444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右箭头 27"/>
                <p:cNvSpPr/>
                <p:nvPr/>
              </p:nvSpPr>
              <p:spPr>
                <a:xfrm>
                  <a:off x="2514600" y="27432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3" name="文本框 22"/>
          <p:cNvSpPr txBox="1"/>
          <p:nvPr/>
        </p:nvSpPr>
        <p:spPr>
          <a:xfrm>
            <a:off x="5316459" y="5172937"/>
            <a:ext cx="275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不要忘了四声调</a:t>
            </a:r>
            <a:endParaRPr lang="zh-CN" altLang="en-US" sz="28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43500" y="3180402"/>
            <a:ext cx="6874329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老</a:t>
            </a:r>
            <a:r>
              <a:rPr lang="zh-CN" altLang="en-US" sz="8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师</a:t>
            </a: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在看书</a:t>
            </a:r>
            <a:endParaRPr lang="en-US" altLang="zh-CN" sz="8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61" y="1503856"/>
            <a:ext cx="3306353" cy="36886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1587</Words>
  <Application>WPS 演示</Application>
  <PresentationFormat>自定义</PresentationFormat>
  <Paragraphs>329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GB Pinyinok-B</vt:lpstr>
      <vt:lpstr>Calibri</vt:lpstr>
      <vt:lpstr>Arial Unicode MS</vt:lpstr>
      <vt:lpstr>Calibri Light</vt:lpstr>
      <vt:lpstr>华文细黑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2018-07-06T01:10:52Z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