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9"/>
  </p:notesMasterIdLst>
  <p:handoutMasterIdLst>
    <p:handoutMasterId r:id="rId60"/>
  </p:handoutMasterIdLst>
  <p:sldIdLst>
    <p:sldId id="439" r:id="rId2"/>
    <p:sldId id="440" r:id="rId3"/>
    <p:sldId id="256" r:id="rId4"/>
    <p:sldId id="438" r:id="rId5"/>
    <p:sldId id="277" r:id="rId6"/>
    <p:sldId id="309" r:id="rId7"/>
    <p:sldId id="388" r:id="rId8"/>
    <p:sldId id="389" r:id="rId9"/>
    <p:sldId id="390" r:id="rId10"/>
    <p:sldId id="391" r:id="rId11"/>
    <p:sldId id="266" r:id="rId12"/>
    <p:sldId id="285" r:id="rId13"/>
    <p:sldId id="317" r:id="rId14"/>
    <p:sldId id="279" r:id="rId15"/>
    <p:sldId id="280" r:id="rId16"/>
    <p:sldId id="394" r:id="rId17"/>
    <p:sldId id="259" r:id="rId18"/>
    <p:sldId id="395" r:id="rId19"/>
    <p:sldId id="392" r:id="rId20"/>
    <p:sldId id="393" r:id="rId21"/>
    <p:sldId id="396" r:id="rId22"/>
    <p:sldId id="397" r:id="rId23"/>
    <p:sldId id="316" r:id="rId24"/>
    <p:sldId id="319" r:id="rId25"/>
    <p:sldId id="313" r:id="rId26"/>
    <p:sldId id="320" r:id="rId27"/>
    <p:sldId id="321" r:id="rId28"/>
    <p:sldId id="398" r:id="rId29"/>
    <p:sldId id="399" r:id="rId30"/>
    <p:sldId id="322" r:id="rId31"/>
    <p:sldId id="329" r:id="rId32"/>
    <p:sldId id="323" r:id="rId33"/>
    <p:sldId id="324" r:id="rId34"/>
    <p:sldId id="344" r:id="rId35"/>
    <p:sldId id="327" r:id="rId36"/>
    <p:sldId id="328" r:id="rId37"/>
    <p:sldId id="330" r:id="rId38"/>
    <p:sldId id="331" r:id="rId39"/>
    <p:sldId id="332" r:id="rId40"/>
    <p:sldId id="333" r:id="rId41"/>
    <p:sldId id="340" r:id="rId42"/>
    <p:sldId id="341" r:id="rId43"/>
    <p:sldId id="261" r:id="rId44"/>
    <p:sldId id="375" r:id="rId45"/>
    <p:sldId id="335" r:id="rId46"/>
    <p:sldId id="336" r:id="rId47"/>
    <p:sldId id="442" r:id="rId48"/>
    <p:sldId id="342" r:id="rId49"/>
    <p:sldId id="443" r:id="rId50"/>
    <p:sldId id="337" r:id="rId51"/>
    <p:sldId id="444" r:id="rId52"/>
    <p:sldId id="338" r:id="rId53"/>
    <p:sldId id="445" r:id="rId54"/>
    <p:sldId id="339" r:id="rId55"/>
    <p:sldId id="268" r:id="rId56"/>
    <p:sldId id="497" r:id="rId57"/>
    <p:sldId id="269" r:id="rId58"/>
  </p:sldIdLst>
  <p:sldSz cx="12192000" cy="6858000"/>
  <p:notesSz cx="9144000" cy="6858000"/>
  <p:embeddedFontLst>
    <p:embeddedFont>
      <p:font typeface="楷体" pitchFamily="49" charset="-122"/>
      <p:regular r:id="rId61"/>
    </p:embeddedFont>
    <p:embeddedFont>
      <p:font typeface="微软雅黑" pitchFamily="34" charset="-122"/>
      <p:regular r:id="rId62"/>
      <p:bold r:id="rId63"/>
    </p:embeddedFont>
    <p:embeddedFont>
      <p:font typeface="黑体" pitchFamily="49" charset="-122"/>
      <p:regular r:id="rId64"/>
    </p:embeddedFont>
    <p:embeddedFont>
      <p:font typeface="GB Pinyinok-D" charset="-122"/>
      <p:regular r:id="rId65"/>
    </p:embeddedFont>
    <p:embeddedFont>
      <p:font typeface="华文楷体" pitchFamily="2" charset="-122"/>
      <p:regular r:id="rId66"/>
    </p:embeddedFont>
    <p:embeddedFont>
      <p:font typeface="汉语拼音" charset="-122"/>
      <p:regular r:id="rId67"/>
    </p:embeddedFont>
    <p:embeddedFont>
      <p:font typeface="Calibri" pitchFamily="34" charset="0"/>
      <p:regular r:id="rId68"/>
      <p:bold r:id="rId69"/>
      <p:italic r:id="rId70"/>
      <p:boldItalic r:id="rId71"/>
    </p:embeddedFont>
  </p:embeddedFont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927"/>
    <a:srgbClr val="F3F9FA"/>
    <a:srgbClr val="090404"/>
    <a:srgbClr val="4E3EAE"/>
    <a:srgbClr val="97553B"/>
    <a:srgbClr val="F2DFD9"/>
    <a:srgbClr val="EBD1C8"/>
    <a:srgbClr val="F1E0DA"/>
    <a:srgbClr val="884C34"/>
    <a:srgbClr val="9A583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61" d="100"/>
          <a:sy n="61" d="100"/>
        </p:scale>
        <p:origin x="-796" y="-56"/>
      </p:cViewPr>
      <p:guideLst>
        <p:guide orient="horz" pos="2402"/>
        <p:guide pos="40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font" Target="fonts/font3.fntdata"/><Relationship Id="rId68" Type="http://schemas.openxmlformats.org/officeDocument/2006/relationships/font" Target="fonts/font8.fntdata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6.fntdata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handoutMaster" Target="handoutMasters/handoutMaster1.xml"/><Relationship Id="rId65" Type="http://schemas.openxmlformats.org/officeDocument/2006/relationships/font" Target="fonts/font5.fntdata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4.fntdata"/><Relationship Id="rId69" Type="http://schemas.openxmlformats.org/officeDocument/2006/relationships/font" Target="fonts/font9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commentAuthors" Target="comment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67" Type="http://schemas.openxmlformats.org/officeDocument/2006/relationships/font" Target="fonts/font7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2.fntdata"/><Relationship Id="rId70" Type="http://schemas.openxmlformats.org/officeDocument/2006/relationships/font" Target="fonts/font10.fntdata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6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600"/>
            </a:lvl1pPr>
          </a:lstStyle>
          <a:p>
            <a:fld id="{0F9B84EA-7D68-4D60-9CB1-D50884785D1C}" type="datetimeFigureOut">
              <a:rPr lang="zh-CN" altLang="en-US" smtClean="0"/>
              <a:pPr/>
              <a:t>2022/5/3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6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6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fontAlgn="base"/>
              <a:t>2022/5/3</a:t>
            </a:fld>
            <a:endParaRPr lang="zh-CN" altLang="en-US" strike="noStrike" noProof="1"/>
          </a:p>
        </p:txBody>
      </p:sp>
      <p:sp>
        <p:nvSpPr>
          <p:cNvPr id="1229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293" name="备注占位符 4"/>
          <p:cNvSpPr>
            <a:spLocks noGrp="1"/>
          </p:cNvSpPr>
          <p:nvPr>
            <p:ph type="body" sz="quarter"/>
          </p:nvPr>
        </p:nvSpPr>
        <p:spPr>
          <a:xfrm>
            <a:off x="914400" y="3300413"/>
            <a:ext cx="7315200" cy="27003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0"/>
            <a:r>
              <a:rPr lang="zh-CN" altLang="en-US"/>
              <a:t>第二级</a:t>
            </a:r>
          </a:p>
          <a:p>
            <a:pPr lvl="2" indent="0"/>
            <a:r>
              <a:rPr lang="zh-CN" altLang="en-US"/>
              <a:t>第三级</a:t>
            </a:r>
          </a:p>
          <a:p>
            <a:pPr lvl="3" indent="0"/>
            <a:r>
              <a:rPr lang="zh-CN" altLang="en-US"/>
              <a:t>第四级</a:t>
            </a:r>
          </a:p>
          <a:p>
            <a:pPr lvl="4" indent="0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阿萨德刚"/>
          <p:cNvPicPr>
            <a:picLocks noChangeAspect="1"/>
          </p:cNvPicPr>
          <p:nvPr userDrawn="1"/>
        </p:nvPicPr>
        <p:blipFill>
          <a:blip r:embed="rId2"/>
          <a:srcRect t="4378" b="4378"/>
          <a:stretch>
            <a:fillRect/>
          </a:stretch>
        </p:blipFill>
        <p:spPr>
          <a:xfrm flipH="1">
            <a:off x="8890" y="-66040"/>
            <a:ext cx="12299950" cy="6918960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-80962" y="1298575"/>
            <a:ext cx="7185025" cy="35560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10" name="矩形 9"/>
          <p:cNvSpPr/>
          <p:nvPr userDrawn="1"/>
        </p:nvSpPr>
        <p:spPr>
          <a:xfrm>
            <a:off x="-95250" y="1298575"/>
            <a:ext cx="2068513" cy="422275"/>
          </a:xfrm>
          <a:prstGeom prst="rect">
            <a:avLst/>
          </a:prstGeom>
          <a:solidFill>
            <a:srgbClr val="C17B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5704520" y="1296353"/>
            <a:ext cx="900748" cy="2370772"/>
            <a:chOff x="9256" y="1448"/>
            <a:chExt cx="1417" cy="3733"/>
          </a:xfrm>
          <a:solidFill>
            <a:srgbClr val="C11726"/>
          </a:solidFill>
        </p:grpSpPr>
        <p:sp>
          <p:nvSpPr>
            <p:cNvPr id="12" name="矩形 11"/>
            <p:cNvSpPr/>
            <p:nvPr userDrawn="1"/>
          </p:nvSpPr>
          <p:spPr>
            <a:xfrm>
              <a:off x="9256" y="1448"/>
              <a:ext cx="1417" cy="3733"/>
            </a:xfrm>
            <a:prstGeom prst="rect">
              <a:avLst/>
            </a:prstGeom>
            <a:solidFill>
              <a:srgbClr val="C17B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13" name="文本框 12"/>
            <p:cNvSpPr txBox="1"/>
            <p:nvPr userDrawn="1"/>
          </p:nvSpPr>
          <p:spPr>
            <a:xfrm>
              <a:off x="9476" y="1509"/>
              <a:ext cx="965" cy="3314"/>
            </a:xfrm>
            <a:prstGeom prst="rect">
              <a:avLst/>
            </a:prstGeom>
            <a:noFill/>
            <a:ln w="9525">
              <a:noFill/>
            </a:ln>
            <a:extLst>
              <a:ext uri="{909E8E84-426E-40DD-AFC4-6F175D3DCCD1}">
                <a14:hiddenFill xmlns:a14="http://schemas.microsoft.com/office/drawing/2010/main" xmlns="">
                  <a:grpFill/>
                </a14:hiddenFill>
              </a:ext>
            </a:extLst>
          </p:spPr>
          <p:txBody>
            <a:bodyPr vert="eaVert" wrap="square" anchor="t">
              <a:spAutoFit/>
            </a:bodyPr>
            <a:lstStyle/>
            <a:p>
              <a:pPr lvl="0" fontAlgn="base"/>
              <a:r>
                <a:rPr lang="zh-CN" altLang="en-US" sz="2800" strike="noStrike" noProof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六年级 </a:t>
              </a:r>
              <a:r>
                <a:rPr lang="en-US" altLang="zh-CN" sz="2800" strike="noStrike" noProof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· </a:t>
              </a:r>
              <a:r>
                <a:rPr lang="zh-CN" altLang="en-US" sz="2800" strike="noStrike" noProof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下</a:t>
              </a:r>
              <a:endParaRPr lang="zh-CN" altLang="en-US" sz="2800" strike="noStrike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22" name="图片 21" descr="阿萨德刚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15600" y="334645"/>
            <a:ext cx="1197610" cy="4425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6688" y="146050"/>
            <a:ext cx="11858625" cy="6565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2" name="图片 1" descr="图片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23575" y="207963"/>
            <a:ext cx="1079500" cy="382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图片 2" descr="6608733_155213962000_2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 rot="1260000">
            <a:off x="10796588" y="5338763"/>
            <a:ext cx="1352550" cy="14335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lum bright="-6000" contrast="6000"/>
          </a:blip>
          <a:stretch>
            <a:fillRect/>
          </a:stretch>
        </p:blipFill>
        <p:spPr>
          <a:xfrm>
            <a:off x="-122555" y="-68580"/>
            <a:ext cx="12437110" cy="6995160"/>
          </a:xfrm>
          <a:prstGeom prst="rect">
            <a:avLst/>
          </a:prstGeom>
        </p:spPr>
      </p:pic>
      <p:sp>
        <p:nvSpPr>
          <p:cNvPr id="10" name="圆角矩形 9"/>
          <p:cNvSpPr/>
          <p:nvPr userDrawn="1"/>
        </p:nvSpPr>
        <p:spPr>
          <a:xfrm>
            <a:off x="485775" y="454025"/>
            <a:ext cx="11187113" cy="6038850"/>
          </a:xfrm>
          <a:prstGeom prst="roundRect">
            <a:avLst>
              <a:gd name="adj" fmla="val 7367"/>
            </a:avLst>
          </a:prstGeom>
          <a:solidFill>
            <a:schemeClr val="bg1">
              <a:alpha val="93000"/>
            </a:schemeClr>
          </a:solidFill>
          <a:ln w="28575">
            <a:solidFill>
              <a:srgbClr val="D19D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auto"/>
            <a:endParaRPr lang="zh-CN" altLang="en-US">
              <a:sym typeface="+mn-ea"/>
            </a:endParaRPr>
          </a:p>
        </p:txBody>
      </p:sp>
      <p:cxnSp>
        <p:nvCxnSpPr>
          <p:cNvPr id="15" name="直接连接符 14"/>
          <p:cNvCxnSpPr/>
          <p:nvPr userDrawn="1"/>
        </p:nvCxnSpPr>
        <p:spPr>
          <a:xfrm>
            <a:off x="979805" y="908050"/>
            <a:ext cx="0" cy="551815"/>
          </a:xfrm>
          <a:prstGeom prst="line">
            <a:avLst/>
          </a:prstGeom>
          <a:ln w="57150">
            <a:solidFill>
              <a:srgbClr val="9755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 descr="阿萨德刚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09200" y="681355"/>
            <a:ext cx="1197610" cy="442595"/>
          </a:xfrm>
          <a:prstGeom prst="rect">
            <a:avLst/>
          </a:prstGeom>
        </p:spPr>
      </p:pic>
      <p:pic>
        <p:nvPicPr>
          <p:cNvPr id="3078" name="图片 8" descr="5928f1d221ec8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3380984" y="743268"/>
            <a:ext cx="723339" cy="752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lum bright="-6000" contrast="6000"/>
          </a:blip>
          <a:stretch>
            <a:fillRect/>
          </a:stretch>
        </p:blipFill>
        <p:spPr>
          <a:xfrm>
            <a:off x="-122555" y="-68580"/>
            <a:ext cx="12437110" cy="6995160"/>
          </a:xfrm>
          <a:prstGeom prst="rect">
            <a:avLst/>
          </a:prstGeom>
        </p:spPr>
      </p:pic>
      <p:sp>
        <p:nvSpPr>
          <p:cNvPr id="10" name="圆角矩形 9"/>
          <p:cNvSpPr/>
          <p:nvPr userDrawn="1"/>
        </p:nvSpPr>
        <p:spPr>
          <a:xfrm>
            <a:off x="485775" y="454025"/>
            <a:ext cx="11187113" cy="6038850"/>
          </a:xfrm>
          <a:prstGeom prst="roundRect">
            <a:avLst>
              <a:gd name="adj" fmla="val 7367"/>
            </a:avLst>
          </a:prstGeom>
          <a:solidFill>
            <a:schemeClr val="bg1">
              <a:alpha val="93000"/>
            </a:schemeClr>
          </a:solidFill>
          <a:ln w="28575">
            <a:solidFill>
              <a:srgbClr val="D19D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auto"/>
            <a:endParaRPr lang="zh-CN" altLang="en-US">
              <a:sym typeface="+mn-ea"/>
            </a:endParaRPr>
          </a:p>
        </p:txBody>
      </p:sp>
      <p:pic>
        <p:nvPicPr>
          <p:cNvPr id="22" name="图片 21" descr="阿萨德刚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09200" y="681355"/>
            <a:ext cx="1197610" cy="4425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人物"/>
          <p:cNvPicPr>
            <a:picLocks noChangeAspect="1"/>
          </p:cNvPicPr>
          <p:nvPr userDrawn="1"/>
        </p:nvPicPr>
        <p:blipFill>
          <a:blip r:embed="rId2">
            <a:lum contrast="24000"/>
          </a:blip>
          <a:srcRect t="6013" b="15987"/>
          <a:stretch>
            <a:fillRect/>
          </a:stretch>
        </p:blipFill>
        <p:spPr>
          <a:xfrm>
            <a:off x="-18415" y="-76835"/>
            <a:ext cx="12226925" cy="7091680"/>
          </a:xfrm>
          <a:prstGeom prst="rect">
            <a:avLst/>
          </a:prstGeom>
        </p:spPr>
      </p:pic>
      <p:sp>
        <p:nvSpPr>
          <p:cNvPr id="10" name="圆角矩形 9"/>
          <p:cNvSpPr/>
          <p:nvPr userDrawn="1"/>
        </p:nvSpPr>
        <p:spPr>
          <a:xfrm>
            <a:off x="485775" y="454025"/>
            <a:ext cx="11187113" cy="6038850"/>
          </a:xfrm>
          <a:prstGeom prst="roundRect">
            <a:avLst>
              <a:gd name="adj" fmla="val 7367"/>
            </a:avLst>
          </a:prstGeom>
          <a:solidFill>
            <a:schemeClr val="bg1">
              <a:alpha val="93000"/>
            </a:schemeClr>
          </a:solidFill>
          <a:ln w="28575">
            <a:solidFill>
              <a:srgbClr val="D19D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auto"/>
            <a:endParaRPr lang="zh-CN" altLang="en-US">
              <a:sym typeface="+mn-ea"/>
            </a:endParaRPr>
          </a:p>
        </p:txBody>
      </p:sp>
      <p:pic>
        <p:nvPicPr>
          <p:cNvPr id="22" name="图片 21" descr="阿萨德刚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09200" y="681355"/>
            <a:ext cx="1197610" cy="442595"/>
          </a:xfrm>
          <a:prstGeom prst="rect">
            <a:avLst/>
          </a:prstGeom>
        </p:spPr>
      </p:pic>
      <p:pic>
        <p:nvPicPr>
          <p:cNvPr id="3078" name="图片 8" descr="5928f1d221ec8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3380984" y="743268"/>
            <a:ext cx="723339" cy="7524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2" name="直接连接符 1"/>
          <p:cNvCxnSpPr/>
          <p:nvPr userDrawn="1"/>
        </p:nvCxnSpPr>
        <p:spPr>
          <a:xfrm>
            <a:off x="979805" y="908050"/>
            <a:ext cx="0" cy="551815"/>
          </a:xfrm>
          <a:prstGeom prst="line">
            <a:avLst/>
          </a:prstGeom>
          <a:ln w="57150">
            <a:solidFill>
              <a:srgbClr val="9755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人物"/>
          <p:cNvPicPr>
            <a:picLocks noChangeAspect="1"/>
          </p:cNvPicPr>
          <p:nvPr userDrawn="1"/>
        </p:nvPicPr>
        <p:blipFill>
          <a:blip r:embed="rId2">
            <a:lum contrast="24000"/>
          </a:blip>
          <a:srcRect t="6013" b="15987"/>
          <a:stretch>
            <a:fillRect/>
          </a:stretch>
        </p:blipFill>
        <p:spPr>
          <a:xfrm>
            <a:off x="-18415" y="-76835"/>
            <a:ext cx="12226925" cy="7091680"/>
          </a:xfrm>
          <a:prstGeom prst="rect">
            <a:avLst/>
          </a:prstGeom>
        </p:spPr>
      </p:pic>
      <p:sp>
        <p:nvSpPr>
          <p:cNvPr id="10" name="圆角矩形 9"/>
          <p:cNvSpPr/>
          <p:nvPr userDrawn="1"/>
        </p:nvSpPr>
        <p:spPr>
          <a:xfrm>
            <a:off x="485775" y="454025"/>
            <a:ext cx="11187113" cy="6038850"/>
          </a:xfrm>
          <a:prstGeom prst="roundRect">
            <a:avLst>
              <a:gd name="adj" fmla="val 7367"/>
            </a:avLst>
          </a:prstGeom>
          <a:solidFill>
            <a:schemeClr val="bg1">
              <a:alpha val="93000"/>
            </a:schemeClr>
          </a:solidFill>
          <a:ln w="28575">
            <a:solidFill>
              <a:srgbClr val="D19D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auto"/>
            <a:endParaRPr lang="zh-CN" altLang="en-US">
              <a:sym typeface="+mn-ea"/>
            </a:endParaRPr>
          </a:p>
        </p:txBody>
      </p:sp>
      <p:pic>
        <p:nvPicPr>
          <p:cNvPr id="22" name="图片 21" descr="阿萨德刚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09200" y="681355"/>
            <a:ext cx="1197610" cy="4425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lum contrast="12000"/>
          </a:blip>
          <a:srcRect t="10051" b="19716"/>
          <a:stretch>
            <a:fillRect/>
          </a:stretch>
        </p:blipFill>
        <p:spPr>
          <a:xfrm>
            <a:off x="-15875" y="-51435"/>
            <a:ext cx="12191365" cy="7023735"/>
          </a:xfrm>
          <a:prstGeom prst="rect">
            <a:avLst/>
          </a:prstGeom>
        </p:spPr>
      </p:pic>
      <p:sp>
        <p:nvSpPr>
          <p:cNvPr id="11" name="圆角矩形 10"/>
          <p:cNvSpPr/>
          <p:nvPr userDrawn="1"/>
        </p:nvSpPr>
        <p:spPr>
          <a:xfrm>
            <a:off x="485775" y="454025"/>
            <a:ext cx="11187113" cy="6038850"/>
          </a:xfrm>
          <a:prstGeom prst="roundRect">
            <a:avLst>
              <a:gd name="adj" fmla="val 7367"/>
            </a:avLst>
          </a:prstGeom>
          <a:solidFill>
            <a:schemeClr val="bg1">
              <a:alpha val="93000"/>
            </a:schemeClr>
          </a:solidFill>
          <a:ln w="28575">
            <a:solidFill>
              <a:srgbClr val="D19D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auto"/>
            <a:endParaRPr lang="zh-CN" altLang="en-US">
              <a:sym typeface="+mn-ea"/>
            </a:endParaRPr>
          </a:p>
        </p:txBody>
      </p:sp>
      <p:pic>
        <p:nvPicPr>
          <p:cNvPr id="22" name="图片 21" descr="阿萨德刚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09200" y="681355"/>
            <a:ext cx="1197610" cy="442595"/>
          </a:xfrm>
          <a:prstGeom prst="rect">
            <a:avLst/>
          </a:prstGeom>
        </p:spPr>
      </p:pic>
      <p:pic>
        <p:nvPicPr>
          <p:cNvPr id="3078" name="图片 8" descr="5928f1d221ec8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3380984" y="743268"/>
            <a:ext cx="723339" cy="7524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2" name="直接连接符 1"/>
          <p:cNvCxnSpPr/>
          <p:nvPr userDrawn="1"/>
        </p:nvCxnSpPr>
        <p:spPr>
          <a:xfrm>
            <a:off x="979805" y="908050"/>
            <a:ext cx="0" cy="551815"/>
          </a:xfrm>
          <a:prstGeom prst="line">
            <a:avLst/>
          </a:prstGeom>
          <a:ln w="57150">
            <a:solidFill>
              <a:srgbClr val="9755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lum contrast="12000"/>
          </a:blip>
          <a:srcRect t="10051" b="19716"/>
          <a:stretch>
            <a:fillRect/>
          </a:stretch>
        </p:blipFill>
        <p:spPr>
          <a:xfrm>
            <a:off x="-15875" y="-51435"/>
            <a:ext cx="12191365" cy="7023735"/>
          </a:xfrm>
          <a:prstGeom prst="rect">
            <a:avLst/>
          </a:prstGeom>
        </p:spPr>
      </p:pic>
      <p:sp>
        <p:nvSpPr>
          <p:cNvPr id="11" name="圆角矩形 10"/>
          <p:cNvSpPr/>
          <p:nvPr userDrawn="1"/>
        </p:nvSpPr>
        <p:spPr>
          <a:xfrm>
            <a:off x="485775" y="454025"/>
            <a:ext cx="11187113" cy="6038850"/>
          </a:xfrm>
          <a:prstGeom prst="roundRect">
            <a:avLst>
              <a:gd name="adj" fmla="val 7367"/>
            </a:avLst>
          </a:prstGeom>
          <a:solidFill>
            <a:schemeClr val="bg1">
              <a:alpha val="93000"/>
            </a:schemeClr>
          </a:solidFill>
          <a:ln w="28575">
            <a:solidFill>
              <a:srgbClr val="D19D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auto"/>
            <a:endParaRPr lang="zh-CN" altLang="en-US">
              <a:sym typeface="+mn-ea"/>
            </a:endParaRPr>
          </a:p>
        </p:txBody>
      </p:sp>
      <p:pic>
        <p:nvPicPr>
          <p:cNvPr id="22" name="图片 21" descr="阿萨德刚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09200" y="681355"/>
            <a:ext cx="1197610" cy="4425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rcRect t="5888" b="22056"/>
          <a:stretch>
            <a:fillRect/>
          </a:stretch>
        </p:blipFill>
        <p:spPr>
          <a:xfrm>
            <a:off x="-34925" y="-55880"/>
            <a:ext cx="12229465" cy="693928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-45085" y="-53975"/>
            <a:ext cx="12237085" cy="6911975"/>
          </a:xfrm>
          <a:prstGeom prst="rect">
            <a:avLst/>
          </a:prstGeom>
          <a:solidFill>
            <a:schemeClr val="bg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 descr="阿萨德刚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43845" y="262890"/>
            <a:ext cx="1197610" cy="4425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rcRect t="5888" b="22056"/>
          <a:stretch>
            <a:fillRect/>
          </a:stretch>
        </p:blipFill>
        <p:spPr>
          <a:xfrm>
            <a:off x="-34925" y="-55880"/>
            <a:ext cx="12229465" cy="693928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-45085" y="-53975"/>
            <a:ext cx="12237085" cy="6911975"/>
          </a:xfrm>
          <a:prstGeom prst="rect">
            <a:avLst/>
          </a:prstGeom>
          <a:solidFill>
            <a:schemeClr val="bg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ym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slide" Target="slide4.xml"/><Relationship Id="rId4" Type="http://schemas.openxmlformats.org/officeDocument/2006/relationships/slide" Target="slide2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l="55567" b="50611"/>
          <a:stretch>
            <a:fillRect/>
          </a:stretch>
        </p:blipFill>
        <p:spPr>
          <a:xfrm>
            <a:off x="1163320" y="1071245"/>
            <a:ext cx="2115820" cy="2286000"/>
          </a:xfrm>
          <a:prstGeom prst="ellipse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648970" y="1036955"/>
            <a:ext cx="5377180" cy="5387975"/>
          </a:xfrm>
          <a:prstGeom prst="rect">
            <a:avLst/>
          </a:prstGeom>
          <a:effectLst>
            <a:softEdge rad="25400"/>
          </a:effectLst>
        </p:spPr>
      </p:pic>
      <p:sp>
        <p:nvSpPr>
          <p:cNvPr id="15362" name="文本框 10">
            <a:hlinkClick r:id="rId4" action="ppaction://hlinksldjump"/>
          </p:cNvPr>
          <p:cNvSpPr txBox="1"/>
          <p:nvPr/>
        </p:nvSpPr>
        <p:spPr>
          <a:xfrm>
            <a:off x="6734175" y="4034155"/>
            <a:ext cx="4037965" cy="1106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第二课时</a:t>
            </a:r>
          </a:p>
        </p:txBody>
      </p:sp>
      <p:sp>
        <p:nvSpPr>
          <p:cNvPr id="3" name="文本框 10">
            <a:hlinkClick r:id="rId5" action="ppaction://hlinksldjump"/>
          </p:cNvPr>
          <p:cNvSpPr txBox="1"/>
          <p:nvPr/>
        </p:nvSpPr>
        <p:spPr>
          <a:xfrm>
            <a:off x="6765290" y="1871345"/>
            <a:ext cx="3986530" cy="1106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第一课时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6725920" y="3130550"/>
            <a:ext cx="3788410" cy="2174240"/>
            <a:chOff x="9504" y="5495"/>
            <a:chExt cx="7292" cy="3424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9504" y="8919"/>
              <a:ext cx="7293" cy="0"/>
            </a:xfrm>
            <a:prstGeom prst="line">
              <a:avLst/>
            </a:prstGeom>
            <a:ln w="57150" cap="rnd">
              <a:solidFill>
                <a:srgbClr val="884C34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9504" y="5495"/>
              <a:ext cx="7293" cy="0"/>
            </a:xfrm>
            <a:prstGeom prst="line">
              <a:avLst/>
            </a:prstGeom>
            <a:ln w="57150" cap="rnd">
              <a:solidFill>
                <a:srgbClr val="884C34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5" name="图片 14" descr="波浪水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1865" y="4531360"/>
            <a:ext cx="5241925" cy="1792605"/>
          </a:xfrm>
          <a:prstGeom prst="rect">
            <a:avLst/>
          </a:prstGeom>
          <a:effectLst>
            <a:softEdge rad="3810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4"/>
          <p:cNvSpPr txBox="1"/>
          <p:nvPr/>
        </p:nvSpPr>
        <p:spPr>
          <a:xfrm>
            <a:off x="8408433" y="1875514"/>
            <a:ext cx="1428947" cy="101473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lvl="0"/>
            <a:r>
              <a:rPr lang="en-US" altLang="zh-CN" sz="6000" dirty="0" err="1">
                <a:solidFill>
                  <a:prstClr val="black"/>
                </a:solidFill>
                <a:latin typeface="GB Pinyinok-D" panose="02010601030101010101" charset="-122"/>
                <a:ea typeface="GB Pinyinok-D" panose="02010601030101010101" charset="-122"/>
                <a:sym typeface="+mn-ea"/>
              </a:rPr>
              <a:t>tī</a:t>
            </a:r>
            <a:r>
              <a:rPr lang="en-US" altLang="zh-CN" sz="6000" dirty="0">
                <a:solidFill>
                  <a:prstClr val="black"/>
                </a:solidFill>
                <a:latin typeface="GB Pinyinok-D" panose="02010601030101010101" charset="-122"/>
                <a:ea typeface="GB Pinyinok-D" panose="02010601030101010101" charset="-122"/>
                <a:cs typeface="汉语拼音" panose="02010600030101010101" pitchFamily="34" charset="0"/>
              </a:rPr>
              <a:t> </a:t>
            </a:r>
            <a:endParaRPr lang="zh-CN" altLang="en-US" sz="6000" dirty="0">
              <a:solidFill>
                <a:prstClr val="black"/>
              </a:solidFill>
              <a:latin typeface="GB Pinyinok-D" panose="02010601030101010101" charset="-122"/>
              <a:ea typeface="GB Pinyinok-D" panose="02010601030101010101" charset="-122"/>
              <a:cs typeface="汉语拼音" panose="02010600030101010101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03095" y="4458970"/>
            <a:ext cx="5767705" cy="119888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just"/>
            <a:r>
              <a:rPr lang="zh-CN" altLang="en-US" sz="3600" dirty="0">
                <a:solidFill>
                  <a:srgbClr val="663927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巧记：用刀（刂）</a:t>
            </a:r>
            <a:endParaRPr lang="en-US" altLang="zh-CN" sz="3600" dirty="0">
              <a:solidFill>
                <a:srgbClr val="663927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just"/>
            <a:r>
              <a:rPr lang="en-US" altLang="zh-CN" sz="3600" dirty="0">
                <a:solidFill>
                  <a:srgbClr val="663927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</a:t>
            </a:r>
            <a:r>
              <a:rPr lang="zh-CN" altLang="en-US" sz="3600" dirty="0">
                <a:solidFill>
                  <a:srgbClr val="663927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容易剔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1687830" y="2148840"/>
            <a:ext cx="3924300" cy="1760855"/>
          </a:xfrm>
          <a:prstGeom prst="roundRect">
            <a:avLst/>
          </a:prstGeom>
          <a:grpFill/>
          <a:ln w="31750">
            <a:solidFill>
              <a:srgbClr val="9A583B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144145" lvl="0" algn="l">
              <a:lnSpc>
                <a:spcPct val="130000"/>
              </a:lnSpc>
            </a:pPr>
            <a:r>
              <a:rPr lang="en-US" altLang="zh-CN" sz="3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左边是“容易”的“易”</a:t>
            </a:r>
          </a:p>
        </p:txBody>
      </p:sp>
      <p:cxnSp>
        <p:nvCxnSpPr>
          <p:cNvPr id="6" name="直接箭头连接符 5"/>
          <p:cNvCxnSpPr/>
          <p:nvPr/>
        </p:nvCxnSpPr>
        <p:spPr>
          <a:xfrm flipH="1" flipV="1">
            <a:off x="5877560" y="3197225"/>
            <a:ext cx="2232025" cy="935990"/>
          </a:xfrm>
          <a:prstGeom prst="straightConnector1">
            <a:avLst/>
          </a:prstGeom>
          <a:ln w="38100" cmpd="sng">
            <a:solidFill>
              <a:srgbClr val="9A583B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Group 1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7389495" y="2877185"/>
          <a:ext cx="2754630" cy="2662555"/>
        </p:xfrm>
        <a:graphic>
          <a:graphicData uri="http://schemas.openxmlformats.org/drawingml/2006/table">
            <a:tbl>
              <a:tblPr/>
              <a:tblGrid>
                <a:gridCol w="1377315"/>
                <a:gridCol w="1377315"/>
              </a:tblGrid>
              <a:tr h="135699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30556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1" name="文本框 64"/>
          <p:cNvSpPr txBox="1"/>
          <p:nvPr/>
        </p:nvSpPr>
        <p:spPr>
          <a:xfrm>
            <a:off x="7438125" y="2878456"/>
            <a:ext cx="1071709" cy="292290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 eaLnBrk="1" hangingPunct="1"/>
            <a:r>
              <a:rPr lang="zh-CN" altLang="en-US" sz="18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剔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1279525" y="882650"/>
            <a:ext cx="26962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fontAlgn="auto"/>
            <a:r>
              <a:rPr lang="zh-CN" altLang="en-US" sz="3600" b="1" spc="1600">
                <a:solidFill>
                  <a:srgbClr val="9A583B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易写错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59205" y="898525"/>
            <a:ext cx="44323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fontAlgn="auto"/>
            <a:r>
              <a:rPr lang="zh-CN" altLang="en-US" sz="3600" b="1" spc="400">
                <a:solidFill>
                  <a:srgbClr val="663927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读一读，记一记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979805" y="908050"/>
            <a:ext cx="0" cy="551815"/>
          </a:xfrm>
          <a:prstGeom prst="line">
            <a:avLst/>
          </a:prstGeom>
          <a:ln w="57150">
            <a:solidFill>
              <a:srgbClr val="9A58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86680" y="962660"/>
            <a:ext cx="866140" cy="4616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180195" y="4517390"/>
            <a:ext cx="201930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与世隔绝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943725" y="4517390"/>
            <a:ext cx="201930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前所未闻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575935" y="4517390"/>
            <a:ext cx="11010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远眺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067810" y="4517390"/>
            <a:ext cx="11010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倾覆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559685" y="4517390"/>
            <a:ext cx="11010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侵袭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051560" y="4517390"/>
            <a:ext cx="11010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防御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0100310" y="3425190"/>
            <a:ext cx="11010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控制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592185" y="3425190"/>
            <a:ext cx="11010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理智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084060" y="3425190"/>
            <a:ext cx="11010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栅栏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575935" y="3425190"/>
            <a:ext cx="11010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缺乏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067810" y="3425190"/>
            <a:ext cx="11010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聊天</a:t>
            </a: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2559685" y="3425190"/>
            <a:ext cx="11010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书籍</a:t>
            </a:r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051560" y="3425190"/>
            <a:ext cx="11010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忧伤</a:t>
            </a:r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0100310" y="2332990"/>
            <a:ext cx="11010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淡忘</a:t>
            </a:r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8592185" y="2332990"/>
            <a:ext cx="11010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倒霉</a:t>
            </a:r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7084060" y="2332990"/>
            <a:ext cx="11010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宴会</a:t>
            </a:r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5575935" y="2332990"/>
            <a:ext cx="11010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恐惧</a:t>
            </a:r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4067810" y="2332990"/>
            <a:ext cx="11010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寂寞</a:t>
            </a:r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2559685" y="2332990"/>
            <a:ext cx="11010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凄凉</a:t>
            </a:r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1051560" y="2332990"/>
            <a:ext cx="11010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流落</a:t>
            </a:r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文本框 33796"/>
          <p:cNvSpPr txBox="1"/>
          <p:nvPr/>
        </p:nvSpPr>
        <p:spPr>
          <a:xfrm>
            <a:off x="1244283" y="3007995"/>
            <a:ext cx="6742113" cy="3044190"/>
          </a:xfrm>
          <a:prstGeom prst="rect">
            <a:avLst/>
          </a:prstGeom>
          <a:noFill/>
          <a:ln w="12700" cmpd="sng">
            <a:solidFill>
              <a:srgbClr val="4E3EAE"/>
            </a:solidFill>
            <a:prstDash val="sysDash"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zh-CN" altLang="en-US" sz="3200" b="1" noProof="1">
                <a:solidFill>
                  <a:srgbClr val="9A583B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梗概</a:t>
            </a:r>
            <a:r>
              <a:rPr lang="zh-CN" altLang="en-US" sz="3200" b="1" noProof="1">
                <a:latin typeface="微软雅黑" panose="020B0503020204020204" charset="-122"/>
                <a:ea typeface="微软雅黑" panose="020B0503020204020204" charset="-122"/>
                <a:cs typeface="+mn-cs"/>
              </a:rPr>
              <a:t>：</a:t>
            </a:r>
            <a:r>
              <a:rPr lang="zh-CN" altLang="en-US" sz="3200" b="1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就是用</a:t>
            </a:r>
            <a:r>
              <a:rPr lang="zh-CN" altLang="en-US" sz="3200" b="1" noProof="1">
                <a:solidFill>
                  <a:srgbClr val="4E3EAE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简练的语言把课文的主要内容写下来</a:t>
            </a:r>
            <a:r>
              <a:rPr lang="zh-CN" altLang="en-US" sz="3200" b="1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。《鲁滨逊漂流记》是一部很厚的长篇小说，有几十万字。本文是它的梗概，只用了一千多字就将这部小说的主要内容写了出来。</a:t>
            </a:r>
            <a:endParaRPr lang="zh-CN" altLang="en-US" sz="32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33796"/>
          <p:cNvSpPr txBox="1"/>
          <p:nvPr/>
        </p:nvSpPr>
        <p:spPr>
          <a:xfrm>
            <a:off x="8017828" y="3007995"/>
            <a:ext cx="3121025" cy="3044190"/>
          </a:xfrm>
          <a:prstGeom prst="rect">
            <a:avLst/>
          </a:prstGeom>
          <a:noFill/>
          <a:ln w="12700" cmpd="sng">
            <a:solidFill>
              <a:srgbClr val="4E3EAE"/>
            </a:solidFill>
            <a:prstDash val="sysDash"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zh-CN" altLang="en-US" sz="3200" b="1" noProof="1">
                <a:solidFill>
                  <a:srgbClr val="9A583B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精彩片段</a:t>
            </a:r>
            <a:r>
              <a:rPr lang="zh-CN" altLang="en-US" sz="3200" b="1" noProof="1">
                <a:latin typeface="微软雅黑" panose="020B0503020204020204" charset="-122"/>
                <a:ea typeface="微软雅黑" panose="020B0503020204020204" charset="-122"/>
                <a:cs typeface="+mn-cs"/>
              </a:rPr>
              <a:t>：</a:t>
            </a:r>
            <a:r>
              <a:rPr lang="zh-CN" altLang="en-US" sz="3200" b="1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就是从《鲁滨</a:t>
            </a:r>
            <a:r>
              <a:rPr lang="zh-CN" altLang="en-US" sz="3200" b="1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逊</a:t>
            </a:r>
            <a:r>
              <a:rPr lang="zh-CN" altLang="en-US" sz="3200" b="1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漂流记》这本小说中</a:t>
            </a:r>
            <a:r>
              <a:rPr lang="zh-CN" altLang="en-US" sz="3200" b="1" noProof="1">
                <a:solidFill>
                  <a:srgbClr val="4E3EAE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选取出描写具体生动的片段</a:t>
            </a:r>
            <a:r>
              <a:rPr lang="zh-CN" altLang="en-US" sz="3200" b="1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lang="zh-CN" altLang="en-US" sz="32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6" name="文本框 26626"/>
          <p:cNvSpPr txBox="1"/>
          <p:nvPr/>
        </p:nvSpPr>
        <p:spPr>
          <a:xfrm>
            <a:off x="1245870" y="1640205"/>
            <a:ext cx="9737725" cy="1272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1.快速浏览课文，说说课文是用什么方式来介绍这部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小说的。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59205" y="898525"/>
            <a:ext cx="61690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fontAlgn="auto"/>
            <a:r>
              <a:rPr lang="zh-CN" altLang="en-US" sz="3600" b="1" spc="400">
                <a:solidFill>
                  <a:srgbClr val="9A583B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阅读梗概，了解主要内容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979805" y="908050"/>
            <a:ext cx="0" cy="551815"/>
          </a:xfrm>
          <a:prstGeom prst="line">
            <a:avLst/>
          </a:prstGeom>
          <a:ln w="57150">
            <a:solidFill>
              <a:srgbClr val="9A58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34225" y="1042035"/>
            <a:ext cx="774700" cy="412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 bldLvl="0" animBg="1"/>
      <p:bldP spid="15361" grpId="1" animBg="1"/>
      <p:bldP spid="2" grpId="0" bldLvl="0" animBg="1"/>
      <p:bldP spid="2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文本框 26626"/>
          <p:cNvSpPr txBox="1"/>
          <p:nvPr/>
        </p:nvSpPr>
        <p:spPr>
          <a:xfrm>
            <a:off x="1622425" y="1436053"/>
            <a:ext cx="8945563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l">
              <a:spcBef>
                <a:spcPct val="50000"/>
              </a:spcBef>
            </a:pP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2.请用简洁的语言概括课文的主要内容。</a:t>
            </a:r>
          </a:p>
        </p:txBody>
      </p:sp>
      <p:sp>
        <p:nvSpPr>
          <p:cNvPr id="20482" name="文本框 7170"/>
          <p:cNvSpPr txBox="1"/>
          <p:nvPr/>
        </p:nvSpPr>
        <p:spPr>
          <a:xfrm>
            <a:off x="1694180" y="2363470"/>
            <a:ext cx="8945880" cy="3290570"/>
          </a:xfrm>
          <a:prstGeom prst="rect">
            <a:avLst/>
          </a:prstGeom>
          <a:noFill/>
          <a:ln w="28575" cmpd="sng">
            <a:solidFill>
              <a:srgbClr val="7A6DCB"/>
            </a:solidFill>
            <a:prstDash val="sysDash"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200" b="1">
                <a:solidFill>
                  <a:srgbClr val="9A583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9A583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在荒岛上</a:t>
            </a:r>
            <a:r>
              <a:rPr lang="zh-CN" altLang="en-US" sz="3200" b="1" dirty="0">
                <a:solidFill>
                  <a:srgbClr val="9A583B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遇难</a:t>
            </a:r>
            <a:r>
              <a:rPr lang="zh-CN" altLang="en-US" sz="3200" b="1" dirty="0">
                <a:solidFill>
                  <a:srgbClr val="9A583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的鲁滨逊与自然斗争,以顽强的意志生存了下来，还收留了一个野人，取名叫做</a:t>
            </a:r>
            <a:r>
              <a:rPr lang="en-US" altLang="zh-CN" sz="3200" b="1" dirty="0">
                <a:solidFill>
                  <a:srgbClr val="9A583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9A583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星期五”，把他训成了忠实的奴仆。后来，他救了一位船上发生叛乱的船长，船长带他们回到了英国。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bldLvl="0" animBg="1"/>
      <p:bldP spid="2048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26627"/>
          <p:cNvSpPr txBox="1"/>
          <p:nvPr/>
        </p:nvSpPr>
        <p:spPr>
          <a:xfrm>
            <a:off x="1654175" y="1688783"/>
            <a:ext cx="88836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3.课文中鲁滨逊的心情前后各是怎样的？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2194560" y="3068320"/>
            <a:ext cx="2750820" cy="759460"/>
            <a:chOff x="2778" y="5284"/>
            <a:chExt cx="4332" cy="1196"/>
          </a:xfrm>
        </p:grpSpPr>
        <p:sp>
          <p:nvSpPr>
            <p:cNvPr id="2" name="圆角矩形 1"/>
            <p:cNvSpPr/>
            <p:nvPr/>
          </p:nvSpPr>
          <p:spPr>
            <a:xfrm>
              <a:off x="2778" y="5284"/>
              <a:ext cx="4195" cy="1197"/>
            </a:xfrm>
            <a:prstGeom prst="roundRect">
              <a:avLst/>
            </a:prstGeom>
            <a:solidFill>
              <a:srgbClr val="9755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60" name="文本框 26628"/>
            <p:cNvSpPr txBox="1"/>
            <p:nvPr/>
          </p:nvSpPr>
          <p:spPr>
            <a:xfrm>
              <a:off x="3176" y="5365"/>
              <a:ext cx="3935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4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孤立无援</a:t>
              </a:r>
            </a:p>
          </p:txBody>
        </p:sp>
      </p:grpSp>
      <p:sp>
        <p:nvSpPr>
          <p:cNvPr id="19461" name="右箭头 26629"/>
          <p:cNvSpPr/>
          <p:nvPr/>
        </p:nvSpPr>
        <p:spPr>
          <a:xfrm>
            <a:off x="5468620" y="3192780"/>
            <a:ext cx="1089660" cy="533400"/>
          </a:xfrm>
          <a:prstGeom prst="rightArrow">
            <a:avLst>
              <a:gd name="adj1" fmla="val 50000"/>
              <a:gd name="adj2" fmla="val 64431"/>
            </a:avLst>
          </a:prstGeom>
          <a:solidFill>
            <a:srgbClr val="9A583B"/>
          </a:solidFill>
          <a:ln w="0">
            <a:noFill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039610" y="3068320"/>
            <a:ext cx="2663190" cy="759460"/>
            <a:chOff x="11651" y="5284"/>
            <a:chExt cx="4194" cy="1196"/>
          </a:xfrm>
        </p:grpSpPr>
        <p:sp>
          <p:nvSpPr>
            <p:cNvPr id="3" name="圆角矩形 2"/>
            <p:cNvSpPr/>
            <p:nvPr/>
          </p:nvSpPr>
          <p:spPr>
            <a:xfrm>
              <a:off x="11651" y="5284"/>
              <a:ext cx="4195" cy="1197"/>
            </a:xfrm>
            <a:prstGeom prst="roundRect">
              <a:avLst/>
            </a:prstGeom>
            <a:solidFill>
              <a:srgbClr val="9755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62" name="文本框 26630"/>
            <p:cNvSpPr txBox="1"/>
            <p:nvPr/>
          </p:nvSpPr>
          <p:spPr>
            <a:xfrm>
              <a:off x="12011" y="5365"/>
              <a:ext cx="3835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心平气和</a:t>
              </a: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1115" y="4085590"/>
            <a:ext cx="12229465" cy="2901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1" animBg="1"/>
      <p:bldP spid="19461" grpId="2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27649"/>
          <p:cNvSpPr>
            <a:spLocks noGrp="1"/>
          </p:cNvSpPr>
          <p:nvPr>
            <p:ph type="title" idx="4294967295"/>
          </p:nvPr>
        </p:nvSpPr>
        <p:spPr>
          <a:xfrm>
            <a:off x="1720850" y="1458595"/>
            <a:ext cx="9215755" cy="1419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charset="-122"/>
              </a:rPr>
              <a:t>4.</a:t>
            </a: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charset="-122"/>
              </a:rPr>
              <a:t>自读梗概部分，思考：这一部分是按什么</a:t>
            </a:r>
            <a:br>
              <a:rPr lang="zh-CN" altLang="en-US" sz="3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charset="-122"/>
              </a:rPr>
            </a:b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charset="-122"/>
              </a:rPr>
              <a:t>  顺序写的，写了哪几件事？</a:t>
            </a:r>
          </a:p>
        </p:txBody>
      </p:sp>
      <p:sp>
        <p:nvSpPr>
          <p:cNvPr id="3" name="矩形 2"/>
          <p:cNvSpPr/>
          <p:nvPr/>
        </p:nvSpPr>
        <p:spPr>
          <a:xfrm>
            <a:off x="1720850" y="3005773"/>
            <a:ext cx="9467850" cy="2749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按鲁滨逊历险的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来写。写了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_______________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这五件事。</a:t>
            </a:r>
          </a:p>
        </p:txBody>
      </p:sp>
      <p:sp>
        <p:nvSpPr>
          <p:cNvPr id="4" name="矩形 3"/>
          <p:cNvSpPr/>
          <p:nvPr/>
        </p:nvSpPr>
        <p:spPr>
          <a:xfrm>
            <a:off x="6150928" y="3167698"/>
            <a:ext cx="20193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时间顺序</a:t>
            </a:r>
          </a:p>
        </p:txBody>
      </p:sp>
      <p:sp>
        <p:nvSpPr>
          <p:cNvPr id="6" name="矩形 5"/>
          <p:cNvSpPr/>
          <p:nvPr/>
        </p:nvSpPr>
        <p:spPr>
          <a:xfrm>
            <a:off x="2062480" y="4029393"/>
            <a:ext cx="20193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流落荒岛</a:t>
            </a:r>
          </a:p>
        </p:txBody>
      </p:sp>
      <p:sp>
        <p:nvSpPr>
          <p:cNvPr id="7" name="矩形 6"/>
          <p:cNvSpPr/>
          <p:nvPr/>
        </p:nvSpPr>
        <p:spPr>
          <a:xfrm>
            <a:off x="5031740" y="4029393"/>
            <a:ext cx="20193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建房定居</a:t>
            </a:r>
          </a:p>
        </p:txBody>
      </p:sp>
      <p:sp>
        <p:nvSpPr>
          <p:cNvPr id="8" name="矩形 7"/>
          <p:cNvSpPr/>
          <p:nvPr/>
        </p:nvSpPr>
        <p:spPr>
          <a:xfrm>
            <a:off x="8088630" y="4029393"/>
            <a:ext cx="20193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驯养培育</a:t>
            </a:r>
          </a:p>
        </p:txBody>
      </p:sp>
      <p:sp>
        <p:nvSpPr>
          <p:cNvPr id="2" name="矩形 1"/>
          <p:cNvSpPr/>
          <p:nvPr/>
        </p:nvSpPr>
        <p:spPr>
          <a:xfrm>
            <a:off x="2134553" y="4923155"/>
            <a:ext cx="293751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救“星期五”</a:t>
            </a:r>
          </a:p>
        </p:txBody>
      </p:sp>
      <p:sp>
        <p:nvSpPr>
          <p:cNvPr id="11" name="矩形 10"/>
          <p:cNvSpPr/>
          <p:nvPr/>
        </p:nvSpPr>
        <p:spPr>
          <a:xfrm>
            <a:off x="6019165" y="4923155"/>
            <a:ext cx="20193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回到英国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2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370687" y="2867846"/>
            <a:ext cx="3255033" cy="304609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66392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solidFill>
                  <a:srgbClr val="66392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66392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）住──</a:t>
            </a:r>
            <a:endParaRPr lang="en-US" altLang="zh-CN" sz="3200" b="1" dirty="0">
              <a:solidFill>
                <a:srgbClr val="66392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66392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solidFill>
                  <a:srgbClr val="66392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66392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）吃</a:t>
            </a:r>
            <a:r>
              <a:rPr lang="zh-CN" altLang="en-US" sz="3200" b="1" dirty="0">
                <a:solidFill>
                  <a:srgbClr val="66392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──</a:t>
            </a:r>
            <a:endParaRPr lang="zh-CN" altLang="en-US" sz="3200" b="1" dirty="0">
              <a:solidFill>
                <a:srgbClr val="66392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66392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solidFill>
                  <a:srgbClr val="66392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solidFill>
                  <a:srgbClr val="66392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）安全</a:t>
            </a:r>
            <a:r>
              <a:rPr lang="zh-CN" altLang="en-US" sz="3200" b="1" dirty="0">
                <a:solidFill>
                  <a:srgbClr val="66392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──</a:t>
            </a:r>
            <a:endParaRPr lang="zh-CN" altLang="en-US" sz="3200" b="1" dirty="0">
              <a:solidFill>
                <a:srgbClr val="66392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66392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solidFill>
                  <a:srgbClr val="66392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>
                <a:solidFill>
                  <a:srgbClr val="66392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）孤独</a:t>
            </a:r>
            <a:r>
              <a:rPr lang="zh-CN" altLang="en-US" sz="3200" b="1" dirty="0">
                <a:solidFill>
                  <a:srgbClr val="66392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──</a:t>
            </a:r>
          </a:p>
        </p:txBody>
      </p:sp>
      <p:sp>
        <p:nvSpPr>
          <p:cNvPr id="45058" name="AutoShape 2" descr="http://img1.imgtn.bdimg.com/it/u=3156288111,3046060536&amp;fm=214&amp;gp=0.jpg"/>
          <p:cNvSpPr>
            <a:spLocks noChangeAspect="1" noChangeArrowheads="1"/>
          </p:cNvSpPr>
          <p:nvPr/>
        </p:nvSpPr>
        <p:spPr bwMode="auto">
          <a:xfrm>
            <a:off x="155595" y="-144463"/>
            <a:ext cx="30484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00"/>
          </a:p>
        </p:txBody>
      </p:sp>
      <p:sp>
        <p:nvSpPr>
          <p:cNvPr id="45060" name="AutoShape 4" descr="http://img1.imgtn.bdimg.com/it/u=3156288111,3046060536&amp;fm=214&amp;gp=0.jpg"/>
          <p:cNvSpPr>
            <a:spLocks noChangeAspect="1" noChangeArrowheads="1"/>
          </p:cNvSpPr>
          <p:nvPr/>
        </p:nvSpPr>
        <p:spPr bwMode="auto">
          <a:xfrm>
            <a:off x="155595" y="-144463"/>
            <a:ext cx="30484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00"/>
          </a:p>
        </p:txBody>
      </p:sp>
      <p:sp>
        <p:nvSpPr>
          <p:cNvPr id="3" name="矩形 2"/>
          <p:cNvSpPr/>
          <p:nvPr/>
        </p:nvSpPr>
        <p:spPr>
          <a:xfrm>
            <a:off x="1490345" y="1291590"/>
            <a:ext cx="9909175" cy="147002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</a:rPr>
              <a:t>再次默读梗概，概括一下鲁滨逊在荒岛上都遇到了哪些困难，又是怎样解决的？</a:t>
            </a:r>
          </a:p>
        </p:txBody>
      </p:sp>
      <p:sp>
        <p:nvSpPr>
          <p:cNvPr id="4" name="矩形 3"/>
          <p:cNvSpPr/>
          <p:nvPr/>
        </p:nvSpPr>
        <p:spPr>
          <a:xfrm>
            <a:off x="3723485" y="3025803"/>
            <a:ext cx="6715760" cy="58356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3200" b="1" dirty="0">
                <a:solidFill>
                  <a:srgbClr val="4E3EA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用木头和船帆搭了一个简易的帐篷。</a:t>
            </a:r>
          </a:p>
        </p:txBody>
      </p:sp>
      <p:sp>
        <p:nvSpPr>
          <p:cNvPr id="5" name="矩形 4"/>
          <p:cNvSpPr/>
          <p:nvPr/>
        </p:nvSpPr>
        <p:spPr>
          <a:xfrm>
            <a:off x="3726050" y="3712743"/>
            <a:ext cx="6307455" cy="58356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3200" b="1" dirty="0">
                <a:solidFill>
                  <a:srgbClr val="4E3EA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打猎、捕鱼，畜养山羊，种粮食。</a:t>
            </a:r>
          </a:p>
        </p:txBody>
      </p:sp>
      <p:sp>
        <p:nvSpPr>
          <p:cNvPr id="6" name="矩形 5"/>
          <p:cNvSpPr/>
          <p:nvPr/>
        </p:nvSpPr>
        <p:spPr>
          <a:xfrm>
            <a:off x="4203832" y="4465963"/>
            <a:ext cx="3041015" cy="58356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3200" b="1" dirty="0">
                <a:solidFill>
                  <a:srgbClr val="4E3EA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插下树枝防御。</a:t>
            </a:r>
          </a:p>
        </p:txBody>
      </p:sp>
      <p:sp>
        <p:nvSpPr>
          <p:cNvPr id="14" name="矩形 13"/>
          <p:cNvSpPr/>
          <p:nvPr/>
        </p:nvSpPr>
        <p:spPr>
          <a:xfrm>
            <a:off x="4222761" y="5132428"/>
            <a:ext cx="3609647" cy="64516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3200" b="1" dirty="0">
                <a:solidFill>
                  <a:srgbClr val="4E3EA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救助“星期五”</a:t>
            </a:r>
            <a:r>
              <a:rPr lang="zh-CN" altLang="en-US" sz="3600" b="1" dirty="0">
                <a:solidFill>
                  <a:srgbClr val="4E3EAE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3600" dirty="0">
              <a:solidFill>
                <a:srgbClr val="4E3EA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5" grpId="0"/>
      <p:bldP spid="6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标题 27649"/>
          <p:cNvSpPr/>
          <p:nvPr/>
        </p:nvSpPr>
        <p:spPr>
          <a:xfrm>
            <a:off x="1363980" y="1884680"/>
            <a:ext cx="900303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2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charset="-122"/>
              </a:rPr>
              <a:t>    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同学们，在这样的环境中鲁滨逊是怎样生存了二十多年的呢？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请大家</a:t>
            </a:r>
            <a:r>
              <a:rPr lang="zh-CN" altLang="en-US" sz="3200" b="1" dirty="0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阅读节选部分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，思考：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他克服了哪些困难？他的心态发生了怎样的变化？</a:t>
            </a:r>
          </a:p>
          <a:p>
            <a:pPr algn="just">
              <a:lnSpc>
                <a:spcPct val="15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    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黑体" panose="02010609060101010101" charset="-122"/>
              </a:rPr>
              <a:t>我们下节课继续学习。</a:t>
            </a:r>
          </a:p>
          <a:p>
            <a:pPr algn="just">
              <a:lnSpc>
                <a:spcPct val="150000"/>
              </a:lnSpc>
            </a:pP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90625" y="898525"/>
            <a:ext cx="30600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fontAlgn="auto"/>
            <a:r>
              <a:rPr lang="zh-CN" altLang="en-US" sz="3600" b="1" spc="400">
                <a:solidFill>
                  <a:srgbClr val="9A583B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小结课文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5457" y="2942140"/>
            <a:ext cx="10552355" cy="954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735" dirty="0"/>
              <a:t>　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　  （妻  凄）凉　　  　（宰  寄）杀</a:t>
            </a:r>
          </a:p>
        </p:txBody>
      </p:sp>
      <p:sp>
        <p:nvSpPr>
          <p:cNvPr id="6" name="矩形 5"/>
          <p:cNvSpPr/>
          <p:nvPr/>
        </p:nvSpPr>
        <p:spPr>
          <a:xfrm>
            <a:off x="3408713" y="3282454"/>
            <a:ext cx="859155" cy="90678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5300" b="1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√</a:t>
            </a:r>
          </a:p>
        </p:txBody>
      </p:sp>
      <p:sp>
        <p:nvSpPr>
          <p:cNvPr id="7" name="矩形 6"/>
          <p:cNvSpPr/>
          <p:nvPr/>
        </p:nvSpPr>
        <p:spPr>
          <a:xfrm>
            <a:off x="7194985" y="3205242"/>
            <a:ext cx="859155" cy="90678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5300" b="1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59205" y="898525"/>
            <a:ext cx="30600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fontAlgn="auto"/>
            <a:r>
              <a:rPr lang="zh-CN" altLang="en-US" sz="3600" b="1" spc="400">
                <a:solidFill>
                  <a:srgbClr val="9A583B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随堂检测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330960" y="2057400"/>
            <a:ext cx="33832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  <a:sym typeface="+mn-ea"/>
              </a:rPr>
              <a:t>一、选字组词。</a:t>
            </a:r>
            <a:endParaRPr lang="zh-CN" altLang="en-US" sz="36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5455" y="4254500"/>
            <a:ext cx="11962765" cy="9544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730" dirty="0">
                <a:sym typeface="+mn-ea"/>
              </a:rPr>
              <a:t>　</a:t>
            </a:r>
            <a:r>
              <a:rPr lang="zh-CN" altLang="en-US" sz="373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　  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（叛  判）乱　　　  （荒  芜）岛</a:t>
            </a: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66206" y="4599860"/>
            <a:ext cx="859155" cy="90678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5300" b="1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√</a:t>
            </a:r>
          </a:p>
        </p:txBody>
      </p:sp>
      <p:sp>
        <p:nvSpPr>
          <p:cNvPr id="9" name="矩形 8"/>
          <p:cNvSpPr/>
          <p:nvPr/>
        </p:nvSpPr>
        <p:spPr>
          <a:xfrm>
            <a:off x="7194985" y="4577080"/>
            <a:ext cx="859155" cy="90678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5300" b="1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√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占位符 31745"/>
          <p:cNvSpPr/>
          <p:nvPr/>
        </p:nvSpPr>
        <p:spPr>
          <a:xfrm>
            <a:off x="1036955" y="1880553"/>
            <a:ext cx="10261600" cy="41541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安慰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）    叛乱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）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简陋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）    倒霉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（    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）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畏惧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）    流落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）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寂寞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）    野蛮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（      ）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占位符 31745"/>
          <p:cNvSpPr/>
          <p:nvPr/>
        </p:nvSpPr>
        <p:spPr>
          <a:xfrm>
            <a:off x="9327515" y="2105978"/>
            <a:ext cx="14255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342900" indent="-342900" algn="ctr">
              <a:spcBef>
                <a:spcPct val="20000"/>
              </a:spcBef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背叛</a:t>
            </a:r>
          </a:p>
        </p:txBody>
      </p:sp>
      <p:sp>
        <p:nvSpPr>
          <p:cNvPr id="3" name="文本占位符 31745"/>
          <p:cNvSpPr/>
          <p:nvPr/>
        </p:nvSpPr>
        <p:spPr>
          <a:xfrm>
            <a:off x="3779520" y="2105978"/>
            <a:ext cx="1404938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342900" indent="-342900" algn="ctr">
              <a:spcBef>
                <a:spcPct val="20000"/>
              </a:spcBef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欣慰</a:t>
            </a:r>
          </a:p>
        </p:txBody>
      </p:sp>
      <p:sp>
        <p:nvSpPr>
          <p:cNvPr id="4" name="文本占位符 31745"/>
          <p:cNvSpPr/>
          <p:nvPr/>
        </p:nvSpPr>
        <p:spPr>
          <a:xfrm>
            <a:off x="3779520" y="3126740"/>
            <a:ext cx="1404938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342900" indent="-342900" algn="ctr">
              <a:spcBef>
                <a:spcPct val="20000"/>
              </a:spcBef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粗陋</a:t>
            </a:r>
          </a:p>
        </p:txBody>
      </p:sp>
      <p:sp>
        <p:nvSpPr>
          <p:cNvPr id="5" name="文本占位符 31745"/>
          <p:cNvSpPr/>
          <p:nvPr/>
        </p:nvSpPr>
        <p:spPr>
          <a:xfrm>
            <a:off x="9329103" y="3126740"/>
            <a:ext cx="14239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342900" indent="-342900" algn="ctr">
              <a:spcBef>
                <a:spcPct val="20000"/>
              </a:spcBef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厄运</a:t>
            </a:r>
          </a:p>
        </p:txBody>
      </p:sp>
      <p:sp>
        <p:nvSpPr>
          <p:cNvPr id="6" name="文本占位符 31745"/>
          <p:cNvSpPr/>
          <p:nvPr/>
        </p:nvSpPr>
        <p:spPr>
          <a:xfrm>
            <a:off x="9329103" y="4145915"/>
            <a:ext cx="14255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342900" indent="-342900" algn="ctr">
              <a:spcBef>
                <a:spcPct val="20000"/>
              </a:spcBef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流浪</a:t>
            </a:r>
          </a:p>
        </p:txBody>
      </p:sp>
      <p:sp>
        <p:nvSpPr>
          <p:cNvPr id="7" name="文本占位符 31745"/>
          <p:cNvSpPr/>
          <p:nvPr/>
        </p:nvSpPr>
        <p:spPr>
          <a:xfrm>
            <a:off x="9329103" y="5166678"/>
            <a:ext cx="14239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342900" indent="-342900" algn="ctr">
              <a:spcBef>
                <a:spcPct val="20000"/>
              </a:spcBef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粗野</a:t>
            </a:r>
          </a:p>
        </p:txBody>
      </p:sp>
      <p:sp>
        <p:nvSpPr>
          <p:cNvPr id="8" name="文本占位符 31745"/>
          <p:cNvSpPr/>
          <p:nvPr/>
        </p:nvSpPr>
        <p:spPr>
          <a:xfrm>
            <a:off x="3779520" y="5166678"/>
            <a:ext cx="1404938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342900" indent="-342900" algn="ctr">
              <a:spcBef>
                <a:spcPct val="20000"/>
              </a:spcBef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孤单</a:t>
            </a:r>
            <a:r>
              <a:rPr lang="zh-CN" altLang="en-US" sz="44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</a:p>
        </p:txBody>
      </p:sp>
      <p:sp>
        <p:nvSpPr>
          <p:cNvPr id="10" name="文本占位符 31745"/>
          <p:cNvSpPr/>
          <p:nvPr/>
        </p:nvSpPr>
        <p:spPr>
          <a:xfrm>
            <a:off x="3779520" y="4145915"/>
            <a:ext cx="14033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342900" indent="-342900" algn="ctr">
              <a:spcBef>
                <a:spcPct val="20000"/>
              </a:spcBef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惧怕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136015" y="1359535"/>
            <a:ext cx="652970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  <a:sym typeface="+mn-ea"/>
              </a:rPr>
              <a:t>二、写出下列词语的近义词。</a:t>
            </a:r>
            <a:endParaRPr lang="zh-CN" altLang="en-US" sz="36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animBg="1"/>
      <p:bldP spid="8" grpId="1" animBg="1"/>
      <p:bldP spid="10" grpId="0" animBg="1"/>
      <p:bldP spid="10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" descr="C:\Users\Administrator\Desktop\20春六语下课件陈晓梦10.18\20春统编六语下课件陈晓梦10.18 一稿\5课文有改动鲁滨孙漂流记\图片\t01d882a31de93f2f8f.jpgt01d882a31de93f2f8f"/>
          <p:cNvPicPr>
            <a:picLocks noChangeAspect="1"/>
          </p:cNvPicPr>
          <p:nvPr/>
        </p:nvPicPr>
        <p:blipFill>
          <a:blip r:embed="rId2"/>
          <a:srcRect b="6441"/>
          <a:stretch>
            <a:fillRect/>
          </a:stretch>
        </p:blipFill>
        <p:spPr>
          <a:xfrm>
            <a:off x="-288925" y="-55880"/>
            <a:ext cx="12770485" cy="71799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0" name="文本框 28675"/>
          <p:cNvSpPr txBox="1"/>
          <p:nvPr/>
        </p:nvSpPr>
        <p:spPr>
          <a:xfrm>
            <a:off x="633095" y="304165"/>
            <a:ext cx="10826750" cy="2084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 dirty="0">
                <a:solidFill>
                  <a:srgbClr val="66392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66392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黄沙漫漫，无边无垠。你一个人被困沙漠之中。头上是炎炎烈日，脚下是如焚热沙。你和骆驼茫然地前行着，而你的水，只够用两天了</a:t>
            </a:r>
            <a:r>
              <a:rPr lang="en-US" altLang="zh-CN" sz="3600" b="1">
                <a:solidFill>
                  <a:srgbClr val="66392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600" b="1" dirty="0">
              <a:solidFill>
                <a:srgbClr val="66392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340" name="图片 4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9275" y="1770063"/>
            <a:ext cx="1484313" cy="1506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椭圆形标注 5"/>
          <p:cNvSpPr/>
          <p:nvPr/>
        </p:nvSpPr>
        <p:spPr>
          <a:xfrm flipH="1">
            <a:off x="5890260" y="2418715"/>
            <a:ext cx="4603750" cy="2052320"/>
          </a:xfrm>
          <a:prstGeom prst="wedgeEllipseCallout">
            <a:avLst>
              <a:gd name="adj1" fmla="val -29363"/>
              <a:gd name="adj2" fmla="val 60601"/>
            </a:avLst>
          </a:prstGeom>
          <a:solidFill>
            <a:schemeClr val="bg1"/>
          </a:solidFill>
          <a:ln w="254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2291" name="文本框 28676"/>
          <p:cNvSpPr txBox="1"/>
          <p:nvPr/>
        </p:nvSpPr>
        <p:spPr>
          <a:xfrm>
            <a:off x="6214745" y="2703195"/>
            <a:ext cx="402653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设想有一天你身处这样的困境，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你该怎么办？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0" grpId="1"/>
      <p:bldP spid="6" grpId="0" bldLvl="0" animBg="1"/>
      <p:bldP spid="6" grpId="1" animBg="1"/>
      <p:bldP spid="12291" grpId="0"/>
      <p:bldP spid="12291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本占位符 31745"/>
          <p:cNvSpPr/>
          <p:nvPr/>
        </p:nvSpPr>
        <p:spPr>
          <a:xfrm>
            <a:off x="1103630" y="1997075"/>
            <a:ext cx="10128250" cy="31076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  <a:buSzTx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凄凉——（      ）   简陋——（      ）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SzTx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安慰——（      ）   野蛮——（      ）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SzTx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畏惧——（      ）</a:t>
            </a:r>
          </a:p>
        </p:txBody>
      </p:sp>
      <p:sp>
        <p:nvSpPr>
          <p:cNvPr id="8" name="文本占位符 31745"/>
          <p:cNvSpPr/>
          <p:nvPr/>
        </p:nvSpPr>
        <p:spPr>
          <a:xfrm>
            <a:off x="3765868" y="4264025"/>
            <a:ext cx="1477962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342900" indent="-342900" algn="ctr">
              <a:spcBef>
                <a:spcPct val="20000"/>
              </a:spcBef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勇敢  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</a:p>
        </p:txBody>
      </p:sp>
      <p:sp>
        <p:nvSpPr>
          <p:cNvPr id="2" name="文本占位符 31745"/>
          <p:cNvSpPr/>
          <p:nvPr/>
        </p:nvSpPr>
        <p:spPr>
          <a:xfrm>
            <a:off x="9149080" y="3238500"/>
            <a:ext cx="1484313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342900" indent="-342900" algn="ctr">
              <a:spcBef>
                <a:spcPct val="20000"/>
              </a:spcBef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文明  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</a:p>
        </p:txBody>
      </p:sp>
      <p:sp>
        <p:nvSpPr>
          <p:cNvPr id="3" name="文本占位符 31745"/>
          <p:cNvSpPr/>
          <p:nvPr/>
        </p:nvSpPr>
        <p:spPr>
          <a:xfrm>
            <a:off x="3765868" y="3238500"/>
            <a:ext cx="1477962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342900" indent="-342900" algn="ctr">
              <a:spcBef>
                <a:spcPct val="20000"/>
              </a:spcBef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责备   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</a:p>
        </p:txBody>
      </p:sp>
      <p:sp>
        <p:nvSpPr>
          <p:cNvPr id="4" name="文本占位符 31745"/>
          <p:cNvSpPr/>
          <p:nvPr/>
        </p:nvSpPr>
        <p:spPr>
          <a:xfrm>
            <a:off x="9149080" y="2214563"/>
            <a:ext cx="14827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342900" indent="-342900" algn="ctr">
              <a:spcBef>
                <a:spcPct val="20000"/>
              </a:spcBef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豪华   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</a:p>
        </p:txBody>
      </p:sp>
      <p:sp>
        <p:nvSpPr>
          <p:cNvPr id="5" name="文本占位符 31745"/>
          <p:cNvSpPr/>
          <p:nvPr/>
        </p:nvSpPr>
        <p:spPr>
          <a:xfrm>
            <a:off x="3765868" y="2214563"/>
            <a:ext cx="14795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342900" indent="-342900" algn="ctr">
              <a:spcBef>
                <a:spcPct val="20000"/>
              </a:spcBef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繁荣   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115695" y="1136015"/>
            <a:ext cx="781939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  <a:sym typeface="+mn-ea"/>
              </a:rPr>
              <a:t>三、写出下列词语的反义词。</a:t>
            </a:r>
            <a:endParaRPr lang="zh-CN" altLang="en-US" sz="36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2" grpId="0" bldLvl="0" animBg="1"/>
      <p:bldP spid="2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639735" y="4262246"/>
            <a:ext cx="5215653" cy="64516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鲁滨逊看到痕迹和人骨。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52525" y="2202180"/>
            <a:ext cx="971867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鲁滨逊再一次看到野人留下的生火的痕迹和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满地的人骨。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88085" y="4288790"/>
            <a:ext cx="1009332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缩句：</a:t>
            </a: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__________________________________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115695" y="1136015"/>
            <a:ext cx="47548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  <a:sym typeface="+mn-ea"/>
              </a:rPr>
              <a:t>四、按要求改写句子。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188085" y="3761740"/>
            <a:ext cx="1009332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改为反问句：</a:t>
            </a: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__________________________________________</a:t>
            </a:r>
          </a:p>
        </p:txBody>
      </p:sp>
      <p:sp>
        <p:nvSpPr>
          <p:cNvPr id="5" name="矩形 4"/>
          <p:cNvSpPr/>
          <p:nvPr/>
        </p:nvSpPr>
        <p:spPr>
          <a:xfrm>
            <a:off x="1355725" y="3677285"/>
            <a:ext cx="9757410" cy="175323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他惊恐万分，猜想这难道不是附</a:t>
            </a:r>
          </a:p>
          <a:p>
            <a:pPr lvl="0"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近的野人留下来的吗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88085" y="1675130"/>
            <a:ext cx="971867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2.他</a:t>
            </a:r>
            <a:r>
              <a:rPr 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惊</a:t>
            </a:r>
            <a:r>
              <a:rPr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恐万分，猜想这一定是附近的野人留下</a:t>
            </a:r>
          </a:p>
          <a:p>
            <a:pPr>
              <a:lnSpc>
                <a:spcPct val="150000"/>
              </a:lnSpc>
            </a:pPr>
            <a:r>
              <a:rPr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来的。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l="55567" b="50611"/>
          <a:stretch>
            <a:fillRect/>
          </a:stretch>
        </p:blipFill>
        <p:spPr>
          <a:xfrm>
            <a:off x="2871470" y="1710055"/>
            <a:ext cx="1337945" cy="1445895"/>
          </a:xfrm>
          <a:prstGeom prst="ellipse">
            <a:avLst/>
          </a:prstGeom>
        </p:spPr>
      </p:pic>
      <p:sp>
        <p:nvSpPr>
          <p:cNvPr id="7" name="文本框 10"/>
          <p:cNvSpPr txBox="1"/>
          <p:nvPr/>
        </p:nvSpPr>
        <p:spPr>
          <a:xfrm>
            <a:off x="5593715" y="3389630"/>
            <a:ext cx="3896360" cy="1106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第二课时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5357495" y="4610735"/>
            <a:ext cx="4631055" cy="0"/>
          </a:xfrm>
          <a:prstGeom prst="line">
            <a:avLst/>
          </a:prstGeom>
          <a:ln w="104775" cap="rnd">
            <a:solidFill>
              <a:srgbClr val="9A583B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2717165" y="1186180"/>
            <a:ext cx="3990340" cy="3998595"/>
          </a:xfrm>
          <a:prstGeom prst="rect">
            <a:avLst/>
          </a:prstGeom>
          <a:effectLst>
            <a:softEdge rad="25400"/>
          </a:effectLst>
        </p:spPr>
      </p:pic>
      <p:pic>
        <p:nvPicPr>
          <p:cNvPr id="15" name="图片 14" descr="波浪水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7165" y="3863340"/>
            <a:ext cx="2703195" cy="962660"/>
          </a:xfrm>
          <a:prstGeom prst="rect">
            <a:avLst/>
          </a:prstGeom>
          <a:effectLst>
            <a:softEdge rad="38100"/>
          </a:effec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1509395" y="2543810"/>
            <a:ext cx="9408795" cy="3398520"/>
          </a:xfrm>
          <a:prstGeom prst="rect">
            <a:avLst/>
          </a:prstGeom>
          <a:noFill/>
          <a:ln w="28575" cmpd="sng">
            <a:solidFill>
              <a:srgbClr val="7A6DCB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721" name="标题 27649"/>
          <p:cNvSpPr/>
          <p:nvPr/>
        </p:nvSpPr>
        <p:spPr>
          <a:xfrm>
            <a:off x="1412875" y="1670050"/>
            <a:ext cx="7508875" cy="7004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6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charset="-122"/>
              </a:rPr>
              <a:t>1.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charset="-122"/>
              </a:rPr>
              <a:t>听写词语表中要求掌握的词语：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259205" y="898525"/>
            <a:ext cx="30600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fontAlgn="auto"/>
            <a:r>
              <a:rPr lang="zh-CN" altLang="en-US" sz="3600" b="1" spc="400">
                <a:solidFill>
                  <a:srgbClr val="9A583B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复习导入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444615" y="4312920"/>
            <a:ext cx="11010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倾覆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859655" y="4312920"/>
            <a:ext cx="11010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侵袭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286125" y="4312920"/>
            <a:ext cx="11010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防御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701165" y="4312920"/>
            <a:ext cx="11010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控制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603740" y="3576955"/>
            <a:ext cx="11010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理智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018780" y="3576955"/>
            <a:ext cx="11010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宽慰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433820" y="3576955"/>
            <a:ext cx="11010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抛弃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848860" y="3576955"/>
            <a:ext cx="11010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处境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263900" y="3576955"/>
            <a:ext cx="11010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书籍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678940" y="3576955"/>
            <a:ext cx="11010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忧伤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9603740" y="2819400"/>
            <a:ext cx="11010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困境</a:t>
            </a: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8018780" y="2819400"/>
            <a:ext cx="11010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倒霉</a:t>
            </a:r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6433820" y="2819400"/>
            <a:ext cx="11010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恐惧</a:t>
            </a:r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4848860" y="2819400"/>
            <a:ext cx="11010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寂寞</a:t>
            </a:r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263900" y="2819400"/>
            <a:ext cx="11010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凄凉</a:t>
            </a:r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1678940" y="2819400"/>
            <a:ext cx="11010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流落</a:t>
            </a:r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6444615" y="5085715"/>
            <a:ext cx="201930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焉知非福</a:t>
            </a:r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4142105" y="5085715"/>
            <a:ext cx="201930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重见天日</a:t>
            </a:r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1701165" y="5085715"/>
            <a:ext cx="201930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心平气和</a:t>
            </a:r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8018780" y="4312920"/>
            <a:ext cx="11010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深重</a:t>
            </a:r>
            <a:endParaRPr lang="zh-CN" alt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标题 27649"/>
          <p:cNvSpPr/>
          <p:nvPr/>
        </p:nvSpPr>
        <p:spPr>
          <a:xfrm>
            <a:off x="1484630" y="1378585"/>
            <a:ext cx="9458325" cy="2011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l">
              <a:lnSpc>
                <a:spcPct val="130000"/>
              </a:lnSpc>
            </a:pPr>
            <a:r>
              <a:rPr lang="en-US" altLang="zh-CN" sz="32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charset="-122"/>
              </a:rPr>
              <a:t>2.上节课，我们学习了课文的梗概部分，谁能说说</a:t>
            </a:r>
          </a:p>
          <a:p>
            <a:pPr lvl="0" algn="l">
              <a:lnSpc>
                <a:spcPct val="130000"/>
              </a:lnSpc>
            </a:pPr>
            <a:r>
              <a:rPr lang="en-US" altLang="zh-CN" sz="32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charset="-122"/>
              </a:rPr>
              <a:t>  这个部分写了鲁滨逊流落荒岛的哪些事？用小标</a:t>
            </a:r>
          </a:p>
          <a:p>
            <a:pPr lvl="0" algn="l">
              <a:lnSpc>
                <a:spcPct val="130000"/>
              </a:lnSpc>
            </a:pPr>
            <a:r>
              <a:rPr lang="en-US" altLang="zh-CN" sz="32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charset="-122"/>
              </a:rPr>
              <a:t>  题概括。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484630" y="3690620"/>
            <a:ext cx="9286240" cy="1641475"/>
          </a:xfrm>
          <a:prstGeom prst="rect">
            <a:avLst/>
          </a:prstGeom>
          <a:noFill/>
          <a:ln w="28575" cmpd="sng">
            <a:solidFill>
              <a:schemeClr val="accent2">
                <a:lumMod val="60000"/>
                <a:lumOff val="40000"/>
              </a:schemeClr>
            </a:solidFill>
            <a:prstDash val="sysDash"/>
          </a:ln>
        </p:spPr>
        <p:txBody>
          <a:bodyPr wrap="square" rtlCol="0" anchor="t">
            <a:spAutoFit/>
          </a:bodyPr>
          <a:lstStyle/>
          <a:p>
            <a:pPr algn="l" defTabSz="685165">
              <a:lnSpc>
                <a:spcPct val="140000"/>
              </a:lnSpc>
            </a:pPr>
            <a:r>
              <a:rPr lang="zh-CN" altLang="en-US" sz="3600" b="1" dirty="0">
                <a:solidFill>
                  <a:srgbClr val="9A583B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流落荒岛→（        ）→（        ）→（            ）→（        ）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297680" y="3852545"/>
            <a:ext cx="201930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建房定居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480935" y="3852545"/>
            <a:ext cx="201930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驯养培育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012315" y="4615180"/>
            <a:ext cx="293751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救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星期五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080125" y="4615180"/>
            <a:ext cx="201930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回到英国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标题 27649"/>
          <p:cNvSpPr/>
          <p:nvPr/>
        </p:nvSpPr>
        <p:spPr>
          <a:xfrm>
            <a:off x="1229360" y="1803400"/>
            <a:ext cx="9549130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charset="-122"/>
              </a:rPr>
              <a:t>1.</a:t>
            </a: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charset="-122"/>
              </a:rPr>
              <a:t>快速浏览片段，试着说说课文节选片段的主要内容。</a:t>
            </a:r>
          </a:p>
        </p:txBody>
      </p:sp>
      <p:sp>
        <p:nvSpPr>
          <p:cNvPr id="20482" name="文本框 7170"/>
          <p:cNvSpPr txBox="1"/>
          <p:nvPr/>
        </p:nvSpPr>
        <p:spPr>
          <a:xfrm>
            <a:off x="1463675" y="2859405"/>
            <a:ext cx="9549130" cy="1456690"/>
          </a:xfrm>
          <a:prstGeom prst="rect">
            <a:avLst/>
          </a:prstGeom>
          <a:noFill/>
          <a:ln w="28575" cmpd="sng">
            <a:solidFill>
              <a:srgbClr val="7A6DCB"/>
            </a:solidFill>
            <a:prstDash val="sysDash"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800" b="1">
                <a:solidFill>
                  <a:srgbClr val="9A583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600" b="1" dirty="0">
                <a:solidFill>
                  <a:srgbClr val="9A583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主要写了鲁滨逊在逆境中心理活动的变化过程，用理智战胜失望，改善生活的事。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259205" y="898525"/>
            <a:ext cx="30600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fontAlgn="auto"/>
            <a:r>
              <a:rPr lang="zh-CN" altLang="en-US" sz="3600" b="1" spc="400">
                <a:solidFill>
                  <a:srgbClr val="9A583B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精读片段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bldLvl="0" animBg="1"/>
      <p:bldP spid="20482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7170"/>
          <p:cNvSpPr txBox="1"/>
          <p:nvPr/>
        </p:nvSpPr>
        <p:spPr>
          <a:xfrm>
            <a:off x="6851650" y="2156460"/>
            <a:ext cx="3241040" cy="70040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algn="dist">
              <a:lnSpc>
                <a:spcPct val="110000"/>
              </a:lnSpc>
            </a:pPr>
            <a:r>
              <a:rPr lang="zh-CN" altLang="en-US" sz="3600" b="1" dirty="0">
                <a:solidFill>
                  <a:srgbClr val="4E3EAE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流落荒岛</a:t>
            </a:r>
          </a:p>
        </p:txBody>
      </p:sp>
      <p:sp>
        <p:nvSpPr>
          <p:cNvPr id="33794" name="标题 27649"/>
          <p:cNvSpPr/>
          <p:nvPr/>
        </p:nvSpPr>
        <p:spPr>
          <a:xfrm>
            <a:off x="1257300" y="1969135"/>
            <a:ext cx="4888865" cy="2159000"/>
          </a:xfrm>
          <a:prstGeom prst="rect">
            <a:avLst/>
          </a:prstGeom>
          <a:solidFill>
            <a:srgbClr val="F2E4DE"/>
          </a:solidFill>
          <a:ln w="28575" cmpd="sng">
            <a:solidFill>
              <a:srgbClr val="4E3EAE"/>
            </a:solidFill>
            <a:prstDash val="sysDash"/>
          </a:ln>
        </p:spPr>
        <p:txBody>
          <a:bodyPr wrap="square" anchor="t">
            <a:spAutoFit/>
          </a:bodyPr>
          <a:lstStyle/>
          <a:p>
            <a:pPr marL="144145">
              <a:lnSpc>
                <a:spcPct val="140000"/>
              </a:lnSpc>
            </a:pP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charset="-122"/>
              </a:rPr>
              <a:t>2.</a:t>
            </a:r>
            <a:r>
              <a:rPr lang="zh-CN" altLang="en-US" sz="32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浏览精彩片段，对照梗概，你能判断出精彩片段在小说的哪个部分吗？</a:t>
            </a:r>
            <a:endParaRPr lang="zh-CN" altLang="en-US" sz="32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9260" y="2934970"/>
            <a:ext cx="3409315" cy="2095500"/>
          </a:xfrm>
          <a:prstGeom prst="ellipse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2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7170"/>
          <p:cNvSpPr txBox="1"/>
          <p:nvPr/>
        </p:nvSpPr>
        <p:spPr>
          <a:xfrm>
            <a:off x="1862455" y="2700338"/>
            <a:ext cx="8912225" cy="3338195"/>
          </a:xfrm>
          <a:prstGeom prst="rect">
            <a:avLst/>
          </a:prstGeom>
          <a:noFill/>
          <a:ln w="28575" cmpd="sng">
            <a:solidFill>
              <a:srgbClr val="7A6DCB"/>
            </a:solidFill>
            <a:prstDash val="sysDash"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>
                <a:solidFill>
                  <a:srgbClr val="9A583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9A583B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梗概是用第三人称来叙述的，而精彩片段用第一人称描写“我”遇难荒岛后的所见所闻所想所做。</a:t>
            </a:r>
            <a:endParaRPr lang="en-US" altLang="zh-CN" sz="3200" b="1" dirty="0">
              <a:solidFill>
                <a:srgbClr val="9A583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200" b="1" dirty="0">
                <a:solidFill>
                  <a:srgbClr val="9A583B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srgbClr val="9A583B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梗概只保留了小说起因、经过、结果的大概内容，而精彩片段中含有大量细腻逼真的心理活动描写，增强了小说的真实性。</a:t>
            </a:r>
          </a:p>
        </p:txBody>
      </p:sp>
      <p:sp>
        <p:nvSpPr>
          <p:cNvPr id="33794" name="标题 27649"/>
          <p:cNvSpPr/>
          <p:nvPr/>
        </p:nvSpPr>
        <p:spPr>
          <a:xfrm>
            <a:off x="1862455" y="1226185"/>
            <a:ext cx="8787130" cy="13709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charset="-122"/>
              </a:rPr>
              <a:t>3.</a:t>
            </a:r>
            <a:r>
              <a:rPr lang="zh-CN" altLang="en-US" sz="32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你能发现精彩片段在表达上与梗概相比有什么</a:t>
            </a:r>
          </a:p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不同吗？</a:t>
            </a:r>
            <a:endParaRPr lang="zh-CN" altLang="en-US" sz="32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bldLvl="0" animBg="1"/>
      <p:bldP spid="20482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7170"/>
          <p:cNvSpPr txBox="1"/>
          <p:nvPr/>
        </p:nvSpPr>
        <p:spPr>
          <a:xfrm>
            <a:off x="1301115" y="2625725"/>
            <a:ext cx="9611360" cy="3192145"/>
          </a:xfrm>
          <a:prstGeom prst="rect">
            <a:avLst/>
          </a:prstGeom>
          <a:noFill/>
          <a:ln w="28575" cmpd="sng">
            <a:solidFill>
              <a:srgbClr val="7A6DCB"/>
            </a:solidFill>
            <a:prstDash val="sysDash"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4E3EAE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第一人称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600" b="1" dirty="0">
                <a:solidFill>
                  <a:srgbClr val="9A583B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叙述人以作品中人物的身份出现</a:t>
            </a:r>
            <a:r>
              <a:rPr lang="en-US" altLang="zh-CN" sz="3600" b="1" dirty="0">
                <a:solidFill>
                  <a:srgbClr val="9A583B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3600" b="1" dirty="0">
                <a:solidFill>
                  <a:srgbClr val="9A583B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以“我”自称。</a:t>
            </a:r>
            <a:endParaRPr lang="en-US" altLang="zh-CN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</a:t>
            </a:r>
            <a:r>
              <a:rPr lang="zh-CN" altLang="en-US" sz="3200" b="1" dirty="0">
                <a:solidFill>
                  <a:srgbClr val="4E3EAE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好处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600" b="1" dirty="0">
                <a:solidFill>
                  <a:srgbClr val="9A583B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情境更为真切，缩小了作者与读者的距离，读来兴味盎然。</a:t>
            </a:r>
          </a:p>
        </p:txBody>
      </p:sp>
      <p:sp>
        <p:nvSpPr>
          <p:cNvPr id="33794" name="标题 27649"/>
          <p:cNvSpPr/>
          <p:nvPr/>
        </p:nvSpPr>
        <p:spPr>
          <a:xfrm>
            <a:off x="1301115" y="1482090"/>
            <a:ext cx="9988550" cy="6324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charset="-122"/>
              </a:rPr>
              <a:t>4.</a:t>
            </a:r>
            <a:r>
              <a:rPr lang="zh-CN" altLang="en-US" sz="32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什么是第一人称？运用第一人称有什么好处？</a:t>
            </a:r>
            <a:endParaRPr lang="zh-CN" altLang="en-US" sz="32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bldLvl="0" animBg="1"/>
      <p:bldP spid="2048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0"/>
          <p:cNvSpPr txBox="1"/>
          <p:nvPr/>
        </p:nvSpPr>
        <p:spPr>
          <a:xfrm>
            <a:off x="45085" y="2719070"/>
            <a:ext cx="92344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en-US" altLang="zh-CN" sz="4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5 </a:t>
            </a:r>
            <a:r>
              <a:rPr lang="zh-CN" altLang="en-US" sz="4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鲁滨逊漂流记（节选）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标题 27649"/>
          <p:cNvSpPr/>
          <p:nvPr/>
        </p:nvSpPr>
        <p:spPr>
          <a:xfrm>
            <a:off x="1534160" y="1665605"/>
            <a:ext cx="972312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charset="-122"/>
              </a:rPr>
              <a:t>5.</a:t>
            </a: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charset="-122"/>
              </a:rPr>
              <a:t>上节课老师给大家留了两个问题：鲁滨逊克服了哪</a:t>
            </a: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charset="-122"/>
              </a:rPr>
              <a:t>  些困难？他的心态发生了什么变化？请同学们</a:t>
            </a:r>
            <a:r>
              <a:rPr lang="zh-CN" altLang="en-US" sz="3200" dirty="0">
                <a:solidFill>
                  <a:srgbClr val="4E3EA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charset="-122"/>
              </a:rPr>
              <a:t>阅读</a:t>
            </a: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4E3EA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charset="-122"/>
              </a:rPr>
              <a:t>  节选部分</a:t>
            </a: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charset="-122"/>
              </a:rPr>
              <a:t>，把他克服的困难及克服的办法做上记号，</a:t>
            </a: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charset="-122"/>
              </a:rPr>
              <a:t>  并与同桌交流。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1056005" y="1948180"/>
          <a:ext cx="8592185" cy="42780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7520"/>
                <a:gridCol w="4304665"/>
              </a:tblGrid>
              <a:tr h="62928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200" dirty="0">
                          <a:solidFill>
                            <a:schemeClr val="bg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困难</a:t>
                      </a:r>
                    </a:p>
                  </a:txBody>
                  <a:tcPr anchor="ctr">
                    <a:solidFill>
                      <a:srgbClr val="9A583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200" dirty="0">
                          <a:solidFill>
                            <a:schemeClr val="bg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解决办法</a:t>
                      </a:r>
                    </a:p>
                  </a:txBody>
                  <a:tcPr anchor="ctr">
                    <a:solidFill>
                      <a:srgbClr val="9A583B"/>
                    </a:solidFill>
                  </a:tcPr>
                </a:tc>
              </a:tr>
              <a:tr h="69469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endParaRPr lang="zh-CN" altLang="en-US" sz="360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solidFill>
                      <a:srgbClr val="F2E4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endParaRPr lang="zh-CN" altLang="en-US" sz="360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solidFill>
                      <a:srgbClr val="F2E4DE"/>
                    </a:solidFill>
                  </a:tcPr>
                </a:tc>
              </a:tr>
              <a:tr h="81407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buNone/>
                      </a:pPr>
                      <a:endParaRPr lang="zh-CN" altLang="en-US" sz="36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buNone/>
                      </a:pPr>
                      <a:endParaRPr lang="zh-CN" altLang="en-US" sz="360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/>
                </a:tc>
              </a:tr>
              <a:tr h="120396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buNone/>
                      </a:pPr>
                      <a:endParaRPr lang="en-US" altLang="zh-CN" sz="360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solidFill>
                      <a:srgbClr val="F2E4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buNone/>
                      </a:pPr>
                      <a:endParaRPr lang="zh-CN" altLang="en-US" sz="360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solidFill>
                      <a:srgbClr val="F2E4DE"/>
                    </a:solidFill>
                  </a:tcPr>
                </a:tc>
              </a:tr>
              <a:tr h="93600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buNone/>
                      </a:pPr>
                      <a:endParaRPr lang="en-US" altLang="zh-CN" sz="360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buNone/>
                      </a:pPr>
                      <a:endParaRPr lang="zh-CN" altLang="en-US" sz="360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solidFill>
                      <a:srgbClr val="F3F9FA"/>
                    </a:solidFill>
                  </a:tcPr>
                </a:tc>
              </a:tr>
            </a:tbl>
          </a:graphicData>
        </a:graphic>
      </p:graphicFrame>
      <p:sp>
        <p:nvSpPr>
          <p:cNvPr id="35863" name="标题 27649"/>
          <p:cNvSpPr/>
          <p:nvPr/>
        </p:nvSpPr>
        <p:spPr>
          <a:xfrm>
            <a:off x="1055688" y="960755"/>
            <a:ext cx="3671887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charset="-122"/>
              </a:rPr>
              <a:t>6.</a:t>
            </a:r>
            <a:r>
              <a:rPr lang="zh-CN" altLang="en-US" sz="3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charset="-122"/>
              </a:rPr>
              <a:t>汇报交流。</a:t>
            </a:r>
          </a:p>
        </p:txBody>
      </p:sp>
      <p:sp>
        <p:nvSpPr>
          <p:cNvPr id="24" name="矩形 23"/>
          <p:cNvSpPr/>
          <p:nvPr/>
        </p:nvSpPr>
        <p:spPr>
          <a:xfrm>
            <a:off x="1928495" y="2563495"/>
            <a:ext cx="28441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solidFill>
                  <a:srgbClr val="66392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没法估算日子</a:t>
            </a:r>
          </a:p>
        </p:txBody>
      </p:sp>
      <p:sp>
        <p:nvSpPr>
          <p:cNvPr id="25" name="矩形 24"/>
          <p:cNvSpPr/>
          <p:nvPr/>
        </p:nvSpPr>
        <p:spPr>
          <a:xfrm>
            <a:off x="1928495" y="3290570"/>
            <a:ext cx="20497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solidFill>
                  <a:srgbClr val="66392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缺乏物资</a:t>
            </a:r>
          </a:p>
        </p:txBody>
      </p:sp>
      <p:sp>
        <p:nvSpPr>
          <p:cNvPr id="26" name="矩形 25"/>
          <p:cNvSpPr/>
          <p:nvPr/>
        </p:nvSpPr>
        <p:spPr>
          <a:xfrm>
            <a:off x="1928495" y="4210685"/>
            <a:ext cx="30416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solidFill>
                  <a:srgbClr val="66392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没有住的地方</a:t>
            </a:r>
          </a:p>
        </p:txBody>
      </p:sp>
      <p:sp>
        <p:nvSpPr>
          <p:cNvPr id="27" name="矩形 26"/>
          <p:cNvSpPr/>
          <p:nvPr/>
        </p:nvSpPr>
        <p:spPr>
          <a:xfrm>
            <a:off x="5481320" y="2563495"/>
            <a:ext cx="39033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用刀刻痕记录时间</a:t>
            </a:r>
          </a:p>
        </p:txBody>
      </p:sp>
      <p:sp>
        <p:nvSpPr>
          <p:cNvPr id="28" name="矩形 27"/>
          <p:cNvSpPr/>
          <p:nvPr/>
        </p:nvSpPr>
        <p:spPr>
          <a:xfrm>
            <a:off x="5471795" y="3290570"/>
            <a:ext cx="42392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从船上收罗很多东西</a:t>
            </a:r>
          </a:p>
        </p:txBody>
      </p:sp>
      <p:sp>
        <p:nvSpPr>
          <p:cNvPr id="29" name="矩形 28"/>
          <p:cNvSpPr/>
          <p:nvPr/>
        </p:nvSpPr>
        <p:spPr>
          <a:xfrm>
            <a:off x="5461635" y="4127500"/>
            <a:ext cx="409829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砍木材，加工，打桩，建住所</a:t>
            </a:r>
          </a:p>
        </p:txBody>
      </p:sp>
      <p:sp>
        <p:nvSpPr>
          <p:cNvPr id="2" name="矩形 1"/>
          <p:cNvSpPr/>
          <p:nvPr/>
        </p:nvSpPr>
        <p:spPr>
          <a:xfrm>
            <a:off x="1928495" y="5407025"/>
            <a:ext cx="30416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solidFill>
                  <a:srgbClr val="66392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恐惧、沮丧</a:t>
            </a:r>
          </a:p>
        </p:txBody>
      </p:sp>
      <p:sp>
        <p:nvSpPr>
          <p:cNvPr id="3" name="矩形 2"/>
          <p:cNvSpPr/>
          <p:nvPr/>
        </p:nvSpPr>
        <p:spPr>
          <a:xfrm>
            <a:off x="5431790" y="5224780"/>
            <a:ext cx="411734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记录遇到的幸与不幸，尽可能安慰自己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2" grpId="0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标题 27649"/>
          <p:cNvSpPr/>
          <p:nvPr/>
        </p:nvSpPr>
        <p:spPr>
          <a:xfrm>
            <a:off x="1195388" y="2073275"/>
            <a:ext cx="9455150" cy="27482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（1）我现在处在一个令人忧伤的、没有言语交流的生活场景中，也许这种生活在世界上是前所未有的。但我必须接受这种生活，并且一天一天过下去。</a:t>
            </a:r>
          </a:p>
        </p:txBody>
      </p:sp>
      <p:sp>
        <p:nvSpPr>
          <p:cNvPr id="20482" name="文本框 7170"/>
          <p:cNvSpPr txBox="1"/>
          <p:nvPr/>
        </p:nvSpPr>
        <p:spPr>
          <a:xfrm>
            <a:off x="1195388" y="4891088"/>
            <a:ext cx="9455150" cy="1370965"/>
          </a:xfrm>
          <a:prstGeom prst="rect">
            <a:avLst/>
          </a:prstGeom>
          <a:noFill/>
          <a:ln w="28575" cmpd="sng">
            <a:solidFill>
              <a:srgbClr val="E08900"/>
            </a:solidFill>
            <a:prstDash val="sysDash"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884C34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zh-CN" sz="3200" b="1" dirty="0">
                <a:solidFill>
                  <a:srgbClr val="884C34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这句话正是鲁滨逊孤岛生活的写照。从中可以看出他的心情是忧郁和寂寞的。</a:t>
            </a:r>
          </a:p>
        </p:txBody>
      </p:sp>
      <p:sp>
        <p:nvSpPr>
          <p:cNvPr id="4" name="标题 27649"/>
          <p:cNvSpPr/>
          <p:nvPr/>
        </p:nvSpPr>
        <p:spPr>
          <a:xfrm>
            <a:off x="5571490" y="2168525"/>
            <a:ext cx="48545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 dirty="0">
                <a:solidFill>
                  <a:srgbClr val="E089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令人忧伤的、没有言语</a:t>
            </a:r>
          </a:p>
        </p:txBody>
      </p:sp>
      <p:sp>
        <p:nvSpPr>
          <p:cNvPr id="2" name="标题 27649"/>
          <p:cNvSpPr/>
          <p:nvPr/>
        </p:nvSpPr>
        <p:spPr>
          <a:xfrm>
            <a:off x="1195388" y="2820353"/>
            <a:ext cx="1820862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 dirty="0">
                <a:solidFill>
                  <a:srgbClr val="E089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交流</a:t>
            </a:r>
          </a:p>
        </p:txBody>
      </p:sp>
      <p:sp>
        <p:nvSpPr>
          <p:cNvPr id="35863" name="标题 27649"/>
          <p:cNvSpPr/>
          <p:nvPr/>
        </p:nvSpPr>
        <p:spPr>
          <a:xfrm>
            <a:off x="1342708" y="1247775"/>
            <a:ext cx="3671887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sz="3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charset="-122"/>
              </a:rPr>
              <a:t>7.品读句子。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bldLvl="0" animBg="1"/>
      <p:bldP spid="20482" grpId="1"/>
      <p:bldP spid="4" grpId="0"/>
      <p:bldP spid="4" grpId="1"/>
      <p:bldP spid="2" grpId="0"/>
      <p:bldP spid="2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标题 27649"/>
          <p:cNvSpPr/>
          <p:nvPr/>
        </p:nvSpPr>
        <p:spPr>
          <a:xfrm>
            <a:off x="1346200" y="1628140"/>
            <a:ext cx="9499600" cy="2084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（2）我不稀罕它给我弄来什么东西，也不稀罕它同我做伴，我只需要它同我聊聊天，但是它却办不到。</a:t>
            </a:r>
          </a:p>
        </p:txBody>
      </p:sp>
      <p:sp>
        <p:nvSpPr>
          <p:cNvPr id="20482" name="文本框 7170"/>
          <p:cNvSpPr txBox="1"/>
          <p:nvPr/>
        </p:nvSpPr>
        <p:spPr>
          <a:xfrm>
            <a:off x="1348105" y="4032885"/>
            <a:ext cx="9669780" cy="1370965"/>
          </a:xfrm>
          <a:prstGeom prst="rect">
            <a:avLst/>
          </a:prstGeom>
          <a:noFill/>
          <a:ln w="28575" cmpd="sng">
            <a:solidFill>
              <a:srgbClr val="E08900"/>
            </a:solidFill>
            <a:prstDash val="sysDash"/>
          </a:ln>
        </p:spPr>
        <p:txBody>
          <a:bodyPr wrap="square" anchor="t">
            <a:spAutoFit/>
          </a:bodyPr>
          <a:lstStyle/>
          <a:p>
            <a:pPr lvl="0" algn="l">
              <a:lnSpc>
                <a:spcPct val="130000"/>
              </a:lnSpc>
            </a:pPr>
            <a:r>
              <a:rPr lang="en-US" altLang="zh-CN" sz="3200" b="1">
                <a:solidFill>
                  <a:srgbClr val="884C34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3200" b="1">
                <a:solidFill>
                  <a:srgbClr val="884C34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这句话表现了鲁滨逊的孤寂和无奈。想和这条狗交流，但是做不到。</a:t>
            </a:r>
          </a:p>
        </p:txBody>
      </p:sp>
      <p:sp>
        <p:nvSpPr>
          <p:cNvPr id="4" name="标题 27649"/>
          <p:cNvSpPr/>
          <p:nvPr/>
        </p:nvSpPr>
        <p:spPr>
          <a:xfrm>
            <a:off x="4543425" y="2372995"/>
            <a:ext cx="48323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 dirty="0">
                <a:solidFill>
                  <a:srgbClr val="E089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我只需要它同我聊聊天</a:t>
            </a:r>
            <a:endParaRPr lang="en-US" altLang="zh-CN" sz="3600" b="1" dirty="0">
              <a:solidFill>
                <a:srgbClr val="E08900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bldLvl="0" animBg="1"/>
      <p:bldP spid="20482" grpId="1"/>
      <p:bldP spid="4" grpId="0"/>
      <p:bldP spid="4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文本框 18434"/>
          <p:cNvSpPr txBox="1"/>
          <p:nvPr/>
        </p:nvSpPr>
        <p:spPr>
          <a:xfrm>
            <a:off x="935990" y="3108325"/>
            <a:ext cx="10083165" cy="32905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这句话反映了鲁滨逊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_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_______的人生态度，鲁滨逊能孤身生存于荒岛二十多年，主要是由于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_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_____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_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____</a:t>
            </a:r>
          </a:p>
          <a:p>
            <a:pPr>
              <a:lnSpc>
                <a:spcPct val="130000"/>
              </a:lnSpc>
            </a:pP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________________________________________________________________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。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这句话对我们的启示是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_________________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__</a:t>
            </a:r>
          </a:p>
          <a:p>
            <a:pPr>
              <a:lnSpc>
                <a:spcPct val="130000"/>
              </a:lnSpc>
            </a:pP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___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____________________________________________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_____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_。</a:t>
            </a:r>
          </a:p>
        </p:txBody>
      </p:sp>
      <p:sp>
        <p:nvSpPr>
          <p:cNvPr id="38919" name="标题 27649"/>
          <p:cNvSpPr/>
          <p:nvPr/>
        </p:nvSpPr>
        <p:spPr>
          <a:xfrm>
            <a:off x="935990" y="1362075"/>
            <a:ext cx="9561195" cy="1714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）这场世界上苦难最深重的经历告诉世人：在困境中，我们可以把好处和坏处对照起来看，并且从中找到一些东西来宽慰自己。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565140" y="3166745"/>
            <a:ext cx="18415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积极乐观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20775" y="4300220"/>
            <a:ext cx="9663430" cy="13709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面对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现实，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在绝望中看到希望的火花，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从而获得内心的安慰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233920" y="5087620"/>
            <a:ext cx="53028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97553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要有积极向上的人生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93140" y="5671185"/>
            <a:ext cx="108419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97553B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态度，要有勇气克服困</a:t>
            </a:r>
            <a:r>
              <a:rPr lang="zh-CN" altLang="en-US" sz="3200" b="1" dirty="0">
                <a:solidFill>
                  <a:srgbClr val="97553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难、战胜心灵上的忧郁和失望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859520" y="3813175"/>
            <a:ext cx="25666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他理智地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标题 27649"/>
          <p:cNvSpPr/>
          <p:nvPr/>
        </p:nvSpPr>
        <p:spPr>
          <a:xfrm>
            <a:off x="1441768" y="1336358"/>
            <a:ext cx="9450387" cy="13709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    </a:t>
            </a:r>
            <a:r>
              <a:rPr lang="zh-CN" altLang="zh-CN" sz="3200" dirty="0"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深陷孤岛，困难重重，鲁滨逊没有向困难低头，令人钦佩，你觉得鲁滨逊身上还有哪些可贵的品质？</a:t>
            </a:r>
          </a:p>
        </p:txBody>
      </p:sp>
      <p:pic>
        <p:nvPicPr>
          <p:cNvPr id="39938" name="图片 10242" descr="图片19"/>
          <p:cNvPicPr>
            <a:picLocks noChangeAspect="1"/>
          </p:cNvPicPr>
          <p:nvPr/>
        </p:nvPicPr>
        <p:blipFill>
          <a:blip r:embed="rId2"/>
          <a:srcRect l="11989" t="4927" r="11372" b="2367"/>
          <a:stretch>
            <a:fillRect/>
          </a:stretch>
        </p:blipFill>
        <p:spPr>
          <a:xfrm>
            <a:off x="1413510" y="3512185"/>
            <a:ext cx="1537970" cy="2540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3892550" y="2954020"/>
            <a:ext cx="6964680" cy="3263900"/>
            <a:chOff x="6130" y="4652"/>
            <a:chExt cx="10968" cy="5140"/>
          </a:xfrm>
        </p:grpSpPr>
        <p:sp>
          <p:nvSpPr>
            <p:cNvPr id="10242" name="云形标注 10241"/>
            <p:cNvSpPr/>
            <p:nvPr/>
          </p:nvSpPr>
          <p:spPr>
            <a:xfrm>
              <a:off x="6130" y="4652"/>
              <a:ext cx="10968" cy="5140"/>
            </a:xfrm>
            <a:prstGeom prst="cloudCallout">
              <a:avLst>
                <a:gd name="adj1" fmla="val -65150"/>
                <a:gd name="adj2" fmla="val -2464"/>
              </a:avLst>
            </a:prstGeom>
            <a:solidFill>
              <a:srgbClr val="FFFFF0"/>
            </a:solidFill>
            <a:ln w="25400" cap="flat" cmpd="sng">
              <a:solidFill>
                <a:srgbClr val="FFC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r>
                <a:rPr lang="en-US" altLang="zh-CN" sz="32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endParaRPr lang="zh-CN" altLang="zh-CN" sz="3200" b="1" dirty="0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7555" y="5166"/>
              <a:ext cx="8188" cy="386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3200" b="1" dirty="0">
                  <a:solidFill>
                    <a:srgbClr val="97553B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</a:t>
              </a:r>
              <a:r>
                <a:rPr lang="zh-CN" altLang="zh-CN" sz="3200" b="1" dirty="0">
                  <a:solidFill>
                    <a:srgbClr val="97553B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鲁滨逊是一个不畏艰险、机智坚强、聪明能干、</a:t>
              </a:r>
              <a:r>
                <a:rPr lang="zh-CN" altLang="zh-CN" sz="3200" b="1" dirty="0">
                  <a:solidFill>
                    <a:srgbClr val="97553B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微软雅黑" panose="020B0503020204020204" charset="-122"/>
                </a:rPr>
                <a:t>勤劳善良、</a:t>
              </a:r>
              <a:r>
                <a:rPr lang="zh-CN" altLang="zh-CN" sz="3200" b="1" dirty="0">
                  <a:solidFill>
                    <a:srgbClr val="97553B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乐观向上、靠智慧解决困难</a:t>
              </a:r>
              <a:r>
                <a:rPr lang="zh-CN" altLang="zh-CN" sz="3200" b="1" dirty="0">
                  <a:solidFill>
                    <a:srgbClr val="97553B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微软雅黑" panose="020B0503020204020204" charset="-122"/>
                </a:rPr>
                <a:t>、有冒险精神</a:t>
              </a:r>
              <a:r>
                <a:rPr lang="zh-CN" altLang="zh-CN" sz="3200" b="1" dirty="0">
                  <a:solidFill>
                    <a:srgbClr val="97553B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的人。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标题 27649"/>
          <p:cNvSpPr/>
          <p:nvPr/>
        </p:nvSpPr>
        <p:spPr>
          <a:xfrm>
            <a:off x="1191260" y="1389380"/>
            <a:ext cx="9920605" cy="11734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charset="-122"/>
              </a:rPr>
              <a:t>8</a:t>
            </a:r>
            <a:r>
              <a:rPr lang="zh-CN" altLang="zh-CN" sz="32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charset="-122"/>
              </a:rPr>
              <a:t>.找出你认为最能体现鲁滨逊精神的内容，有感情地</a:t>
            </a:r>
          </a:p>
          <a:p>
            <a:pPr>
              <a:lnSpc>
                <a:spcPct val="110000"/>
              </a:lnSpc>
            </a:pPr>
            <a:r>
              <a:rPr lang="zh-CN" altLang="zh-CN" sz="32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charset="-122"/>
              </a:rPr>
              <a:t>  读一读。</a:t>
            </a:r>
          </a:p>
        </p:txBody>
      </p:sp>
      <p:sp>
        <p:nvSpPr>
          <p:cNvPr id="2" name="标题 27649"/>
          <p:cNvSpPr/>
          <p:nvPr/>
        </p:nvSpPr>
        <p:spPr>
          <a:xfrm>
            <a:off x="1190943" y="2804160"/>
            <a:ext cx="9234487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charset="-122"/>
              </a:rPr>
              <a:t>9</a:t>
            </a:r>
            <a:r>
              <a:rPr lang="zh-CN" altLang="zh-CN" sz="32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charset="-122"/>
              </a:rPr>
              <a:t>.通过多种形式的朗读，感受这种精神。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108710" y="3647440"/>
            <a:ext cx="10081260" cy="2447925"/>
            <a:chOff x="1746" y="5970"/>
            <a:chExt cx="15876" cy="3855"/>
          </a:xfrm>
        </p:grpSpPr>
        <p:sp>
          <p:nvSpPr>
            <p:cNvPr id="6" name="矩形 5"/>
            <p:cNvSpPr/>
            <p:nvPr/>
          </p:nvSpPr>
          <p:spPr>
            <a:xfrm>
              <a:off x="1746" y="5970"/>
              <a:ext cx="15535" cy="3855"/>
            </a:xfrm>
            <a:prstGeom prst="rect">
              <a:avLst/>
            </a:prstGeom>
            <a:noFill/>
            <a:ln w="28575" cmpd="sng">
              <a:solidFill>
                <a:srgbClr val="7A6DC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标题 28673"/>
            <p:cNvSpPr>
              <a:spLocks noGrp="1"/>
            </p:cNvSpPr>
            <p:nvPr/>
          </p:nvSpPr>
          <p:spPr>
            <a:xfrm>
              <a:off x="2536" y="6153"/>
              <a:ext cx="15086" cy="10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dirty="0">
                  <a:solidFill>
                    <a:srgbClr val="9A583B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同桌间将</a:t>
              </a:r>
              <a:r>
                <a:rPr lang="en-US" altLang="zh-CN" sz="3200" dirty="0">
                  <a:solidFill>
                    <a:srgbClr val="9A583B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“</a:t>
              </a:r>
              <a:r>
                <a:rPr lang="zh-CN" altLang="en-US" sz="3200" dirty="0">
                  <a:solidFill>
                    <a:srgbClr val="9A583B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坏处与好处</a:t>
              </a:r>
              <a:r>
                <a:rPr lang="en-US" altLang="zh-CN" sz="3200" dirty="0">
                  <a:solidFill>
                    <a:srgbClr val="9A583B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”</a:t>
              </a:r>
              <a:r>
                <a:rPr lang="zh-CN" altLang="en-US" sz="3200" dirty="0">
                  <a:solidFill>
                    <a:srgbClr val="9A583B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逐条对照互读；</a:t>
              </a:r>
            </a:p>
          </p:txBody>
        </p:sp>
      </p:grpSp>
      <p:sp>
        <p:nvSpPr>
          <p:cNvPr id="4" name="标题 28673"/>
          <p:cNvSpPr>
            <a:spLocks noGrp="1"/>
          </p:cNvSpPr>
          <p:nvPr/>
        </p:nvSpPr>
        <p:spPr>
          <a:xfrm>
            <a:off x="1610360" y="4493895"/>
            <a:ext cx="8311515" cy="6819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9A583B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男生读“坏处”，女生读“好处”；</a:t>
            </a:r>
          </a:p>
        </p:txBody>
      </p:sp>
      <p:sp>
        <p:nvSpPr>
          <p:cNvPr id="5" name="标题 28673"/>
          <p:cNvSpPr>
            <a:spLocks noGrp="1"/>
          </p:cNvSpPr>
          <p:nvPr/>
        </p:nvSpPr>
        <p:spPr>
          <a:xfrm>
            <a:off x="1610360" y="5224145"/>
            <a:ext cx="9135110" cy="6819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9A583B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老师读</a:t>
            </a:r>
            <a:r>
              <a:rPr lang="en-US" altLang="zh-CN" sz="3200" dirty="0">
                <a:solidFill>
                  <a:srgbClr val="9A583B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3200" dirty="0">
                <a:solidFill>
                  <a:srgbClr val="9A583B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坏处</a:t>
            </a:r>
            <a:r>
              <a:rPr lang="en-US" altLang="zh-CN" sz="3200" dirty="0">
                <a:solidFill>
                  <a:srgbClr val="9A583B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200" dirty="0">
                <a:solidFill>
                  <a:srgbClr val="9A583B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，全体同学读</a:t>
            </a:r>
            <a:r>
              <a:rPr lang="en-US" altLang="zh-CN" sz="3200" dirty="0">
                <a:solidFill>
                  <a:srgbClr val="9A583B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3200" dirty="0">
                <a:solidFill>
                  <a:srgbClr val="9A583B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好处</a:t>
            </a:r>
            <a:r>
              <a:rPr lang="en-US" altLang="zh-CN" sz="3200" dirty="0">
                <a:solidFill>
                  <a:srgbClr val="9A583B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200" dirty="0">
                <a:solidFill>
                  <a:srgbClr val="9A583B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1" grpId="0"/>
      <p:bldP spid="2" grpId="0"/>
      <p:bldP spid="2" grpId="1"/>
      <p:bldP spid="4" grpId="0"/>
      <p:bldP spid="4" grpId="1"/>
      <p:bldP spid="5" grpId="0"/>
      <p:bldP spid="5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标题 28673"/>
          <p:cNvSpPr>
            <a:spLocks noGrp="1"/>
          </p:cNvSpPr>
          <p:nvPr/>
        </p:nvSpPr>
        <p:spPr>
          <a:xfrm>
            <a:off x="1098550" y="1228090"/>
            <a:ext cx="15367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 dirty="0">
                <a:solidFill>
                  <a:srgbClr val="6169B7"/>
                </a:solidFill>
                <a:latin typeface="黑体" panose="02010609060101010101" charset="-122"/>
                <a:ea typeface="黑体" panose="02010609060101010101" charset="-122"/>
              </a:rPr>
              <a:t>坏处：</a:t>
            </a:r>
          </a:p>
        </p:txBody>
      </p:sp>
      <p:sp>
        <p:nvSpPr>
          <p:cNvPr id="41986" name="文本占位符 28674"/>
          <p:cNvSpPr>
            <a:spLocks noGrp="1"/>
          </p:cNvSpPr>
          <p:nvPr/>
        </p:nvSpPr>
        <p:spPr>
          <a:xfrm>
            <a:off x="1117600" y="1813560"/>
            <a:ext cx="10601325" cy="42271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342900" indent="-342900">
              <a:lnSpc>
                <a:spcPct val="140000"/>
              </a:lnSpc>
              <a:buChar char="•"/>
            </a:pPr>
            <a:r>
              <a:rPr lang="zh-CN" altLang="en-US" sz="3200" dirty="0">
                <a:solidFill>
                  <a:srgbClr val="9A583B"/>
                </a:solidFill>
                <a:latin typeface="黑体" panose="02010609060101010101" charset="-122"/>
                <a:ea typeface="黑体" panose="02010609060101010101" charset="-122"/>
              </a:rPr>
              <a:t>我被抛弃在一座可怕的荒岛上，没有重见天日的希望。</a:t>
            </a:r>
          </a:p>
          <a:p>
            <a:pPr marL="342900" indent="-342900">
              <a:lnSpc>
                <a:spcPct val="140000"/>
              </a:lnSpc>
              <a:buChar char="•"/>
            </a:pPr>
            <a:r>
              <a:rPr lang="zh-CN" altLang="en-US" sz="3200" dirty="0">
                <a:solidFill>
                  <a:srgbClr val="9A583B"/>
                </a:solidFill>
                <a:latin typeface="黑体" panose="02010609060101010101" charset="-122"/>
                <a:ea typeface="黑体" panose="02010609060101010101" charset="-122"/>
              </a:rPr>
              <a:t>我被单独剔出来，与世隔绝，受尽苦难。</a:t>
            </a:r>
          </a:p>
          <a:p>
            <a:pPr marL="342900" indent="-342900">
              <a:lnSpc>
                <a:spcPct val="140000"/>
              </a:lnSpc>
              <a:buChar char="•"/>
            </a:pPr>
            <a:r>
              <a:rPr lang="zh-CN" altLang="en-US" sz="3200" dirty="0">
                <a:solidFill>
                  <a:srgbClr val="9A583B"/>
                </a:solidFill>
                <a:latin typeface="黑体" panose="02010609060101010101" charset="-122"/>
                <a:ea typeface="黑体" panose="02010609060101010101" charset="-122"/>
              </a:rPr>
              <a:t>我被从人类中分离出来，成为一个孤</a:t>
            </a:r>
            <a:r>
              <a:rPr lang="zh-CN" altLang="en-US" sz="3200" dirty="0">
                <a:solidFill>
                  <a:srgbClr val="9A583B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独</a:t>
            </a:r>
            <a:r>
              <a:rPr lang="zh-CN" altLang="en-US" sz="3200" dirty="0">
                <a:solidFill>
                  <a:srgbClr val="9A583B"/>
                </a:solidFill>
                <a:latin typeface="黑体" panose="02010609060101010101" charset="-122"/>
                <a:ea typeface="黑体" panose="02010609060101010101" charset="-122"/>
              </a:rPr>
              <a:t>的人。</a:t>
            </a:r>
          </a:p>
          <a:p>
            <a:pPr marL="342900" indent="-342900">
              <a:lnSpc>
                <a:spcPct val="140000"/>
              </a:lnSpc>
              <a:buChar char="•"/>
            </a:pPr>
            <a:r>
              <a:rPr lang="zh-CN" altLang="en-US" sz="3200" dirty="0">
                <a:solidFill>
                  <a:srgbClr val="9A583B"/>
                </a:solidFill>
                <a:latin typeface="黑体" panose="02010609060101010101" charset="-122"/>
                <a:ea typeface="黑体" panose="02010609060101010101" charset="-122"/>
              </a:rPr>
              <a:t>我没有衣服穿。</a:t>
            </a:r>
          </a:p>
          <a:p>
            <a:pPr marL="342900" indent="-342900">
              <a:lnSpc>
                <a:spcPct val="140000"/>
              </a:lnSpc>
              <a:buChar char="•"/>
            </a:pPr>
            <a:r>
              <a:rPr lang="zh-CN" altLang="en-US" sz="3200" dirty="0">
                <a:solidFill>
                  <a:srgbClr val="9A583B"/>
                </a:solidFill>
                <a:latin typeface="黑体" panose="02010609060101010101" charset="-122"/>
                <a:ea typeface="黑体" panose="02010609060101010101" charset="-122"/>
              </a:rPr>
              <a:t>我没有任何防御力量或者手段来抵抗人或野兽的侵袭。</a:t>
            </a:r>
          </a:p>
          <a:p>
            <a:pPr marL="342900" indent="-342900">
              <a:lnSpc>
                <a:spcPct val="140000"/>
              </a:lnSpc>
              <a:buChar char="•"/>
            </a:pPr>
            <a:r>
              <a:rPr lang="zh-CN" altLang="en-US" sz="3200" dirty="0">
                <a:solidFill>
                  <a:srgbClr val="9A583B"/>
                </a:solidFill>
                <a:latin typeface="黑体" panose="02010609060101010101" charset="-122"/>
                <a:ea typeface="黑体" panose="02010609060101010101" charset="-122"/>
              </a:rPr>
              <a:t>没有人可以同我说话，或者宽慰我。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文本占位符 29698"/>
          <p:cNvSpPr>
            <a:spLocks noGrp="1"/>
          </p:cNvSpPr>
          <p:nvPr/>
        </p:nvSpPr>
        <p:spPr>
          <a:xfrm>
            <a:off x="1242060" y="1765935"/>
            <a:ext cx="10198735" cy="45694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457200" lvl="0" indent="-45720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800" dirty="0">
                <a:solidFill>
                  <a:srgbClr val="9A583B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但是我还活着，没有像我的伙伴们一样被淹死。</a:t>
            </a:r>
          </a:p>
          <a:p>
            <a:pPr marL="457200" lvl="0" indent="-45720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800" dirty="0">
                <a:solidFill>
                  <a:srgbClr val="9A583B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但是，我也免于死亡，而船上其他人员都已丧命。</a:t>
            </a:r>
          </a:p>
          <a:p>
            <a:pPr marL="457200" lvl="0" indent="-45720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800" dirty="0">
                <a:solidFill>
                  <a:srgbClr val="9A583B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但是，我在这片荒芜的土地上既没有挨饿，也没有奄奄待毙。</a:t>
            </a:r>
          </a:p>
          <a:p>
            <a:pPr marL="457200" lvl="0" indent="-45720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800" dirty="0">
                <a:solidFill>
                  <a:srgbClr val="9A583B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但是，我身处热带，即使有衣服也不用穿。</a:t>
            </a:r>
          </a:p>
          <a:p>
            <a:pPr marL="457200" lvl="0" indent="-45720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800" dirty="0">
                <a:solidFill>
                  <a:srgbClr val="9A583B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但是，在这里我看不见会伤害我的野兽，在非洲海岸上，我却看见过。要是我的船在那儿倾覆，该怎么办呢？</a:t>
            </a:r>
          </a:p>
          <a:p>
            <a:pPr marL="457200" lvl="0" indent="-45720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800" dirty="0">
                <a:solidFill>
                  <a:srgbClr val="9A583B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但是，船漂到了离岸很近的地方，我取出了很多必需品，有些甚至够我用一辈子。</a:t>
            </a:r>
          </a:p>
        </p:txBody>
      </p:sp>
      <p:sp>
        <p:nvSpPr>
          <p:cNvPr id="41985" name="标题 28673"/>
          <p:cNvSpPr>
            <a:spLocks noGrp="1"/>
          </p:cNvSpPr>
          <p:nvPr/>
        </p:nvSpPr>
        <p:spPr>
          <a:xfrm>
            <a:off x="1170305" y="1178560"/>
            <a:ext cx="15367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 dirty="0">
                <a:solidFill>
                  <a:srgbClr val="6169B7"/>
                </a:solidFill>
                <a:latin typeface="黑体" panose="02010609060101010101" charset="-122"/>
                <a:ea typeface="黑体" panose="02010609060101010101" charset="-122"/>
              </a:rPr>
              <a:t>好处：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标题 27649"/>
          <p:cNvSpPr/>
          <p:nvPr/>
        </p:nvSpPr>
        <p:spPr>
          <a:xfrm>
            <a:off x="1170305" y="1263650"/>
            <a:ext cx="10250805" cy="11734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charset="-122"/>
              </a:rPr>
              <a:t>10.</a:t>
            </a:r>
            <a:r>
              <a:rPr lang="zh-CN" altLang="zh-CN" sz="32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charset="-122"/>
              </a:rPr>
              <a:t>结合整个片段内容，试着用</a:t>
            </a:r>
            <a:r>
              <a:rPr lang="en-US" altLang="zh-CN" sz="32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charset="-122"/>
              </a:rPr>
              <a:t>“</a:t>
            </a:r>
            <a:r>
              <a:rPr lang="zh-CN" altLang="zh-CN" sz="32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charset="-122"/>
              </a:rPr>
              <a:t>我感受到鲁滨逊是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  <a:sym typeface="微软雅黑" panose="020B0503020204020204" charset="-122"/>
              </a:rPr>
              <a:t>……</a:t>
            </a:r>
          </a:p>
          <a:p>
            <a:pPr>
              <a:lnSpc>
                <a:spcPct val="110000"/>
              </a:lnSpc>
            </a:pPr>
            <a:r>
              <a:rPr lang="zh-CN" altLang="zh-CN" sz="32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charset="-122"/>
              </a:rPr>
              <a:t>   的人</a:t>
            </a:r>
            <a:r>
              <a:rPr lang="en-US" altLang="zh-CN" sz="32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charset="-122"/>
              </a:rPr>
              <a:t>”</a:t>
            </a:r>
            <a:r>
              <a:rPr lang="zh-CN" altLang="zh-CN" sz="32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charset="-122"/>
              </a:rPr>
              <a:t>说一句话。小组合作交流。</a:t>
            </a:r>
          </a:p>
        </p:txBody>
      </p:sp>
      <p:sp>
        <p:nvSpPr>
          <p:cNvPr id="20482" name="文本框 7170"/>
          <p:cNvSpPr txBox="1"/>
          <p:nvPr/>
        </p:nvSpPr>
        <p:spPr>
          <a:xfrm>
            <a:off x="1169988" y="2717483"/>
            <a:ext cx="9871075" cy="1918335"/>
          </a:xfrm>
          <a:prstGeom prst="rect">
            <a:avLst/>
          </a:prstGeom>
          <a:noFill/>
          <a:ln w="12700" cmpd="sng">
            <a:solidFill>
              <a:srgbClr val="7A6DCB"/>
            </a:solidFill>
            <a:prstDash val="sysDash"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600" b="1">
                <a:solidFill>
                  <a:srgbClr val="9A583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600" b="1" dirty="0">
                <a:solidFill>
                  <a:srgbClr val="97553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我感受到鲁滨逊是一个</a:t>
            </a:r>
            <a:r>
              <a:rPr lang="zh-CN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不屈服于命运的人</a:t>
            </a:r>
            <a:r>
              <a:rPr lang="zh-CN" altLang="zh-CN" sz="3600" b="1" dirty="0">
                <a:solidFill>
                  <a:srgbClr val="9A583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3600" b="1" dirty="0">
                <a:solidFill>
                  <a:srgbClr val="97553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面对命运舍弃他于孤岛，能及时调整心态，努力改变不幸的命运。</a:t>
            </a:r>
            <a:endParaRPr lang="zh-CN" altLang="zh-CN" sz="3600" b="1" dirty="0">
              <a:solidFill>
                <a:srgbClr val="97553B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2" name="文本框 7170"/>
          <p:cNvSpPr txBox="1"/>
          <p:nvPr/>
        </p:nvSpPr>
        <p:spPr>
          <a:xfrm>
            <a:off x="1171575" y="4565015"/>
            <a:ext cx="9871075" cy="1918335"/>
          </a:xfrm>
          <a:prstGeom prst="rect">
            <a:avLst/>
          </a:prstGeom>
          <a:noFill/>
          <a:ln w="12700" cmpd="sng">
            <a:solidFill>
              <a:srgbClr val="7A6DCB"/>
            </a:solidFill>
            <a:prstDash val="sysDash"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600" b="1">
                <a:solidFill>
                  <a:srgbClr val="9A583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600" b="1" dirty="0">
                <a:solidFill>
                  <a:srgbClr val="97553B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我感受到鲁滨逊是</a:t>
            </a:r>
            <a:r>
              <a:rPr lang="zh-CN" altLang="zh-CN" sz="3600" b="1" dirty="0">
                <a:solidFill>
                  <a:srgbClr val="97553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</a:t>
            </a:r>
            <a:r>
              <a:rPr lang="zh-CN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善于调整心态的人</a:t>
            </a:r>
            <a:r>
              <a:rPr lang="zh-CN" altLang="zh-CN" sz="3600" b="1" dirty="0">
                <a:solidFill>
                  <a:srgbClr val="97553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，他经历了三次心态调整，逐步解决了生存问题、生活问题及如何活得有意义的问题。</a:t>
            </a:r>
            <a:endParaRPr lang="zh-CN" altLang="zh-CN" sz="3600" b="1" dirty="0">
              <a:solidFill>
                <a:srgbClr val="97553B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bldLvl="0" animBg="1"/>
      <p:bldP spid="20482" grpId="1"/>
      <p:bldP spid="2" grpId="0" bldLvl="0" animBg="1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l="55567" b="50611"/>
          <a:stretch>
            <a:fillRect/>
          </a:stretch>
        </p:blipFill>
        <p:spPr>
          <a:xfrm>
            <a:off x="2871470" y="1710055"/>
            <a:ext cx="1337945" cy="1445895"/>
          </a:xfrm>
          <a:prstGeom prst="ellipse">
            <a:avLst/>
          </a:prstGeom>
        </p:spPr>
      </p:pic>
      <p:sp>
        <p:nvSpPr>
          <p:cNvPr id="15362" name="文本框 10"/>
          <p:cNvSpPr txBox="1"/>
          <p:nvPr/>
        </p:nvSpPr>
        <p:spPr>
          <a:xfrm>
            <a:off x="5694045" y="3378200"/>
            <a:ext cx="4322445" cy="1106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第一课时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5429250" y="4610735"/>
            <a:ext cx="4631055" cy="0"/>
          </a:xfrm>
          <a:prstGeom prst="line">
            <a:avLst/>
          </a:prstGeom>
          <a:ln w="104775" cap="rnd">
            <a:solidFill>
              <a:srgbClr val="9A583B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2717165" y="1186180"/>
            <a:ext cx="3990340" cy="3998595"/>
          </a:xfrm>
          <a:prstGeom prst="rect">
            <a:avLst/>
          </a:prstGeom>
          <a:effectLst>
            <a:softEdge rad="25400"/>
          </a:effectLst>
        </p:spPr>
      </p:pic>
      <p:pic>
        <p:nvPicPr>
          <p:cNvPr id="15" name="图片 14" descr="波浪水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7165" y="3863340"/>
            <a:ext cx="2703195" cy="962660"/>
          </a:xfrm>
          <a:prstGeom prst="rect">
            <a:avLst/>
          </a:prstGeom>
          <a:effectLst>
            <a:softEdge rad="38100"/>
          </a:effectLst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7170"/>
          <p:cNvSpPr txBox="1"/>
          <p:nvPr/>
        </p:nvSpPr>
        <p:spPr>
          <a:xfrm>
            <a:off x="1357313" y="1297623"/>
            <a:ext cx="9477375" cy="2602230"/>
          </a:xfrm>
          <a:prstGeom prst="rect">
            <a:avLst/>
          </a:prstGeom>
          <a:noFill/>
          <a:ln w="12700" cmpd="sng">
            <a:solidFill>
              <a:srgbClr val="7A6DCB"/>
            </a:solidFill>
            <a:prstDash val="sysDash"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400" b="1">
                <a:solidFill>
                  <a:srgbClr val="9A583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400" b="1" dirty="0">
                <a:solidFill>
                  <a:srgbClr val="97553B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我感受到鲁滨逊是</a:t>
            </a:r>
            <a:r>
              <a:rPr lang="zh-CN" altLang="zh-CN" sz="3400" b="1" dirty="0">
                <a:solidFill>
                  <a:srgbClr val="9A583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</a:t>
            </a:r>
            <a:r>
              <a:rPr lang="zh-CN" altLang="zh-CN" sz="3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不怕孤独的人</a:t>
            </a:r>
            <a:r>
              <a:rPr lang="zh-CN" altLang="zh-CN" sz="3400" b="1" dirty="0">
                <a:solidFill>
                  <a:srgbClr val="9A583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，以猫狗为伴，以记日记来排遣寂寞，活得充实。他还是一个</a:t>
            </a:r>
            <a:r>
              <a:rPr lang="zh-CN" altLang="zh-CN" sz="3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以苦为乐的人</a:t>
            </a:r>
            <a:r>
              <a:rPr lang="zh-CN" altLang="zh-CN" sz="3400" b="1" dirty="0">
                <a:solidFill>
                  <a:srgbClr val="9A583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，岛上物质匮乏，生活条件艰苦，他仍不断自我安慰，尽量改善生活。</a:t>
            </a:r>
            <a:endParaRPr lang="zh-CN" altLang="zh-CN" sz="3400" b="1" dirty="0">
              <a:solidFill>
                <a:srgbClr val="9A583B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2" name="文本框 7170"/>
          <p:cNvSpPr txBox="1"/>
          <p:nvPr/>
        </p:nvSpPr>
        <p:spPr>
          <a:xfrm>
            <a:off x="1357313" y="4205288"/>
            <a:ext cx="9477375" cy="2084070"/>
          </a:xfrm>
          <a:prstGeom prst="rect">
            <a:avLst/>
          </a:prstGeom>
          <a:noFill/>
          <a:ln w="12700" cmpd="sng">
            <a:solidFill>
              <a:srgbClr val="7A6DCB"/>
            </a:solidFill>
            <a:prstDash val="sysDash"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9A583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600" b="1" dirty="0">
                <a:solidFill>
                  <a:srgbClr val="97553B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我感受到鲁滨逊是</a:t>
            </a:r>
            <a:r>
              <a:rPr lang="zh-CN" altLang="zh-CN" sz="3600" b="1" dirty="0">
                <a:solidFill>
                  <a:srgbClr val="9A583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</a:t>
            </a:r>
            <a:r>
              <a:rPr lang="zh-CN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热爱生活的人</a:t>
            </a:r>
            <a:r>
              <a:rPr lang="zh-CN" altLang="zh-CN" sz="3600" b="1" dirty="0">
                <a:solidFill>
                  <a:srgbClr val="9A583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，面对不幸，他没有失去生活的信心，而是热情地投入到现实的生活中去。</a:t>
            </a:r>
            <a:endParaRPr lang="zh-CN" altLang="zh-CN" sz="3600" b="1" dirty="0">
              <a:solidFill>
                <a:srgbClr val="9A583B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bldLvl="0" animBg="1"/>
      <p:bldP spid="20482" grpId="1"/>
      <p:bldP spid="2" grpId="0" bldLvl="0" animBg="1"/>
      <p:bldP spid="2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标题 27649"/>
          <p:cNvSpPr/>
          <p:nvPr/>
        </p:nvSpPr>
        <p:spPr>
          <a:xfrm>
            <a:off x="2058670" y="1774190"/>
            <a:ext cx="871601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2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charset="-122"/>
              </a:rPr>
              <a:t>11.</a:t>
            </a:r>
            <a:r>
              <a:rPr lang="zh-CN" altLang="zh-CN" sz="32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charset="-122"/>
              </a:rPr>
              <a:t>最近你遇到什么困难和烦恼了吗？可以像鲁滨逊一样把坏处与好处列出来，再说说这样做对你是否有帮助。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45995" y="1446530"/>
            <a:ext cx="8991600" cy="4505325"/>
          </a:xfrm>
          <a:prstGeom prst="rect">
            <a:avLst/>
          </a:prstGeom>
          <a:solidFill>
            <a:srgbClr val="FFFFF0">
              <a:alpha val="92000"/>
            </a:srgbClr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grpSp>
        <p:nvGrpSpPr>
          <p:cNvPr id="47105" name="组合 4"/>
          <p:cNvGrpSpPr/>
          <p:nvPr/>
        </p:nvGrpSpPr>
        <p:grpSpPr>
          <a:xfrm>
            <a:off x="2595245" y="1687830"/>
            <a:ext cx="3765550" cy="1798638"/>
            <a:chOff x="3298" y="2525"/>
            <a:chExt cx="5839" cy="2835"/>
          </a:xfrm>
        </p:grpSpPr>
        <p:sp>
          <p:nvSpPr>
            <p:cNvPr id="47106" name="矩形 14341"/>
            <p:cNvSpPr/>
            <p:nvPr/>
          </p:nvSpPr>
          <p:spPr>
            <a:xfrm>
              <a:off x="3298" y="2525"/>
              <a:ext cx="5830" cy="2835"/>
            </a:xfrm>
            <a:prstGeom prst="rect">
              <a:avLst/>
            </a:prstGeom>
            <a:solidFill>
              <a:srgbClr val="FFE7C3"/>
            </a:solidFill>
            <a:ln w="6350" cap="flat" cmpd="sng">
              <a:solidFill>
                <a:schemeClr val="tx1"/>
              </a:solidFill>
              <a:prstDash val="sysDash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7107" name="直接连接符 14342"/>
            <p:cNvSpPr/>
            <p:nvPr/>
          </p:nvSpPr>
          <p:spPr>
            <a:xfrm>
              <a:off x="3298" y="3470"/>
              <a:ext cx="5839" cy="1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</p:spPr>
        </p:sp>
        <p:sp>
          <p:nvSpPr>
            <p:cNvPr id="47108" name="直接连接符 14343"/>
            <p:cNvSpPr/>
            <p:nvPr/>
          </p:nvSpPr>
          <p:spPr>
            <a:xfrm>
              <a:off x="3298" y="4415"/>
              <a:ext cx="5839" cy="1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</p:spPr>
        </p:sp>
        <p:sp>
          <p:nvSpPr>
            <p:cNvPr id="47109" name="文本框 14344"/>
            <p:cNvSpPr txBox="1"/>
            <p:nvPr/>
          </p:nvSpPr>
          <p:spPr>
            <a:xfrm>
              <a:off x="3524" y="2590"/>
              <a:ext cx="503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编号  </a:t>
              </a:r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001</a:t>
              </a:r>
            </a:p>
          </p:txBody>
        </p:sp>
        <p:sp>
          <p:nvSpPr>
            <p:cNvPr id="47110" name="文本框 14345"/>
            <p:cNvSpPr txBox="1"/>
            <p:nvPr/>
          </p:nvSpPr>
          <p:spPr>
            <a:xfrm>
              <a:off x="3524" y="3532"/>
              <a:ext cx="503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类别  写作</a:t>
              </a:r>
            </a:p>
          </p:txBody>
        </p:sp>
        <p:sp>
          <p:nvSpPr>
            <p:cNvPr id="47111" name="文本框 14346"/>
            <p:cNvSpPr txBox="1"/>
            <p:nvPr/>
          </p:nvSpPr>
          <p:spPr>
            <a:xfrm>
              <a:off x="3532" y="4495"/>
              <a:ext cx="4321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细目  心理描写</a:t>
              </a:r>
            </a:p>
          </p:txBody>
        </p:sp>
      </p:grpSp>
      <p:sp>
        <p:nvSpPr>
          <p:cNvPr id="47112" name="文本框 14347"/>
          <p:cNvSpPr txBox="1"/>
          <p:nvPr/>
        </p:nvSpPr>
        <p:spPr>
          <a:xfrm>
            <a:off x="2595245" y="3695700"/>
            <a:ext cx="8259445" cy="22561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b="1">
                <a:solidFill>
                  <a:srgbClr val="9A583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9A583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我的理智现在已经逐渐能够控制我的沮丧心情，我开始尽可能地安慰自己，把我遇到的凶险和幸运作个对比，使自己能够心平气和。</a:t>
            </a:r>
          </a:p>
        </p:txBody>
      </p:sp>
      <p:sp>
        <p:nvSpPr>
          <p:cNvPr id="47113" name="文本框 14349"/>
          <p:cNvSpPr txBox="1"/>
          <p:nvPr/>
        </p:nvSpPr>
        <p:spPr>
          <a:xfrm>
            <a:off x="6919595" y="1765618"/>
            <a:ext cx="3935413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书名  鲁滨逊漂流记</a:t>
            </a:r>
          </a:p>
        </p:txBody>
      </p:sp>
      <p:sp>
        <p:nvSpPr>
          <p:cNvPr id="47114" name="文本框 14350"/>
          <p:cNvSpPr txBox="1"/>
          <p:nvPr/>
        </p:nvSpPr>
        <p:spPr>
          <a:xfrm>
            <a:off x="6919595" y="2389505"/>
            <a:ext cx="27686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作者  笛 福</a:t>
            </a:r>
          </a:p>
        </p:txBody>
      </p:sp>
      <p:sp>
        <p:nvSpPr>
          <p:cNvPr id="47115" name="文本框 14351"/>
          <p:cNvSpPr txBox="1"/>
          <p:nvPr/>
        </p:nvSpPr>
        <p:spPr>
          <a:xfrm>
            <a:off x="6919595" y="3014980"/>
            <a:ext cx="3935413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出版  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xx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出版社</a:t>
            </a:r>
          </a:p>
        </p:txBody>
      </p:sp>
      <p:sp>
        <p:nvSpPr>
          <p:cNvPr id="47116" name="矩形 14352"/>
          <p:cNvSpPr/>
          <p:nvPr/>
        </p:nvSpPr>
        <p:spPr>
          <a:xfrm>
            <a:off x="1185386" y="1978184"/>
            <a:ext cx="630238" cy="3435350"/>
          </a:xfrm>
          <a:prstGeom prst="rect">
            <a:avLst/>
          </a:prstGeom>
        </p:spPr>
        <p:txBody>
          <a:bodyPr vert="eaVert" wrap="none" fromWordArt="1">
            <a:noAutofit/>
          </a:bodyPr>
          <a:lstStyle/>
          <a:p>
            <a:pPr algn="ctr"/>
            <a:r>
              <a:rPr lang="zh-CN" altLang="en-US" sz="4000" b="1" spc="600">
                <a:solidFill>
                  <a:srgbClr val="663927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学做读书卡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标题 27649"/>
          <p:cNvSpPr/>
          <p:nvPr/>
        </p:nvSpPr>
        <p:spPr>
          <a:xfrm>
            <a:off x="1599565" y="2265680"/>
            <a:ext cx="9630410" cy="17284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4000" dirty="0">
                <a:solidFill>
                  <a:srgbClr val="9A583B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     </a:t>
            </a:r>
            <a:r>
              <a:rPr lang="zh-CN" altLang="zh-CN" sz="36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微软雅黑" panose="020B0503020204020204" charset="-122"/>
              </a:rPr>
              <a:t>学完了这篇课文，请同学们猜猜在梗概中还有哪些部分也会很精彩？你还想了解什么？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979805" y="908050"/>
            <a:ext cx="0" cy="551815"/>
          </a:xfrm>
          <a:prstGeom prst="line">
            <a:avLst/>
          </a:prstGeom>
          <a:ln w="57150">
            <a:solidFill>
              <a:srgbClr val="9A58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38035" y="976630"/>
            <a:ext cx="836295" cy="44577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59205" y="898525"/>
            <a:ext cx="64065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fontAlgn="auto"/>
            <a:r>
              <a:rPr lang="zh-CN" altLang="en-US" sz="3600" b="1" spc="400">
                <a:solidFill>
                  <a:srgbClr val="9A583B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激发阅读兴趣，拓展延伸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527618" y="3615373"/>
            <a:ext cx="1198562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solidFill>
                  <a:srgbClr val="663927"/>
                </a:solidFill>
                <a:latin typeface="黑体" panose="02010609060101010101" charset="-122"/>
                <a:ea typeface="黑体" panose="02010609060101010101" charset="-122"/>
              </a:rPr>
              <a:t>梗概</a:t>
            </a:r>
          </a:p>
        </p:txBody>
      </p:sp>
      <p:sp>
        <p:nvSpPr>
          <p:cNvPr id="8" name="左大括号 7"/>
          <p:cNvSpPr/>
          <p:nvPr/>
        </p:nvSpPr>
        <p:spPr>
          <a:xfrm>
            <a:off x="2032635" y="2273300"/>
            <a:ext cx="400685" cy="3308350"/>
          </a:xfrm>
          <a:prstGeom prst="leftBrace">
            <a:avLst>
              <a:gd name="adj1" fmla="val 35570"/>
              <a:gd name="adj2" fmla="val 50614"/>
            </a:avLst>
          </a:prstGeom>
          <a:noFill/>
          <a:ln w="28575" cap="flat" cmpd="sng">
            <a:solidFill>
              <a:srgbClr val="9A583B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>
              <a:buFont typeface="Arial" panose="020B0604020202020204" pitchFamily="34" charset="0"/>
            </a:pPr>
            <a:endParaRPr lang="zh-CN" altLang="en-US" sz="1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92538" y="2001520"/>
            <a:ext cx="333057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喜欢航海和冒险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873818" y="3429635"/>
            <a:ext cx="111442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荒岛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历险</a:t>
            </a:r>
          </a:p>
        </p:txBody>
      </p:sp>
      <p:sp>
        <p:nvSpPr>
          <p:cNvPr id="16" name="左大括号 15"/>
          <p:cNvSpPr/>
          <p:nvPr/>
        </p:nvSpPr>
        <p:spPr>
          <a:xfrm>
            <a:off x="4978400" y="2871470"/>
            <a:ext cx="252730" cy="2673350"/>
          </a:xfrm>
          <a:prstGeom prst="leftBrace">
            <a:avLst>
              <a:gd name="adj1" fmla="val 38145"/>
              <a:gd name="adj2" fmla="val 50000"/>
            </a:avLst>
          </a:prstGeom>
          <a:noFill/>
          <a:ln w="28575" cap="flat" cmpd="sng">
            <a:solidFill>
              <a:srgbClr val="9A583B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>
              <a:buFont typeface="Arial" panose="020B0604020202020204" pitchFamily="34" charset="0"/>
            </a:pPr>
            <a:endParaRPr lang="zh-CN" altLang="en-US" sz="1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233613" y="5708333"/>
            <a:ext cx="2132012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solidFill>
                  <a:srgbClr val="663927"/>
                </a:solidFill>
                <a:latin typeface="黑体" panose="02010609060101010101" charset="-122"/>
                <a:ea typeface="黑体" panose="02010609060101010101" charset="-122"/>
              </a:rPr>
              <a:t>节选片段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425950" y="5805488"/>
            <a:ext cx="4119563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困难重重  理性思考</a:t>
            </a:r>
          </a:p>
        </p:txBody>
      </p:sp>
      <p:sp>
        <p:nvSpPr>
          <p:cNvPr id="25" name="左大括号 24"/>
          <p:cNvSpPr/>
          <p:nvPr/>
        </p:nvSpPr>
        <p:spPr>
          <a:xfrm flipH="1">
            <a:off x="8743950" y="2242820"/>
            <a:ext cx="287655" cy="3970020"/>
          </a:xfrm>
          <a:prstGeom prst="leftBrace">
            <a:avLst>
              <a:gd name="adj1" fmla="val 44751"/>
              <a:gd name="adj2" fmla="val 50000"/>
            </a:avLst>
          </a:prstGeom>
          <a:noFill/>
          <a:ln w="28575" cap="flat" cmpd="sng">
            <a:solidFill>
              <a:srgbClr val="9A583B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>
              <a:buFont typeface="Arial" panose="020B0604020202020204" pitchFamily="34" charset="0"/>
            </a:pPr>
            <a:endParaRPr lang="zh-CN" altLang="en-US" sz="1600" dirty="0">
              <a:solidFill>
                <a:srgbClr val="FFCC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298623" y="3038793"/>
            <a:ext cx="1290320" cy="2297112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9A583B"/>
                </a:solidFill>
                <a:latin typeface="黑体" panose="02010609060101010101" charset="-122"/>
                <a:ea typeface="黑体" panose="02010609060101010101" charset="-122"/>
              </a:rPr>
              <a:t>不畏艰险</a:t>
            </a:r>
            <a:endParaRPr lang="en-US" altLang="zh-CN" sz="3600" b="1" dirty="0">
              <a:solidFill>
                <a:srgbClr val="9A583B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zh-CN" altLang="en-US" sz="3600" b="1" dirty="0">
                <a:solidFill>
                  <a:srgbClr val="9A583B"/>
                </a:solidFill>
                <a:latin typeface="黑体" panose="02010609060101010101" charset="-122"/>
                <a:ea typeface="黑体" panose="02010609060101010101" charset="-122"/>
              </a:rPr>
              <a:t>乐观向上</a:t>
            </a:r>
          </a:p>
        </p:txBody>
      </p:sp>
      <p:sp>
        <p:nvSpPr>
          <p:cNvPr id="27" name="文本框 10"/>
          <p:cNvSpPr txBox="1"/>
          <p:nvPr/>
        </p:nvSpPr>
        <p:spPr>
          <a:xfrm>
            <a:off x="5578793" y="5009198"/>
            <a:ext cx="333057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获救回国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259205" y="898525"/>
            <a:ext cx="28924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fontAlgn="auto"/>
            <a:r>
              <a:rPr lang="zh-CN" altLang="en-US" sz="3600" b="1" spc="400">
                <a:solidFill>
                  <a:srgbClr val="9A583B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板书设计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577840" y="4448175"/>
            <a:ext cx="263271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救“星期五”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577840" y="3880485"/>
            <a:ext cx="18161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畜养种植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577840" y="3312795"/>
            <a:ext cx="18161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建房定居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577840" y="2745105"/>
            <a:ext cx="18161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海上遇难</a:t>
            </a:r>
            <a:endParaRPr lang="zh-CN" altLang="en-US"/>
          </a:p>
        </p:txBody>
      </p:sp>
      <p:sp>
        <p:nvSpPr>
          <p:cNvPr id="7" name="左大括号 6"/>
          <p:cNvSpPr/>
          <p:nvPr/>
        </p:nvSpPr>
        <p:spPr>
          <a:xfrm>
            <a:off x="3559175" y="2369820"/>
            <a:ext cx="390525" cy="3308350"/>
          </a:xfrm>
          <a:prstGeom prst="leftBrace">
            <a:avLst>
              <a:gd name="adj1" fmla="val 35570"/>
              <a:gd name="adj2" fmla="val 50000"/>
            </a:avLst>
          </a:prstGeom>
          <a:noFill/>
          <a:ln w="28575" cap="flat" cmpd="sng">
            <a:solidFill>
              <a:srgbClr val="9A583B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>
              <a:buFont typeface="Arial" panose="020B0604020202020204" pitchFamily="34" charset="0"/>
            </a:pPr>
            <a:endParaRPr lang="zh-CN" altLang="en-US" sz="1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2460" y="1882140"/>
            <a:ext cx="152336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663927"/>
                </a:solidFill>
                <a:latin typeface="微软雅黑" panose="020B0503020204020204" charset="-122"/>
                <a:ea typeface="微软雅黑" panose="020B0503020204020204" charset="-122"/>
              </a:rPr>
              <a:t>     </a:t>
            </a:r>
          </a:p>
          <a:p>
            <a:r>
              <a:rPr lang="en-US" altLang="zh-CN" sz="2800">
                <a:solidFill>
                  <a:srgbClr val="663927"/>
                </a:solidFill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en-US" altLang="zh-CN" sz="2800" b="1">
                <a:solidFill>
                  <a:srgbClr val="663927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3200" b="1">
                <a:solidFill>
                  <a:srgbClr val="663927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鲁</a:t>
            </a:r>
          </a:p>
          <a:p>
            <a:r>
              <a:rPr lang="zh-CN" altLang="en-US" sz="3200" b="1">
                <a:solidFill>
                  <a:srgbClr val="663927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滨</a:t>
            </a:r>
          </a:p>
          <a:p>
            <a:r>
              <a:rPr lang="zh-CN" altLang="en-US" sz="3200" b="1">
                <a:solidFill>
                  <a:srgbClr val="663927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逊</a:t>
            </a:r>
          </a:p>
          <a:p>
            <a:r>
              <a:rPr lang="zh-CN" altLang="en-US" sz="3200" b="1">
                <a:solidFill>
                  <a:srgbClr val="663927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漂</a:t>
            </a:r>
          </a:p>
          <a:p>
            <a:r>
              <a:rPr lang="zh-CN" altLang="en-US" sz="3200" b="1">
                <a:solidFill>
                  <a:srgbClr val="663927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流</a:t>
            </a:r>
          </a:p>
          <a:p>
            <a:r>
              <a:rPr lang="zh-CN" altLang="en-US" sz="3200" b="1">
                <a:solidFill>
                  <a:srgbClr val="663927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记</a:t>
            </a:r>
          </a:p>
          <a:p>
            <a:r>
              <a:rPr lang="zh-CN" altLang="en-US" sz="3200" b="1">
                <a:solidFill>
                  <a:srgbClr val="663927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（节选）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bldLvl="0" animBg="1"/>
      <p:bldP spid="13" grpId="0"/>
      <p:bldP spid="14" grpId="0"/>
      <p:bldP spid="16" grpId="0" bldLvl="0" animBg="1"/>
      <p:bldP spid="20" grpId="0"/>
      <p:bldP spid="22" grpId="0"/>
      <p:bldP spid="25" grpId="0" bldLvl="0" animBg="1"/>
      <p:bldP spid="26" grpId="0"/>
      <p:bldP spid="27" grpId="0"/>
      <p:bldP spid="2" grpId="0"/>
      <p:bldP spid="3" grpId="0"/>
      <p:bldP spid="5" grpId="0"/>
      <p:bldP spid="6" grpId="0"/>
      <p:bldP spid="7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t="20385" b="21260"/>
          <a:stretch>
            <a:fillRect/>
          </a:stretch>
        </p:blipFill>
        <p:spPr>
          <a:xfrm>
            <a:off x="-24765" y="-157480"/>
            <a:ext cx="12270105" cy="7160260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1776095" y="404495"/>
            <a:ext cx="8640445" cy="122428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178" name="标题 19457"/>
          <p:cNvSpPr>
            <a:spLocks noGrp="1"/>
          </p:cNvSpPr>
          <p:nvPr>
            <p:ph type="title" idx="4294967295"/>
          </p:nvPr>
        </p:nvSpPr>
        <p:spPr>
          <a:xfrm>
            <a:off x="1864995" y="523875"/>
            <a:ext cx="8461375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66392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关于制罐子的精彩片段 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内容占位符 20481"/>
          <p:cNvSpPr>
            <a:spLocks noGrp="1"/>
          </p:cNvSpPr>
          <p:nvPr>
            <p:ph idx="4294967295"/>
          </p:nvPr>
        </p:nvSpPr>
        <p:spPr>
          <a:xfrm>
            <a:off x="1064895" y="1144270"/>
            <a:ext cx="9995535" cy="52108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0" indent="0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9A583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早就想用什么办法制造一些陶器，我急需这类东西，可就是不知怎么做。这里气候炎热，因此，我敢肯定，只要能找到陶土，就能做一些钵子或罐子，然后放到太阳底下晒干；炎热的太阳一定能把陶土晒得既坚硬又结实，并能经久耐用，可以用来装一些需要保存的干东西。要加工粮食，制造面粉等工作，就必须要有盛器贮藏。所以，我决定尽量把容器做大一些，可以着地放，里面就可以装东西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43000" y="1421765"/>
            <a:ext cx="9906000" cy="4570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3200" b="1" dirty="0">
                <a:solidFill>
                  <a:srgbClr val="9A583B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srgbClr val="9A583B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要是读者知道我怎样制造这些陶器，一定会为我感到又可怜又可笑。我不知用了多少笨拙的方法去调和陶土，也不知做出了多少奇形怪状的丑陋的家伙；有多少因为陶土太软，吃不住本身的重量，不是凹进去，就是凸出来，根本不合用；又有多少因为晒得太早，太阳热力过猛而晒裂了；也有多少在晒干后一搬动就碎裂了。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内容占位符 20481"/>
          <p:cNvSpPr>
            <a:spLocks noGrp="1"/>
          </p:cNvSpPr>
          <p:nvPr>
            <p:ph idx="4294967295"/>
          </p:nvPr>
        </p:nvSpPr>
        <p:spPr>
          <a:xfrm>
            <a:off x="1247140" y="1474470"/>
            <a:ext cx="9697085" cy="42252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9A583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一句话，我费了很大的力气去找陶土，找到后把土挖出来，调和好，运回家，再做成泥瓮。结果，我工作了差不多两个月的时间，才做成两只大瓦罐，样子非常难看，简直无法把它们叫作缸。</a:t>
            </a:r>
          </a:p>
          <a:p>
            <a:pPr marL="0" indent="0" algn="just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9A583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b="1" dirty="0">
                <a:solidFill>
                  <a:srgbClr val="9A583B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最后，太阳终于把这两只大瓦罐晒得非常干燥非常坚硬了。我就把它们轻轻搬起来，放进两只预先特制的大柳条筐里，防备它们破裂。在缸和筐子之间的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52525" y="1537970"/>
            <a:ext cx="9893935" cy="42252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 dirty="0">
                <a:solidFill>
                  <a:srgbClr val="9A583B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空隙处，又塞上了稻草和麦秆。现在，这两个大缸就不会受潮，我想以后就可以用来装粮食和粮食磨出来的面粉。</a:t>
            </a:r>
          </a:p>
          <a:p>
            <a:pPr marL="0" indent="0" algn="just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 dirty="0">
                <a:solidFill>
                  <a:srgbClr val="9A583B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srgbClr val="9A583B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我大缸做得不成功，但那些小器皿做得还像样，像那些小圆罐啦，盘子啦，水罐啦，小瓦锅啦，等等。总之，一切我随手做出来的东西，都还不错，而且，由于阳光强烈，这些瓦罐都晒得特别坚硬。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4745" y="2052320"/>
            <a:ext cx="2495550" cy="334200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259205" y="898525"/>
            <a:ext cx="26962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fontAlgn="auto"/>
            <a:r>
              <a:rPr lang="zh-CN" altLang="en-US" sz="3600" b="1" spc="400">
                <a:solidFill>
                  <a:srgbClr val="663927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走近作者</a:t>
            </a:r>
          </a:p>
        </p:txBody>
      </p:sp>
      <p:sp>
        <p:nvSpPr>
          <p:cNvPr id="37891" name="Rectangle 3"/>
          <p:cNvSpPr/>
          <p:nvPr/>
        </p:nvSpPr>
        <p:spPr>
          <a:xfrm>
            <a:off x="4032885" y="1994535"/>
            <a:ext cx="7005955" cy="35299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30000"/>
              </a:lnSpc>
              <a:buClr>
                <a:schemeClr val="hlink"/>
              </a:buClr>
              <a:buSzPct val="70000"/>
            </a:pPr>
            <a:r>
              <a:rPr lang="en-US" altLang="zh-CN" sz="3200" b="1" dirty="0">
                <a:solidFill>
                  <a:srgbClr val="663927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srgbClr val="663927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笛福，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（1660—1731）</a:t>
            </a:r>
            <a:r>
              <a:rPr sz="2800" b="1" dirty="0">
                <a:solidFill>
                  <a:srgbClr val="9A583B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英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国作家，十八世纪英国现实主义小说的奠基人。1660年诞生于商人的家庭，1731年4月2</a:t>
            </a:r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日去世。</a:t>
            </a:r>
          </a:p>
          <a:p>
            <a:pPr algn="just">
              <a:lnSpc>
                <a:spcPct val="130000"/>
              </a:lnSpc>
              <a:buClr>
                <a:schemeClr val="hlink"/>
              </a:buClr>
              <a:buSzPct val="70000"/>
            </a:pPr>
            <a:r>
              <a:rPr sz="2800" b="1" dirty="0">
                <a:solidFill>
                  <a:srgbClr val="9A583B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早年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以写政论和讽刺诗著称，反对封建专制，主张发展资本主义工商业。</a:t>
            </a:r>
            <a:r>
              <a:rPr sz="2800" b="1" dirty="0">
                <a:solidFill>
                  <a:srgbClr val="9A583B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晚年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开始发表海上冒险小说、流浪汉小说和历史小说。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内容占位符 21505"/>
          <p:cNvSpPr>
            <a:spLocks noGrp="1"/>
          </p:cNvSpPr>
          <p:nvPr>
            <p:ph idx="4294967295"/>
          </p:nvPr>
        </p:nvSpPr>
        <p:spPr>
          <a:xfrm>
            <a:off x="1146810" y="1462405"/>
            <a:ext cx="9936480" cy="4570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0" indent="0" algn="just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9A583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但我还没有达到我的最终目的。这些容器只能用来装东西，不能用来装流质放在火上烧，而这才是我真正的目的。过了些时候，一次我偶然生起一大堆火煮东西，煮完后我就去灭火，忽然发现火堆里有一块陶器的碎片，被火烧得像石头一样硬，像砖一样红。这一发现使我惊喜万分。我对自己说，破陶器能烧，整只陶器当然也能烧了。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29055" y="1366520"/>
            <a:ext cx="9655175" cy="4961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algn="just">
              <a:lnSpc>
                <a:spcPct val="110000"/>
              </a:lnSpc>
              <a:spcBef>
                <a:spcPct val="0"/>
              </a:spcBef>
              <a:buNone/>
            </a:pPr>
            <a:r>
              <a:rPr lang="en-US" altLang="zh-CN" sz="3200" b="1" dirty="0">
                <a:solidFill>
                  <a:srgbClr val="9A583B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    </a:t>
            </a:r>
            <a:r>
              <a:rPr lang="zh-CN" altLang="en-US" sz="3200" b="1" dirty="0">
                <a:solidFill>
                  <a:srgbClr val="9A583B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于是我开始研究如何控制火力，给自己烧出几只锅子来。 </a:t>
            </a:r>
            <a:endParaRPr lang="zh-CN" altLang="en-US" sz="3200" b="1" dirty="0">
              <a:solidFill>
                <a:srgbClr val="9A583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just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3200" b="1" dirty="0">
                <a:solidFill>
                  <a:srgbClr val="9A583B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    我当然不知道怎样搭一个窑，就像那些陶器工人烧陶器用的那种窑；我也不知道怎样用铅去涂上一层釉，虽然铅我还是有一些的。我把三只大泥锅和两三只泥罐一个个堆起来，四面架上木柴，泥锅和泥罐下生了一大堆炭火，然后在四周和顶上点起了火，一直烧到里面的罐子红透为止，而且十分小心不让火把它们烧裂。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内容占位符 22529"/>
          <p:cNvSpPr>
            <a:spLocks noGrp="1"/>
          </p:cNvSpPr>
          <p:nvPr>
            <p:ph idx="4294967295"/>
          </p:nvPr>
        </p:nvSpPr>
        <p:spPr>
          <a:xfrm>
            <a:off x="1210945" y="1388745"/>
            <a:ext cx="10194925" cy="44119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0" indent="0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9A583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看到陶器烧得红透后，又继续保留了五六小时的热度。后来，我看见其中一只虽然没有破裂，但已开始熔化了，这是因为掺在陶土里的沙土被火烧熔了，假如再烧下去，就要成为玻璃了。于是我慢慢减去火力，那些罐子的红色逐渐退去。我整夜守着火堆，不让火力退得太快。 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38200" y="1405890"/>
            <a:ext cx="10222230" cy="4570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algn="just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3200" b="1" dirty="0">
                <a:solidFill>
                  <a:srgbClr val="9A583B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到了第二天早晨，我便烧成了三只很好的瓦锅和两只瓦罐，虽然谈不上美观，但很坚硬；其中一只由于沙土被烧熔了，还有一层很好的釉。</a:t>
            </a:r>
            <a:endParaRPr lang="zh-CN" altLang="en-US" sz="3200" b="1" dirty="0">
              <a:solidFill>
                <a:srgbClr val="9A583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just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3200" b="1" dirty="0">
                <a:solidFill>
                  <a:srgbClr val="9A583B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这次实验成功后，不用说，我不缺什么陶器用了。但我必须说，这些东西的形状，是很不像样的。大家也可以想象，因为我没有办法制造这些东西，只能像小孩子做泥饼，或像不会和面粉的女人做馅饼那样去做。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6" descr="C:\Users\Administrator\Desktop\20春六语下课件陈晓梦10.18\20春统编六语下课件陈晓梦10.18 一稿\5课文有改动鲁滨孙漂流记\图片\rBEhWVMZKJgIAAAAAAQvhT4IjUQAAJlEAFPe5cABC-d917.jpgrBEhWVMZKJgIAAAAAAQvhT4IjUQAAJlEAFPe5cABC-d917"/>
          <p:cNvPicPr>
            <a:picLocks noChangeAspect="1"/>
          </p:cNvPicPr>
          <p:nvPr/>
        </p:nvPicPr>
        <p:blipFill>
          <a:blip r:embed="rId2" cstate="print">
            <a:lum bright="6000"/>
          </a:blip>
          <a:srcRect r="1721" b="7122"/>
          <a:stretch>
            <a:fillRect/>
          </a:stretch>
        </p:blipFill>
        <p:spPr>
          <a:xfrm>
            <a:off x="7338060" y="1803400"/>
            <a:ext cx="2574290" cy="3677920"/>
          </a:xfrm>
          <a:prstGeom prst="rect">
            <a:avLst/>
          </a:prstGeom>
          <a:noFill/>
          <a:ln w="9525">
            <a:noFill/>
          </a:ln>
          <a:effectLst>
            <a:innerShdw blurRad="114300">
              <a:prstClr val="black"/>
            </a:innerShdw>
          </a:effectLst>
        </p:spPr>
      </p:pic>
      <p:grpSp>
        <p:nvGrpSpPr>
          <p:cNvPr id="4" name="组合 3"/>
          <p:cNvGrpSpPr/>
          <p:nvPr/>
        </p:nvGrpSpPr>
        <p:grpSpPr>
          <a:xfrm>
            <a:off x="1487170" y="1844675"/>
            <a:ext cx="4104005" cy="3528695"/>
            <a:chOff x="2116" y="2905"/>
            <a:chExt cx="6463" cy="5557"/>
          </a:xfrm>
        </p:grpSpPr>
        <p:sp>
          <p:nvSpPr>
            <p:cNvPr id="3" name="矩形 2"/>
            <p:cNvSpPr/>
            <p:nvPr/>
          </p:nvSpPr>
          <p:spPr>
            <a:xfrm>
              <a:off x="2116" y="2905"/>
              <a:ext cx="6463" cy="5557"/>
            </a:xfrm>
            <a:prstGeom prst="rect">
              <a:avLst/>
            </a:prstGeom>
            <a:solidFill>
              <a:srgbClr val="F2E4DE"/>
            </a:solidFill>
            <a:ln w="28575" cmpd="sng">
              <a:solidFill>
                <a:srgbClr val="4E3EAE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794" name="标题 27649"/>
            <p:cNvSpPr/>
            <p:nvPr/>
          </p:nvSpPr>
          <p:spPr>
            <a:xfrm>
              <a:off x="2319" y="3666"/>
              <a:ext cx="6088" cy="3806"/>
            </a:xfrm>
            <a:prstGeom prst="rect">
              <a:avLst/>
            </a:prstGeom>
            <a:noFill/>
            <a:ln w="28575" cmpd="sng">
              <a:noFill/>
              <a:prstDash val="sysDash"/>
            </a:ln>
          </p:spPr>
          <p:txBody>
            <a:bodyPr wrap="square" anchor="t">
              <a:spAutoFit/>
            </a:bodyPr>
            <a:lstStyle/>
            <a:p>
              <a:pPr marL="252095">
                <a:lnSpc>
                  <a:spcPct val="140000"/>
                </a:lnSpc>
              </a:pPr>
              <a:r>
                <a:rPr sz="3600" dirty="0">
                  <a:latin typeface="黑体" panose="02010609060101010101" charset="-122"/>
                  <a:ea typeface="黑体" panose="02010609060101010101" charset="-122"/>
                </a:rPr>
                <a:t>你想详细了解鲁滨逊吗？可读一读原著。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文本框 15361"/>
          <p:cNvSpPr txBox="1"/>
          <p:nvPr/>
        </p:nvSpPr>
        <p:spPr>
          <a:xfrm>
            <a:off x="3190558" y="1350328"/>
            <a:ext cx="63849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663927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3600" b="1">
                <a:solidFill>
                  <a:srgbClr val="663927"/>
                </a:solidFill>
                <a:latin typeface="微软雅黑" panose="020B0503020204020204" charset="-122"/>
                <a:ea typeface="微软雅黑" panose="020B0503020204020204" charset="-122"/>
              </a:rPr>
              <a:t>鲁滨逊</a:t>
            </a:r>
            <a:r>
              <a:rPr lang="zh-CN" altLang="en-US" sz="3600" b="1" dirty="0">
                <a:solidFill>
                  <a:srgbClr val="663927"/>
                </a:solidFill>
                <a:latin typeface="微软雅黑" panose="020B0503020204020204" charset="-122"/>
                <a:ea typeface="微软雅黑" panose="020B0503020204020204" charset="-122"/>
              </a:rPr>
              <a:t>漂流</a:t>
            </a:r>
            <a:r>
              <a:rPr lang="zh-CN" altLang="en-US" sz="3600" b="1">
                <a:solidFill>
                  <a:srgbClr val="663927"/>
                </a:solidFill>
                <a:latin typeface="微软雅黑" panose="020B0503020204020204" charset="-122"/>
                <a:ea typeface="微软雅黑" panose="020B0503020204020204" charset="-122"/>
              </a:rPr>
              <a:t>记</a:t>
            </a:r>
            <a:r>
              <a:rPr lang="en-US" altLang="zh-CN" sz="3600" b="1">
                <a:solidFill>
                  <a:srgbClr val="663927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3600" b="1">
                <a:solidFill>
                  <a:srgbClr val="663927"/>
                </a:solidFill>
                <a:latin typeface="微软雅黑" panose="020B0503020204020204" charset="-122"/>
                <a:ea typeface="微软雅黑" panose="020B0503020204020204" charset="-122"/>
              </a:rPr>
              <a:t>中的名言</a:t>
            </a:r>
          </a:p>
        </p:txBody>
      </p:sp>
      <p:sp>
        <p:nvSpPr>
          <p:cNvPr id="32771" name="文本框 15362"/>
          <p:cNvSpPr txBox="1"/>
          <p:nvPr/>
        </p:nvSpPr>
        <p:spPr>
          <a:xfrm>
            <a:off x="1250315" y="4708525"/>
            <a:ext cx="9601835" cy="1370965"/>
          </a:xfrm>
          <a:prstGeom prst="rect">
            <a:avLst/>
          </a:prstGeom>
          <a:solidFill>
            <a:srgbClr val="EBD1C8"/>
          </a:solidFill>
          <a:ln w="9525">
            <a:solidFill>
              <a:srgbClr val="663927"/>
            </a:solidFill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*我们老是感到缺少什么东西而不满足，是因为我们对已经得到的东西缺少感激之情。</a:t>
            </a:r>
          </a:p>
        </p:txBody>
      </p:sp>
      <p:sp>
        <p:nvSpPr>
          <p:cNvPr id="56324" name="文本框 15363"/>
          <p:cNvSpPr txBox="1"/>
          <p:nvPr/>
        </p:nvSpPr>
        <p:spPr>
          <a:xfrm>
            <a:off x="1240790" y="2363470"/>
            <a:ext cx="9611995" cy="2011045"/>
          </a:xfrm>
          <a:prstGeom prst="rect">
            <a:avLst/>
          </a:prstGeom>
          <a:solidFill>
            <a:srgbClr val="EBD1C8"/>
          </a:solidFill>
          <a:ln w="9525">
            <a:solidFill>
              <a:srgbClr val="663927"/>
            </a:solidFill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*世间万物，只是有用处，才是最可宝贵的。任何东西，积攒多了，就应送给别人；我们能够享用的，至多不过是我们能够使用的部分，多了也没有用。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bldLvl="0" animBg="1"/>
      <p:bldP spid="32771" grpId="1" animBg="1"/>
      <p:bldP spid="56324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3" name="文本框 15364"/>
          <p:cNvSpPr txBox="1"/>
          <p:nvPr/>
        </p:nvSpPr>
        <p:spPr>
          <a:xfrm>
            <a:off x="977900" y="1317625"/>
            <a:ext cx="10236200" cy="1614805"/>
          </a:xfrm>
          <a:prstGeom prst="rect">
            <a:avLst/>
          </a:prstGeom>
          <a:solidFill>
            <a:srgbClr val="EBD1C8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*我已学会多看看自己生活中的光明面，少看看生活中的黑暗面；多想想自己所得到的享受，少想想所缺乏的东西。这种态度使我内心感到由衷安慰。</a:t>
            </a:r>
          </a:p>
        </p:txBody>
      </p:sp>
      <p:sp>
        <p:nvSpPr>
          <p:cNvPr id="33794" name="文本框 16385"/>
          <p:cNvSpPr txBox="1"/>
          <p:nvPr/>
        </p:nvSpPr>
        <p:spPr>
          <a:xfrm>
            <a:off x="977900" y="3106420"/>
            <a:ext cx="10236200" cy="1038860"/>
          </a:xfrm>
          <a:prstGeom prst="rect">
            <a:avLst/>
          </a:prstGeom>
          <a:solidFill>
            <a:srgbClr val="EBD1C8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*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等待大难临头比遭难本身更令人痛苦，尤其是无法逃避这种灾难而不得不坐等其降临，更是无法摆脱这种担惊受怕的恐惧。</a:t>
            </a:r>
          </a:p>
        </p:txBody>
      </p:sp>
      <p:sp>
        <p:nvSpPr>
          <p:cNvPr id="33795" name="文本框 16386"/>
          <p:cNvSpPr txBox="1"/>
          <p:nvPr/>
        </p:nvSpPr>
        <p:spPr>
          <a:xfrm>
            <a:off x="977900" y="4319270"/>
            <a:ext cx="10236200" cy="1986280"/>
          </a:xfrm>
          <a:prstGeom prst="rect">
            <a:avLst/>
          </a:prstGeom>
          <a:solidFill>
            <a:srgbClr val="EBD1C8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*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在不同的环境下，人的感情又怎样变幻无常啊！我们今天所爱的，往往是我们明天所恨的；我们今天所追求的，往往是我们明天所逃避的；我们今天所希冀的，往往是我们明天所害怕的，甚至会吓得胆战心惊。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 bldLvl="0" animBg="1"/>
      <p:bldP spid="32773" grpId="1" animBg="1"/>
      <p:bldP spid="33794" grpId="0" bldLvl="0" animBg="1"/>
      <p:bldP spid="33794" grpId="1" animBg="1"/>
      <p:bldP spid="33795" grpId="0" bldLvl="0" animBg="1"/>
      <p:bldP spid="33795" grpId="1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文本框 16387"/>
          <p:cNvSpPr txBox="1"/>
          <p:nvPr/>
        </p:nvSpPr>
        <p:spPr>
          <a:xfrm>
            <a:off x="977900" y="1762125"/>
            <a:ext cx="10236200" cy="2084070"/>
          </a:xfrm>
          <a:prstGeom prst="rect">
            <a:avLst/>
          </a:prstGeom>
          <a:solidFill>
            <a:srgbClr val="EBD1C8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 *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人在恐惧中所作出的决定是多么荒唐可笑啊！凡是理智提供他们保护自己的种种办法，一旦恐惧占了上风，他们就不知道如何使用这些办法了！</a:t>
            </a:r>
          </a:p>
        </p:txBody>
      </p:sp>
      <p:sp>
        <p:nvSpPr>
          <p:cNvPr id="33797" name="文本框 16388"/>
          <p:cNvSpPr txBox="1"/>
          <p:nvPr/>
        </p:nvSpPr>
        <p:spPr>
          <a:xfrm>
            <a:off x="977900" y="4184968"/>
            <a:ext cx="10236200" cy="1419860"/>
          </a:xfrm>
          <a:prstGeom prst="rect">
            <a:avLst/>
          </a:prstGeom>
          <a:solidFill>
            <a:srgbClr val="EBD1C8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 *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一个人只是呆呆地坐着，空想着自己所得不到的东西，是没有用的。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bldLvl="0" animBg="1"/>
      <p:bldP spid="33796" grpId="1" animBg="1"/>
      <p:bldP spid="33797" grpId="0" bldLvl="0" animBg="1"/>
      <p:bldP spid="3379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框 24577"/>
          <p:cNvSpPr txBox="1"/>
          <p:nvPr/>
        </p:nvSpPr>
        <p:spPr>
          <a:xfrm>
            <a:off x="3660775" y="1485265"/>
            <a:ext cx="7574280" cy="4227195"/>
          </a:xfrm>
          <a:prstGeom prst="rect">
            <a:avLst/>
          </a:prstGeom>
          <a:solidFill>
            <a:schemeClr val="bg1">
              <a:alpha val="12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9A583B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代表作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《鲁滨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漂流记》反映了资产阶级上升时期要求“个性自由”，发挥个人才智，勇于冒险的精神。</a:t>
            </a:r>
          </a:p>
          <a:p>
            <a:pPr algn="just">
              <a:lnSpc>
                <a:spcPct val="14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9A583B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其他小说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《辛格顿船长》《摩尔·弗兰德斯》《杰克上校》《大疫年日记》《罗克查娜》《一个骑士的回忆》等。</a:t>
            </a:r>
          </a:p>
        </p:txBody>
      </p:sp>
      <p:pic>
        <p:nvPicPr>
          <p:cNvPr id="3" name="图片 2" descr="思维方式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2210" b="12356"/>
          <a:stretch>
            <a:fillRect/>
          </a:stretch>
        </p:blipFill>
        <p:spPr>
          <a:xfrm>
            <a:off x="346075" y="1711325"/>
            <a:ext cx="3733800" cy="337375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框 24577"/>
          <p:cNvSpPr txBox="1"/>
          <p:nvPr/>
        </p:nvSpPr>
        <p:spPr>
          <a:xfrm>
            <a:off x="910590" y="1653540"/>
            <a:ext cx="10262235" cy="4373245"/>
          </a:xfrm>
          <a:prstGeom prst="rect">
            <a:avLst/>
          </a:prstGeom>
          <a:solidFill>
            <a:schemeClr val="bg1">
              <a:alpha val="12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鲁滨逊漂流记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是笛福受当时一个真实故事的启发而创作的。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1704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年苏格兰水手赛尔科克在一艘英国海船上与船长发生争吵，被船长遗弃在荒岛上，四年后被救回英国。赛尔科克在荒岛上并没有做出什么值得颂扬的英雄事迹。但笛福塑造的鲁滨逊却完全是个新人，成了当时人们心目中的英雄人物。小说一经发表，立即在全世界引起轰动，成为人们最喜爱的小说之一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87450" y="898525"/>
            <a:ext cx="26962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fontAlgn="auto"/>
            <a:r>
              <a:rPr lang="zh-CN" altLang="en-US" sz="3600" b="1" spc="400">
                <a:solidFill>
                  <a:srgbClr val="9A583B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写作背景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7"/>
          <p:cNvGrpSpPr/>
          <p:nvPr/>
        </p:nvGrpSpPr>
        <p:grpSpPr>
          <a:xfrm>
            <a:off x="1007435" y="2445144"/>
            <a:ext cx="1232068" cy="1240343"/>
            <a:chOff x="2437" y="2032"/>
            <a:chExt cx="1244" cy="1264"/>
          </a:xfrm>
        </p:grpSpPr>
        <p:sp>
          <p:nvSpPr>
            <p:cNvPr id="1235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35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36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2292" name="文本框 64"/>
          <p:cNvSpPr txBox="1"/>
          <p:nvPr/>
        </p:nvSpPr>
        <p:spPr>
          <a:xfrm>
            <a:off x="1068962" y="2492137"/>
            <a:ext cx="1071709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7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惧</a:t>
            </a:r>
          </a:p>
        </p:txBody>
      </p:sp>
      <p:grpSp>
        <p:nvGrpSpPr>
          <p:cNvPr id="35" name="组合 7"/>
          <p:cNvGrpSpPr/>
          <p:nvPr/>
        </p:nvGrpSpPr>
        <p:grpSpPr>
          <a:xfrm>
            <a:off x="2507828" y="2445146"/>
            <a:ext cx="1232068" cy="1221699"/>
            <a:chOff x="2437" y="2032"/>
            <a:chExt cx="1244" cy="1264"/>
          </a:xfrm>
        </p:grpSpPr>
        <p:sp>
          <p:nvSpPr>
            <p:cNvPr id="3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39" name="文本框 64"/>
          <p:cNvSpPr txBox="1"/>
          <p:nvPr/>
        </p:nvSpPr>
        <p:spPr>
          <a:xfrm>
            <a:off x="2579275" y="2492137"/>
            <a:ext cx="1071709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7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凄</a:t>
            </a:r>
          </a:p>
        </p:txBody>
      </p:sp>
      <p:grpSp>
        <p:nvGrpSpPr>
          <p:cNvPr id="40" name="组合 7"/>
          <p:cNvGrpSpPr/>
          <p:nvPr/>
        </p:nvGrpSpPr>
        <p:grpSpPr>
          <a:xfrm>
            <a:off x="4008221" y="2445146"/>
            <a:ext cx="1232068" cy="1203336"/>
            <a:chOff x="2437" y="2032"/>
            <a:chExt cx="1244" cy="1264"/>
          </a:xfrm>
        </p:grpSpPr>
        <p:sp>
          <p:nvSpPr>
            <p:cNvPr id="4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44" name="文本框 64"/>
          <p:cNvSpPr txBox="1"/>
          <p:nvPr/>
        </p:nvSpPr>
        <p:spPr>
          <a:xfrm>
            <a:off x="4079668" y="2492137"/>
            <a:ext cx="1071709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7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寞</a:t>
            </a:r>
          </a:p>
        </p:txBody>
      </p:sp>
      <p:grpSp>
        <p:nvGrpSpPr>
          <p:cNvPr id="45" name="组合 7"/>
          <p:cNvGrpSpPr/>
          <p:nvPr/>
        </p:nvGrpSpPr>
        <p:grpSpPr>
          <a:xfrm>
            <a:off x="5508615" y="2445146"/>
            <a:ext cx="1232068" cy="1203336"/>
            <a:chOff x="2437" y="2032"/>
            <a:chExt cx="1244" cy="1264"/>
          </a:xfrm>
        </p:grpSpPr>
        <p:sp>
          <p:nvSpPr>
            <p:cNvPr id="4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49" name="文本框 64"/>
          <p:cNvSpPr txBox="1"/>
          <p:nvPr/>
        </p:nvSpPr>
        <p:spPr>
          <a:xfrm>
            <a:off x="5592944" y="2492137"/>
            <a:ext cx="1071709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 eaLnBrk="1" hangingPunct="1"/>
            <a:r>
              <a:rPr lang="zh-CN" altLang="en-US" sz="7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宴</a:t>
            </a:r>
          </a:p>
        </p:txBody>
      </p:sp>
      <p:grpSp>
        <p:nvGrpSpPr>
          <p:cNvPr id="50" name="组合 7"/>
          <p:cNvGrpSpPr/>
          <p:nvPr/>
        </p:nvGrpSpPr>
        <p:grpSpPr>
          <a:xfrm>
            <a:off x="7009008" y="2445146"/>
            <a:ext cx="1232068" cy="1203336"/>
            <a:chOff x="2437" y="2032"/>
            <a:chExt cx="1244" cy="1264"/>
          </a:xfrm>
        </p:grpSpPr>
        <p:sp>
          <p:nvSpPr>
            <p:cNvPr id="5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54" name="文本框 64"/>
          <p:cNvSpPr txBox="1"/>
          <p:nvPr/>
        </p:nvSpPr>
        <p:spPr>
          <a:xfrm>
            <a:off x="7151903" y="2492137"/>
            <a:ext cx="1071709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 eaLnBrk="1" hangingPunct="1"/>
            <a:r>
              <a:rPr lang="zh-CN" altLang="en-US" sz="7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霉</a:t>
            </a:r>
          </a:p>
        </p:txBody>
      </p:sp>
      <p:grpSp>
        <p:nvGrpSpPr>
          <p:cNvPr id="55" name="组合 7"/>
          <p:cNvGrpSpPr/>
          <p:nvPr/>
        </p:nvGrpSpPr>
        <p:grpSpPr>
          <a:xfrm>
            <a:off x="8437953" y="2445144"/>
            <a:ext cx="1232068" cy="1185249"/>
            <a:chOff x="2437" y="2032"/>
            <a:chExt cx="1244" cy="1264"/>
          </a:xfrm>
        </p:grpSpPr>
        <p:sp>
          <p:nvSpPr>
            <p:cNvPr id="5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59" name="文本框 64"/>
          <p:cNvSpPr txBox="1"/>
          <p:nvPr/>
        </p:nvSpPr>
        <p:spPr>
          <a:xfrm>
            <a:off x="8519269" y="2492137"/>
            <a:ext cx="1071709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 eaLnBrk="1" hangingPunct="1"/>
            <a:r>
              <a:rPr lang="zh-CN" altLang="en-US" sz="7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籍</a:t>
            </a:r>
          </a:p>
        </p:txBody>
      </p:sp>
      <p:grpSp>
        <p:nvGrpSpPr>
          <p:cNvPr id="60" name="组合 7"/>
          <p:cNvGrpSpPr/>
          <p:nvPr/>
        </p:nvGrpSpPr>
        <p:grpSpPr>
          <a:xfrm>
            <a:off x="9866900" y="2445146"/>
            <a:ext cx="1232068" cy="1186187"/>
            <a:chOff x="2437" y="2032"/>
            <a:chExt cx="1244" cy="1264"/>
          </a:xfrm>
        </p:grpSpPr>
        <p:sp>
          <p:nvSpPr>
            <p:cNvPr id="6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5" name="文本框 64"/>
          <p:cNvSpPr txBox="1"/>
          <p:nvPr/>
        </p:nvSpPr>
        <p:spPr>
          <a:xfrm>
            <a:off x="9938347" y="2492137"/>
            <a:ext cx="1071709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 eaLnBrk="1" hangingPunct="1"/>
            <a:r>
              <a:rPr lang="zh-CN" altLang="en-US" sz="7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聊</a:t>
            </a:r>
          </a:p>
        </p:txBody>
      </p:sp>
      <p:grpSp>
        <p:nvGrpSpPr>
          <p:cNvPr id="71" name="组合 7"/>
          <p:cNvGrpSpPr/>
          <p:nvPr/>
        </p:nvGrpSpPr>
        <p:grpSpPr>
          <a:xfrm>
            <a:off x="674409" y="4518114"/>
            <a:ext cx="1232068" cy="1285884"/>
            <a:chOff x="2437" y="2032"/>
            <a:chExt cx="1244" cy="1264"/>
          </a:xfrm>
        </p:grpSpPr>
        <p:sp>
          <p:nvSpPr>
            <p:cNvPr id="7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75" name="文本框 64"/>
          <p:cNvSpPr txBox="1"/>
          <p:nvPr/>
        </p:nvSpPr>
        <p:spPr>
          <a:xfrm>
            <a:off x="710187" y="4555860"/>
            <a:ext cx="1071709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 eaLnBrk="1" hangingPunct="1"/>
            <a:r>
              <a:rPr lang="zh-CN" altLang="en-US" sz="7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乏</a:t>
            </a:r>
          </a:p>
        </p:txBody>
      </p:sp>
      <p:grpSp>
        <p:nvGrpSpPr>
          <p:cNvPr id="76" name="组合 7"/>
          <p:cNvGrpSpPr/>
          <p:nvPr/>
        </p:nvGrpSpPr>
        <p:grpSpPr>
          <a:xfrm>
            <a:off x="2031293" y="4518114"/>
            <a:ext cx="1232068" cy="1285884"/>
            <a:chOff x="2437" y="2032"/>
            <a:chExt cx="1244" cy="1264"/>
          </a:xfrm>
        </p:grpSpPr>
        <p:sp>
          <p:nvSpPr>
            <p:cNvPr id="7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80" name="文本框 64"/>
          <p:cNvSpPr txBox="1"/>
          <p:nvPr/>
        </p:nvSpPr>
        <p:spPr>
          <a:xfrm>
            <a:off x="2102741" y="4555860"/>
            <a:ext cx="1071709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 eaLnBrk="1" hangingPunct="1"/>
            <a:r>
              <a:rPr lang="zh-CN" altLang="en-US" sz="7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栅</a:t>
            </a:r>
          </a:p>
        </p:txBody>
      </p:sp>
      <p:grpSp>
        <p:nvGrpSpPr>
          <p:cNvPr id="81" name="组合 7"/>
          <p:cNvGrpSpPr/>
          <p:nvPr/>
        </p:nvGrpSpPr>
        <p:grpSpPr>
          <a:xfrm>
            <a:off x="3388176" y="4518114"/>
            <a:ext cx="1232068" cy="1285884"/>
            <a:chOff x="2437" y="2032"/>
            <a:chExt cx="1244" cy="1264"/>
          </a:xfrm>
        </p:grpSpPr>
        <p:sp>
          <p:nvSpPr>
            <p:cNvPr id="8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85" name="文本框 64"/>
          <p:cNvSpPr txBox="1"/>
          <p:nvPr/>
        </p:nvSpPr>
        <p:spPr>
          <a:xfrm>
            <a:off x="3495508" y="4555860"/>
            <a:ext cx="1071709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 eaLnBrk="1" hangingPunct="1"/>
            <a:r>
              <a:rPr lang="zh-CN" altLang="en-US" sz="7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控</a:t>
            </a:r>
          </a:p>
        </p:txBody>
      </p:sp>
      <p:grpSp>
        <p:nvGrpSpPr>
          <p:cNvPr id="86" name="组合 7"/>
          <p:cNvGrpSpPr/>
          <p:nvPr/>
        </p:nvGrpSpPr>
        <p:grpSpPr>
          <a:xfrm>
            <a:off x="4745059" y="4518114"/>
            <a:ext cx="1232068" cy="1285884"/>
            <a:chOff x="2437" y="2032"/>
            <a:chExt cx="1244" cy="1264"/>
          </a:xfrm>
        </p:grpSpPr>
        <p:sp>
          <p:nvSpPr>
            <p:cNvPr id="8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90" name="文本框 64"/>
          <p:cNvSpPr txBox="1"/>
          <p:nvPr/>
        </p:nvSpPr>
        <p:spPr>
          <a:xfrm>
            <a:off x="4816199" y="4555860"/>
            <a:ext cx="1071709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 eaLnBrk="1" hangingPunct="1"/>
            <a:r>
              <a:rPr lang="zh-CN" altLang="en-US" sz="7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贷</a:t>
            </a:r>
          </a:p>
        </p:txBody>
      </p:sp>
      <p:grpSp>
        <p:nvGrpSpPr>
          <p:cNvPr id="91" name="组合 7"/>
          <p:cNvGrpSpPr/>
          <p:nvPr/>
        </p:nvGrpSpPr>
        <p:grpSpPr>
          <a:xfrm>
            <a:off x="6102251" y="4518114"/>
            <a:ext cx="1232068" cy="1285884"/>
            <a:chOff x="2437" y="2032"/>
            <a:chExt cx="1244" cy="1264"/>
          </a:xfrm>
        </p:grpSpPr>
        <p:sp>
          <p:nvSpPr>
            <p:cNvPr id="9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95" name="文本框 64"/>
          <p:cNvSpPr txBox="1"/>
          <p:nvPr/>
        </p:nvSpPr>
        <p:spPr>
          <a:xfrm>
            <a:off x="6173391" y="4555860"/>
            <a:ext cx="1071709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 eaLnBrk="1" hangingPunct="1"/>
            <a:r>
              <a:rPr lang="zh-CN" altLang="en-US" sz="7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剔</a:t>
            </a:r>
          </a:p>
        </p:txBody>
      </p:sp>
      <p:grpSp>
        <p:nvGrpSpPr>
          <p:cNvPr id="96" name="组合 7"/>
          <p:cNvGrpSpPr/>
          <p:nvPr/>
        </p:nvGrpSpPr>
        <p:grpSpPr>
          <a:xfrm>
            <a:off x="7481777" y="4518115"/>
            <a:ext cx="1232068" cy="1285884"/>
            <a:chOff x="2437" y="2032"/>
            <a:chExt cx="1244" cy="1264"/>
          </a:xfrm>
        </p:grpSpPr>
        <p:sp>
          <p:nvSpPr>
            <p:cNvPr id="9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00" name="文本框 64"/>
          <p:cNvSpPr txBox="1"/>
          <p:nvPr/>
        </p:nvSpPr>
        <p:spPr>
          <a:xfrm>
            <a:off x="7537632" y="4555860"/>
            <a:ext cx="1071709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7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毙</a:t>
            </a:r>
          </a:p>
        </p:txBody>
      </p:sp>
      <p:grpSp>
        <p:nvGrpSpPr>
          <p:cNvPr id="102" name="组合 7"/>
          <p:cNvGrpSpPr/>
          <p:nvPr/>
        </p:nvGrpSpPr>
        <p:grpSpPr>
          <a:xfrm>
            <a:off x="8864691" y="4505855"/>
            <a:ext cx="1232068" cy="1285884"/>
            <a:chOff x="2437" y="2032"/>
            <a:chExt cx="1244" cy="1264"/>
          </a:xfrm>
        </p:grpSpPr>
        <p:sp>
          <p:nvSpPr>
            <p:cNvPr id="10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06" name="文本框 64"/>
          <p:cNvSpPr txBox="1"/>
          <p:nvPr/>
        </p:nvSpPr>
        <p:spPr>
          <a:xfrm>
            <a:off x="8956042" y="4555860"/>
            <a:ext cx="1071709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7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袭</a:t>
            </a:r>
          </a:p>
        </p:txBody>
      </p:sp>
      <p:sp>
        <p:nvSpPr>
          <p:cNvPr id="101" name="矩形 100"/>
          <p:cNvSpPr/>
          <p:nvPr/>
        </p:nvSpPr>
        <p:spPr>
          <a:xfrm>
            <a:off x="2824985" y="1861791"/>
            <a:ext cx="776329" cy="58356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3200" b="1" dirty="0" err="1">
                <a:solidFill>
                  <a:srgbClr val="884C34"/>
                </a:solidFill>
                <a:latin typeface="GB Pinyinok-D" panose="02010601030101010101" charset="-122"/>
                <a:ea typeface="GB Pinyinok-D" panose="02010601030101010101" charset="-122"/>
              </a:rPr>
              <a:t>qī</a:t>
            </a:r>
          </a:p>
        </p:txBody>
      </p:sp>
      <p:sp>
        <p:nvSpPr>
          <p:cNvPr id="107" name="矩形 106"/>
          <p:cNvSpPr/>
          <p:nvPr/>
        </p:nvSpPr>
        <p:spPr>
          <a:xfrm>
            <a:off x="1383894" y="1861791"/>
            <a:ext cx="1500991" cy="58356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3200" b="1" dirty="0" err="1">
                <a:solidFill>
                  <a:srgbClr val="884C34"/>
                </a:solidFill>
                <a:latin typeface="GB Pinyinok-D" panose="02010601030101010101" charset="-122"/>
                <a:ea typeface="GB Pinyinok-D" panose="02010601030101010101" charset="-122"/>
              </a:rPr>
              <a:t>jù</a:t>
            </a:r>
          </a:p>
        </p:txBody>
      </p:sp>
      <p:sp>
        <p:nvSpPr>
          <p:cNvPr id="108" name="矩形 107"/>
          <p:cNvSpPr/>
          <p:nvPr/>
        </p:nvSpPr>
        <p:spPr>
          <a:xfrm>
            <a:off x="7165340" y="1861820"/>
            <a:ext cx="932815" cy="58356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3200" b="1" dirty="0" err="1">
                <a:solidFill>
                  <a:srgbClr val="884C34"/>
                </a:solidFill>
                <a:uFillTx/>
                <a:latin typeface="GB Pinyinok-D" panose="02010601030101010101" charset="-122"/>
                <a:ea typeface="GB Pinyinok-D" panose="02010601030101010101" charset="-122"/>
                <a:sym typeface="+mn-ea"/>
              </a:rPr>
              <a:t>méi</a:t>
            </a:r>
            <a:endParaRPr lang="en-US" altLang="zh-CN" sz="3200" b="1" dirty="0" err="1">
              <a:solidFill>
                <a:srgbClr val="884C34"/>
              </a:solidFill>
              <a:latin typeface="GB Pinyinok-D" panose="02010601030101010101" charset="-122"/>
              <a:ea typeface="GB Pinyinok-D" panose="02010601030101010101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5729980" y="1861791"/>
            <a:ext cx="917829" cy="58356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3200" b="1" dirty="0" err="1">
                <a:solidFill>
                  <a:srgbClr val="884C34"/>
                </a:solidFill>
                <a:latin typeface="GB Pinyinok-D" panose="02010601030101010101" charset="-122"/>
                <a:ea typeface="GB Pinyinok-D" panose="02010601030101010101" charset="-122"/>
              </a:rPr>
              <a:t>yà</a:t>
            </a:r>
            <a:r>
              <a:rPr lang="en-US" altLang="zh-CN" sz="3200" b="1" dirty="0" err="1">
                <a:solidFill>
                  <a:srgbClr val="884C34"/>
                </a:solidFill>
                <a:latin typeface="GB Pinyinok-D" panose="02010601030101010101" charset="-122"/>
                <a:ea typeface="GB Pinyinok-D" panose="02010601030101010101" charset="-122"/>
                <a:sym typeface="+mn-ea"/>
              </a:rPr>
              <a:t>n</a:t>
            </a:r>
          </a:p>
        </p:txBody>
      </p:sp>
      <p:sp>
        <p:nvSpPr>
          <p:cNvPr id="119" name="矩形 118"/>
          <p:cNvSpPr/>
          <p:nvPr/>
        </p:nvSpPr>
        <p:spPr>
          <a:xfrm>
            <a:off x="4300277" y="1861791"/>
            <a:ext cx="1500991" cy="58356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3200" b="1" dirty="0" err="1">
                <a:solidFill>
                  <a:srgbClr val="884C34"/>
                </a:solidFill>
                <a:latin typeface="GB Pinyinok-D" panose="02010601030101010101" charset="-122"/>
                <a:ea typeface="GB Pinyinok-D" panose="02010601030101010101" charset="-122"/>
              </a:rPr>
              <a:t>mò</a:t>
            </a:r>
          </a:p>
        </p:txBody>
      </p:sp>
      <p:sp>
        <p:nvSpPr>
          <p:cNvPr id="120" name="矩形 119"/>
          <p:cNvSpPr/>
          <p:nvPr/>
        </p:nvSpPr>
        <p:spPr>
          <a:xfrm>
            <a:off x="8815574" y="1861791"/>
            <a:ext cx="1052248" cy="58356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3200" b="1" dirty="0" err="1">
                <a:solidFill>
                  <a:srgbClr val="884C34"/>
                </a:solidFill>
                <a:latin typeface="GB Pinyinok-D" panose="02010601030101010101" charset="-122"/>
                <a:ea typeface="GB Pinyinok-D" panose="02010601030101010101" charset="-122"/>
              </a:rPr>
              <a:t>jí</a:t>
            </a:r>
          </a:p>
        </p:txBody>
      </p:sp>
      <p:sp>
        <p:nvSpPr>
          <p:cNvPr id="121" name="矩形 120"/>
          <p:cNvSpPr/>
          <p:nvPr/>
        </p:nvSpPr>
        <p:spPr>
          <a:xfrm>
            <a:off x="981075" y="3990975"/>
            <a:ext cx="1177290" cy="58356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3200" b="1" dirty="0" err="1">
                <a:solidFill>
                  <a:srgbClr val="884C34"/>
                </a:solidFill>
                <a:uFillTx/>
                <a:latin typeface="GB Pinyinok-D" panose="02010601030101010101" charset="-122"/>
                <a:ea typeface="GB Pinyinok-D" panose="02010601030101010101" charset="-122"/>
              </a:rPr>
              <a:t>fá</a:t>
            </a:r>
          </a:p>
        </p:txBody>
      </p:sp>
      <p:sp>
        <p:nvSpPr>
          <p:cNvPr id="123" name="矩形 122"/>
          <p:cNvSpPr/>
          <p:nvPr/>
        </p:nvSpPr>
        <p:spPr>
          <a:xfrm>
            <a:off x="5013325" y="3960495"/>
            <a:ext cx="784225" cy="107632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3200" b="1" dirty="0" err="1">
                <a:solidFill>
                  <a:srgbClr val="884C34"/>
                </a:solidFill>
                <a:uFillTx/>
                <a:latin typeface="GB Pinyinok-D" panose="02010601030101010101" charset="-122"/>
                <a:ea typeface="GB Pinyinok-D" panose="02010601030101010101" charset="-122"/>
                <a:sym typeface="+mn-ea"/>
              </a:rPr>
              <a:t>dài</a:t>
            </a:r>
            <a:endParaRPr lang="en-US" altLang="zh-CN" sz="3200" b="1" dirty="0" err="1">
              <a:solidFill>
                <a:srgbClr val="884C34"/>
              </a:solidFill>
              <a:uFillTx/>
              <a:latin typeface="GB Pinyinok-D" panose="02010601030101010101" charset="-122"/>
              <a:ea typeface="GB Pinyinok-D" panose="02010601030101010101" charset="-122"/>
            </a:endParaRPr>
          </a:p>
          <a:p>
            <a:endParaRPr lang="en-US" altLang="zh-CN" sz="3200" b="1" dirty="0" err="1">
              <a:solidFill>
                <a:srgbClr val="884C34"/>
              </a:solidFill>
              <a:uFillTx/>
              <a:latin typeface="GB Pinyinok-D" panose="02010601030101010101" charset="-122"/>
              <a:ea typeface="GB Pinyinok-D" panose="02010601030101010101" charset="-122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3593503" y="3981066"/>
            <a:ext cx="1500991" cy="107632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3200" b="1" dirty="0" err="1">
                <a:solidFill>
                  <a:srgbClr val="884C34"/>
                </a:solidFill>
                <a:uFillTx/>
                <a:latin typeface="GB Pinyinok-D" panose="02010601030101010101" charset="-122"/>
                <a:ea typeface="GB Pinyinok-D" panose="02010601030101010101" charset="-122"/>
                <a:sym typeface="+mn-ea"/>
              </a:rPr>
              <a:t>kònɡ</a:t>
            </a:r>
            <a:endParaRPr lang="en-US" altLang="zh-CN" sz="3200" b="1" dirty="0" err="1">
              <a:solidFill>
                <a:srgbClr val="884C34"/>
              </a:solidFill>
              <a:uFillTx/>
              <a:latin typeface="GB Pinyinok-D" panose="02010601030101010101" charset="-122"/>
              <a:ea typeface="GB Pinyinok-D" panose="02010601030101010101" charset="-122"/>
            </a:endParaRPr>
          </a:p>
          <a:p>
            <a:endParaRPr lang="en-US" altLang="zh-CN" sz="3200" b="1" dirty="0" err="1">
              <a:solidFill>
                <a:srgbClr val="884C34"/>
              </a:solidFill>
              <a:uFillTx/>
              <a:latin typeface="GB Pinyinok-D" panose="02010601030101010101" charset="-122"/>
              <a:ea typeface="GB Pinyinok-D" panose="02010601030101010101" charset="-122"/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2204085" y="3990975"/>
            <a:ext cx="1096010" cy="58356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3200" b="1" dirty="0" err="1">
                <a:solidFill>
                  <a:srgbClr val="884C34"/>
                </a:solidFill>
                <a:uFillTx/>
                <a:latin typeface="GB Pinyinok-D" panose="02010601030101010101" charset="-122"/>
                <a:ea typeface="GB Pinyinok-D" panose="02010601030101010101" charset="-122"/>
                <a:sym typeface="+mn-ea"/>
              </a:rPr>
              <a:t>zhà</a:t>
            </a:r>
            <a:endParaRPr lang="en-US" altLang="zh-CN" sz="3200" b="1" dirty="0" err="1">
              <a:solidFill>
                <a:srgbClr val="884C34"/>
              </a:solidFill>
              <a:uFillTx/>
              <a:latin typeface="GB Pinyinok-D" panose="02010601030101010101" charset="-122"/>
              <a:ea typeface="GB Pinyinok-D" panose="02010601030101010101" charset="-122"/>
            </a:endParaRPr>
          </a:p>
        </p:txBody>
      </p:sp>
      <p:sp>
        <p:nvSpPr>
          <p:cNvPr id="126" name="矩形 125"/>
          <p:cNvSpPr/>
          <p:nvPr/>
        </p:nvSpPr>
        <p:spPr>
          <a:xfrm>
            <a:off x="6360795" y="3970655"/>
            <a:ext cx="760730" cy="58356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3200" b="1" dirty="0" err="1">
                <a:solidFill>
                  <a:srgbClr val="884C34"/>
                </a:solidFill>
                <a:uFillTx/>
                <a:latin typeface="GB Pinyinok-D" panose="02010601030101010101" charset="-122"/>
                <a:ea typeface="GB Pinyinok-D" panose="02010601030101010101" charset="-122"/>
                <a:sym typeface="+mn-ea"/>
              </a:rPr>
              <a:t>tī</a:t>
            </a:r>
            <a:endParaRPr lang="en-US" altLang="zh-CN" sz="3200" b="1" dirty="0" err="1">
              <a:solidFill>
                <a:srgbClr val="884C34"/>
              </a:solidFill>
              <a:uFillTx/>
              <a:latin typeface="GB Pinyinok-D" panose="02010601030101010101" charset="-122"/>
              <a:ea typeface="GB Pinyinok-D" panose="02010601030101010101" charset="-122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10010103" y="1861791"/>
            <a:ext cx="1071709" cy="58356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3200" b="1" dirty="0" err="1">
                <a:solidFill>
                  <a:srgbClr val="884C34"/>
                </a:solidFill>
                <a:latin typeface="GB Pinyinok-D" panose="02010601030101010101" charset="-122"/>
                <a:ea typeface="GB Pinyinok-D" panose="02010601030101010101" charset="-122"/>
              </a:rPr>
              <a:t>liáo</a:t>
            </a:r>
          </a:p>
        </p:txBody>
      </p:sp>
      <p:sp>
        <p:nvSpPr>
          <p:cNvPr id="128" name="矩形 127"/>
          <p:cNvSpPr/>
          <p:nvPr/>
        </p:nvSpPr>
        <p:spPr>
          <a:xfrm>
            <a:off x="7785076" y="3991226"/>
            <a:ext cx="884901" cy="58356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3200" b="1" dirty="0" err="1">
                <a:solidFill>
                  <a:srgbClr val="884C34"/>
                </a:solidFill>
                <a:uFillTx/>
                <a:latin typeface="GB Pinyinok-D" panose="02010601030101010101" charset="-122"/>
                <a:ea typeface="GB Pinyinok-D" panose="02010601030101010101" charset="-122"/>
                <a:sym typeface="+mn-ea"/>
              </a:rPr>
              <a:t>bì</a:t>
            </a:r>
            <a:endParaRPr lang="en-US" altLang="zh-CN" sz="3200" b="1" dirty="0" err="1">
              <a:solidFill>
                <a:srgbClr val="884C34"/>
              </a:solidFill>
              <a:uFillTx/>
              <a:latin typeface="GB Pinyinok-D" panose="02010601030101010101" charset="-122"/>
              <a:ea typeface="GB Pinyinok-D" panose="02010601030101010101" charset="-122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9227185" y="3960495"/>
            <a:ext cx="1043940" cy="58356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3200" b="1" dirty="0" err="1">
                <a:solidFill>
                  <a:srgbClr val="884C34"/>
                </a:solidFill>
                <a:uFillTx/>
                <a:latin typeface="GB Pinyinok-D" panose="02010601030101010101" charset="-122"/>
                <a:ea typeface="GB Pinyinok-D" panose="02010601030101010101" charset="-122"/>
                <a:sym typeface="+mn-ea"/>
              </a:rPr>
              <a:t>xí</a:t>
            </a:r>
            <a:endParaRPr lang="en-US" altLang="zh-CN" sz="3200" b="1" dirty="0" err="1">
              <a:solidFill>
                <a:srgbClr val="884C34"/>
              </a:solidFill>
              <a:uFillTx/>
              <a:latin typeface="GB Pinyinok-D" panose="02010601030101010101" charset="-122"/>
              <a:ea typeface="GB Pinyinok-D" panose="0201060103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79525" y="882650"/>
            <a:ext cx="26962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fontAlgn="auto"/>
            <a:r>
              <a:rPr lang="zh-CN" altLang="en-US" sz="3600" b="1" spc="1600">
                <a:solidFill>
                  <a:srgbClr val="9A583B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我会写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979805" y="908050"/>
            <a:ext cx="0" cy="551815"/>
          </a:xfrm>
          <a:prstGeom prst="line">
            <a:avLst/>
          </a:prstGeom>
          <a:ln w="57150">
            <a:solidFill>
              <a:srgbClr val="C17B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7"/>
          <p:cNvGrpSpPr/>
          <p:nvPr/>
        </p:nvGrpSpPr>
        <p:grpSpPr>
          <a:xfrm>
            <a:off x="10266771" y="4506490"/>
            <a:ext cx="1232068" cy="1285884"/>
            <a:chOff x="2437" y="2032"/>
            <a:chExt cx="1244" cy="1264"/>
          </a:xfrm>
        </p:grpSpPr>
        <p:sp>
          <p:nvSpPr>
            <p:cNvPr id="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8" name="文本框 64"/>
          <p:cNvSpPr txBox="1"/>
          <p:nvPr/>
        </p:nvSpPr>
        <p:spPr>
          <a:xfrm>
            <a:off x="10358122" y="4556495"/>
            <a:ext cx="1071709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7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覆</a:t>
            </a:r>
          </a:p>
        </p:txBody>
      </p:sp>
      <p:sp>
        <p:nvSpPr>
          <p:cNvPr id="9" name="矩形 8"/>
          <p:cNvSpPr/>
          <p:nvPr/>
        </p:nvSpPr>
        <p:spPr>
          <a:xfrm>
            <a:off x="10620957" y="3991861"/>
            <a:ext cx="1073629" cy="58356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3200" b="1" dirty="0" err="1">
                <a:solidFill>
                  <a:srgbClr val="884C34"/>
                </a:solidFill>
                <a:uFillTx/>
                <a:latin typeface="GB Pinyinok-D" panose="02010601030101010101" charset="-122"/>
                <a:ea typeface="GB Pinyinok-D" panose="02010601030101010101" charset="-122"/>
                <a:sym typeface="+mn-ea"/>
              </a:rPr>
              <a:t>fù</a:t>
            </a:r>
            <a:endParaRPr lang="en-US" altLang="zh-CN" sz="3200" b="1" dirty="0" err="1">
              <a:solidFill>
                <a:srgbClr val="884C34"/>
              </a:solidFill>
              <a:uFillTx/>
              <a:latin typeface="GB Pinyinok-D" panose="02010601030101010101" charset="-122"/>
              <a:ea typeface="GB Pinyinok-D" panose="02010601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  <p:bldP spid="101" grpId="1"/>
      <p:bldP spid="107" grpId="0"/>
      <p:bldP spid="107" grpId="1"/>
      <p:bldP spid="108" grpId="0"/>
      <p:bldP spid="108" grpId="1"/>
      <p:bldP spid="109" grpId="0"/>
      <p:bldP spid="109" grpId="1"/>
      <p:bldP spid="119" grpId="0"/>
      <p:bldP spid="119" grpId="1"/>
      <p:bldP spid="120" grpId="0"/>
      <p:bldP spid="120" grpId="1"/>
      <p:bldP spid="121" grpId="0"/>
      <p:bldP spid="121" grpId="1"/>
      <p:bldP spid="123" grpId="0"/>
      <p:bldP spid="123" grpId="1"/>
      <p:bldP spid="124" grpId="0"/>
      <p:bldP spid="124" grpId="1"/>
      <p:bldP spid="125" grpId="0"/>
      <p:bldP spid="125" grpId="1"/>
      <p:bldP spid="126" grpId="0"/>
      <p:bldP spid="126" grpId="1"/>
      <p:bldP spid="127" grpId="0"/>
      <p:bldP spid="127" grpId="1"/>
      <p:bldP spid="128" grpId="0"/>
      <p:bldP spid="128" grpId="1"/>
      <p:bldP spid="129" grpId="0"/>
      <p:bldP spid="129" grpId="1"/>
      <p:bldP spid="9" grpId="0"/>
      <p:bldP spid="9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1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271270" y="2832735"/>
          <a:ext cx="2754630" cy="2662555"/>
        </p:xfrm>
        <a:graphic>
          <a:graphicData uri="http://schemas.openxmlformats.org/drawingml/2006/table">
            <a:tbl>
              <a:tblPr/>
              <a:tblGrid>
                <a:gridCol w="1377315"/>
                <a:gridCol w="1377315"/>
              </a:tblGrid>
              <a:tr h="135699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30556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TextBox 24"/>
          <p:cNvSpPr txBox="1"/>
          <p:nvPr/>
        </p:nvSpPr>
        <p:spPr>
          <a:xfrm>
            <a:off x="2095204" y="1870566"/>
            <a:ext cx="1428947" cy="101473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lvl="0"/>
            <a:r>
              <a:rPr lang="en-US" altLang="zh-CN" sz="6000" dirty="0" err="1">
                <a:solidFill>
                  <a:prstClr val="black"/>
                </a:solidFill>
                <a:latin typeface="GB Pinyinok-D" panose="02010601030101010101" charset="-122"/>
                <a:ea typeface="GB Pinyinok-D" panose="02010601030101010101" charset="-122"/>
                <a:sym typeface="+mn-ea"/>
              </a:rPr>
              <a:t>d</a:t>
            </a:r>
            <a:r>
              <a:rPr lang="en-US" altLang="zh-CN" sz="6000" dirty="0" err="1">
                <a:solidFill>
                  <a:prstClr val="black"/>
                </a:solidFill>
                <a:latin typeface="GB Pinyinok-D" panose="02010601030101010101" charset="-122"/>
                <a:ea typeface="GB Pinyinok-D" panose="02010601030101010101" charset="-122"/>
              </a:rPr>
              <a:t>ài</a:t>
            </a:r>
            <a:r>
              <a:rPr lang="en-US" altLang="zh-CN" sz="6000" dirty="0">
                <a:solidFill>
                  <a:prstClr val="black"/>
                </a:solidFill>
                <a:latin typeface="GB Pinyinok-D" panose="02010601030101010101" charset="-122"/>
                <a:ea typeface="GB Pinyinok-D" panose="02010601030101010101" charset="-122"/>
                <a:cs typeface="汉语拼音" panose="02010600030101010101" pitchFamily="34" charset="0"/>
              </a:rPr>
              <a:t>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839585" y="4914900"/>
            <a:ext cx="3515995" cy="70675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just"/>
            <a:r>
              <a:rPr lang="zh-CN" altLang="en-US" sz="4000" dirty="0">
                <a:solidFill>
                  <a:srgbClr val="663927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借 贷</a:t>
            </a:r>
          </a:p>
        </p:txBody>
      </p:sp>
      <p:sp>
        <p:nvSpPr>
          <p:cNvPr id="41" name="文本框 64"/>
          <p:cNvSpPr txBox="1"/>
          <p:nvPr/>
        </p:nvSpPr>
        <p:spPr>
          <a:xfrm>
            <a:off x="1319841" y="2762383"/>
            <a:ext cx="1071709" cy="292290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 eaLnBrk="1" hangingPunct="1"/>
            <a:r>
              <a:rPr lang="zh-CN" altLang="en-US" sz="18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贷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6334760" y="2255520"/>
            <a:ext cx="4418330" cy="2202180"/>
          </a:xfrm>
          <a:prstGeom prst="roundRect">
            <a:avLst/>
          </a:prstGeom>
          <a:grpFill/>
          <a:ln w="31750">
            <a:solidFill>
              <a:srgbClr val="CFCD1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288290">
              <a:lnSpc>
                <a:spcPct val="130000"/>
              </a:lnSpc>
            </a:pPr>
            <a:r>
              <a:rPr lang="en-US" altLang="zh-CN" sz="3200" dirty="0">
                <a:solidFill>
                  <a:srgbClr val="663927"/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3200" dirty="0">
                <a:solidFill>
                  <a:srgbClr val="663927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上面是“代表”的“代”，这一笔是斜钩</a:t>
            </a:r>
            <a:r>
              <a:rPr lang="zh-CN" altLang="zh-CN" sz="3200" dirty="0">
                <a:solidFill>
                  <a:srgbClr val="663927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</a:p>
        </p:txBody>
      </p:sp>
      <p:cxnSp>
        <p:nvCxnSpPr>
          <p:cNvPr id="6" name="直接箭头连接符 5"/>
          <p:cNvCxnSpPr/>
          <p:nvPr/>
        </p:nvCxnSpPr>
        <p:spPr>
          <a:xfrm flipV="1">
            <a:off x="3792220" y="3284855"/>
            <a:ext cx="2375535" cy="434340"/>
          </a:xfrm>
          <a:prstGeom prst="straightConnector1">
            <a:avLst/>
          </a:prstGeom>
          <a:ln w="38100" cmpd="sng">
            <a:solidFill>
              <a:srgbClr val="9A583B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椭圆 42"/>
          <p:cNvSpPr/>
          <p:nvPr/>
        </p:nvSpPr>
        <p:spPr>
          <a:xfrm>
            <a:off x="3072765" y="3585845"/>
            <a:ext cx="647700" cy="648335"/>
          </a:xfrm>
          <a:prstGeom prst="ellipse">
            <a:avLst/>
          </a:prstGeom>
          <a:noFill/>
          <a:ln w="38100">
            <a:solidFill>
              <a:srgbClr val="9A58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8878570" y="4914900"/>
            <a:ext cx="1452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dirty="0">
                <a:solidFill>
                  <a:srgbClr val="663927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贷 款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1279525" y="882650"/>
            <a:ext cx="26962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fontAlgn="auto"/>
            <a:r>
              <a:rPr lang="zh-CN" altLang="en-US" sz="3600" b="1" spc="1600">
                <a:solidFill>
                  <a:srgbClr val="9A583B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易写错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600,&quot;width&quot;:9600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6594632-1307-48a9-a802-15fe4fb24f9d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6594632-1307-48a9-a802-15fe4fb24f9d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8dd3c9a-8681-4f38-a94e-402b7dec84fc}"/>
  <p:tag name="TABLE_ENDDRAG_ORIGIN_RECT" val="793*244"/>
  <p:tag name="TABLE_ENDDRAG_RECT" val="83*170*793*244"/>
</p:tagLst>
</file>

<file path=ppt/theme/theme1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3320</Words>
  <Application>WPS 演示</Application>
  <PresentationFormat>自定义</PresentationFormat>
  <Paragraphs>309</Paragraphs>
  <Slides>57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67" baseType="lpstr">
      <vt:lpstr>Arial</vt:lpstr>
      <vt:lpstr>宋体</vt:lpstr>
      <vt:lpstr>楷体</vt:lpstr>
      <vt:lpstr>微软雅黑</vt:lpstr>
      <vt:lpstr>黑体</vt:lpstr>
      <vt:lpstr>GB Pinyinok-D</vt:lpstr>
      <vt:lpstr>华文楷体</vt:lpstr>
      <vt:lpstr>汉语拼音</vt:lpstr>
      <vt:lpstr>Calibri</vt:lpstr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4.自读梗概部分，思考：这一部分是按什么   顺序写的，写了哪几件事？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关于制罐子的精彩片段 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dell</cp:lastModifiedBy>
  <cp:revision>371</cp:revision>
  <dcterms:created xsi:type="dcterms:W3CDTF">2008-04-08T07:39:00Z</dcterms:created>
  <dcterms:modified xsi:type="dcterms:W3CDTF">2022-05-03T11:58:19Z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2052-11.1.0.11115</vt:lpwstr>
  </property>
  <property fmtid="{D5CDD505-2E9C-101B-9397-08002B2CF9AE}" pid="3" name="ICV">
    <vt:lpwstr>329AC7685D574657A1D94E5DBE5B71D1</vt:lpwstr>
  </property>
</Properties>
</file>