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60" r:id="rId2"/>
    <p:sldId id="348" r:id="rId3"/>
    <p:sldId id="262" r:id="rId4"/>
    <p:sldId id="353" r:id="rId5"/>
    <p:sldId id="349" r:id="rId6"/>
    <p:sldId id="355" r:id="rId7"/>
    <p:sldId id="350" r:id="rId8"/>
    <p:sldId id="351" r:id="rId9"/>
    <p:sldId id="352" r:id="rId10"/>
    <p:sldId id="391" r:id="rId11"/>
    <p:sldId id="392" r:id="rId12"/>
    <p:sldId id="288" r:id="rId13"/>
    <p:sldId id="356" r:id="rId14"/>
    <p:sldId id="357" r:id="rId15"/>
    <p:sldId id="393" r:id="rId16"/>
    <p:sldId id="394" r:id="rId17"/>
    <p:sldId id="395" r:id="rId18"/>
    <p:sldId id="396" r:id="rId19"/>
    <p:sldId id="397" r:id="rId20"/>
    <p:sldId id="398" r:id="rId21"/>
    <p:sldId id="332" r:id="rId22"/>
    <p:sldId id="358" r:id="rId23"/>
    <p:sldId id="333" r:id="rId24"/>
    <p:sldId id="361" r:id="rId25"/>
    <p:sldId id="362" r:id="rId26"/>
    <p:sldId id="363" r:id="rId27"/>
    <p:sldId id="364" r:id="rId28"/>
    <p:sldId id="399" r:id="rId29"/>
    <p:sldId id="400" r:id="rId30"/>
    <p:sldId id="335" r:id="rId31"/>
    <p:sldId id="365" r:id="rId32"/>
    <p:sldId id="401" r:id="rId33"/>
    <p:sldId id="402" r:id="rId34"/>
    <p:sldId id="403" r:id="rId35"/>
    <p:sldId id="404" r:id="rId36"/>
    <p:sldId id="405" r:id="rId37"/>
    <p:sldId id="406" r:id="rId38"/>
    <p:sldId id="336" r:id="rId39"/>
    <p:sldId id="366" r:id="rId40"/>
    <p:sldId id="337" r:id="rId41"/>
    <p:sldId id="383" r:id="rId42"/>
    <p:sldId id="384" r:id="rId43"/>
    <p:sldId id="407" r:id="rId44"/>
    <p:sldId id="408" r:id="rId45"/>
    <p:sldId id="409" r:id="rId46"/>
    <p:sldId id="410" r:id="rId47"/>
    <p:sldId id="422" r:id="rId48"/>
    <p:sldId id="339" r:id="rId49"/>
    <p:sldId id="385" r:id="rId50"/>
    <p:sldId id="386" r:id="rId51"/>
    <p:sldId id="411" r:id="rId52"/>
    <p:sldId id="412" r:id="rId53"/>
    <p:sldId id="413" r:id="rId54"/>
    <p:sldId id="414" r:id="rId55"/>
    <p:sldId id="415" r:id="rId56"/>
    <p:sldId id="423" r:id="rId57"/>
    <p:sldId id="416" r:id="rId58"/>
    <p:sldId id="417" r:id="rId59"/>
    <p:sldId id="340" r:id="rId60"/>
    <p:sldId id="387" r:id="rId61"/>
    <p:sldId id="341" r:id="rId62"/>
    <p:sldId id="424" r:id="rId63"/>
    <p:sldId id="390" r:id="rId64"/>
    <p:sldId id="418" r:id="rId65"/>
    <p:sldId id="419" r:id="rId66"/>
    <p:sldId id="420" r:id="rId67"/>
    <p:sldId id="421" r:id="rId68"/>
    <p:sldId id="425"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725509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951701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193335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285126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676013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86243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645003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932998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030397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99267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925168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978437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878718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02148159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37757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1</a:t>
            </a:r>
            <a:r>
              <a:rPr lang="zh-CN" altLang="zh-CN" b="1" dirty="0" smtClean="0">
                <a:solidFill>
                  <a:srgbClr val="C00000"/>
                </a:solidFill>
              </a:rPr>
              <a:t>讲　情节结构分析</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48.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30.xml"/></Relationships>
</file>

<file path=ppt/slides/_rels/slide18.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notesSlide" Target="../notesSlides/notesSlide16.xml"/><Relationship Id="rId7" Type="http://schemas.openxmlformats.org/officeDocument/2006/relationships/slide" Target="slide23.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1.xml"/><Relationship Id="rId11" Type="http://schemas.openxmlformats.org/officeDocument/2006/relationships/image" Target="../media/image10.emf"/><Relationship Id="rId5" Type="http://schemas.openxmlformats.org/officeDocument/2006/relationships/slide" Target="slide30.xml"/><Relationship Id="rId10" Type="http://schemas.openxmlformats.org/officeDocument/2006/relationships/package" Target="../embeddings/Microsoft_Word___1.docx"/><Relationship Id="rId4" Type="http://schemas.openxmlformats.org/officeDocument/2006/relationships/slide" Target="slide12.xml"/><Relationship Id="rId9"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notesSlide" Target="../notesSlides/notesSlide17.xml"/><Relationship Id="rId7" Type="http://schemas.openxmlformats.org/officeDocument/2006/relationships/slide" Target="slide23.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1.xml"/><Relationship Id="rId11" Type="http://schemas.openxmlformats.org/officeDocument/2006/relationships/image" Target="../media/image11.emf"/><Relationship Id="rId5" Type="http://schemas.openxmlformats.org/officeDocument/2006/relationships/slide" Target="slide30.xml"/><Relationship Id="rId10" Type="http://schemas.openxmlformats.org/officeDocument/2006/relationships/package" Target="../embeddings/Microsoft_Word___2.docx"/><Relationship Id="rId4" Type="http://schemas.openxmlformats.org/officeDocument/2006/relationships/slide" Target="slide12.xml"/><Relationship Id="rId9"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notesSlide" Target="../notesSlides/notesSlide18.xml"/><Relationship Id="rId7" Type="http://schemas.openxmlformats.org/officeDocument/2006/relationships/slide" Target="slide23.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1.xml"/><Relationship Id="rId11" Type="http://schemas.openxmlformats.org/officeDocument/2006/relationships/image" Target="../media/image12.emf"/><Relationship Id="rId5" Type="http://schemas.openxmlformats.org/officeDocument/2006/relationships/slide" Target="slide30.xml"/><Relationship Id="rId10" Type="http://schemas.openxmlformats.org/officeDocument/2006/relationships/package" Target="../embeddings/Microsoft_Word___3.docx"/><Relationship Id="rId4" Type="http://schemas.openxmlformats.org/officeDocument/2006/relationships/slide" Target="slide12.xml"/><Relationship Id="rId9"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23.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12.xml"/><Relationship Id="rId7" Type="http://schemas.openxmlformats.org/officeDocument/2006/relationships/slide" Target="slide40.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38.xml"/><Relationship Id="rId5" Type="http://schemas.openxmlformats.org/officeDocument/2006/relationships/slide" Target="slide48.xml"/><Relationship Id="rId10" Type="http://schemas.openxmlformats.org/officeDocument/2006/relationships/image" Target="../media/image13.emf"/><Relationship Id="rId4" Type="http://schemas.openxmlformats.org/officeDocument/2006/relationships/slide" Target="slide30.xml"/><Relationship Id="rId9" Type="http://schemas.openxmlformats.org/officeDocument/2006/relationships/package" Target="../embeddings/Microsoft_Word___4.docx"/></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12.xml"/><Relationship Id="rId7" Type="http://schemas.openxmlformats.org/officeDocument/2006/relationships/slide" Target="slide40.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38.xml"/><Relationship Id="rId5" Type="http://schemas.openxmlformats.org/officeDocument/2006/relationships/slide" Target="slide48.xml"/><Relationship Id="rId10" Type="http://schemas.openxmlformats.org/officeDocument/2006/relationships/image" Target="../media/image14.emf"/><Relationship Id="rId4" Type="http://schemas.openxmlformats.org/officeDocument/2006/relationships/slide" Target="slide30.xml"/><Relationship Id="rId9" Type="http://schemas.openxmlformats.org/officeDocument/2006/relationships/package" Target="../embeddings/Microsoft_Word___5.docx"/></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40.xml"/><Relationship Id="rId5" Type="http://schemas.openxmlformats.org/officeDocument/2006/relationships/slide" Target="slide38.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4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 Target="slide12.xml"/><Relationship Id="rId7" Type="http://schemas.openxmlformats.org/officeDocument/2006/relationships/slide" Target="slide61.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59.xml"/><Relationship Id="rId5" Type="http://schemas.openxmlformats.org/officeDocument/2006/relationships/slide" Target="slide48.xml"/><Relationship Id="rId10" Type="http://schemas.openxmlformats.org/officeDocument/2006/relationships/image" Target="../media/image15.emf"/><Relationship Id="rId4" Type="http://schemas.openxmlformats.org/officeDocument/2006/relationships/slide" Target="slide30.xml"/><Relationship Id="rId9" Type="http://schemas.openxmlformats.org/officeDocument/2006/relationships/package" Target="../embeddings/Microsoft_Word___6.docx"/></Relationships>
</file>

<file path=ppt/slides/_rels/slide5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slide" Target="slide12.xml"/><Relationship Id="rId7" Type="http://schemas.openxmlformats.org/officeDocument/2006/relationships/slide" Target="slide61.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59.xml"/><Relationship Id="rId5" Type="http://schemas.openxmlformats.org/officeDocument/2006/relationships/slide" Target="slide48.xml"/><Relationship Id="rId10" Type="http://schemas.openxmlformats.org/officeDocument/2006/relationships/image" Target="../media/image16.emf"/><Relationship Id="rId4" Type="http://schemas.openxmlformats.org/officeDocument/2006/relationships/slide" Target="slide30.xml"/><Relationship Id="rId9" Type="http://schemas.openxmlformats.org/officeDocument/2006/relationships/package" Target="../embeddings/Microsoft_Word___7.docx"/></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 Target="slide12.xml"/><Relationship Id="rId7" Type="http://schemas.openxmlformats.org/officeDocument/2006/relationships/slide" Target="slide61.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59.xml"/><Relationship Id="rId5" Type="http://schemas.openxmlformats.org/officeDocument/2006/relationships/slide" Target="slide48.xml"/><Relationship Id="rId10" Type="http://schemas.openxmlformats.org/officeDocument/2006/relationships/image" Target="../media/image17.emf"/><Relationship Id="rId4" Type="http://schemas.openxmlformats.org/officeDocument/2006/relationships/slide" Target="slide30.xml"/><Relationship Id="rId9" Type="http://schemas.openxmlformats.org/officeDocument/2006/relationships/package" Target="../embeddings/Microsoft_Word___8.docx"/></Relationships>
</file>

<file path=ppt/slides/_rels/slide5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6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9.xml"/><Relationship Id="rId6" Type="http://schemas.openxmlformats.org/officeDocument/2006/relationships/slide" Target="slide61.xml"/><Relationship Id="rId5" Type="http://schemas.openxmlformats.org/officeDocument/2006/relationships/slide" Target="slide59.xml"/><Relationship Id="rId4" Type="http://schemas.openxmlformats.org/officeDocument/2006/relationships/slide" Target="slide4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讲　情节结构分析</a:t>
            </a:r>
          </a:p>
        </p:txBody>
      </p:sp>
    </p:spTree>
    <p:extLst>
      <p:ext uri="{BB962C8B-B14F-4D97-AF65-F5344CB8AC3E}">
        <p14:creationId xmlns:p14="http://schemas.microsoft.com/office/powerpoint/2010/main" val="1878451494"/>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412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为枢纽连接人物、安排情节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85643"/>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一个电话将两人命运连在一起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偶然与必然交错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凸显了战争背景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强化了戏剧性情节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主人公言行主要通过电话聊天呈现出来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便于透露人物心声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使人物形象更真实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电话交流的限制性给小说留下较多空白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丰富了人物与主题的想象空间。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小说以</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电话</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为枢纽连接人物、安排情节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那么可以先从塑造人物形象、推动情节发展的角度分析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任何一种巧妙构思都是为表现主题服务的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因此也要思考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电话交流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面对面交流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从而体会其构思之妙。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4602147"/>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927586"/>
            <a:ext cx="8128000" cy="866006"/>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小说写的只是战争中的一个小故事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这样一个大题目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你认为这样处理合适吗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719674"/>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合适。</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强化了艺术张力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战争是故事发生的契机与悲剧的根源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是小说构思的基础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小说写的虽是爱情故事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但主题却是对战争的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与反思。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不合适。</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小故事冠以大题目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故作高深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不符合写作的一般原则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小说的艺术感染力源自战争中的爱情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小说情节设置以小人物的坚强与不幸为主干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战争只是引起情节变化的背景。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孤身一人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才拿起电话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从而有了后面的层层推进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两人也因为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而相识、相恋到最后永别。文章中看似没有正面描写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但其实处处在说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以《战争》为题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既控诉了战争的残酷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同时也讴歌了人性的美好。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如答不合适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可从小说三要素及小说主旨入手分析。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0451072"/>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628800"/>
            <a:ext cx="8128000" cy="410105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情节梳理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老实人老张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赵心瑞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下了好几场连阴雨。家住六楼的老张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已是满脸愁云。房子漏雨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老伴儿叨叨着让老张想法子修房顶。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老张是单位办公室的普通科员。老张的父亲在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由于说错话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站错队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被批斗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后被打入牛棚。父亲的教训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让他刻骨铭心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环境的压抑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使他没了说话的底气。久而久之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他变得沉默寡言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唯唯诺诺。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房子的事情搞得老张心烦意乱。有一天临明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老张忽然想起朋友的儿子是泥瓦工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抓起床头电话就拨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一旁老婆发话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天还没亮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你发什么神经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老张才意识到自己的鲁莽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放下电话又钻进被窝复了个二觉。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泥瓦工来了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爬上六楼顶查看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谈妥工钱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议定下周日来处理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临走嘱咐老张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一定让楼下的住户把太阳能热水器拆卸下来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否则不能挑油毡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抹泥灰。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老张送走了泥瓦工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阴沉着脸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好像又有一场雨到来了。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安这太阳能热水器的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是从办公室提拔起来的付副局长家。让人家付局长拆卸热水器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老张犯难了。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上班时间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他不好意思找付局长谈自己的私事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下班又怕打扰人家休息。每次上下楼路过付局长的门口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他都尽量放慢脚步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想碰巧遇到付局长走出家门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借机说出自己的要求。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9255391"/>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1394"/>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修房的日子越来越近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老张愣没瞅中个机会。眼看着第二天工人要来了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晚上老张决定去一趟付局长家。他看着墙上的挂钟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算计着局长吃晚饭看电视的时间。时钟指到九点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老张硬着头皮下了楼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站在局长门前。他先深深地长出了一口气又咽了一口唾沫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这才抬起手用指头肚慢慢地敲了三下门。他敲得太轻太轻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医院的大夫敲病人的肋条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也不过是这种样子。等等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没人来开门。他在指头上加了些力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又敲了四下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还灵机一动地咳嗽了两声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然后前合着身子侧起耳朵听。好的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里面有脚步声过来了。他稍微地直了直腰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脸笑笑地做着说话的准备。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付局长在单位值班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太太正聚集了一伙人打麻将。付局太太一贯骄横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老张平日里见着她就躲着走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今儿个面对面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很简单的事情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吞吞吐吐说了好半天。这时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正巧赶上付局太太输了牌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心里乱乱糟糟的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老张的话让她气不打一处来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柳眉倒竖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这大晚上的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明儿个再说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哐当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老张被冷在了门外。站了半天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老张灰头土脸上了楼。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第二天一大早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泥瓦工带着一帮人来了。老张向他们道歉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说往后推推修顶日期。泥瓦工急了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好容易集齐人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怎能说推就推呢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问清楚原因是楼顶上的热水器没拆卸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泥瓦工说这好办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咱给拆了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抹好灰后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再安上不就得了。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老张担心地说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那是局长家的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不能随便拆。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老张示意泥瓦工一帮人稍坐坐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自己忙不迭地跑下楼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再次敲开付局长家的门。付局太太打了一夜牌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临明才钻进被窝里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敲门声搅了她的好梦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她不情愿地爬起身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睡眼惺忪地开了门。老张急切地询问拆卸热水器的事。付局太太给了一句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问我家老付去吧。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说完打着哈欠转身回屋里。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老张如实地向泥瓦工做解释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局长不在家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太太不管事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能不能改天干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2859424"/>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泥瓦工不依不饶发了话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局长咋啦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局长也得让百姓过日子吧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你别管了。有事找我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泥瓦工有一副侠义直肠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不管三七二十一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带着一帮弟兄上了六楼顶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嘁里咔嚓拆下热水器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挑开油毡干开了。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也不知谁多事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跑去报告付局的太太。付局太太披头散发、满脸怒容冲上楼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一把拽住老张说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平常看你是个老实人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老实人就这样办事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和我家老付说去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众目睽睽之下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老张涨红着脸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慌忙挣脱她的纤纤玉手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惶恐地跟着她下了楼。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付局太太拨通付局长的电话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连珠炮似的向线的那头传达着不满。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老张听得汗珠子也渗出来了。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1850740"/>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单位的正局长离休了。班子要调整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付副局长一心想把副职转成正局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正等着单位搞民主测评。在这节骨眼上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他可不想出半点纰漏。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电话那头传来轻描淡写的声音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拆就拆吧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省得我们找人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过后让他们安上就是了。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一旁的老张听得清清楚楚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悬到嗓子眼的一颗心一下子跌到肚里。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接着付局长让老张听电话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给你添麻烦了。还是我关心你不够啊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请多多原谅。有什么困难尽管说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咱们是邻居嘛。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给您添麻烦了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给您添麻烦了。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老张诚惶诚恐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点头哈腰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感激涕零。还有就是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仿佛那个太阳哟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照得自己浑身热乎乎的。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选自赵心瑞《祈祷》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请简要概括小说的主要情节。</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5820582"/>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93859531"/>
              </p:ext>
            </p:extLst>
          </p:nvPr>
        </p:nvGraphicFramePr>
        <p:xfrm>
          <a:off x="508000" y="1556792"/>
          <a:ext cx="8128000" cy="5285996"/>
        </p:xfrm>
        <a:graphic>
          <a:graphicData uri="http://schemas.openxmlformats.org/presentationml/2006/ole">
            <mc:AlternateContent xmlns:mc="http://schemas.openxmlformats.org/markup-compatibility/2006">
              <mc:Choice xmlns:v="urn:schemas-microsoft-com:vml" Requires="v">
                <p:oleObj spid="_x0000_s20486" name="文档" r:id="rId10" imgW="3921955" imgH="2551230" progId="Word.Document.12">
                  <p:embed/>
                </p:oleObj>
              </mc:Choice>
              <mc:Fallback>
                <p:oleObj name="文档" r:id="rId10" imgW="3921955" imgH="2551230" progId="Word.Document.12">
                  <p:embed/>
                  <p:pic>
                    <p:nvPicPr>
                      <p:cNvPr id="0" name=""/>
                      <p:cNvPicPr/>
                      <p:nvPr/>
                    </p:nvPicPr>
                    <p:blipFill>
                      <a:blip r:embed="rId11"/>
                      <a:stretch>
                        <a:fillRect/>
                      </a:stretch>
                    </p:blipFill>
                    <p:spPr>
                      <a:xfrm>
                        <a:off x="508000" y="1556792"/>
                        <a:ext cx="8128000" cy="5285996"/>
                      </a:xfrm>
                      <a:prstGeom prst="rect">
                        <a:avLst/>
                      </a:prstGeom>
                    </p:spPr>
                  </p:pic>
                </p:oleObj>
              </mc:Fallback>
            </mc:AlternateContent>
          </a:graphicData>
        </a:graphic>
      </p:graphicFrame>
    </p:spTree>
    <p:extLst>
      <p:ext uri="{BB962C8B-B14F-4D97-AF65-F5344CB8AC3E}">
        <p14:creationId xmlns:p14="http://schemas.microsoft.com/office/powerpoint/2010/main" val="3840685307"/>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90707697"/>
              </p:ext>
            </p:extLst>
          </p:nvPr>
        </p:nvGraphicFramePr>
        <p:xfrm>
          <a:off x="508000" y="1391994"/>
          <a:ext cx="8128000" cy="3973542"/>
        </p:xfrm>
        <a:graphic>
          <a:graphicData uri="http://schemas.openxmlformats.org/presentationml/2006/ole">
            <mc:AlternateContent xmlns:mc="http://schemas.openxmlformats.org/markup-compatibility/2006">
              <mc:Choice xmlns:v="urn:schemas-microsoft-com:vml" Requires="v">
                <p:oleObj spid="_x0000_s21510" name="文档" r:id="rId10" imgW="3922675" imgH="1916932" progId="Word.Document.12">
                  <p:embed/>
                </p:oleObj>
              </mc:Choice>
              <mc:Fallback>
                <p:oleObj name="文档" r:id="rId10" imgW="3922675" imgH="1916932" progId="Word.Document.12">
                  <p:embed/>
                  <p:pic>
                    <p:nvPicPr>
                      <p:cNvPr id="0" name=""/>
                      <p:cNvPicPr/>
                      <p:nvPr/>
                    </p:nvPicPr>
                    <p:blipFill>
                      <a:blip r:embed="rId11"/>
                      <a:stretch>
                        <a:fillRect/>
                      </a:stretch>
                    </p:blipFill>
                    <p:spPr>
                      <a:xfrm>
                        <a:off x="508000" y="1391994"/>
                        <a:ext cx="8128000" cy="3973542"/>
                      </a:xfrm>
                      <a:prstGeom prst="rect">
                        <a:avLst/>
                      </a:prstGeom>
                    </p:spPr>
                  </p:pic>
                </p:oleObj>
              </mc:Fallback>
            </mc:AlternateContent>
          </a:graphicData>
        </a:graphic>
      </p:graphicFrame>
      <p:sp>
        <p:nvSpPr>
          <p:cNvPr id="5" name="矩形 4"/>
          <p:cNvSpPr>
            <a:spLocks noChangeAspect="1"/>
          </p:cNvSpPr>
          <p:nvPr/>
        </p:nvSpPr>
        <p:spPr>
          <a:xfrm>
            <a:off x="508000" y="4817934"/>
            <a:ext cx="8128000" cy="2084801"/>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虽然是按照故事情节发展的段落来概括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但语言不够准确、简洁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概括切入的角度前后也不统一。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虽然根据题意分点回答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但概括的角度交叉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付副局长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局长太太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8851920"/>
      </p:ext>
    </p:extLst>
  </p:cSld>
  <p:clrMapOvr>
    <a:masterClrMapping/>
  </p:clrMapOvr>
  <mc:AlternateContent xmlns:mc="http://schemas.openxmlformats.org/markup-compatibility/2006" xmlns:p14="http://schemas.microsoft.com/office/powerpoint/2010/main">
    <mc:Choice Requires="p14">
      <p:transition spd="slow" p14:dur="8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13053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侧重于理清行文的线索、发展的脉络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该考查点常考的题目一般有情节概括、情节作用分析和情节设置特点分析等。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74785542"/>
              </p:ext>
            </p:extLst>
          </p:nvPr>
        </p:nvGraphicFramePr>
        <p:xfrm>
          <a:off x="508000" y="1954816"/>
          <a:ext cx="8128000" cy="3778440"/>
        </p:xfrm>
        <a:graphic>
          <a:graphicData uri="http://schemas.openxmlformats.org/presentationml/2006/ole">
            <mc:AlternateContent xmlns:mc="http://schemas.openxmlformats.org/markup-compatibility/2006">
              <mc:Choice xmlns:v="urn:schemas-microsoft-com:vml" Requires="v">
                <p:oleObj spid="_x0000_s22534" name="文档" r:id="rId10" imgW="3998962" imgH="1858614" progId="Word.Document.12">
                  <p:embed/>
                </p:oleObj>
              </mc:Choice>
              <mc:Fallback>
                <p:oleObj name="文档" r:id="rId10" imgW="3998962" imgH="1858614" progId="Word.Document.12">
                  <p:embed/>
                  <p:pic>
                    <p:nvPicPr>
                      <p:cNvPr id="0" name=""/>
                      <p:cNvPicPr/>
                      <p:nvPr/>
                    </p:nvPicPr>
                    <p:blipFill>
                      <a:blip r:embed="rId11"/>
                      <a:stretch>
                        <a:fillRect/>
                      </a:stretch>
                    </p:blipFill>
                    <p:spPr>
                      <a:xfrm>
                        <a:off x="508000" y="1954816"/>
                        <a:ext cx="8128000" cy="3778440"/>
                      </a:xfrm>
                      <a:prstGeom prst="rect">
                        <a:avLst/>
                      </a:prstGeom>
                    </p:spPr>
                  </p:pic>
                </p:oleObj>
              </mc:Fallback>
            </mc:AlternateContent>
          </a:graphicData>
        </a:graphic>
      </p:graphicFrame>
    </p:spTree>
    <p:extLst>
      <p:ext uri="{BB962C8B-B14F-4D97-AF65-F5344CB8AC3E}">
        <p14:creationId xmlns:p14="http://schemas.microsoft.com/office/powerpoint/2010/main" val="1463536970"/>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常见的设问方式有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请用简明的语言概括小说情节。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请用简明的语言梳理这篇小说的脉络。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这篇小说的情节是如何展开的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请概括回答。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用一句话或简明的语句概括故事情节。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文中共写了哪几件事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请依次加以概括。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请概括小说中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的心理变化过程。</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依据小说中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的心理变化过程来概括情节。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审题干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明确方向。读题时一定要抓住题目中的关键点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它往往是答题切入的角度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的心理变化过程来概括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就是给出了概括的关键点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有的给出了概括形式的要求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用一句话概括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分点概括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一般段落短而多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重在情节发展的起落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可基本依据情节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发展的开端、发展、高潮、结局的顺序来概括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也可以依据人物性格变化来概括。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概括的方式有两种。一是一句话式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什么人在什么时间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做了什么事情。如有必要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可再加上该事情的结果和产生的影响。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二是分点式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针对情节发展每个阶段分别概括。可以以人物为中心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何人做何事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也可以以事件为中心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何时何地发生何事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。需要注意的是这两个角度不能交叉运用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要做到前后一脉贯通。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机舱里的钟声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希区柯克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从明尼苏达州杜鲁门城飞往华盛顿的班机上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坐在我旁边靠窗座位上的那个大高个子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看着手腕上的表说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七点十分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我们已飞一半路了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假如我逃亡海外的话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他们会认为我不回来了。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你不是在逃亡。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我说。他微微一笑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赞同地说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我不是在逃亡。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就从那时候起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从头顶传来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山姆的两眼瞪大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他长期处于恐怖之中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一听到这嘀嗒声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一只手紧紧抓住我们座位间的扶手。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我明白他恐怖的原因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这是定时炸弹的定时装置的声音。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他惊恐地望着我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好像我能保护他。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我十分镇静地站起来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但是心在怦怦乱跳。我看到山姆头上行李架上的公文包。它不是山姆的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他的皮包正在身旁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印有名字缩写。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嘀嗒声来自那个没有记号的皮包。它的声音像打鼓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每一声似乎都要毁掉我的生命及飞机上其他四十几个无辜的生命。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我看看那个公文包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没敢碰它。没错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是定时装置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但谁能说清那是一种什么样的装置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也许把它取下就会爆炸。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一分钟过去了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山姆问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我无言以对。一个小男孩在山姆前面的座位中十分不安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我听到时钟声。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一位空中小姐端着一只盘子走过来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她停在我座位旁边的走道上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侧耳倾听。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那是你的吗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她的微笑是牵强的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我想里面是一只钟吧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pull/>
      </p:transition>
    </mc:Choice>
    <mc:Fallback xmlns="">
      <p:transition spd="slow">
        <p:pull/>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我挤向她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贴近她耳朵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它可能是一枚炸弹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坐在窗边的是山姆。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她听了我的话后急忙走向驾驶舱。山姆看了看我。一会儿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从麦克风里传出一个男人的声音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我是机长</a:t>
            </a:r>
            <a:r>
              <a:rPr lang="en-US" altLang="zh-CN" sz="2200" dirty="0">
                <a:solidFill>
                  <a:srgbClr val="000000"/>
                </a:solidFill>
                <a:latin typeface="Times New Roman" panose="02020603050405020304" pitchFamily="18" charset="0"/>
                <a:cs typeface="Times New Roman" panose="02020603050405020304" pitchFamily="18" charset="0"/>
              </a:rPr>
              <a:t>,170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号座位上头那个没有标签的皮包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请声明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那嘀嗒声在我耳里如打鼓般响。乘客的脸全转向我们。机舱内有谈话声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但是没有人承认那只公文包是自己的。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山姆的额头上出现了豆大的汗珠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它什么时候爆炸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机长出来了。他非常镇静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不动声色。他瞧瞧公文包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注意地听听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通道那头有位男士站起来和他说话。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炸弹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乘客们都站起来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向前舱和后舱乱跑。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0498054"/>
      </p:ext>
    </p:extLst>
  </p:cSld>
  <p:clrMapOvr>
    <a:masterClrMapping/>
  </p:clrMapOvr>
  <mc:AlternateContent xmlns:mc="http://schemas.openxmlformats.org/markup-compatibility/2006" xmlns:p14="http://schemas.microsoft.com/office/powerpoint/2010/main">
    <mc:Choice Requires="p14">
      <p:transition spd="slow" p14:dur="800">
        <p:blinds dir="vert"/>
      </p:transition>
    </mc:Choice>
    <mc:Fallback xmlns="">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我迅速告诉机长说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我叫托尼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是私人侦探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我正带这位山姆到华盛顿去做证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假如他能够证明塔克兄弟帮在中西部的所作所为的话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就会消除一个犯罪集团。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我们可以把它丢出门外。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那机舱能保持正常的压力吗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这是没办法的办法。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谁也不知道它是什么样的装置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改变压力可能会引发炸弹爆炸。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他抬高声音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诸位请各归原座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假如我们能紧急降落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他头一次表现出惊慌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他看看手表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七点十九分。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自从嘀嗒声开始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已过去九分钟。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我们需要的是四千米的跑道。在新阿巴尼附近有一个小机场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5045977"/>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5115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他向驾驶舱冲去。几秒钟后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我们系上安全带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飞机准备紧急降落。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庞大的飞机俯冲着滑翔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发出很大的声响。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飞机在机场上空盘旋的时候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我看到一个风向塔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两个小小的孤寂的棚子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三辆闪闪发亮的汽车等候在跑道边。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那三辆黑色汽车在等什么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我觉得面部肌肉僵硬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傻兮兮地冲山姆笑着。他皱着眉看着我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同时抹抹额头的汗水。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我越过他的头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伸手取下那只公文包。他吃了一惊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几乎从座位上跳起来。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我夹着公文包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来到驾驶舱。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副驾驶在驾驶飞机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机长看看我和公文包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你疯了吗</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ts val="3000"/>
              </a:lnSpc>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我差点成了傻子。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飞机正在滑落。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马上飞离机场。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我说。那位副驾驶不理我</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7205859"/>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837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我做了唯一能使他们听话的事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我举起手中的公文包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要把它砸在机舱壁上。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机长伸手要抓我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但没抓住。我打开公文包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里面有一只静悄悄的小钟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还有一只噪音很大的钟。小钟牵动大钟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七点十分开始作响。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没有炸弹。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歹徒知道你们的一贯作风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估计你们不敢去动那枚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定时炸弹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假如你们听见它在七点十分开始响的话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你们就会在这里降落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那三辆汽车在这荒凉的机场停着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是在等候山姆。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现在请告诉下面机场的人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通知警察逮捕他们。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山姆按照规定的时间抵达华盛顿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并且由于他的做证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警方破获了一个犯罪集团。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9059290"/>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97627"/>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请按开端、发展、高潮、结局的顺序概括本文情节。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4346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私家侦探托尼带着证人山姆坐飞机前往华盛顿做证。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飞机上一个公文包内发出类似定时炸弹的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嘀嗒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机长决定紧急降落。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托尼发现这是一个阻止山姆前往华盛顿做证的阴谋并粉碎了这个阴谋。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山姆顺利到达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一个犯罪集团被警方破获。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题目已经给出概括情节的顺序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其实就是答案的要点数量。仔细阅读文本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根据故事情节发展的大致阶段就能概括出来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和山姆坐飞机、定时炸弹的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嘀嗒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声让机长准备迫降、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发现这是个阴谋、山姆到达华盛顿帮警方破获犯罪集团。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4103072"/>
      </p:ext>
    </p:extLst>
  </p:cSld>
  <p:clrMapOvr>
    <a:masterClrMapping/>
  </p:clrMapOvr>
  <mc:AlternateContent xmlns:mc="http://schemas.openxmlformats.org/markup-compatibility/2006" xmlns:p14="http://schemas.microsoft.com/office/powerpoint/2010/main">
    <mc:Choice Requires="p14">
      <p:transition spd="slow" p14:dur="8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down)">
                                      <p:cBhvr>
                                        <p:cTn id="13" dur="500"/>
                                        <p:tgtEl>
                                          <p:spTgt spid="5">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wipe(down)">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wipe(down)">
                                      <p:cBhvr>
                                        <p:cTn id="2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4" name="矩形 3"/>
          <p:cNvSpPr>
            <a:spLocks noChangeAspect="1"/>
          </p:cNvSpPr>
          <p:nvPr/>
        </p:nvSpPr>
        <p:spPr>
          <a:xfrm>
            <a:off x="508000" y="111841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我在伦敦被炸伤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住进了医院。我的军旅生涯就此黯然结束。我对自己很失望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对这场战争也很失望。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我想给一位朋友打电话。接线生把我的电话接到了一位妇女的电话线上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她当时也正准备跟别人通话。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我听见她对接线生说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我要的是汉姆普斯特的号码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你接错了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那个倒霉蛋并不想跟我通话。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我忙插嘴。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她的声音很柔和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我立刻喜欢上了它。我们相互致歉后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挂上了话筒。可是两分钟后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我又拨通了她的号码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也许是命中注定我们要通话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我们在电话中交谈了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over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60513"/>
            <a:ext cx="8128000" cy="452239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情节作用分析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陈力娇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家里有两台电脑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儿子一台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父亲一台。父亲的在南屋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儿子的在北屋。父子从不见面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所有的联络都通过电脑。父亲做好了饭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QQ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吃饭了。儿子回答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你先吃。父亲很听话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从不勉强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就先吃。吃过了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把儿子的一份放在桌上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上班去了。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儿子听到门响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知道父亲出去了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就从屋里走出来。他先上卫生间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把一泡尿歪嘴壶一样抖了出去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之后他开始洗脸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洗脸只是胡乱抹两把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再之后他就坐在饭桌前有条不紊地用早餐。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zoom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早餐很简单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就是一只蛋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一块早点。这些都是用微波炉热过的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如果父亲不热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他是不会热的。他很懒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父亲放在桌上什么他吃什么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父亲不放的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哪怕那东西就在冰箱或锅里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伸手可及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他也绝不去触碰。他吃过饭打开电视看一会儿体育新闻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看完遥控器一扔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就又回到自己的小屋。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父亲每天都十一点回家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自妻子死后他为照顾儿子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都是早半小时回家。单位同事都知道他的儿子足不出户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一切交易在网上进行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去银行取钱在网上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交友在网上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买衣服在网上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就照顾他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给他别人没有的方便。他们说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是妻子的死对儿子有些刺激。但只有做父亲的心里明白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妻子没去世前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儿子也这样。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父亲这天中午提着两条鲫鱼进屋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一进门换掉拖鞋就开始插电饭锅。父亲都是早上走之前就把大米淘好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回来才插闸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然后做菜正赶趟。父亲做鱼好吃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葱花大料放好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还要放几根香菜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放几滴醋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还要放一撮糖。可是放糖时糖没有了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做鱼没有糖怎么行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父亲决定下楼去仓买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哈尔滨方言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即超市、小商店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父亲闭掉煤气灶去了仓买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走时父亲望了一眼儿子的房间。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父亲由于走神儿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走时忘带钥匙了。他买完糖站在单元门跟前按门铃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可是不管他怎么按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门铃怎么响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儿子就是不给他开门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无奈他只有重回仓买给儿子打电话。家里的电话儿子不接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手机也不接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父亲站在柜台前好一顿发愣。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8889165"/>
      </p:ext>
    </p:extLst>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41277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最终他只有走了出来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直奔街头的网吧。儿子的</a:t>
            </a:r>
            <a:r>
              <a:rPr lang="en-US" altLang="zh-CN" sz="2200" dirty="0">
                <a:solidFill>
                  <a:srgbClr val="000000"/>
                </a:solidFill>
                <a:latin typeface="Times New Roman" panose="02020603050405020304" pitchFamily="18" charset="0"/>
                <a:cs typeface="Times New Roman" panose="02020603050405020304" pitchFamily="18" charset="0"/>
              </a:rPr>
              <a:t>QQ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头像果然亮着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我忘记带钥匙了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我再按门铃时你给我开门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别让我在外面冻着。儿子没说行不行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给父亲发了一个生气的</a:t>
            </a:r>
            <a:r>
              <a:rPr lang="en-US" altLang="zh-CN" sz="2200" dirty="0">
                <a:solidFill>
                  <a:srgbClr val="000000"/>
                </a:solidFill>
                <a:latin typeface="Times New Roman" panose="02020603050405020304" pitchFamily="18" charset="0"/>
                <a:cs typeface="Times New Roman" panose="02020603050405020304" pitchFamily="18" charset="0"/>
              </a:rPr>
              <a:t>QQ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表情。父亲管这种东西叫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不管怎样儿子总算答应了。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父亲在冷风中急急地走着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他出来时只穿着绒衣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仓买就在楼下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他没想到要去网吧。父亲走到自己家楼下时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几乎是一溜儿小跑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却忽然从头顶哗啦啦掉下来一件东西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险些砸在他的头上。父亲定睛一看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原来是自己的那串钥匙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儿子从窗口扔给了他。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父亲没有生气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他对儿子的举动早已习以为常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父亲有底线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只要儿子活着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别像妻子一样离开他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他就知足了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父亲做好菜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上班的时间也快到了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他吃了几口鱼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扒了两碗饭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走时在电脑上给儿子留了话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好吃极了。父亲很幽默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也给儿子留了一粒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。那黄豆是眯眯笑的表情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637408"/>
      </p:ext>
    </p:extLst>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儿子吃鱼时很潦草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他的心里想着事。他想他怎样才能和小美把他们俩的事完成了。小美是他在网上认识的女朋友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两个人从没有见过面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感情却极好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谁也离不开谁。小美提出过想见见他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他怕见了面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他们那些美好的感觉消失殆尽。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有几次他也曾想过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走出去和小美成婚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可是一想结婚后他很可能对不起小美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就打消了念头。他从心里不愿意走出自己的屋子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屋子是他的天空和领地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他只有在自己的屋子里才感到世界的安全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他对外界没有兴趣。但是有了小美就不一样了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可以在网上购药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小美病了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大概网上购药就不成体统了。还有是不是得要一个孩子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小美坚持生个健康的宝宝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如果有了宝宝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那就更麻烦了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他就守不住他的宅子和他的内心了。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4230363"/>
      </p:ext>
    </p:extLst>
  </p:cSld>
  <p:clrMapOvr>
    <a:masterClrMapping/>
  </p:clrMapOvr>
  <p:transition spd="slow">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可是他又太爱小美了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爱到了极致。从视频上看小美长得那个美呀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笑起来那个甜呀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简直就是天上的仙女。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桌上的手机响了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这是一种特殊的语音提示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只有小美发来短信时才是这种醉人的提示。他拿起来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看到小美的话传了过来。小美说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我想你都想疯了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我在你家对面的五楼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我就跳下去。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小美极其美艳地站在五楼的楼顶。他打了个愣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也只是打了个愣。之后他就有了决定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他想找个最佳的角度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看小美如何飞燕展翅。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选自《百花园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小小说读点》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小说写父亲烹鱼过程中下楼买糖的情节有何作用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6317899"/>
      </p:ext>
    </p:extLst>
  </p:cSld>
  <p:clrMapOvr>
    <a:masterClrMapping/>
  </p:clrMapOvr>
  <p:transition spd="slow">
    <p:pull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810186474"/>
              </p:ext>
            </p:extLst>
          </p:nvPr>
        </p:nvGraphicFramePr>
        <p:xfrm>
          <a:off x="508000" y="1381603"/>
          <a:ext cx="8128000" cy="4358396"/>
        </p:xfrm>
        <a:graphic>
          <a:graphicData uri="http://schemas.openxmlformats.org/presentationml/2006/ole">
            <mc:AlternateContent xmlns:mc="http://schemas.openxmlformats.org/markup-compatibility/2006">
              <mc:Choice xmlns:v="urn:schemas-microsoft-com:vml" Requires="v">
                <p:oleObj spid="_x0000_s23558" name="文档" r:id="rId9" imgW="3922675" imgH="2102686" progId="Word.Document.12">
                  <p:embed/>
                </p:oleObj>
              </mc:Choice>
              <mc:Fallback>
                <p:oleObj name="文档" r:id="rId9" imgW="3922675" imgH="2102686" progId="Word.Document.12">
                  <p:embed/>
                  <p:pic>
                    <p:nvPicPr>
                      <p:cNvPr id="0" name=""/>
                      <p:cNvPicPr/>
                      <p:nvPr/>
                    </p:nvPicPr>
                    <p:blipFill>
                      <a:blip r:embed="rId10"/>
                      <a:stretch>
                        <a:fillRect/>
                      </a:stretch>
                    </p:blipFill>
                    <p:spPr>
                      <a:xfrm>
                        <a:off x="508000" y="1381603"/>
                        <a:ext cx="8128000" cy="4358396"/>
                      </a:xfrm>
                      <a:prstGeom prst="rect">
                        <a:avLst/>
                      </a:prstGeom>
                    </p:spPr>
                  </p:pic>
                </p:oleObj>
              </mc:Fallback>
            </mc:AlternateContent>
          </a:graphicData>
        </a:graphic>
      </p:graphicFrame>
      <p:sp>
        <p:nvSpPr>
          <p:cNvPr id="7" name="矩形 6"/>
          <p:cNvSpPr>
            <a:spLocks noChangeAspect="1"/>
          </p:cNvSpPr>
          <p:nvPr/>
        </p:nvSpPr>
        <p:spPr>
          <a:xfrm>
            <a:off x="508000" y="5149907"/>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要点不全面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只侧重于情节方面作用的分析。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虽然涉及了情节和人物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但要点还是不够全面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且分析不准确。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4907915"/>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131540095"/>
              </p:ext>
            </p:extLst>
          </p:nvPr>
        </p:nvGraphicFramePr>
        <p:xfrm>
          <a:off x="508000" y="1954816"/>
          <a:ext cx="8128000" cy="3778440"/>
        </p:xfrm>
        <a:graphic>
          <a:graphicData uri="http://schemas.openxmlformats.org/presentationml/2006/ole">
            <mc:AlternateContent xmlns:mc="http://schemas.openxmlformats.org/markup-compatibility/2006">
              <mc:Choice xmlns:v="urn:schemas-microsoft-com:vml" Requires="v">
                <p:oleObj spid="_x0000_s24582" name="文档" r:id="rId9" imgW="3998962" imgH="1858614" progId="Word.Document.12">
                  <p:embed/>
                </p:oleObj>
              </mc:Choice>
              <mc:Fallback>
                <p:oleObj name="文档" r:id="rId9" imgW="3998962" imgH="1858614" progId="Word.Document.12">
                  <p:embed/>
                  <p:pic>
                    <p:nvPicPr>
                      <p:cNvPr id="0" name=""/>
                      <p:cNvPicPr/>
                      <p:nvPr/>
                    </p:nvPicPr>
                    <p:blipFill>
                      <a:blip r:embed="rId10"/>
                      <a:stretch>
                        <a:fillRect/>
                      </a:stretch>
                    </p:blipFill>
                    <p:spPr>
                      <a:xfrm>
                        <a:off x="508000" y="1954816"/>
                        <a:ext cx="8128000" cy="3778440"/>
                      </a:xfrm>
                      <a:prstGeom prst="rect">
                        <a:avLst/>
                      </a:prstGeom>
                    </p:spPr>
                  </p:pic>
                </p:oleObj>
              </mc:Fallback>
            </mc:AlternateContent>
          </a:graphicData>
        </a:graphic>
      </p:graphicFrame>
    </p:spTree>
    <p:extLst>
      <p:ext uri="{BB962C8B-B14F-4D97-AF65-F5344CB8AC3E}">
        <p14:creationId xmlns:p14="http://schemas.microsoft.com/office/powerpoint/2010/main" val="208732268"/>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常见的设问方式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文中画线句有什么作用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请做简要分析。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小说中第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对展开情节有什么作用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如果将小说的第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有人认为小说结尾一段是多余的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读懂题干指向。要搞清楚题目所问的真正指向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题目所问一般都是对文本局部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语句或段落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要明白这个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所在位置和与全文的关系。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要明晰所问中心词的含义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因为结构作用分析题不完全用的都是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它们都等同于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30069"/>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即明确所问是不是情节作用分析。再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即明确所要分析的句段在文本的位置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是开头、中间还是结尾。最后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首先指向情节本身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即在情节发展中的作用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其次指向人物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即对人物形象塑造所起的作用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最后指向主题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即在主题表达方面所起的作用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有的还可以从与读者的关系的角度分析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如激发读者阅读的兴趣等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涉及情节技巧的还要从艺术技巧方面分析。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情节在文中有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你干吗三更半夜找人说话呢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我跟她说了原因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她说她老母亲睡不好觉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她常常深夜打电话与她聊聊天。之后我们又谈了谈彼此正在读的几本书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还有这场战争。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我有好多年没这样畅快地跟人说话了。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就到这里吧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晚安。祝你做个好梦。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第二天整整一天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我老在想昨晚的对话情形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想她的机智、大方、热情和幽默感。当然还有那悦耳的口音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那么富有魅力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像乐曲一样老在我的脑海里回旋。到了晚上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我简直什么也看不进。午夜时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老在我脑海里闪现。我实在难以忍受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颤抖着拨了那个号码。电话线彼端的铃声刚响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就马上被人接起来。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打扰你了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我们继续谈昨晚的话题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1086820"/>
      </p:ext>
    </p:extLst>
  </p:cSld>
  <p:clrMapOvr>
    <a:masterClrMapping/>
  </p:clrMapOvr>
  <p:transition>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李喜丹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孙华是个司机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只会开车。大货、客车、小轿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孙华都开过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而且一开就是三十年。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孙华在医药公司上班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医药公司上至老总下至看大门的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都坐过孙华的车。都说孙师傅的车子开得好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开得稳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感觉不像坐在车上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倒像坐在船上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那么悠然自得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那么悄然无声。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医药公司是国营的。国营单位不景气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人浮于事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各怀心计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直至把医药公司逼得上气不接下气。只剩最后一口气了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老总才不得不提出了改制。再不改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百来号职工就要断粮了。改制改什么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就是改老总为老板。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cover dir="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公司财产连同百来号职工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一起卖给了江苏老板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孙华也被江苏老板买了。老总离开医药公司时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特地请同事在天然居聚餐。自然孙华也要去。老总屡屡给孙华敬酒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回忆风雨同车的往事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不禁潸然落泪。作为司机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没有谁比你更优秀了。老总这么评价孙华。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老板会开车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但老板不开车。老板的车是劳斯莱斯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五六百万呢。老板要在公司里选最好的司机。没有悬念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孙华当之无愧地做了老板的司机。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孙华做了三十年的司机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还是第一次开这么名贵的车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很是忐忑。坐上劳斯莱斯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孙华像坐在金銮殿上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战战兢兢。老板又是不苟言笑的人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坐在后面一言不发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孙华便越发地紧张。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0917563"/>
      </p:ext>
    </p:extLst>
  </p:cSld>
  <p:clrMapOvr>
    <a:masterClrMapping/>
  </p:clrMapOvr>
  <p:transition spd="slow">
    <p:split dir="in"/>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孙华发现老板和老总不一样。老总坐车时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坐在副驾驶室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和孙华一路交谈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偶尔还讲点笑话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活跃一下沉闷的气氛。可老板不然。老板坐在后排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要么看风景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或打个瞌睡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或者抽支烟。除发出指令外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老板不和孙华多说一句话。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老板还有许多特别的规定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老总没有。老板说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一句话都不要多说。孙华说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我总该知道去哪里吧。老板说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你不需要知道任何事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该你知道的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我会让你知道。老板说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你要擦车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像疼爱自己的孩子一样。孙华说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这么贵的车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最好去洗车场才洗得干净。老板说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洗车要钱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几十块钱也要节约。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老板还规定孙华不能穿西装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因为老板个矮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比孙华矮半个头。有一次孙华穿西装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客户就把孙华当成老板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把老板当成司机了。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1541969"/>
      </p:ext>
    </p:extLst>
  </p:cSld>
  <p:clrMapOvr>
    <a:masterClrMapping/>
  </p:clrMapOvr>
  <p:transition spd="slow">
    <p:checker dir="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高速路上开车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孙华特别反感别人指手画脚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可老板偏偏喜欢。有时车子快了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老板便敲孙华的座椅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再慢点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你赶着去投胎呢。孙华解释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不快啊。老板不高兴了。孙华记住了老板的规定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车速定格在一百左右。老板又敲孙华的座椅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再快点。孙华说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一点不慢啊。老板不悦了。老板说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以后记住了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你是给我开车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不是我搭你的车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我说什么就是什么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而不是你做什么就是什么。车速的快慢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不是由你的技术决定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而是由我的时间决定的。我赶时间呢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我没急事呢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速度要慢。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老板还和孙华约法三章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老板的安全至高无上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老板的利益至高无上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老板的命令至高无上。老板说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老孙啊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你很会开车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但你很不会做人哦。有些道理你是不懂的。老板和普通人不一样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普通人出了车祸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赔点钱就知足了。可老板多少钱也不在乎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在乎的是生命。只要活着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多少钱老板都能赚来。所以无论什么情况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你第一时间要考虑的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是确保老板的安全。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3793494"/>
      </p:ext>
    </p:extLst>
  </p:cSld>
  <p:clrMapOvr>
    <a:masterClrMapping/>
  </p:clrMapOvr>
  <p:transition spd="slow">
    <p:split orient="vert"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一向开车得心应手的孙华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现在不再应付自如了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时刻要听从老板的指挥。劳斯莱斯像是虎穴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孙华都提着胆子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等着老板发落。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孙华是个好人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更是个实在人。老板发落了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孙华心里便沉甸甸的。孙华很想做好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让老板满意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可越想做好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就越做不好。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开车不果断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做事没主见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老板对孙华越来越不满意了。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老板要去北京和一家大医院谈一笔大生意。老板说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这次事关重要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你开车要快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要安全。孙华不敢怠慢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让劳斯莱斯稳健飞驰。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可是到了河北境内时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意想不到的事发生了。当时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劳斯莱斯正匀速地行驶在高速上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突然前方的右侧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蹿出一条黑狗来。黑狗高大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正快步跑着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欲横穿高速。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9875417"/>
      </p:ext>
    </p:extLst>
  </p:cSld>
  <p:clrMapOvr>
    <a:masterClrMapping/>
  </p:clrMapOvr>
  <p:transition spd="slow">
    <p:pull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45137"/>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黑狗本以为它的速度能迅速过马路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但与劳斯莱斯相比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它的速度不过是劳斯莱斯的百分之一。劳斯莱斯像一粒子弹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射向黑狗。孙华看见黑狗了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本能地点了点刹车。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老板感觉到了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命令孙华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一分钟都耽搁不得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这可是一笔大买卖啊。冲过去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冲过去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一旦冲过去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黑狗必然当场毙命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孙华犹豫着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一只脚在刹车和油门上徘徊。老板再命令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撞死它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于是劳斯莱斯一点点射向黑狗。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孙华看清了这是一条很高很壮的狗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毛色发亮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四肢轻盈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像一匹黑马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在疾步飞奔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在争夺生存的权利。孙华不再犹豫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一点刹车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削弱了劳斯莱斯咄咄逼人的杀气。但还是晚了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孙华听到了悲惨的一声狗叫。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950162"/>
      </p:ext>
    </p:extLst>
  </p:cSld>
  <p:clrMapOvr>
    <a:masterClrMapping/>
  </p:clrMapOvr>
  <p:transition spd="slow">
    <p:checke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14899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孙华停车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下去看黑狗。黑狗卧倒在宽阔的高速路上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在春风中苟延残喘。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孙华抱起黑狗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黑狗轻轻地哼了一声。孙华检查黑狗的伤处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好几处撞伤了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腿也折了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不过伤势不算太严重。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孙华想带上黑狗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找个卫生所包扎一下。可等孙华回过头来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才发现劳斯莱斯早已没有影子了。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选自《微型小说月报》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2205545"/>
      </p:ext>
    </p:extLst>
  </p:cSld>
  <p:clrMapOvr>
    <a:masterClrMapping/>
  </p:clrMapOvr>
  <p:transition spd="slow">
    <p:pull dir="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896050"/>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请简要分析小说结尾处设计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车撞黑狗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这一情节的用意。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346936"/>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情节的设计上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陡生波澜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增强起伏跌宕的艺术效果。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人物形象的塑造上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进一步突出人物性格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丰满人物形象。如孙华善良、有爱心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老板看重金钱、忽视生命。</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主题表现上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进一步丰富小说主题的表现内容。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是个套路化的题目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一般是先指向情节本身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再从人物形象塑造和主题表达等方面分析。关键是要结合小说的具体内容来准确分析。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9551953"/>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9" name="矩形 8"/>
          <p:cNvSpPr>
            <a:spLocks noChangeAspect="1"/>
          </p:cNvSpPr>
          <p:nvPr/>
        </p:nvSpPr>
        <p:spPr>
          <a:xfrm>
            <a:off x="508000" y="1467739"/>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情节设置特点分析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一个老兵的签名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樊碧贞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新兵下连时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他被分配到卡苏里哨所。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他最想去汽车连。开墨绿色的大汽车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在高原上奔驰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多带劲。不过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现在这愿望是无法实现了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他要随给养车上哨所。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透过车窗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他看到了远处山顶上的积雪。他突然兴奋地哼起了歌儿。司机只是摇头。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车不能往前开了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他必须徒步上山去。凝神一望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他不禁吃了一惊。来时的路全悬在峭壁上。一只被惊起的鹰掠过他的头顶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顺着岩壁冲向峰顶。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3" name="矩形 1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我也会上去的。他攥紧了拳头。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他浑身是劲。真要感谢新兵连那阵的队列、擒敌、战术和体能训练。那时候的训练很苦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大家趴在床上不想动。有的兵上厕所蹲下去就起不来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非得旁人架着胳膊才能站起。他很用功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各项考核都是优。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有备而来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自然不怕。终于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他看到了哨所前迎风飘扬的红旗。他想再往前几步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却挪不动脚。胸腔里的肺如同撕裂般难受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以至于他不得不弓着身子蹲下去。那一刻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他明白了司机为什么摇头。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有个人迎了上来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敬礼。没有过多的介绍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两双手紧紧地握在了一起。然后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他背上的背包被取了过去。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这是高原反应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过一阵子就没事了。他知道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说这话的是老兵。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0676340"/>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没说行还是不行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她立即谈起了巴尔扎克的小说《贝姨》。不到两分钟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我们就相互开起玩笑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好像是多年的至交。这次我们谈了</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分钟。午夜时光和相互的不认识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打破了两人初交时的拘谨。我提议彼此介绍一下各自的身份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可是她婉言谢绝了。她说这会把事情全弄糟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不过她留下了我的电话号码。我一再许诺为她保密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直到战争结束。于是她说了一些她的情况</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岁时她嫁给一个自己不喜欢的男人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以后一直分居。她今年</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唯一的儿子在前不久的一次空袭中被炸死了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岁。他是她的一切。她常常跟他说话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好像他还活着。她形容他像朝霞一样美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就跟她自己一样。于是她给我留下了一幅美丽的肖像。我说她一定很美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2" name="矩形 11"/>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哨所只有他和老兵。听给养车的司机说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老兵已经在这里守了四年零六个月。按例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每两年这里就会送走一位老兵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也会迎来一位新兵。他很纳闷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老兵为什么不挪动地方。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哨所的生活很单调。每天天一亮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老兵就带着他去巡山。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老兵总走在前面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背挺得很直。他做不到。已经上来一段时间了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但每次巡山到这里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他还是感到呼吸困难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头痛。他很奇怪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黑瘦黑瘦的老兵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脚下怎么就那么有力。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是卡苏里哨所的最高处。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每次走到这里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老兵都会歇上十来分钟。老兵招呼他上去。他总是摇头。那顶上除了有雪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什么都没有。不过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老兵上去了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站成了一棵笔直的树。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等老兵下来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他把自己的感觉说了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老兵只是憨憨地一笑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你上去就知道了。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5614629"/>
      </p:ext>
    </p:extLst>
  </p:cSld>
  <p:clrMapOvr>
    <a:masterClrMapping/>
  </p:clrMapOvr>
  <mc:AlternateContent xmlns:mc="http://schemas.openxmlformats.org/markup-compatibility/2006" xmlns:p14="http://schemas.microsoft.com/office/powerpoint/2010/main">
    <mc:Choice Requires="p14">
      <p:transition spd="slow" p14:dur="2500">
        <p:blinds/>
      </p:transition>
    </mc:Choice>
    <mc:Fallback xmlns="">
      <p:transition spd="slow">
        <p:blind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9" name="矩形 8"/>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那上面究竟有什么呢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非得要上去才知道。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老兵不愿说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他也不好强求。只想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等自己感觉好些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一定上去看看。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他忍着不适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爬上去了。顶上却什么也没有。他有些生气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责问老兵为何捉弄人。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老兵不生气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拉了他一把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站在这里看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往远处看。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看到什么了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只有连绵不断的山。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茫茫的雾。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9820034"/>
      </p:ext>
    </p:extLst>
  </p:cSld>
  <p:clrMapOvr>
    <a:masterClrMapping/>
  </p:clrMapOvr>
  <mc:AlternateContent xmlns:mc="http://schemas.openxmlformats.org/markup-compatibility/2006" xmlns:p14="http://schemas.microsoft.com/office/powerpoint/2010/main">
    <mc:Choice Requires="p14">
      <p:transition spd="slow" p14:dur="2500">
        <p:dissolve/>
      </p:transition>
    </mc:Choice>
    <mc:Fallback xmlns="">
      <p:transition spd="slow">
        <p:dissolv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矩形 9"/>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应该看得见竹篱小院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屋旁有高高的草垛儿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还有两只母鸡躲在草垛下。旁边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青竹竿上有还在滴水的衣裳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他根本没有看见。该不会是老兵的幻觉吧。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他攥了攥老兵的胳膊。老兵回过头来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眼里竟然有了泪花。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莫不是老兵想家了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他的好奇心一下子上来了。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那个竹篱小院是你家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老兵先是摇头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后又点了点头。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他更是一头雾水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想再问点什么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他跟在老兵身后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从夏天走进冬天。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好大的一场雪。躺在哨所里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也能听到外面雪花飘落的声音。他睡不着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他知道老兵也没睡。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也不知道咱老家下雪没有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他自言自语。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老兵搭话了。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2199804"/>
      </p:ext>
    </p:extLst>
  </p:cSld>
  <p:clrMapOvr>
    <a:masterClrMapping/>
  </p:clrMapOvr>
  <mc:AlternateContent xmlns:mc="http://schemas.openxmlformats.org/markup-compatibility/2006" xmlns:p14="http://schemas.microsoft.com/office/powerpoint/2010/main">
    <mc:Choice Requires="p14">
      <p:transition spd="slow" p14:dur="2500">
        <p:wipe dir="r"/>
      </p:transition>
    </mc:Choice>
    <mc:Fallback xmlns="">
      <p:transition spd="slow">
        <p:wipe dir="r"/>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9" name="矩形 8"/>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有点。你呢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你在这儿都四年多了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已是超期服役了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为什么不下去呢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老兵没有回答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却给他讲了一个故事。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在老兵还是新兵的时候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这哨所里也有一个老兵。那个老兵每天也带着他去巡山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每次也总走在他的前面。老兵的背挺得很直。老兵每次经过山顶的时候都会待上十多分钟。他跟着上去看过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什么都没有。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我看到的跟你一样。他接过话茬。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但那个老兵看到的不一样。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当你心里装了一个地方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再远的地方都能看到。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4837026"/>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矩形 9"/>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那个老兵呢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他永远守在了这里。本来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开春他就要下山去的。那个竹篱小院等着他。谁知道下了一场大雪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我们去接应山下送来的给养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他走在前面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意外地滑下去了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老兵的声音有些哽咽。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他接过照片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真的就看到了那个竹篱小院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高高的草垛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还有两只母鸡躲在草垛下。旁边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青竹竿上有还在滴水的衣裳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背后有一行字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守好这个家。落款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小说的构思巧妙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7070142"/>
      </p:ext>
    </p:extLst>
  </p:cSld>
  <p:clrMapOvr>
    <a:masterClrMapping/>
  </p:clrMapOvr>
  <mc:AlternateContent xmlns:mc="http://schemas.openxmlformats.org/markup-compatibility/2006" xmlns:p14="http://schemas.microsoft.com/office/powerpoint/2010/main">
    <mc:Choice Requires="p14">
      <p:transition spd="slow" p14:dur="2500">
        <p:wipe dir="r"/>
      </p:transition>
    </mc:Choice>
    <mc:Fallback xmlns="">
      <p:transition spd="slow">
        <p:wipe dir="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555606594"/>
              </p:ext>
            </p:extLst>
          </p:nvPr>
        </p:nvGraphicFramePr>
        <p:xfrm>
          <a:off x="508000" y="1556792"/>
          <a:ext cx="8128000" cy="5233367"/>
        </p:xfrm>
        <a:graphic>
          <a:graphicData uri="http://schemas.openxmlformats.org/presentationml/2006/ole">
            <mc:AlternateContent xmlns:mc="http://schemas.openxmlformats.org/markup-compatibility/2006">
              <mc:Choice xmlns:v="urn:schemas-microsoft-com:vml" Requires="v">
                <p:oleObj spid="_x0000_s25605" name="文档" r:id="rId9" imgW="3922675" imgH="2525311" progId="Word.Document.12">
                  <p:embed/>
                </p:oleObj>
              </mc:Choice>
              <mc:Fallback>
                <p:oleObj name="文档" r:id="rId9" imgW="3922675" imgH="2525311" progId="Word.Document.12">
                  <p:embed/>
                  <p:pic>
                    <p:nvPicPr>
                      <p:cNvPr id="0" name=""/>
                      <p:cNvPicPr/>
                      <p:nvPr/>
                    </p:nvPicPr>
                    <p:blipFill>
                      <a:blip r:embed="rId10"/>
                      <a:stretch>
                        <a:fillRect/>
                      </a:stretch>
                    </p:blipFill>
                    <p:spPr>
                      <a:xfrm>
                        <a:off x="508000" y="1556792"/>
                        <a:ext cx="8128000" cy="5233367"/>
                      </a:xfrm>
                      <a:prstGeom prst="rect">
                        <a:avLst/>
                      </a:prstGeom>
                    </p:spPr>
                  </p:pic>
                </p:oleObj>
              </mc:Fallback>
            </mc:AlternateContent>
          </a:graphicData>
        </a:graphic>
      </p:graphicFrame>
    </p:spTree>
    <p:extLst>
      <p:ext uri="{BB962C8B-B14F-4D97-AF65-F5344CB8AC3E}">
        <p14:creationId xmlns:p14="http://schemas.microsoft.com/office/powerpoint/2010/main" val="2388434506"/>
      </p:ext>
    </p:extLst>
  </p:cSld>
  <p:clrMapOvr>
    <a:masterClrMapping/>
  </p:clrMapOvr>
  <mc:AlternateContent xmlns:mc="http://schemas.openxmlformats.org/markup-compatibility/2006" xmlns:p14="http://schemas.microsoft.com/office/powerpoint/2010/main">
    <mc:Choice Requires="p14">
      <p:transition spd="slow" p14:dur="2500">
        <p:split/>
      </p:transition>
    </mc:Choice>
    <mc:Fallback xmlns="">
      <p:transition spd="slow">
        <p:spli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矩形 9"/>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要点不全面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而且分析也不是很准确。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技巧的判断较为准确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也有分析与例证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但要点不全面。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5537405"/>
      </p:ext>
    </p:extLst>
  </p:cSld>
  <p:clrMapOvr>
    <a:masterClrMapping/>
  </p:clrMapOvr>
  <mc:AlternateContent xmlns:mc="http://schemas.openxmlformats.org/markup-compatibility/2006" xmlns:p14="http://schemas.microsoft.com/office/powerpoint/2010/main">
    <mc:Choice Requires="p14">
      <p:transition spd="slow" p14:dur="2500">
        <p:pull dir="lu"/>
      </p:transition>
    </mc:Choice>
    <mc:Fallback xmlns="">
      <p:transition spd="slow">
        <p:pull dir="lu"/>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674697643"/>
              </p:ext>
            </p:extLst>
          </p:nvPr>
        </p:nvGraphicFramePr>
        <p:xfrm>
          <a:off x="508000" y="1530670"/>
          <a:ext cx="8128000" cy="5282706"/>
        </p:xfrm>
        <a:graphic>
          <a:graphicData uri="http://schemas.openxmlformats.org/presentationml/2006/ole">
            <mc:AlternateContent xmlns:mc="http://schemas.openxmlformats.org/markup-compatibility/2006">
              <mc:Choice xmlns:v="urn:schemas-microsoft-com:vml" Requires="v">
                <p:oleObj spid="_x0000_s26629" name="文档" r:id="rId9" imgW="3921955" imgH="2550150" progId="Word.Document.12">
                  <p:embed/>
                </p:oleObj>
              </mc:Choice>
              <mc:Fallback>
                <p:oleObj name="文档" r:id="rId9" imgW="3921955" imgH="2550150" progId="Word.Document.12">
                  <p:embed/>
                  <p:pic>
                    <p:nvPicPr>
                      <p:cNvPr id="0" name=""/>
                      <p:cNvPicPr/>
                      <p:nvPr/>
                    </p:nvPicPr>
                    <p:blipFill>
                      <a:blip r:embed="rId10"/>
                      <a:stretch>
                        <a:fillRect/>
                      </a:stretch>
                    </p:blipFill>
                    <p:spPr>
                      <a:xfrm>
                        <a:off x="508000" y="1530670"/>
                        <a:ext cx="8128000" cy="5282706"/>
                      </a:xfrm>
                      <a:prstGeom prst="rect">
                        <a:avLst/>
                      </a:prstGeom>
                    </p:spPr>
                  </p:pic>
                </p:oleObj>
              </mc:Fallback>
            </mc:AlternateContent>
          </a:graphicData>
        </a:graphic>
      </p:graphicFrame>
    </p:spTree>
    <p:extLst>
      <p:ext uri="{BB962C8B-B14F-4D97-AF65-F5344CB8AC3E}">
        <p14:creationId xmlns:p14="http://schemas.microsoft.com/office/powerpoint/2010/main" val="4223547964"/>
      </p:ext>
    </p:extLst>
  </p:cSld>
  <p:clrMapOvr>
    <a:masterClrMapping/>
  </p:clrMapOvr>
  <mc:AlternateContent xmlns:mc="http://schemas.openxmlformats.org/markup-compatibility/2006" xmlns:p14="http://schemas.microsoft.com/office/powerpoint/2010/main">
    <mc:Choice Requires="p14">
      <p:transition spd="slow" p14:dur="2500">
        <p:cover dir="u"/>
      </p:transition>
    </mc:Choice>
    <mc:Fallback xmlns="">
      <p:transition spd="slow">
        <p:cover dir="u"/>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185208365"/>
              </p:ext>
            </p:extLst>
          </p:nvPr>
        </p:nvGraphicFramePr>
        <p:xfrm>
          <a:off x="508000" y="2910665"/>
          <a:ext cx="8128000" cy="1290671"/>
        </p:xfrm>
        <a:graphic>
          <a:graphicData uri="http://schemas.openxmlformats.org/presentationml/2006/ole">
            <mc:AlternateContent xmlns:mc="http://schemas.openxmlformats.org/markup-compatibility/2006">
              <mc:Choice xmlns:v="urn:schemas-microsoft-com:vml" Requires="v">
                <p:oleObj spid="_x0000_s27653" name="文档" r:id="rId9" imgW="3998962" imgH="635378" progId="Word.Document.12">
                  <p:embed/>
                </p:oleObj>
              </mc:Choice>
              <mc:Fallback>
                <p:oleObj name="文档" r:id="rId9" imgW="3998962" imgH="635378" progId="Word.Document.12">
                  <p:embed/>
                  <p:pic>
                    <p:nvPicPr>
                      <p:cNvPr id="0" name=""/>
                      <p:cNvPicPr/>
                      <p:nvPr/>
                    </p:nvPicPr>
                    <p:blipFill>
                      <a:blip r:embed="rId10"/>
                      <a:stretch>
                        <a:fillRect/>
                      </a:stretch>
                    </p:blipFill>
                    <p:spPr>
                      <a:xfrm>
                        <a:off x="508000" y="2910665"/>
                        <a:ext cx="8128000" cy="1290671"/>
                      </a:xfrm>
                      <a:prstGeom prst="rect">
                        <a:avLst/>
                      </a:prstGeom>
                    </p:spPr>
                  </p:pic>
                </p:oleObj>
              </mc:Fallback>
            </mc:AlternateContent>
          </a:graphicData>
        </a:graphic>
      </p:graphicFrame>
    </p:spTree>
    <p:extLst>
      <p:ext uri="{BB962C8B-B14F-4D97-AF65-F5344CB8AC3E}">
        <p14:creationId xmlns:p14="http://schemas.microsoft.com/office/powerpoint/2010/main" val="852963581"/>
      </p:ext>
    </p:extLst>
  </p:cSld>
  <p:clrMapOvr>
    <a:masterClrMapping/>
  </p:clrMapOvr>
  <mc:AlternateContent xmlns:mc="http://schemas.openxmlformats.org/markup-compatibility/2006" xmlns:p14="http://schemas.microsoft.com/office/powerpoint/2010/main">
    <mc:Choice Requires="p14">
      <p:transition spd="slow" p14:dur="2500">
        <p:strips/>
      </p:transition>
    </mc:Choice>
    <mc:Fallback xmlns="">
      <p:transition spd="slow">
        <p:strip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65611"/>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常见的设问方式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简要分析小说情节安排上的特点及作用。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这篇小说在情节设置上有突出的特点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试结合文本做简要分析。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请对小说的情节安排做简要分析。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小说的结局出人意料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其实文本中早有铺垫和暗示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找出前文铺垫的情节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并做简要分析。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能从题目中读出相关信息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并能准确判断出小说中所运用的情节设置的技巧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比较明显的技巧一般会有两种以上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确定技巧后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需要结合文本内容分析。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解答该类题目需要一些专门的知识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情节设置技巧常用的有突转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如果用在结尾也可称为欧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、悬念、误会、双线结构等。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5948288"/>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我们越来越相互依赖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什么都谈。我们在大部分话题上看法相似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包括对战争的看法。我们开始读同样的书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以增加谈话的情趣。每天夜晚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不管多晚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我们都要通一次话。如果哪天我因事出城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她就会埋怨说她那天晚上寂寞得辗转难眠。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我愈来愈渴望见到她。我有时吓唬她说我要找辆出租车立刻奔到她跟前。可是她不允许。她说如果我们相见后发现彼此并不相爱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她会死掉的。整整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我是在期待中度过的。我们的爱情虽然近在咫尺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却绕过了狂暴的感情波澜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正平稳地驶向永恒的彼岸。通话的魅力胜过了秋波和拥抱。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607168"/>
      </p:ext>
    </p:extLst>
  </p:cSld>
  <p:clrMapOvr>
    <a:masterClrMapping/>
  </p:clrMapOvr>
  <p:transition>
    <p:cover dir="l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先确认小说在情节设置上运用了什么样的技巧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接着分析技巧的具体内容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最后分析其表达作用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作用分析一般指向小说情节本身、人物形象、主题。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答案拟制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先答出技巧名称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再结合具体内容简单分析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如果有作用分析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接着分析其作用。如果是多种技巧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需要分点回答。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4446633"/>
      </p:ext>
    </p:extLst>
  </p:cSld>
  <p:clrMapOvr>
    <a:masterClrMapping/>
  </p:clrMapOvr>
  <mc:AlternateContent xmlns:mc="http://schemas.openxmlformats.org/markup-compatibility/2006" xmlns:p14="http://schemas.microsoft.com/office/powerpoint/2010/main">
    <mc:Choice Requires="p14">
      <p:transition spd="slow" p14:dur="2500">
        <p:pull dir="d"/>
      </p:transition>
    </mc:Choice>
    <mc:Fallback xmlns="">
      <p:transition spd="slow">
        <p:pull dir="d"/>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河北衡水冀州中学月考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我伸展着双腿坐在起居室的桌前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随手拿起一封信看起来。这是一封来自玛递尔百货商店的信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我们欠他们一百七十五元钱。我愣住了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这肯定是误会了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因为我和詹妮特从来没有花过这样一笔钱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因为我们俩已合计好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存钱付买房的首付款。我又端详了一下账单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看见妻子詹妮特正蜷缩在床上津津有味地看一份杂志。我对她说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玛递尔百货商店给我们寄来了一份一百七十五元的欠账单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肯定是搞错了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会不会是十七点五元呢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妻子没有回答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她只是慢慢地把杂志放到胸前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这件事我想暂时先不要管它好吗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2545491"/>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妻子可能花了这些钱。我两眼紧紧地盯着她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好像从现在开始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我才认识她。妻子微笑地对我说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我到时去支付这些钱不就得了。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我想知道的是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你究竟用这些钱买了什么东西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我并没有看到家中添置什么新东西啊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妻子垂下眼睑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这是我自己想买的东西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我不想告诉你。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我听到这更加迷惑不安了。这笔钱的花销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意味着我们将要推迟一个月买房了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更糟的是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我能够再信任她吗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她为什么要这样对待我呢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我厉声对她说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你不要兜圈子了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我想知道你究竟花钱干了些什么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我有权知道。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2843089"/>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妻子轻轻地碰了碰我的胳膊温和地说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你最近很辛苦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但是你的情绪似乎太激动了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这样很不好。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听到这些话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妻子也开始变得尖锐起来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我同你结婚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并不意味着我失去拥有私人秘密的权利。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我想起来一件事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肯定是那条该死的貂皮围巾引起的。卡洛尔在两个月前曾买了一条貂皮围巾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妻子看了满眼羡慕之情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就在玛递尔百货商店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一个星期六的下午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她那欣赏貂皮围巾的情形又一幕幕地出现在眼前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8146781"/>
      </p:ext>
    </p:extLst>
  </p:cSld>
  <p:clrMapOvr>
    <a:masterClrMapping/>
  </p:clrMapOvr>
  <mc:AlternateContent xmlns:mc="http://schemas.openxmlformats.org/markup-compatibility/2006" xmlns:p14="http://schemas.microsoft.com/office/powerpoint/2010/main">
    <mc:Choice Requires="p14">
      <p:transition spd="slow" p14:dur="2500">
        <p:split orient="vert"/>
      </p:transition>
    </mc:Choice>
    <mc:Fallback xmlns="">
      <p:transition spd="slow">
        <p:split orient="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我对妻子说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你耍了一个小把戏吧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我知道你买了什么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我真想用诅咒的方式来阻止你的行为。你是一个挥霍者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还以为我是一个大傻瓜呢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妻子对我说的这番话感到气愤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她立即跳下床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两脚踏在地毯上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难道你想象中我就是这么一个人吗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她喊着。看到她开始气呼呼的样子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我顿时溢出了一点莫名的满足感。妻子对我的积怨像洪水迸发一股脑地向我涌来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你知道爱情是什么吗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你还得花很长时间去寻找它吧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我要乘出租车去我母亲那里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你不要用电话来干扰我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我再也不想看到你了。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我才发觉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问题开始变得严重起来了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但我没有向她让步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我想她应该知道我为什么会对她生这么大的气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我可不是那种可以让人任意摆布的人。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3949411"/>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在办公室里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我埋头工作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没有与人攀谈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也没有一个人注意到我的情绪。当用完午餐返回办公室时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我碰见了比尔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汉姆瑞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他向我展示了一套新的高尔夫球用品。于是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我有了一个想法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如果我也买一套最钟爱的高尔夫球用品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那么不是和妻子的矛盾就扯平了吗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6477562"/>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我去了高尔夫球俱乐部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并把用品拿回了家。我在家里地板上挥杆击球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一个球骨碌碌地从起居室滚动到卧室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钻进了妻子半开的壁柜中。这壁柜很大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里面很黑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妻子的很多衣物还挂在这里。我弯腰在里面摸索着找球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手忽然碰到一个硬东西。原来这是一个大盒子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里面竟然放着一套漂亮的高尔夫球用品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比我见的那些都要好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从盒上的标牌上可以看出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这些全部购自玛递尔百货商店。忽然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我记起来一件事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我们的结婚纪念日将在这个星期二。细想起来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我竟没有为妻子买点什么礼物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妻子想用她的爱心给我一个惊喜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我却是多么愚蠢可笑啊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我有一件事情必须立即去做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明天立即买一条漂亮的貂皮围巾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悄悄地把它放在我的壁柜里。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选自《外国微型小说三百篇》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06680596"/>
      </p:ext>
    </p:extLst>
  </p:cSld>
  <p:clrMapOvr>
    <a:masterClrMapping/>
  </p:clrMapOvr>
  <mc:AlternateContent xmlns:mc="http://schemas.openxmlformats.org/markup-compatibility/2006" xmlns:p14="http://schemas.microsoft.com/office/powerpoint/2010/main">
    <mc:Choice Requires="p14">
      <p:transition spd="slow" p14:dur="2500">
        <p:cover dir="r"/>
      </p:transition>
    </mc:Choice>
    <mc:Fallback xmlns="">
      <p:transition spd="slow">
        <p:cover dir="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1277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这篇小说的情节结构安排有多方面的特点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请任选两个方面做简要分析。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5948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开篇设置悬念。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和詹妮特从来没有花过</a:t>
            </a:r>
            <a:r>
              <a:rPr lang="en-US" altLang="zh-CN" sz="2200" dirty="0">
                <a:solidFill>
                  <a:srgbClr val="000000"/>
                </a:solidFill>
                <a:latin typeface="Times New Roman" panose="02020603050405020304" pitchFamily="18" charset="0"/>
                <a:cs typeface="Times New Roman" panose="02020603050405020304" pitchFamily="18" charset="0"/>
              </a:rPr>
              <a:t>175</a:t>
            </a:r>
            <a:r>
              <a:rPr lang="zh-CN" altLang="zh-CN" sz="2200" dirty="0">
                <a:solidFill>
                  <a:srgbClr val="000000"/>
                </a:solidFill>
                <a:latin typeface="Times New Roman" panose="02020603050405020304" pitchFamily="18" charset="0"/>
                <a:cs typeface="Times New Roman" panose="02020603050405020304" pitchFamily="18" charset="0"/>
              </a:rPr>
              <a:t>元这样一笔钱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玛递尔百货公司却给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寄来了这样一份账单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吸引读者阅读下去一探究竟。</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结尾情节反转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解开读者对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为什么会收到账单的疑惑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原来妻子花钱不是为她自己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既凸显了人物性格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又使故事留下不尽的余味。</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伏笔暗示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前后呼应。前文妻子平静地说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这件事我想暂时先不要管它好吗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这么大一笔钱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她竟然无动于衷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为后文她用这笔钱为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买东西做了暗示。前文写妻子羡慕、欣赏貂皮围巾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要为她买貂皮围巾埋下伏笔。有助于全文收到结构谨严、情节发展合理的效果。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8608399"/>
      </p:ext>
    </p:extLst>
  </p:cSld>
  <p:clrMapOvr>
    <a:masterClrMapping/>
  </p:clrMapOvr>
  <mc:AlternateContent xmlns:mc="http://schemas.openxmlformats.org/markup-compatibility/2006" xmlns:p14="http://schemas.microsoft.com/office/powerpoint/2010/main">
    <mc:Choice Requires="p14">
      <p:transition spd="slow" p14:dur="2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情节设置的技巧有多种。解答时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依据相关的基本知识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分析本题设问的意图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先将小说情节特点分析出来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再分条回答。分析要联系文本相关内容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不能空谈。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618735"/>
      </p:ext>
    </p:extLst>
  </p:cSld>
  <p:clrMapOvr>
    <a:masterClrMapping/>
  </p:clrMapOvr>
  <mc:AlternateContent xmlns:mc="http://schemas.openxmlformats.org/markup-compatibility/2006" xmlns:p14="http://schemas.microsoft.com/office/powerpoint/2010/main">
    <mc:Choice Requires="p14">
      <p:transition spd="slow" p14:dur="2500">
        <p:cut thruBlk="1"/>
      </p:transition>
    </mc:Choice>
    <mc:Fallback xmlns="">
      <p:transition spd="slow">
        <p:cut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8" name="矩形 7"/>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我刚从乡间赶回伦敦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就连忙拿起话筒拨她的号码。一阵嘶哑的尖叫声代替了往日那清脆悦耳的银铃声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我顿时感到一阵晕眩。这意味着那条电话线出了故障或者被拆除了。第二天仍旧是嘶哑的尖叫。我找到接线生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请求他们帮我查查格罗斯文诺</a:t>
            </a:r>
            <a:r>
              <a:rPr lang="en-US" altLang="zh-CN" sz="2200" dirty="0">
                <a:solidFill>
                  <a:srgbClr val="000000"/>
                </a:solidFill>
                <a:latin typeface="Times New Roman" panose="02020603050405020304" pitchFamily="18" charset="0"/>
                <a:cs typeface="Times New Roman" panose="02020603050405020304" pitchFamily="18" charset="0"/>
              </a:rPr>
              <a:t>8829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起先他们不理睬我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因为我说不出她的名字。后来一位富有同情心的接线小姐答应帮我查查。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你好像很焦急。是吗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这个号码所属的那片区域前天夜里挨了炸弹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号码主人叫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请你别说了。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我放下了话筒。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沈东子译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325725"/>
      </p:ext>
    </p:extLst>
  </p:cSld>
  <p:clrMapOvr>
    <a:masterClrMapping/>
  </p:clrMapOvr>
  <p:transition>
    <p:strip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8" name="矩形 7"/>
          <p:cNvSpPr>
            <a:spLocks noChangeAspect="1"/>
          </p:cNvSpPr>
          <p:nvPr/>
        </p:nvSpPr>
        <p:spPr>
          <a:xfrm>
            <a:off x="508000" y="104640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我在伦敦被炸伤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不仅是为了交代故事发生的时间地点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更是为了强调这是作者的一段亲身经历。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我有好多年没这样畅快地跟人说话了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话中有话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既委婉地表达了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对女主人公的喜爱之情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又为两人进一步交往做了铺垫。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得知事情真相时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只说了句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请你别说了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就放下了话筒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这看似不合常情的表现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背后传达的却是难以言说的悲哀。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接线生的失误让两人相识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心灵的需要让他们相恋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无情的轰炸让他们永别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小说情节既在意料之外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设计自然而又精巧。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 </a:t>
            </a:r>
            <a:r>
              <a:rPr lang="zh-CN" altLang="zh-CN" sz="2200" dirty="0">
                <a:solidFill>
                  <a:srgbClr val="000000"/>
                </a:solidFill>
                <a:latin typeface="Times New Roman" panose="02020603050405020304" pitchFamily="18" charset="0"/>
                <a:cs typeface="Times New Roman" panose="02020603050405020304" pitchFamily="18" charset="0"/>
              </a:rPr>
              <a:t>小说不仅描写了战时一对普通恋人的悲欢离合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也以真实的笔触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描绘了一幅世界反法西斯战争的历史画卷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表现了民众的必胜信念。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251520" y="3109795"/>
            <a:ext cx="8640960" cy="3559565"/>
            <a:chOff x="251520" y="906522"/>
            <a:chExt cx="8640960" cy="3559565"/>
          </a:xfrm>
        </p:grpSpPr>
        <p:grpSp>
          <p:nvGrpSpPr>
            <p:cNvPr id="31" name="组合 30"/>
            <p:cNvGrpSpPr/>
            <p:nvPr/>
          </p:nvGrpSpPr>
          <p:grpSpPr>
            <a:xfrm>
              <a:off x="251520" y="906522"/>
              <a:ext cx="8640960" cy="3559565"/>
              <a:chOff x="251520" y="-1138677"/>
              <a:chExt cx="8640960" cy="3559565"/>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1138677"/>
                <a:ext cx="8640960" cy="3242559"/>
                <a:chOff x="251520" y="-1138677"/>
                <a:chExt cx="8640960" cy="3242559"/>
              </a:xfrm>
            </p:grpSpPr>
            <p:sp>
              <p:nvSpPr>
                <p:cNvPr id="36" name="矩形 35"/>
                <p:cNvSpPr/>
                <p:nvPr/>
              </p:nvSpPr>
              <p:spPr>
                <a:xfrm>
                  <a:off x="251520" y="-1138676"/>
                  <a:ext cx="8640960" cy="32425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82111" y="-113867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508000" y="1238622"/>
              <a:ext cx="8128000" cy="286232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更是为了强调</a:t>
              </a:r>
              <a:r>
                <a:rPr lang="en-US" altLang="zh-CN" sz="2000" dirty="0"/>
                <a:t>”</a:t>
              </a:r>
              <a:r>
                <a:rPr lang="zh-CN" altLang="zh-CN" sz="2000" dirty="0"/>
                <a:t>不当</a:t>
              </a:r>
              <a:r>
                <a:rPr lang="en-US" altLang="zh-CN" sz="2000" dirty="0"/>
                <a:t>,</a:t>
              </a:r>
              <a:r>
                <a:rPr lang="zh-CN" altLang="zh-CN" sz="2000" dirty="0"/>
                <a:t>原文体现不出这种递进关系</a:t>
              </a:r>
              <a:r>
                <a:rPr lang="en-US" altLang="zh-CN" sz="2000" dirty="0"/>
                <a:t>; “</a:t>
              </a:r>
              <a:r>
                <a:rPr lang="zh-CN" altLang="zh-CN" sz="2000" dirty="0"/>
                <a:t>这是作者的一段亲身经历</a:t>
              </a:r>
              <a:r>
                <a:rPr lang="en-US" altLang="zh-CN" sz="2000" dirty="0"/>
                <a:t>”</a:t>
              </a:r>
              <a:r>
                <a:rPr lang="zh-CN" altLang="zh-CN" sz="2000" dirty="0"/>
                <a:t>错</a:t>
              </a:r>
              <a:r>
                <a:rPr lang="en-US" altLang="zh-CN" sz="2000" dirty="0"/>
                <a:t>,</a:t>
              </a:r>
              <a:r>
                <a:rPr lang="zh-CN" altLang="zh-CN" sz="2000" dirty="0"/>
                <a:t>用第一人称叙述只是为了增强故事的真实性。</a:t>
              </a:r>
              <a:r>
                <a:rPr lang="en-US" altLang="zh-CN" sz="2000" dirty="0"/>
                <a:t>B</a:t>
              </a:r>
              <a:r>
                <a:rPr lang="zh-CN" altLang="zh-CN" sz="2000" dirty="0"/>
                <a:t>项</a:t>
              </a:r>
              <a:r>
                <a:rPr lang="en-US" altLang="zh-CN" sz="2000" dirty="0"/>
                <a:t>,“</a:t>
              </a:r>
              <a:r>
                <a:rPr lang="zh-CN" altLang="zh-CN" sz="2000" dirty="0"/>
                <a:t>委婉地表达了</a:t>
              </a:r>
              <a:r>
                <a:rPr lang="en-US" altLang="zh-CN" sz="2000" dirty="0"/>
                <a:t>‘</a:t>
              </a:r>
              <a:r>
                <a:rPr lang="zh-CN" altLang="zh-CN" sz="2000" dirty="0"/>
                <a:t>我</a:t>
              </a:r>
              <a:r>
                <a:rPr lang="en-US" altLang="zh-CN" sz="2000" dirty="0"/>
                <a:t>’</a:t>
              </a:r>
              <a:r>
                <a:rPr lang="zh-CN" altLang="zh-CN" sz="2000" dirty="0"/>
                <a:t>对女主人公的喜爱之情</a:t>
              </a:r>
              <a:r>
                <a:rPr lang="en-US" altLang="zh-CN" sz="2000" dirty="0"/>
                <a:t>”</a:t>
              </a:r>
              <a:r>
                <a:rPr lang="zh-CN" altLang="zh-CN" sz="2000" dirty="0"/>
                <a:t>错</a:t>
              </a:r>
              <a:r>
                <a:rPr lang="en-US" altLang="zh-CN" sz="2000" dirty="0"/>
                <a:t>,</a:t>
              </a:r>
              <a:r>
                <a:rPr lang="zh-CN" altLang="zh-CN" sz="2000" dirty="0"/>
                <a:t>这句话可以理解为</a:t>
              </a:r>
              <a:r>
                <a:rPr lang="en-US" altLang="zh-CN" sz="2000" dirty="0"/>
                <a:t>“</a:t>
              </a:r>
              <a:r>
                <a:rPr lang="zh-CN" altLang="zh-CN" sz="2000" dirty="0"/>
                <a:t>我</a:t>
              </a:r>
              <a:r>
                <a:rPr lang="en-US" altLang="zh-CN" sz="2000" dirty="0"/>
                <a:t>”</a:t>
              </a:r>
              <a:r>
                <a:rPr lang="zh-CN" altLang="zh-CN" sz="2000" dirty="0"/>
                <a:t>在交谈之后委婉地对女主人公表示感谢。</a:t>
              </a:r>
              <a:r>
                <a:rPr lang="en-US" altLang="zh-CN" sz="2000" dirty="0"/>
                <a:t>E</a:t>
              </a:r>
              <a:r>
                <a:rPr lang="zh-CN" altLang="zh-CN" sz="2000" dirty="0"/>
                <a:t>项</a:t>
              </a:r>
              <a:r>
                <a:rPr lang="en-US" altLang="zh-CN" sz="2000" dirty="0"/>
                <a:t>,</a:t>
              </a:r>
              <a:r>
                <a:rPr lang="zh-CN" altLang="zh-CN" sz="2000" dirty="0"/>
                <a:t>文章中并没有描绘</a:t>
              </a:r>
              <a:r>
                <a:rPr lang="en-US" altLang="zh-CN" sz="2000" dirty="0"/>
                <a:t>“</a:t>
              </a:r>
              <a:r>
                <a:rPr lang="zh-CN" altLang="zh-CN" sz="2000" dirty="0"/>
                <a:t>世界反法西斯战争的历史画卷</a:t>
              </a:r>
              <a:r>
                <a:rPr lang="en-US" altLang="zh-CN" sz="2000" dirty="0"/>
                <a:t>”,</a:t>
              </a:r>
              <a:r>
                <a:rPr lang="zh-CN" altLang="zh-CN" sz="2000" dirty="0"/>
                <a:t>也没有</a:t>
              </a:r>
              <a:r>
                <a:rPr lang="en-US" altLang="zh-CN" sz="2000" dirty="0"/>
                <a:t>“</a:t>
              </a:r>
              <a:r>
                <a:rPr lang="zh-CN" altLang="zh-CN" sz="2000" dirty="0"/>
                <a:t>表现</a:t>
              </a:r>
              <a:r>
                <a:rPr lang="en-US" altLang="zh-CN" sz="2000" dirty="0"/>
                <a:t>”“</a:t>
              </a:r>
              <a:r>
                <a:rPr lang="zh-CN" altLang="zh-CN" sz="2000" dirty="0"/>
                <a:t>民众的必胜信念</a:t>
              </a:r>
              <a:r>
                <a:rPr lang="en-US" altLang="zh-CN" sz="2000" dirty="0"/>
                <a:t>”,</a:t>
              </a:r>
              <a:r>
                <a:rPr lang="zh-CN" altLang="zh-CN" sz="2000" dirty="0"/>
                <a:t>该项对文章主旨把握失误。</a:t>
              </a:r>
            </a:p>
          </p:txBody>
        </p:sp>
      </p:grpSp>
      <p:grpSp>
        <p:nvGrpSpPr>
          <p:cNvPr id="38" name="组合 37"/>
          <p:cNvGrpSpPr/>
          <p:nvPr/>
        </p:nvGrpSpPr>
        <p:grpSpPr>
          <a:xfrm>
            <a:off x="251520" y="5445224"/>
            <a:ext cx="8640960" cy="1224136"/>
            <a:chOff x="251520" y="4680540"/>
            <a:chExt cx="8640960" cy="1224136"/>
          </a:xfrm>
        </p:grpSpPr>
        <p:grpSp>
          <p:nvGrpSpPr>
            <p:cNvPr id="39" name="组合 38"/>
            <p:cNvGrpSpPr/>
            <p:nvPr/>
          </p:nvGrpSpPr>
          <p:grpSpPr>
            <a:xfrm>
              <a:off x="251520" y="4680540"/>
              <a:ext cx="8640960" cy="1224136"/>
              <a:chOff x="251520" y="3683461"/>
              <a:chExt cx="8640960" cy="1224136"/>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539552" y="5040580"/>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E</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3351425357"/>
      </p:ext>
    </p:extLst>
  </p:cSld>
  <p:clrMapOvr>
    <a:masterClrMapping/>
  </p:clrMapOvr>
  <p:transition>
    <p:cover dir="r"/>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9" name="矩形 8"/>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小说中的女主人公有哪些性格特点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196645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大方热情、机智幽默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懂得及时化解生活矛盾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乐观向上、热爱生活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战争和不幸都不能阻止她对美好生活和爱情的追求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善良真诚、理性克制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关心母亲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思念儿子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分析女主人公的性格特点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可以借助故事情节分析人物形象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或借助描写方法分析人物形象。但文章中直接描写其性格特点的部分较少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多是通过男主人公的叙述来描写的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如直接夸赞女主人公机智、大方、热情、幽默等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因此要多留意男主人公对女主人公的叙述和评价部分。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824179"/>
      </p:ext>
    </p:extLst>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95</TotalTime>
  <Words>10276</Words>
  <Application>Microsoft Office PowerPoint</Application>
  <PresentationFormat>全屏显示(4:3)</PresentationFormat>
  <Paragraphs>720</Paragraphs>
  <Slides>68</Slides>
  <Notes>18</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82"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第1讲　情节结构分析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2016-10-10T06:56:00Z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