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60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4620" y="1274763"/>
            <a:ext cx="9144000" cy="2387600"/>
          </a:xfrm>
        </p:spPr>
        <p:txBody>
          <a:bodyPr/>
          <a:p>
            <a:r>
              <a:rPr lang="zh-CN" altLang="en-US" sz="13800" b="1">
                <a:latin typeface="黑体" panose="02010609060101010101" charset="-122"/>
                <a:ea typeface="黑体" panose="02010609060101010101" charset="-122"/>
              </a:rPr>
              <a:t>语文园地八</a:t>
            </a:r>
            <a:endParaRPr lang="zh-CN" altLang="en-US" sz="13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1" name="矩形 3"/>
          <p:cNvSpPr/>
          <p:nvPr/>
        </p:nvSpPr>
        <p:spPr>
          <a:xfrm>
            <a:off x="1802448" y="833755"/>
            <a:ext cx="21640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aseline="30000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读一读。</a:t>
            </a:r>
            <a:endParaRPr lang="zh-CN" altLang="en-US" sz="6000" baseline="30000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6" name="Rectangle 22"/>
          <p:cNvSpPr/>
          <p:nvPr/>
        </p:nvSpPr>
        <p:spPr>
          <a:xfrm>
            <a:off x="221298" y="1815624"/>
            <a:ext cx="6151880" cy="286131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果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皮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树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皮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 加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办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4000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旁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两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许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多 也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许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000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处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四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处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  学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气</a:t>
            </a:r>
            <a:endParaRPr lang="en-US" altLang="zh-CN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01103" y="1952943"/>
            <a:ext cx="9288462" cy="2430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新年到！</a:t>
            </a:r>
            <a:endParaRPr lang="en-US" altLang="zh-CN" sz="8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请同学们，为你的家人和朋友写一句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祝福语。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7" name="Text Box 6"/>
          <p:cNvSpPr txBox="1"/>
          <p:nvPr/>
        </p:nvSpPr>
        <p:spPr>
          <a:xfrm>
            <a:off x="346075" y="413703"/>
            <a:ext cx="5473700" cy="4615815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/>
              <a:t>　                  </a:t>
            </a:r>
            <a:r>
              <a:rPr lang="en-US" altLang="zh-CN" sz="5400" b="1" dirty="0">
                <a:solidFill>
                  <a:srgbClr val="0070C0"/>
                </a:solidFill>
                <a:ea typeface="黑体" panose="02010609060101010101" charset="-122"/>
              </a:rPr>
              <a:t>《</a:t>
            </a:r>
            <a:r>
              <a:rPr lang="zh-CN" altLang="en-US" sz="5400" b="1" dirty="0">
                <a:solidFill>
                  <a:srgbClr val="0070C0"/>
                </a:solidFill>
                <a:ea typeface="黑体" panose="02010609060101010101" charset="-122"/>
              </a:rPr>
              <a:t>风</a:t>
            </a:r>
            <a:r>
              <a:rPr lang="en-US" altLang="zh-CN" sz="5400" b="1" dirty="0">
                <a:solidFill>
                  <a:srgbClr val="0070C0"/>
                </a:solidFill>
                <a:ea typeface="黑体" panose="02010609060101010101" charset="-122"/>
              </a:rPr>
              <a:t>》</a:t>
            </a:r>
            <a:r>
              <a:rPr lang="en-US" altLang="zh-CN" sz="1800" dirty="0">
                <a:solidFill>
                  <a:srgbClr val="C00000"/>
                </a:solidFill>
              </a:rPr>
              <a:t> 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/>
              <a:t>　</a:t>
            </a:r>
            <a:r>
              <a:rPr lang="zh-CN" altLang="en-US" b="1" dirty="0">
                <a:solidFill>
                  <a:srgbClr val="0000FF"/>
                </a:solidFill>
                <a:ea typeface="楷体_GB2312"/>
              </a:rPr>
              <a:t>　                 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ea typeface="楷体_GB2312"/>
              </a:rPr>
              <a:t>（唐）李峤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ea typeface="楷体_GB231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ea typeface="楷体_GB2312"/>
              </a:rPr>
              <a:t>　 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ea typeface="楷体_GB231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/>
              </a:rPr>
              <a:t>　　</a:t>
            </a:r>
            <a:r>
              <a:rPr lang="zh-CN" altLang="en-US" b="1" dirty="0">
                <a:ea typeface="楷体_GB2312"/>
              </a:rPr>
              <a:t>   </a:t>
            </a: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解落三秋叶， 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　　能开二月花。 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　　过江千尺浪， 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　　入竹万竿斜。 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标题 1"/>
          <p:cNvSpPr>
            <a:spLocks noGrp="1"/>
          </p:cNvSpPr>
          <p:nvPr>
            <p:ph type="title"/>
          </p:nvPr>
        </p:nvSpPr>
        <p:spPr>
          <a:xfrm>
            <a:off x="2024063" y="5214938"/>
            <a:ext cx="8229600" cy="1143000"/>
          </a:xfrm>
          <a:blipFill rotWithShape="1">
            <a:blip r:embed="rId2"/>
          </a:blipFill>
        </p:spPr>
        <p:txBody>
          <a:bodyPr vert="horz" wrap="square" lIns="91440" tIns="45720" rIns="91440" bIns="45720" anchor="ctr"/>
          <a:p>
            <a:pPr algn="l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李峤，唐朝著名的宫廷诗人，与杜审言、苏味道、崔融并称“文章四友”。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89380" y="3261360"/>
            <a:ext cx="43992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AutoNum type="circleNumDbPlain"/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三秋：</a:t>
            </a:r>
            <a:r>
              <a:rPr lang="zh-CN" altLang="en-US" sz="40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农历</a:t>
            </a: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九月，指晚秋。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AutoNum type="circleNumDbPlain"/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斜：倾斜。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06500"/>
            <a:ext cx="12192635" cy="4445000"/>
          </a:xfrm>
          <a:prstGeom prst="rect">
            <a:avLst/>
          </a:prstGeom>
        </p:spPr>
      </p:pic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17413" name="Text Box 6"/>
          <p:cNvSpPr txBox="1"/>
          <p:nvPr/>
        </p:nvSpPr>
        <p:spPr>
          <a:xfrm>
            <a:off x="2242820" y="5757545"/>
            <a:ext cx="7705725" cy="706755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能使树叶在晚秋时节掉落。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18437" name="Text Box 6"/>
          <p:cNvSpPr txBox="1"/>
          <p:nvPr/>
        </p:nvSpPr>
        <p:spPr>
          <a:xfrm>
            <a:off x="2967990" y="5673725"/>
            <a:ext cx="6408738" cy="706755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ea typeface="楷体_GB2312"/>
              </a:rPr>
              <a:t>能在早春二月时使百花盛开。</a:t>
            </a:r>
            <a:endParaRPr lang="zh-CN" altLang="en-US" sz="4000" b="1" dirty="0">
              <a:ea typeface="楷体_GB2312"/>
            </a:endParaRPr>
          </a:p>
        </p:txBody>
      </p:sp>
      <p:sp>
        <p:nvSpPr>
          <p:cNvPr id="18439" name="矩形 18438"/>
          <p:cNvSpPr/>
          <p:nvPr/>
        </p:nvSpPr>
        <p:spPr>
          <a:xfrm>
            <a:off x="2063750" y="659765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691005"/>
            <a:ext cx="581596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647190"/>
            <a:ext cx="5397500" cy="337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19461" name="Text Box 6"/>
          <p:cNvSpPr txBox="1"/>
          <p:nvPr/>
        </p:nvSpPr>
        <p:spPr>
          <a:xfrm>
            <a:off x="2583498" y="5743575"/>
            <a:ext cx="6672262" cy="706755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ea typeface="楷体_GB2312"/>
              </a:rPr>
              <a:t>吹过江面时会掀起千尺巨浪</a:t>
            </a:r>
            <a:r>
              <a:rPr lang="zh-CN" altLang="en-US" sz="4000" dirty="0"/>
              <a:t> 。</a:t>
            </a:r>
            <a:endParaRPr lang="zh-CN" altLang="en-US" sz="4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1328420"/>
            <a:ext cx="5998845" cy="374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895" y="1139190"/>
            <a:ext cx="5251450" cy="393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Text Box 6"/>
          <p:cNvSpPr txBox="1"/>
          <p:nvPr/>
        </p:nvSpPr>
        <p:spPr>
          <a:xfrm>
            <a:off x="1774825" y="549275"/>
            <a:ext cx="8464550" cy="1322070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i="1" dirty="0">
                <a:ea typeface="方正隶书简体"/>
              </a:rPr>
              <a:t>吹入竹林时能使成千上万的竹子倾斜倒伏。</a:t>
            </a:r>
            <a:endParaRPr lang="zh-CN" altLang="en-US" sz="4000" i="1" dirty="0">
              <a:ea typeface="方正隶书简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171700"/>
            <a:ext cx="4526280" cy="3394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5445" y="2171700"/>
            <a:ext cx="6382385" cy="382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1508" name="Text Box 5"/>
          <p:cNvSpPr txBox="1"/>
          <p:nvPr/>
        </p:nvSpPr>
        <p:spPr>
          <a:xfrm>
            <a:off x="3095625" y="0"/>
            <a:ext cx="5624513" cy="4923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br>
              <a:rPr lang="en-US" altLang="zh-CN" sz="1800"/>
            </a:br>
            <a:r>
              <a:rPr lang="zh-CN" altLang="en-US" sz="6000" b="1" dirty="0">
                <a:solidFill>
                  <a:srgbClr val="008000"/>
                </a:solidFill>
                <a:ea typeface="楷体_GB2312"/>
              </a:rPr>
              <a:t>风</a:t>
            </a:r>
            <a:r>
              <a:rPr lang="zh-CN" altLang="en-US" sz="1800" dirty="0"/>
              <a:t> </a:t>
            </a:r>
            <a:br>
              <a:rPr lang="zh-CN" altLang="en-US" sz="1800" dirty="0"/>
            </a:br>
            <a:r>
              <a:rPr lang="zh-CN" altLang="en-US" dirty="0"/>
              <a:t>                           </a:t>
            </a:r>
            <a:r>
              <a:rPr lang="en-US" altLang="zh-CN" b="1">
                <a:latin typeface="楷体_GB2312"/>
                <a:ea typeface="楷体_GB2312"/>
              </a:rPr>
              <a:t>(</a:t>
            </a:r>
            <a:r>
              <a:rPr lang="zh-CN" altLang="en-US" b="1" dirty="0">
                <a:latin typeface="楷体_GB2312"/>
                <a:ea typeface="楷体_GB2312"/>
              </a:rPr>
              <a:t>唐</a:t>
            </a:r>
            <a:r>
              <a:rPr lang="en-US" altLang="zh-CN" b="1">
                <a:latin typeface="楷体_GB2312"/>
                <a:ea typeface="楷体_GB2312"/>
              </a:rPr>
              <a:t>)</a:t>
            </a:r>
            <a:r>
              <a:rPr lang="zh-CN" altLang="en-US" b="1" dirty="0">
                <a:latin typeface="楷体_GB2312"/>
                <a:ea typeface="楷体_GB2312"/>
              </a:rPr>
              <a:t>李峤</a:t>
            </a:r>
            <a:endParaRPr lang="en-US" altLang="x-none" b="1">
              <a:latin typeface="楷体_GB2312"/>
              <a:ea typeface="楷体_GB231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endParaRPr lang="en-US" altLang="x-none" sz="4000" b="1">
              <a:latin typeface="楷体_GB2312"/>
              <a:ea typeface="楷体_GB231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/>
                <a:ea typeface="楷体_GB2312"/>
              </a:rPr>
              <a:t> </a:t>
            </a:r>
            <a:br>
              <a:rPr lang="zh-CN" altLang="en-US" sz="4000" dirty="0">
                <a:latin typeface="楷体_GB2312"/>
                <a:ea typeface="楷体_GB2312"/>
              </a:rPr>
            </a:br>
            <a:br>
              <a:rPr lang="zh-CN" altLang="en-US" sz="4800" dirty="0"/>
            </a:br>
            <a:br>
              <a:rPr lang="zh-CN" altLang="en-US" sz="1800" dirty="0"/>
            </a:br>
            <a:endParaRPr lang="zh-CN" altLang="en-US" sz="1800" dirty="0"/>
          </a:p>
        </p:txBody>
      </p:sp>
      <p:sp>
        <p:nvSpPr>
          <p:cNvPr id="14341" name="Text Box 7"/>
          <p:cNvSpPr txBox="1"/>
          <p:nvPr/>
        </p:nvSpPr>
        <p:spPr>
          <a:xfrm>
            <a:off x="2166938" y="2428875"/>
            <a:ext cx="814324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 dirty="0">
                <a:ea typeface="楷体_GB2312"/>
              </a:rPr>
              <a:t>解落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4800" b="1" dirty="0">
                <a:ea typeface="楷体_GB2312"/>
              </a:rPr>
              <a:t>三秋叶，能开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4800" b="1" dirty="0">
                <a:ea typeface="楷体_GB2312"/>
              </a:rPr>
              <a:t>二月花。</a:t>
            </a:r>
            <a:endParaRPr lang="zh-CN" altLang="en-US" sz="4800" b="1" dirty="0">
              <a:ea typeface="楷体_GB2312"/>
            </a:endParaRPr>
          </a:p>
        </p:txBody>
      </p:sp>
      <p:sp>
        <p:nvSpPr>
          <p:cNvPr id="14342" name="Text Box 8"/>
          <p:cNvSpPr txBox="1"/>
          <p:nvPr/>
        </p:nvSpPr>
        <p:spPr>
          <a:xfrm>
            <a:off x="2166938" y="3429000"/>
            <a:ext cx="8153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 dirty="0">
                <a:ea typeface="楷体_GB2312"/>
              </a:rPr>
              <a:t>过江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4800" b="1" dirty="0">
                <a:ea typeface="楷体_GB2312"/>
              </a:rPr>
              <a:t>千尺浪，入竹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4800" b="1" dirty="0">
                <a:ea typeface="楷体_GB2312"/>
              </a:rPr>
              <a:t>万竿斜</a:t>
            </a:r>
            <a:r>
              <a:rPr lang="zh-CN" altLang="en-US" sz="4800" dirty="0">
                <a:ea typeface="楷体_GB2312"/>
              </a:rPr>
              <a:t>。</a:t>
            </a:r>
            <a:endParaRPr lang="zh-CN" altLang="en-US" sz="4800" dirty="0">
              <a:ea typeface="楷体_GB2312"/>
            </a:endParaRPr>
          </a:p>
        </p:txBody>
      </p:sp>
      <p:sp>
        <p:nvSpPr>
          <p:cNvPr id="21511" name="矩形 6"/>
          <p:cNvSpPr/>
          <p:nvPr/>
        </p:nvSpPr>
        <p:spPr>
          <a:xfrm>
            <a:off x="1881188" y="4857750"/>
            <a:ext cx="8572500" cy="1383665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这首诗让人看到了风的力量，能使晚秋的树叶脱落，能催开早春二月的鲜花。它经过江河时能掀起千尺巨浪，刮进竹林时可把万棵翠竹吹得歪歪斜斜</a:t>
            </a:r>
            <a:r>
              <a:rPr lang="zh-CN" altLang="en-US" sz="2800" dirty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870" y="690245"/>
            <a:ext cx="9525635" cy="5803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15628" y="136525"/>
            <a:ext cx="6264275" cy="11988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新年时，和爸爸妈妈一起读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春节童谣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2063750" y="659765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9" name="文本框 3"/>
          <p:cNvSpPr txBox="1"/>
          <p:nvPr/>
        </p:nvSpPr>
        <p:spPr>
          <a:xfrm>
            <a:off x="3160395" y="1167765"/>
            <a:ext cx="55264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学校         老师  </a:t>
            </a:r>
            <a:endParaRPr lang="en-US" altLang="zh-CN" sz="4800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工厂         工人 </a:t>
            </a:r>
            <a:endParaRPr lang="en-US" altLang="zh-CN" sz="4800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医院         医生</a:t>
            </a:r>
            <a:endParaRPr lang="en-US" altLang="zh-CN" sz="4800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军队         军人</a:t>
            </a:r>
            <a:endParaRPr lang="zh-CN" altLang="en-US" sz="4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0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98450"/>
            <a:ext cx="1401763" cy="140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2"/>
          <p:cNvSpPr txBox="1"/>
          <p:nvPr/>
        </p:nvSpPr>
        <p:spPr>
          <a:xfrm>
            <a:off x="3160078" y="583883"/>
            <a:ext cx="3667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趣味识字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235075"/>
            <a:ext cx="4620260" cy="3465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815" y="1341755"/>
            <a:ext cx="3795395" cy="3783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002030"/>
            <a:ext cx="5468620" cy="3888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170" y="1002030"/>
            <a:ext cx="5121910" cy="3910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7" name="组合 4"/>
          <p:cNvGrpSpPr/>
          <p:nvPr/>
        </p:nvGrpSpPr>
        <p:grpSpPr>
          <a:xfrm>
            <a:off x="2455333" y="2508251"/>
            <a:ext cx="2516717" cy="2626783"/>
            <a:chOff x="317986" y="1665630"/>
            <a:chExt cx="1887537" cy="1970088"/>
          </a:xfrm>
        </p:grpSpPr>
        <p:pic>
          <p:nvPicPr>
            <p:cNvPr id="615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工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768600" y="14986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ɡōn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54340" y="4275032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ɡōnɡ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rén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工  人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6151" name="组合 3"/>
          <p:cNvGrpSpPr/>
          <p:nvPr/>
        </p:nvGrpSpPr>
        <p:grpSpPr>
          <a:xfrm>
            <a:off x="294217" y="268817"/>
            <a:ext cx="2749549" cy="726016"/>
            <a:chOff x="1438698" y="982657"/>
            <a:chExt cx="2498303" cy="616461"/>
          </a:xfrm>
        </p:grpSpPr>
        <p:pic>
          <p:nvPicPr>
            <p:cNvPr id="615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文本框 2"/>
            <p:cNvSpPr txBox="1"/>
            <p:nvPr/>
          </p:nvSpPr>
          <p:spPr>
            <a:xfrm>
              <a:off x="1438698" y="982657"/>
              <a:ext cx="2076874" cy="5655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735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字词学习</a:t>
              </a:r>
              <a:endParaRPr lang="zh-CN" altLang="en-US" sz="3735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80" y="1498600"/>
            <a:ext cx="3907155" cy="259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4"/>
          <p:cNvGrpSpPr/>
          <p:nvPr/>
        </p:nvGrpSpPr>
        <p:grpSpPr>
          <a:xfrm>
            <a:off x="1917700" y="2053167"/>
            <a:ext cx="2516717" cy="2626784"/>
            <a:chOff x="317986" y="1665630"/>
            <a:chExt cx="1887537" cy="1970088"/>
          </a:xfrm>
        </p:grpSpPr>
        <p:pic>
          <p:nvPicPr>
            <p:cNvPr id="71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厂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027767" y="1043517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chǎn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6882" y="4265718"/>
            <a:ext cx="291973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ɡōnɡ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chǎnɡ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工    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790" y="803275"/>
            <a:ext cx="5063490" cy="337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4"/>
          <p:cNvGrpSpPr/>
          <p:nvPr/>
        </p:nvGrpSpPr>
        <p:grpSpPr>
          <a:xfrm>
            <a:off x="2048933" y="1790700"/>
            <a:ext cx="2516717" cy="2626784"/>
            <a:chOff x="317986" y="1665630"/>
            <a:chExt cx="1887537" cy="1970088"/>
          </a:xfrm>
        </p:grpSpPr>
        <p:pic>
          <p:nvPicPr>
            <p:cNvPr id="81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医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755900" y="793751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5400" y="4375151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医   生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940" y="1229360"/>
            <a:ext cx="4281170" cy="297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4"/>
          <p:cNvGrpSpPr/>
          <p:nvPr/>
        </p:nvGrpSpPr>
        <p:grpSpPr>
          <a:xfrm>
            <a:off x="2188633" y="1780117"/>
            <a:ext cx="2533651" cy="2677583"/>
            <a:chOff x="305517" y="1627530"/>
            <a:chExt cx="1900006" cy="2008188"/>
          </a:xfrm>
        </p:grpSpPr>
        <p:pic>
          <p:nvPicPr>
            <p:cNvPr id="92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TextBox 4"/>
            <p:cNvSpPr txBox="1"/>
            <p:nvPr/>
          </p:nvSpPr>
          <p:spPr>
            <a:xfrm>
              <a:off x="305517" y="16275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院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491317" y="821267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yuàn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32033" y="4301067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yī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yuàn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医  院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780" y="1297305"/>
            <a:ext cx="5065395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2271184" y="2063751"/>
            <a:ext cx="2516716" cy="2626783"/>
            <a:chOff x="317986" y="1665630"/>
            <a:chExt cx="1887537" cy="1970088"/>
          </a:xfrm>
        </p:grpSpPr>
        <p:pic>
          <p:nvPicPr>
            <p:cNvPr id="1024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生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383367" y="10668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97651" y="4320117"/>
            <a:ext cx="264604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xué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shēnɡ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学   生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930" y="1530350"/>
            <a:ext cx="508889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</Words>
  <Application>WPS 演示</Application>
  <PresentationFormat>宽屏</PresentationFormat>
  <Paragraphs>93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Calibri</vt:lpstr>
      <vt:lpstr>微软雅黑</vt:lpstr>
      <vt:lpstr>华文楷体</vt:lpstr>
      <vt:lpstr>黑体</vt:lpstr>
      <vt:lpstr>楷体_GB2312</vt:lpstr>
      <vt:lpstr>新宋体</vt:lpstr>
      <vt:lpstr>楷体</vt:lpstr>
      <vt:lpstr>楷体_GB2312</vt:lpstr>
      <vt:lpstr>华文新魏</vt:lpstr>
      <vt:lpstr>方正隶书简体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李峤，唐朝著名的宫廷诗人，与杜审言、苏味道、崔融并称“文章四友”。</vt:lpstr>
      <vt:lpstr>注释译文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5</cp:revision>
  <dcterms:created xsi:type="dcterms:W3CDTF">2017-06-10T11:16:38Z</dcterms:created>
  <dcterms:modified xsi:type="dcterms:W3CDTF">2017-06-10T11:52:32Z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