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8.png"/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8.png"/><Relationship Id="rId3" Type="http://schemas.openxmlformats.org/officeDocument/2006/relationships/image" Target="../media/image20.png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37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18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18.png"/><Relationship Id="rId2" Type="http://schemas.openxmlformats.org/officeDocument/2006/relationships/image" Target="../media/image41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935592" y="1897762"/>
            <a:ext cx="326771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9.</a:t>
            </a:r>
            <a:r>
              <a:rPr lang="zh-CN" altLang="en-US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 月 明</a:t>
            </a:r>
            <a:endParaRPr lang="zh-CN" altLang="en-US" sz="5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996711" y="18930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文一年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加号 21"/>
          <p:cNvSpPr/>
          <p:nvPr/>
        </p:nvSpPr>
        <p:spPr>
          <a:xfrm>
            <a:off x="2665095" y="4881880"/>
            <a:ext cx="586105" cy="5365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901825" y="482790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木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等于号 16"/>
          <p:cNvSpPr/>
          <p:nvPr/>
        </p:nvSpPr>
        <p:spPr>
          <a:xfrm>
            <a:off x="4058285" y="5052060"/>
            <a:ext cx="545465" cy="30543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2165" y="488188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木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62170" y="488251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林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8480" y="1809750"/>
            <a:ext cx="3726815" cy="2425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839075" y="5017770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三木为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森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630" y="1878965"/>
            <a:ext cx="3608070" cy="2425700"/>
          </a:xfrm>
          <a:prstGeom prst="rect">
            <a:avLst/>
          </a:prstGeom>
        </p:spPr>
      </p:pic>
      <p:sp>
        <p:nvSpPr>
          <p:cNvPr id="26" name="云形 25"/>
          <p:cNvSpPr/>
          <p:nvPr/>
        </p:nvSpPr>
        <p:spPr>
          <a:xfrm>
            <a:off x="4285615" y="128270"/>
            <a:ext cx="3305175" cy="1406525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85360" y="416560"/>
            <a:ext cx="67240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两棵树是“林”，</a:t>
            </a:r>
            <a:endParaRPr lang="zh-CN" altLang="en-US" sz="2400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更多树就是“森”</a:t>
            </a:r>
            <a:r>
              <a:rPr lang="zh-CN" altLang="en-US" sz="2400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/>
      <p:bldP spid="17" grpId="0" animBg="1"/>
      <p:bldP spid="20" grpId="0"/>
      <p:bldP spid="23" grpId="0"/>
      <p:bldP spid="2" grpId="0"/>
      <p:bldP spid="26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31"/>
          <a:stretch>
            <a:fillRect/>
          </a:stretch>
        </p:blipFill>
        <p:spPr>
          <a:xfrm>
            <a:off x="10261600" y="1221740"/>
            <a:ext cx="853440" cy="5911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140000">
            <a:off x="9224645" y="952500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635" y="1105535"/>
            <a:ext cx="8223250" cy="5229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2783" y="3664447"/>
            <a:ext cx="34676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32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感情地朗读</a:t>
            </a:r>
            <a:r>
              <a:rPr lang="zh-CN" altLang="en-US" sz="32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32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文</a:t>
            </a:r>
            <a:endParaRPr lang="zh-CN" altLang="en-US" sz="3200" b="1" cap="none" spc="0" dirty="0" smtClean="0">
              <a:solidFill>
                <a:schemeClr val="accent5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5051" y="4249222"/>
            <a:ext cx="5426206" cy="1292662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要求：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认真读准字音，注意停顿。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自由练习读韵文。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31"/>
          <a:stretch>
            <a:fillRect/>
          </a:stretch>
        </p:blipFill>
        <p:spPr>
          <a:xfrm>
            <a:off x="10261600" y="1221740"/>
            <a:ext cx="853440" cy="5911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140000">
            <a:off x="9224645" y="952500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" name="文本框 1"/>
          <p:cNvSpPr txBox="1"/>
          <p:nvPr/>
        </p:nvSpPr>
        <p:spPr>
          <a:xfrm>
            <a:off x="2837180" y="1287780"/>
            <a:ext cx="6207760" cy="4097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日月明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日月明，田力男。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小大尖，小土尘。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二人从，三人众。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双</a:t>
            </a: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木林，三木森。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953510" y="1287780"/>
            <a:ext cx="4113530" cy="3692525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2980"/>
          <a:stretch>
            <a:fillRect/>
          </a:stretch>
        </p:blipFill>
        <p:spPr>
          <a:xfrm>
            <a:off x="8943340" y="4980305"/>
            <a:ext cx="1369060" cy="14135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9462" b="40829"/>
          <a:stretch>
            <a:fillRect/>
          </a:stretch>
        </p:blipFill>
        <p:spPr>
          <a:xfrm>
            <a:off x="1235710" y="5662930"/>
            <a:ext cx="3806190" cy="13182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640000">
            <a:off x="2087880" y="4990465"/>
            <a:ext cx="1175385" cy="1306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 rot="300000">
            <a:off x="1756410" y="2162810"/>
            <a:ext cx="1425575" cy="19672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08975" y="615950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文本框 7"/>
          <p:cNvSpPr txBox="1"/>
          <p:nvPr/>
        </p:nvSpPr>
        <p:spPr>
          <a:xfrm>
            <a:off x="4156075" y="2125345"/>
            <a:ext cx="2540000" cy="3537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一人不成众，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独木不成林。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众人一条心，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黄土变成金。</a:t>
            </a:r>
            <a:endParaRPr lang="zh-CN" altLang="en-US" sz="2800" b="1"/>
          </a:p>
          <a:p>
            <a:pPr algn="ctr">
              <a:lnSpc>
                <a:spcPct val="160000"/>
              </a:lnSpc>
            </a:pPr>
            <a:endParaRPr lang="zh-CN" altLang="en-US" sz="2800" b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6985" y="1148080"/>
            <a:ext cx="5659120" cy="5017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2980"/>
          <a:stretch>
            <a:fillRect/>
          </a:stretch>
        </p:blipFill>
        <p:spPr>
          <a:xfrm>
            <a:off x="8943340" y="4980305"/>
            <a:ext cx="1369060" cy="141351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 rot="21420000">
            <a:off x="717550" y="2673350"/>
            <a:ext cx="1425575" cy="19672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640000">
            <a:off x="4714875" y="5579110"/>
            <a:ext cx="720090" cy="7702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31"/>
          <a:stretch>
            <a:fillRect/>
          </a:stretch>
        </p:blipFill>
        <p:spPr>
          <a:xfrm>
            <a:off x="7938770" y="926465"/>
            <a:ext cx="853440" cy="59118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140000">
            <a:off x="8526780" y="1560195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9" name="组合 8"/>
          <p:cNvGrpSpPr/>
          <p:nvPr/>
        </p:nvGrpSpPr>
        <p:grpSpPr>
          <a:xfrm>
            <a:off x="1817721" y="2361368"/>
            <a:ext cx="9623272" cy="1597191"/>
            <a:chOff x="1554480" y="2759710"/>
            <a:chExt cx="9623272" cy="1597191"/>
          </a:xfrm>
        </p:grpSpPr>
        <p:sp>
          <p:nvSpPr>
            <p:cNvPr id="6" name="矩形 5"/>
            <p:cNvSpPr/>
            <p:nvPr/>
          </p:nvSpPr>
          <p:spPr>
            <a:xfrm>
              <a:off x="1830662" y="2822161"/>
              <a:ext cx="9123088" cy="13088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谁知道“一人不成众，独木不成林。众人一条心，黄土变成金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”</a:t>
              </a:r>
              <a:r>
                <a:rPr lang="zh-CN" altLang="en-US" sz="2800" dirty="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的意思呢？</a:t>
              </a:r>
              <a:endPara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554480" y="2759710"/>
              <a:ext cx="9623272" cy="1597191"/>
            </a:xfrm>
            <a:prstGeom prst="roundRect">
              <a:avLst/>
            </a:prstGeom>
            <a:noFill/>
            <a:ln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945660" y="1376597"/>
            <a:ext cx="42594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让我们一起思考这句话吧!</a:t>
            </a:r>
            <a:endParaRPr lang="zh-CN" altLang="en-US" sz="2800" b="1" cap="none" spc="0" dirty="0" smtClean="0">
              <a:solidFill>
                <a:schemeClr val="accent5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8651" y="3990039"/>
            <a:ext cx="4798695" cy="743986"/>
          </a:xfrm>
          <a:prstGeom prst="rect">
            <a:avLst/>
          </a:prstGeom>
          <a:ln w="12700" cmpd="sng">
            <a:noFill/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意思是要我们团结在一起。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640000">
            <a:off x="2087880" y="4990465"/>
            <a:ext cx="1175385" cy="1306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9462" b="40829"/>
          <a:stretch>
            <a:fillRect/>
          </a:stretch>
        </p:blipFill>
        <p:spPr>
          <a:xfrm>
            <a:off x="981710" y="5664200"/>
            <a:ext cx="4982845" cy="13182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70" y="1163955"/>
            <a:ext cx="1433830" cy="2382520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05077" y="38917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32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Group 33"/>
          <p:cNvGraphicFramePr>
            <a:graphicFrameLocks noGrp="1"/>
          </p:cNvGraphicFramePr>
          <p:nvPr/>
        </p:nvGraphicFramePr>
        <p:xfrm>
          <a:off x="6221144" y="1617052"/>
          <a:ext cx="2459982" cy="2517140"/>
        </p:xfrm>
        <a:graphic>
          <a:graphicData uri="http://schemas.openxmlformats.org/drawingml/2006/table">
            <a:tbl>
              <a:tblPr/>
              <a:tblGrid>
                <a:gridCol w="1276985"/>
                <a:gridCol w="1182997"/>
              </a:tblGrid>
              <a:tr h="12268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0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6646985" y="1960051"/>
            <a:ext cx="1623828" cy="18461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CC33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木</a:t>
            </a:r>
            <a:endParaRPr lang="zh-CN" altLang="en-US" sz="4400" kern="10" dirty="0">
              <a:ln w="9525">
                <a:solidFill>
                  <a:srgbClr val="CC33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7098"/>
          <a:stretch>
            <a:fillRect/>
          </a:stretch>
        </p:blipFill>
        <p:spPr>
          <a:xfrm>
            <a:off x="2418080" y="1467485"/>
            <a:ext cx="2649855" cy="25888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05150" y="4518025"/>
            <a:ext cx="16562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树      木　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9034145" y="802640"/>
            <a:ext cx="1534795" cy="66484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820545" y="1290320"/>
            <a:ext cx="3545205" cy="3969385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8756015" y="3806190"/>
            <a:ext cx="1594485" cy="24441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6327823" y="1437348"/>
          <a:ext cx="2215661" cy="2356411"/>
        </p:xfrm>
        <a:graphic>
          <a:graphicData uri="http://schemas.openxmlformats.org/drawingml/2006/table">
            <a:tbl>
              <a:tblPr/>
              <a:tblGrid>
                <a:gridCol w="1192844"/>
                <a:gridCol w="1022817"/>
              </a:tblGrid>
              <a:tr h="11556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6561552" y="1692716"/>
            <a:ext cx="1748691" cy="184613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林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5018405"/>
            <a:ext cx="8150225" cy="13061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973705" y="4048760"/>
            <a:ext cx="16562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树      林　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7632"/>
          <a:stretch>
            <a:fillRect/>
          </a:stretch>
        </p:blipFill>
        <p:spPr>
          <a:xfrm>
            <a:off x="1847215" y="1524635"/>
            <a:ext cx="3528695" cy="2014220"/>
          </a:xfrm>
          <a:prstGeom prst="round2DiagRect">
            <a:avLst/>
          </a:prstGeom>
          <a:ln>
            <a:solidFill>
              <a:schemeClr val="tx1"/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obliqueTopLeft"/>
            <a:lightRig rig="threePt" dir="t"/>
          </a:scene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8895715" y="662940"/>
            <a:ext cx="1534795" cy="6648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05077" y="38917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32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7031355" y="1807210"/>
          <a:ext cx="2137410" cy="2411095"/>
        </p:xfrm>
        <a:graphic>
          <a:graphicData uri="http://schemas.openxmlformats.org/drawingml/2006/table">
            <a:tbl>
              <a:tblPr/>
              <a:tblGrid>
                <a:gridCol w="1150620"/>
                <a:gridCol w="986790"/>
              </a:tblGrid>
              <a:tr h="12992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18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071620" y="3811270"/>
            <a:ext cx="1155700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non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泥    土</a:t>
            </a:r>
            <a:endParaRPr lang="zh-CN" altLang="en-US" sz="24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" y="1704340"/>
            <a:ext cx="1433830" cy="2382520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7" name="WordArt 35"/>
          <p:cNvSpPr>
            <a:spLocks noChangeArrowheads="1" noChangeShapeType="1" noTextEdit="1"/>
          </p:cNvSpPr>
          <p:nvPr/>
        </p:nvSpPr>
        <p:spPr bwMode="auto">
          <a:xfrm>
            <a:off x="7536180" y="2392680"/>
            <a:ext cx="1287145" cy="123952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616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CC33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土</a:t>
            </a:r>
            <a:endParaRPr lang="zh-CN" altLang="en-US" sz="4400" kern="10" dirty="0">
              <a:ln w="9525">
                <a:solidFill>
                  <a:srgbClr val="CC33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070" y="1657985"/>
            <a:ext cx="3098800" cy="1736725"/>
          </a:xfrm>
          <a:prstGeom prst="ellipse">
            <a:avLst/>
          </a:prstGeom>
          <a:ln>
            <a:solidFill>
              <a:schemeClr val="accent1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9034145" y="802640"/>
            <a:ext cx="1534795" cy="66484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808605" y="1125855"/>
            <a:ext cx="3780155" cy="3669665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077" y="38917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32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6112558" y="1391628"/>
          <a:ext cx="2215661" cy="2356411"/>
        </p:xfrm>
        <a:graphic>
          <a:graphicData uri="http://schemas.openxmlformats.org/drawingml/2006/table">
            <a:tbl>
              <a:tblPr/>
              <a:tblGrid>
                <a:gridCol w="1192844"/>
                <a:gridCol w="1022817"/>
              </a:tblGrid>
              <a:tr h="11556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07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6400262" y="1646996"/>
            <a:ext cx="1748691" cy="1846139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力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7360" y="4284345"/>
            <a:ext cx="12122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力   气</a:t>
            </a:r>
            <a:endParaRPr lang="zh-CN" altLang="en-US" sz="2800" b="1" dirty="0" smtClean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4629"/>
          <a:stretch>
            <a:fillRect/>
          </a:stretch>
        </p:blipFill>
        <p:spPr>
          <a:xfrm>
            <a:off x="2249170" y="1369695"/>
            <a:ext cx="2856230" cy="2378710"/>
          </a:xfrm>
          <a:prstGeom prst="roundRect">
            <a:avLst/>
          </a:prstGeom>
          <a:ln>
            <a:solidFill>
              <a:schemeClr val="accent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9034145" y="802640"/>
            <a:ext cx="1534795" cy="66484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747520" y="1017905"/>
            <a:ext cx="3859530" cy="4200525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8733155" y="3840480"/>
            <a:ext cx="1594485" cy="24441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05077" y="38917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32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3"/>
          <p:cNvGraphicFramePr>
            <a:graphicFrameLocks noGrp="1"/>
          </p:cNvGraphicFramePr>
          <p:nvPr/>
        </p:nvGraphicFramePr>
        <p:xfrm>
          <a:off x="7091045" y="2050415"/>
          <a:ext cx="1753235" cy="1904619"/>
        </p:xfrm>
        <a:graphic>
          <a:graphicData uri="http://schemas.openxmlformats.org/drawingml/2006/table">
            <a:tbl>
              <a:tblPr/>
              <a:tblGrid>
                <a:gridCol w="943610"/>
                <a:gridCol w="80962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3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WordArt 34"/>
          <p:cNvSpPr>
            <a:spLocks noChangeArrowheads="1" noChangeShapeType="1" noTextEdit="1"/>
          </p:cNvSpPr>
          <p:nvPr/>
        </p:nvSpPr>
        <p:spPr bwMode="auto">
          <a:xfrm>
            <a:off x="7331710" y="2303145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心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30295" y="4324350"/>
            <a:ext cx="16243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心  灵</a:t>
            </a:r>
            <a:endParaRPr lang="zh-CN" altLang="en-US" sz="24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0" y="1953895"/>
            <a:ext cx="2649220" cy="1934210"/>
          </a:xfrm>
          <a:prstGeom prst="rect">
            <a:avLst/>
          </a:prstGeom>
          <a:ln w="19050">
            <a:solidFill>
              <a:srgbClr val="BF9000">
                <a:alpha val="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9034145" y="802640"/>
            <a:ext cx="1534795" cy="6648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417830" y="2679065"/>
            <a:ext cx="1594485" cy="244411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2251075" y="1340485"/>
            <a:ext cx="3998595" cy="372364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077" y="38917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学习生字</a:t>
            </a:r>
            <a:endParaRPr lang="zh-CN" altLang="en-US" sz="3200" b="1" dirty="0" smtClean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276975" y="351155"/>
            <a:ext cx="3356610" cy="122936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你能大声读一读吗？</a:t>
            </a:r>
            <a:endParaRPr lang="zh-CN" altLang="en-US" sz="24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874895" y="2027555"/>
            <a:ext cx="3737610" cy="3131820"/>
          </a:xfrm>
          <a:prstGeom prst="roundRect">
            <a:avLst/>
          </a:prstGeom>
          <a:solidFill>
            <a:srgbClr val="BED63A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37175" y="2087245"/>
            <a:ext cx="3345815" cy="267652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说你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呆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，你不呆，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胡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子一把样子怪，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推你一推你不倒，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东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歪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西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歪</a:t>
            </a:r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站起来。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5084949" y="5436065"/>
            <a:ext cx="2749291" cy="914400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谜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底：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不倒翁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7" descr="xxyw2bp69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9" t="45428" r="-43" b="34"/>
          <a:stretch>
            <a:fillRect/>
          </a:stretch>
        </p:blipFill>
        <p:spPr bwMode="auto">
          <a:xfrm>
            <a:off x="1080888" y="1888294"/>
            <a:ext cx="2136775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392644" y="2589943"/>
            <a:ext cx="914400" cy="167692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猜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谜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语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2980"/>
          <a:stretch>
            <a:fillRect/>
          </a:stretch>
        </p:blipFill>
        <p:spPr>
          <a:xfrm>
            <a:off x="8943340" y="4980305"/>
            <a:ext cx="1369060" cy="141351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2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6000"/>
          </a:blip>
          <a:srcRect/>
          <a:stretch>
            <a:fillRect/>
          </a:stretch>
        </p:blipFill>
        <p:spPr>
          <a:xfrm rot="20880000">
            <a:off x="671830" y="3650615"/>
            <a:ext cx="1425575" cy="1967230"/>
          </a:xfrm>
          <a:prstGeom prst="rect">
            <a:avLst/>
          </a:prstGeom>
        </p:spPr>
      </p:pic>
      <p:graphicFrame>
        <p:nvGraphicFramePr>
          <p:cNvPr id="2" name="Group 33"/>
          <p:cNvGraphicFramePr>
            <a:graphicFrameLocks noGrp="1"/>
          </p:cNvGraphicFramePr>
          <p:nvPr/>
        </p:nvGraphicFramePr>
        <p:xfrm>
          <a:off x="1784985" y="1652905"/>
          <a:ext cx="1965325" cy="193446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24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Group 33"/>
          <p:cNvGraphicFramePr>
            <a:graphicFrameLocks noGrp="1"/>
          </p:cNvGraphicFramePr>
          <p:nvPr/>
        </p:nvGraphicFramePr>
        <p:xfrm>
          <a:off x="3053080" y="3874770"/>
          <a:ext cx="1965325" cy="194970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33"/>
          <p:cNvGraphicFramePr>
            <a:graphicFrameLocks noGrp="1"/>
          </p:cNvGraphicFramePr>
          <p:nvPr/>
        </p:nvGraphicFramePr>
        <p:xfrm>
          <a:off x="6978015" y="3874770"/>
          <a:ext cx="1965325" cy="194970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Group 33"/>
          <p:cNvGraphicFramePr>
            <a:graphicFrameLocks noGrp="1"/>
          </p:cNvGraphicFramePr>
          <p:nvPr/>
        </p:nvGraphicFramePr>
        <p:xfrm>
          <a:off x="5012690" y="1637665"/>
          <a:ext cx="1965325" cy="194970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94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33"/>
          <p:cNvGraphicFramePr>
            <a:graphicFrameLocks noGrp="1"/>
          </p:cNvGraphicFramePr>
          <p:nvPr/>
        </p:nvGraphicFramePr>
        <p:xfrm>
          <a:off x="8662670" y="1637665"/>
          <a:ext cx="1965325" cy="1818894"/>
        </p:xfrm>
        <a:graphic>
          <a:graphicData uri="http://schemas.openxmlformats.org/drawingml/2006/table">
            <a:tbl>
              <a:tblPr/>
              <a:tblGrid>
                <a:gridCol w="1019810"/>
                <a:gridCol w="945515"/>
              </a:tblGrid>
              <a:tr h="10299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6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WordArt 34"/>
          <p:cNvSpPr>
            <a:spLocks noChangeArrowheads="1" noChangeShapeType="1" noTextEdit="1"/>
          </p:cNvSpPr>
          <p:nvPr/>
        </p:nvSpPr>
        <p:spPr bwMode="auto">
          <a:xfrm>
            <a:off x="7240270" y="4149725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心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ea typeface="楷体_GB2312"/>
            </a:endParaRPr>
          </a:p>
        </p:txBody>
      </p:sp>
      <p:sp>
        <p:nvSpPr>
          <p:cNvPr id="13" name="WordArt 34"/>
          <p:cNvSpPr>
            <a:spLocks noChangeArrowheads="1" noChangeShapeType="1" noTextEdit="1"/>
          </p:cNvSpPr>
          <p:nvPr/>
        </p:nvSpPr>
        <p:spPr bwMode="auto">
          <a:xfrm>
            <a:off x="2097405" y="1920240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木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WordArt 34"/>
          <p:cNvSpPr>
            <a:spLocks noChangeArrowheads="1" noChangeShapeType="1" noTextEdit="1"/>
          </p:cNvSpPr>
          <p:nvPr/>
        </p:nvSpPr>
        <p:spPr bwMode="auto">
          <a:xfrm>
            <a:off x="3401060" y="4218305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力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WordArt 34"/>
          <p:cNvSpPr>
            <a:spLocks noChangeArrowheads="1" noChangeShapeType="1" noTextEdit="1"/>
          </p:cNvSpPr>
          <p:nvPr/>
        </p:nvSpPr>
        <p:spPr bwMode="auto">
          <a:xfrm>
            <a:off x="5327650" y="1920240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林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ea typeface="楷体_GB2312"/>
            </a:endParaRPr>
          </a:p>
        </p:txBody>
      </p:sp>
      <p:sp>
        <p:nvSpPr>
          <p:cNvPr id="18" name="WordArt 34"/>
          <p:cNvSpPr>
            <a:spLocks noChangeArrowheads="1" noChangeShapeType="1" noTextEdit="1"/>
          </p:cNvSpPr>
          <p:nvPr/>
        </p:nvSpPr>
        <p:spPr bwMode="auto">
          <a:xfrm>
            <a:off x="8943340" y="1847215"/>
            <a:ext cx="1440815" cy="139954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1915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土</a:t>
            </a:r>
            <a:endParaRPr lang="zh-CN" altLang="en-US" sz="4400" kern="10" dirty="0">
              <a:ln w="9525">
                <a:solidFill>
                  <a:srgbClr val="FF0000"/>
                </a:solidFill>
                <a:round/>
              </a:ln>
              <a:solidFill>
                <a:srgbClr val="000000"/>
              </a:solidFill>
              <a:ea typeface="楷体_GB231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4704715" y="4302760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8360" y="3152775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658360" y="2172335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04715" y="1029970"/>
            <a:ext cx="914400" cy="9144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82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4231" y="3152537"/>
            <a:ext cx="1975257" cy="21147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1181"/>
          <a:stretch>
            <a:fillRect/>
          </a:stretch>
        </p:blipFill>
        <p:spPr>
          <a:xfrm flipH="1">
            <a:off x="8709660" y="872490"/>
            <a:ext cx="2059940" cy="1229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9462" b="40829"/>
          <a:stretch>
            <a:fillRect/>
          </a:stretch>
        </p:blipFill>
        <p:spPr>
          <a:xfrm>
            <a:off x="1235710" y="5564505"/>
            <a:ext cx="3806190" cy="13182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3605" name="文本框 153604"/>
          <p:cNvSpPr txBox="1"/>
          <p:nvPr/>
        </p:nvSpPr>
        <p:spPr>
          <a:xfrm>
            <a:off x="2971781" y="577215"/>
            <a:ext cx="5391150" cy="4801314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　正　       </a:t>
            </a:r>
            <a:r>
              <a:rPr lang="zh-CN" altLang="en-US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歪</a:t>
            </a:r>
            <a:r>
              <a:rPr lang="zh-CN" altLang="en-US" sz="6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歪歪扭扭</a:t>
            </a:r>
            <a:endParaRPr lang="zh-CN" altLang="en-US" sz="24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日　光　       </a:t>
            </a:r>
            <a:r>
              <a:rPr lang="zh-CN" altLang="en-US" sz="4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晃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            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晃眼睛</a:t>
            </a:r>
            <a:endParaRPr lang="zh-CN" altLang="en-US" sz="24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　口　       </a:t>
            </a:r>
            <a:r>
              <a:rPr lang="zh-CN" altLang="en-US" sz="4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           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品茶</a:t>
            </a:r>
            <a:endParaRPr lang="zh-CN" altLang="en-US" sz="24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　日          </a:t>
            </a:r>
            <a:r>
              <a:rPr lang="zh-CN" altLang="en-US" sz="4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晶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          </a:t>
            </a:r>
            <a:r>
              <a:rPr lang="zh-CN" altLang="en-US" sz="2400" u="sng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亮晶晶</a:t>
            </a:r>
            <a:endParaRPr lang="zh-CN" altLang="en-US" sz="2400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625052" y="694055"/>
            <a:ext cx="5509955" cy="4753610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        </a:t>
            </a:r>
            <a:endParaRPr lang="zh-CN" altLang="en-US" u="sng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460000">
            <a:off x="1785620" y="4838065"/>
            <a:ext cx="1175385" cy="13061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  <p:bldP spid="15360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52296" y="294396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086225" y="1403985"/>
            <a:ext cx="3669030" cy="30422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 fontAlgn="auto">
              <a:lnSpc>
                <a:spcPct val="150000"/>
              </a:lnSpc>
              <a:buFontTx/>
              <a:buNone/>
            </a:pP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不正不正，歪歪斜斜。 </a:t>
            </a: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日光日光，明明晃晃。</a:t>
            </a: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三个口字，品尝品尝。 </a:t>
            </a: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algn="l" fontAlgn="auto">
              <a:lnSpc>
                <a:spcPct val="150000"/>
              </a:lnSpc>
              <a:buFontTx/>
              <a:buNone/>
            </a:pPr>
            <a:r>
              <a:rPr lang="zh-CN" altLang="en-US" sz="2400" dirty="0">
                <a:ln w="0"/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三个日字，晶晶亮亮。</a:t>
            </a:r>
            <a:endParaRPr lang="zh-CN" altLang="en-US" sz="2400" dirty="0">
              <a:ln w="0"/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205" y="2856230"/>
            <a:ext cx="1679575" cy="20872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9775" y="758825"/>
            <a:ext cx="231648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读一读，认一认</a:t>
            </a:r>
            <a:endParaRPr lang="zh-CN" altLang="en-US" sz="24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8590" y="1456055"/>
            <a:ext cx="5608320" cy="39452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9620000">
            <a:off x="9313545" y="4940935"/>
            <a:ext cx="1175385" cy="13061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8324753" y="4351362"/>
            <a:ext cx="2463800" cy="1989455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1181"/>
          <a:stretch>
            <a:fillRect/>
          </a:stretch>
        </p:blipFill>
        <p:spPr>
          <a:xfrm flipH="1">
            <a:off x="8324850" y="793115"/>
            <a:ext cx="2898140" cy="1229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9462" b="40829"/>
          <a:stretch>
            <a:fillRect/>
          </a:stretch>
        </p:blipFill>
        <p:spPr>
          <a:xfrm>
            <a:off x="1235710" y="5564505"/>
            <a:ext cx="3806190" cy="13182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415" y="1544320"/>
            <a:ext cx="6319520" cy="39077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75352" y="2568793"/>
            <a:ext cx="666862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1、背熟韵文。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2、收集一些有趣的汉字故事或儿歌。</a:t>
            </a:r>
            <a:endParaRPr lang="zh-CN" altLang="en-US" sz="24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598285" y="288925"/>
            <a:ext cx="4048760" cy="1452880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0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你是怎样认识</a:t>
            </a:r>
            <a:r>
              <a:rPr lang="en-US" altLang="zh-CN" sz="20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呆、胡、歪</a:t>
            </a:r>
            <a:r>
              <a:rPr lang="en-US" altLang="zh-CN" sz="20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字的？</a:t>
            </a:r>
            <a:endParaRPr lang="zh-CN" altLang="en-US" sz="20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150995" y="2736215"/>
            <a:ext cx="737870" cy="76136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848610" y="2736215"/>
            <a:ext cx="783590" cy="76136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口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344545" y="1498600"/>
            <a:ext cx="914400" cy="914400"/>
          </a:xfrm>
          <a:prstGeom prst="ellipse">
            <a:avLst/>
          </a:prstGeom>
          <a:solidFill>
            <a:srgbClr val="B5DF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呆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197225" y="2326005"/>
            <a:ext cx="261620" cy="346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4150995" y="2364740"/>
            <a:ext cx="246380" cy="346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638800" y="3513455"/>
            <a:ext cx="914400" cy="914400"/>
          </a:xfrm>
          <a:prstGeom prst="ellipse">
            <a:avLst/>
          </a:prstGeom>
          <a:solidFill>
            <a:srgbClr val="B5DF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胡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183505" y="4681220"/>
            <a:ext cx="783590" cy="73787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古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6260465" y="4681220"/>
            <a:ext cx="814705" cy="73787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831455" y="1897380"/>
            <a:ext cx="914400" cy="914400"/>
          </a:xfrm>
          <a:prstGeom prst="ellipse">
            <a:avLst/>
          </a:prstGeom>
          <a:solidFill>
            <a:srgbClr val="B5DF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歪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377430" y="3157855"/>
            <a:ext cx="783590" cy="73787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</a:t>
            </a:r>
            <a:endParaRPr lang="zh-CN" altLang="en-US" sz="2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499475" y="3157855"/>
            <a:ext cx="760730" cy="76136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正</a:t>
            </a: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5638800" y="4335145"/>
            <a:ext cx="261620" cy="346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7831455" y="2811780"/>
            <a:ext cx="261620" cy="346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 flipV="1">
            <a:off x="6361430" y="4342765"/>
            <a:ext cx="191770" cy="338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8499475" y="2811780"/>
            <a:ext cx="246380" cy="346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52830" y="4334510"/>
            <a:ext cx="1419860" cy="2350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383"/>
          <a:stretch>
            <a:fillRect/>
          </a:stretch>
        </p:blipFill>
        <p:spPr>
          <a:xfrm>
            <a:off x="1990725" y="5834380"/>
            <a:ext cx="1160145" cy="5575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6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7612" y="288843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读一读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C">
                  <a:alpha val="100000"/>
                </a:srgbClr>
              </a:clrFrom>
              <a:clrTo>
                <a:srgbClr val="FEFE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3510" y="5527675"/>
            <a:ext cx="8150225" cy="868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092" t="17682" r="7389" b="20374"/>
          <a:stretch>
            <a:fillRect/>
          </a:stretch>
        </p:blipFill>
        <p:spPr>
          <a:xfrm>
            <a:off x="8920383" y="4651846"/>
            <a:ext cx="1840865" cy="1744345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69764" y="1298575"/>
            <a:ext cx="1176020" cy="1601470"/>
          </a:xfrm>
          <a:prstGeom prst="rect">
            <a:avLst/>
          </a:prstGeom>
        </p:spPr>
      </p:pic>
      <p:sp>
        <p:nvSpPr>
          <p:cNvPr id="96265" name="矩形 96264"/>
          <p:cNvSpPr/>
          <p:nvPr/>
        </p:nvSpPr>
        <p:spPr>
          <a:xfrm>
            <a:off x="1845784" y="1861213"/>
            <a:ext cx="9804400" cy="2677656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míng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lì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chén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cóng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zh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òng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明        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力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尘         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从        众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shuāng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en-US" altLang="zh-CN" sz="36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mù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ín      sēn       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ti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o     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ῑ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</a:t>
            </a:r>
            <a:endParaRPr lang="zh-CN" altLang="en-US" sz="36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双          木      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林         森        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条    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心</a:t>
            </a:r>
            <a:endParaRPr lang="zh-CN" altLang="en-US" sz="3600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6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3564"/>
          <a:stretch>
            <a:fillRect/>
          </a:stretch>
        </p:blipFill>
        <p:spPr>
          <a:xfrm>
            <a:off x="3200400" y="1995805"/>
            <a:ext cx="6196965" cy="286766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71" name="矩形 170"/>
          <p:cNvSpPr/>
          <p:nvPr/>
        </p:nvSpPr>
        <p:spPr>
          <a:xfrm>
            <a:off x="1244412" y="288843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6615" y="2573655"/>
            <a:ext cx="1095375" cy="1711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52190" y="2687955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endParaRPr lang="en-US" altLang="zh-CN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59965" y="1051560"/>
            <a:ext cx="80772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/>
              <a:t> </a:t>
            </a:r>
            <a:r>
              <a:rPr lang="zh-CN" altLang="en-US" sz="24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有谁认识这些汉字？看谁能发现这些汉字有什么特点？</a:t>
            </a:r>
            <a:endParaRPr lang="zh-CN" altLang="en-US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zh-CN" altLang="en-US" sz="2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6365" y="2510790"/>
            <a:ext cx="4724400" cy="19135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明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男   尖   尘   从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2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众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林   森   休   鲜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t="9462" b="40829"/>
          <a:stretch>
            <a:fillRect/>
          </a:stretch>
        </p:blipFill>
        <p:spPr>
          <a:xfrm>
            <a:off x="1235710" y="5662930"/>
            <a:ext cx="3806190" cy="131826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53665" y="187198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左右结构</a:t>
            </a:r>
            <a:endParaRPr lang="zh-CN" altLang="en-US" sz="24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4150" y="3462020"/>
            <a:ext cx="1402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上下结构</a:t>
            </a:r>
            <a:endParaRPr lang="zh-CN" altLang="en-US" sz="2400" b="1" dirty="0">
              <a:ln w="0"/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11395" y="1763395"/>
            <a:ext cx="2911052" cy="94551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dash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985510" y="3251200"/>
            <a:ext cx="2291715" cy="975360"/>
          </a:xfrm>
          <a:prstGeom prst="roundRect">
            <a:avLst/>
          </a:prstGeom>
          <a:solidFill>
            <a:srgbClr val="FFFF00"/>
          </a:solidFill>
          <a:ln>
            <a:prstDash val="dash"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80305" y="2005965"/>
            <a:ext cx="2545890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   鲜  休  </a:t>
            </a:r>
            <a:r>
              <a:rPr lang="zh-CN" altLang="en-US" sz="2400" b="1" dirty="0" smtClean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  </a:t>
            </a:r>
            <a:r>
              <a:rPr lang="zh-CN" altLang="en-US" sz="2400" b="1" dirty="0" smtClean="0">
                <a:ln w="0"/>
                <a:latin typeface="微软雅黑" panose="020B0503020204020204" charset="-122"/>
                <a:ea typeface="微软雅黑" panose="020B0503020204020204" charset="-122"/>
                <a:sym typeface="+mn-ea"/>
              </a:rPr>
              <a:t>林</a:t>
            </a:r>
            <a:endParaRPr lang="zh-CN" altLang="en-US" sz="24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7595" y="3509010"/>
            <a:ext cx="165622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尘 </a:t>
            </a:r>
            <a:r>
              <a:rPr lang="zh-CN" altLang="en-US" sz="2400" b="1" dirty="0" smtClean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尖  </a:t>
            </a:r>
            <a:r>
              <a:rPr lang="zh-CN" altLang="en-US" sz="2400" b="1" dirty="0" smtClean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男</a:t>
            </a:r>
            <a:endParaRPr lang="zh-CN" altLang="en-US" sz="24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97420" y="4644390"/>
            <a:ext cx="2144395" cy="915670"/>
          </a:xfrm>
          <a:prstGeom prst="roundRect">
            <a:avLst/>
          </a:prstGeom>
          <a:solidFill>
            <a:srgbClr val="EA6178"/>
          </a:solidFill>
          <a:ln>
            <a:prstDash val="dash"/>
          </a:ln>
          <a:effectLst>
            <a:reflection blurRad="6350" stA="52000" endA="300" endPos="35000" dir="5400000" sy="-100000" algn="bl" rotWithShape="0"/>
          </a:effectLst>
          <a:scene3d>
            <a:camera prst="perspectiveFron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56555" y="4872355"/>
            <a:ext cx="12788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n w="0"/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品 字 形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7689215" y="4871720"/>
            <a:ext cx="11557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森    众</a:t>
            </a:r>
            <a:endParaRPr lang="zh-CN" altLang="en-US" sz="2400" b="1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1095" y="715486"/>
            <a:ext cx="803991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中国的汉字真有趣，许多由两个或以上的汉字组成。</a:t>
            </a:r>
            <a:endParaRPr lang="zh-CN" altLang="en-US" sz="2800" dirty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299"/>
          <a:stretch>
            <a:fillRect/>
          </a:stretch>
        </p:blipFill>
        <p:spPr>
          <a:xfrm>
            <a:off x="1059180" y="3969385"/>
            <a:ext cx="1594485" cy="24441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4" grpId="0" animBg="1"/>
      <p:bldP spid="15" grpId="0" animBg="1"/>
      <p:bldP spid="3" grpId="0"/>
      <p:bldP spid="4" grpId="0"/>
      <p:bldP spid="6" grpId="0" animBg="1"/>
      <p:bldP spid="7" grpId="0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7695" y="469900"/>
            <a:ext cx="1514475" cy="66802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5" name="圆角矩形 14"/>
          <p:cNvSpPr/>
          <p:nvPr/>
        </p:nvSpPr>
        <p:spPr>
          <a:xfrm>
            <a:off x="5820410" y="2652395"/>
            <a:ext cx="4113530" cy="2106295"/>
          </a:xfrm>
          <a:prstGeom prst="roundRect">
            <a:avLst/>
          </a:prstGeom>
          <a:noFill/>
          <a:ln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505"/>
          <a:stretch>
            <a:fillRect/>
          </a:stretch>
        </p:blipFill>
        <p:spPr>
          <a:xfrm>
            <a:off x="1084580" y="2806700"/>
            <a:ext cx="1921510" cy="1951990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42292" b="28294"/>
          <a:stretch>
            <a:fillRect/>
          </a:stretch>
        </p:blipFill>
        <p:spPr>
          <a:xfrm>
            <a:off x="3528695" y="2802255"/>
            <a:ext cx="1838960" cy="1960245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6" name="文本框 5"/>
          <p:cNvSpPr txBox="1"/>
          <p:nvPr/>
        </p:nvSpPr>
        <p:spPr>
          <a:xfrm>
            <a:off x="7547610" y="3265805"/>
            <a:ext cx="77597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月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13500" y="3265805"/>
            <a:ext cx="640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日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加号 8"/>
          <p:cNvSpPr/>
          <p:nvPr/>
        </p:nvSpPr>
        <p:spPr>
          <a:xfrm>
            <a:off x="7053580" y="3374390"/>
            <a:ext cx="586105" cy="5365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于号 10"/>
          <p:cNvSpPr/>
          <p:nvPr/>
        </p:nvSpPr>
        <p:spPr>
          <a:xfrm>
            <a:off x="8450580" y="3489960"/>
            <a:ext cx="545465" cy="30543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82405" y="2989580"/>
            <a:ext cx="725170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1890" y="1035050"/>
            <a:ext cx="9020810" cy="1308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汉字王国里有许多汉字朋友，比如“日”和“月”能给大地带来光明，所以合起来就是明。</a:t>
            </a:r>
            <a:endParaRPr lang="zh-CN" altLang="en-US" sz="2800" b="1" dirty="0" smtClean="0">
              <a:solidFill>
                <a:schemeClr val="accent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/>
      <p:bldP spid="7" grpId="0"/>
      <p:bldP spid="9" grpId="0" animBg="1"/>
      <p:bldP spid="11" grpId="0" animBg="1"/>
      <p:bldP spid="1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7355" y="4814570"/>
            <a:ext cx="77597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土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6420" y="47739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加号 8"/>
          <p:cNvSpPr/>
          <p:nvPr/>
        </p:nvSpPr>
        <p:spPr>
          <a:xfrm>
            <a:off x="2475865" y="4882515"/>
            <a:ext cx="586105" cy="5365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于号 10"/>
          <p:cNvSpPr/>
          <p:nvPr/>
        </p:nvSpPr>
        <p:spPr>
          <a:xfrm>
            <a:off x="3743325" y="5015865"/>
            <a:ext cx="545465" cy="30543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等于号 18"/>
          <p:cNvSpPr/>
          <p:nvPr/>
        </p:nvSpPr>
        <p:spPr>
          <a:xfrm>
            <a:off x="8904605" y="5015865"/>
            <a:ext cx="545465" cy="30543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9560" y="1951355"/>
            <a:ext cx="3935095" cy="24866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2" name="文本框 21"/>
          <p:cNvSpPr txBox="1"/>
          <p:nvPr/>
        </p:nvSpPr>
        <p:spPr>
          <a:xfrm>
            <a:off x="6639560" y="47739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田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6255" y="477393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力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545320" y="4711700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男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加号 24"/>
          <p:cNvSpPr/>
          <p:nvPr/>
        </p:nvSpPr>
        <p:spPr>
          <a:xfrm>
            <a:off x="7414895" y="4882515"/>
            <a:ext cx="586105" cy="536575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560" y="1972310"/>
            <a:ext cx="3509645" cy="24441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4288790" y="4497070"/>
            <a:ext cx="7251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尘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29220" y="808990"/>
            <a:ext cx="2708910" cy="829945"/>
          </a:xfrm>
          <a:prstGeom prst="rect">
            <a:avLst/>
          </a:prstGeom>
          <a:solidFill>
            <a:srgbClr val="B5DFE6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n w="0"/>
                <a:latin typeface="微软雅黑" panose="020B0503020204020204" charset="-122"/>
                <a:ea typeface="微软雅黑" panose="020B0503020204020204" charset="-122"/>
              </a:rPr>
              <a:t>在田地里面干活的人主要都是男人。</a:t>
            </a:r>
            <a:endParaRPr lang="zh-CN" altLang="en-US" sz="2400" dirty="0">
              <a:ln w="0"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6850" y="974090"/>
            <a:ext cx="3308350" cy="460375"/>
          </a:xfrm>
          <a:prstGeom prst="rect">
            <a:avLst/>
          </a:prstGeom>
          <a:solidFill>
            <a:srgbClr val="B5DFE6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n w="0"/>
                <a:latin typeface="微软雅黑" panose="020B0503020204020204" charset="-122"/>
                <a:ea typeface="微软雅黑" panose="020B0503020204020204" charset="-122"/>
              </a:rPr>
              <a:t>小小的土就是尘土。</a:t>
            </a:r>
            <a:endParaRPr lang="zh-CN" altLang="en-US" sz="2400" dirty="0">
              <a:ln w="0"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1" grpId="0" animBg="1"/>
      <p:bldP spid="19" grpId="0" animBg="1"/>
      <p:bldP spid="22" grpId="0"/>
      <p:bldP spid="23" grpId="0"/>
      <p:bldP spid="24" grpId="0"/>
      <p:bldP spid="25" grpId="0" animBg="1"/>
      <p:bldP spid="2" grpId="0"/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79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4330" y="2129790"/>
            <a:ext cx="3740785" cy="2167255"/>
          </a:xfrm>
          <a:prstGeom prst="rect">
            <a:avLst/>
          </a:prstGeom>
          <a:ln w="38100">
            <a:solidFill>
              <a:schemeClr val="accent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9431"/>
          <a:stretch>
            <a:fillRect/>
          </a:stretch>
        </p:blipFill>
        <p:spPr>
          <a:xfrm>
            <a:off x="1556385" y="2129790"/>
            <a:ext cx="3105150" cy="2167255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453640" y="4759960"/>
            <a:ext cx="1554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二人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2870" y="4759960"/>
            <a:ext cx="1554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三人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众</a:t>
            </a:r>
            <a:endParaRPr lang="zh-CN" altLang="en-US" sz="36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云形 25"/>
          <p:cNvSpPr/>
          <p:nvPr/>
        </p:nvSpPr>
        <p:spPr>
          <a:xfrm>
            <a:off x="3863975" y="231140"/>
            <a:ext cx="3620770" cy="1898650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511675" y="458470"/>
            <a:ext cx="29108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n w="0"/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两个人一前一后跟着走就是“从”，很多人在一起表示的是“众”。</a:t>
            </a:r>
            <a:endParaRPr lang="zh-CN" altLang="en-US" sz="2400" dirty="0">
              <a:ln w="0"/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6" grpId="0" animBg="1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1049</Words>
  <Application>WPS 演示</Application>
  <PresentationFormat>自定义</PresentationFormat>
  <Paragraphs>238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2018-07-06T00:55:57Z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