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1089" r:id="rId2"/>
    <p:sldId id="980" r:id="rId3"/>
    <p:sldId id="1090" r:id="rId4"/>
    <p:sldId id="1091" r:id="rId5"/>
    <p:sldId id="1092" r:id="rId6"/>
    <p:sldId id="1093" r:id="rId7"/>
    <p:sldId id="1095" r:id="rId8"/>
    <p:sldId id="1096" r:id="rId9"/>
    <p:sldId id="1098" r:id="rId10"/>
    <p:sldId id="1115" r:id="rId11"/>
    <p:sldId id="1116" r:id="rId12"/>
    <p:sldId id="977" r:id="rId13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79" autoAdjust="0"/>
    <p:restoredTop sz="98709" autoAdjust="0"/>
  </p:normalViewPr>
  <p:slideViewPr>
    <p:cSldViewPr>
      <p:cViewPr>
        <p:scale>
          <a:sx n="75" d="100"/>
          <a:sy n="75" d="100"/>
        </p:scale>
        <p:origin x="-1104" y="-37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1" t="2867" r="3341" b="6043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7" name="标题 2"/>
          <p:cNvSpPr txBox="1">
            <a:spLocks/>
          </p:cNvSpPr>
          <p:nvPr/>
        </p:nvSpPr>
        <p:spPr>
          <a:xfrm>
            <a:off x="2954821" y="3842792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zh-CN" sz="3700" kern="100" dirty="0">
                <a:latin typeface="Times New Roman"/>
                <a:ea typeface="微软雅黑" pitchFamily="34" charset="-122"/>
              </a:rPr>
              <a:t>核心</a:t>
            </a:r>
            <a:r>
              <a:rPr lang="zh-CN" altLang="zh-CN" sz="3700" kern="100" dirty="0" smtClean="0">
                <a:latin typeface="Times New Roman"/>
                <a:ea typeface="微软雅黑" pitchFamily="34" charset="-122"/>
              </a:rPr>
              <a:t>突破</a:t>
            </a:r>
            <a:r>
              <a:rPr lang="zh-CN" altLang="en-US" sz="3700" kern="100" dirty="0" smtClean="0">
                <a:latin typeface="Times New Roman"/>
                <a:ea typeface="微软雅黑" pitchFamily="34" charset="-122"/>
              </a:rPr>
              <a:t>一</a:t>
            </a:r>
            <a:r>
              <a:rPr lang="zh-CN" altLang="zh-CN" sz="3700" kern="100" dirty="0">
                <a:latin typeface="Times New Roman"/>
                <a:ea typeface="微软雅黑" pitchFamily="34" charset="-122"/>
              </a:rPr>
              <a:t>　掌握关键的高考真题研究能力</a:t>
            </a:r>
            <a:endParaRPr lang="en-US" altLang="zh-CN" sz="37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精做真题，研判方向</a:t>
            </a:r>
          </a:p>
        </p:txBody>
      </p:sp>
      <p:sp>
        <p:nvSpPr>
          <p:cNvPr id="10" name="矩形 9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八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专题七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41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693490"/>
            <a:ext cx="112812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全国卷仿写考点命题有何特点？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4" y="164445"/>
            <a:ext cx="2225907" cy="504216"/>
            <a:chOff x="164" y="308747"/>
            <a:chExt cx="2322232" cy="504216"/>
          </a:xfrm>
        </p:grpSpPr>
        <p:sp>
          <p:nvSpPr>
            <p:cNvPr id="8" name="五边形 7"/>
            <p:cNvSpPr/>
            <p:nvPr/>
          </p:nvSpPr>
          <p:spPr>
            <a:xfrm>
              <a:off x="164" y="321604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7" y="317415"/>
              <a:ext cx="1964582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4164" y="308747"/>
              <a:ext cx="2088232" cy="49241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400" b="1" kern="1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Courier New"/>
                </a:rPr>
                <a:t>真题启示</a:t>
              </a:r>
              <a:endParaRPr lang="en-US" altLang="zh-CN" sz="24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矩形 11"/>
          <p:cNvSpPr/>
          <p:nvPr/>
        </p:nvSpPr>
        <p:spPr>
          <a:xfrm>
            <a:off x="406574" y="1269554"/>
            <a:ext cx="112812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2013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年前命题相当稳定，具体表现在：</a:t>
            </a:r>
            <a:endParaRPr lang="zh-CN" altLang="zh-CN" sz="2800" kern="100" dirty="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题型稳定。全为话题式仿写。</a:t>
            </a:r>
            <a:endParaRPr lang="zh-CN" altLang="zh-CN" sz="2800" kern="100" dirty="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与语法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句式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、修辞一起综合考查稳定。尤其是在修辞上，多与常见常用的比喻、拟人、排比、夸张、对偶、对比等修辞手法结合。</a:t>
            </a:r>
            <a:endParaRPr lang="zh-CN" altLang="zh-CN" sz="2800" kern="100" dirty="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所给话题稳定。主要有两类，一类是如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平凡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机遇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等抽象话题，一类是如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梅花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昙花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等大自然中具体的事物。</a:t>
            </a:r>
            <a:endParaRPr lang="zh-CN" altLang="zh-CN" sz="2800" kern="100" dirty="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2013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年后完全退出全国卷。</a:t>
            </a:r>
            <a:endParaRPr lang="zh-CN" altLang="zh-CN" sz="280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056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8590" y="468212"/>
            <a:ext cx="112812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根据全国卷仿写题的命题特点，我们应如何复习它呢？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>
            <a:hlinkClick r:id="" action="ppaction://noaction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358590" y="1083166"/>
            <a:ext cx="11281232" cy="33547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基于仿写考点目前的地位，复习应坚持不可重视、绝不忽视的原则。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复习应以审题和话题式仿写为重点。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仿写虽不重要，但与仿写密切相关的修辞手法相当重要，应扎实、系统地掌握九种修辞手法的特点和表达效果。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572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01" t="2867" r="3341" b="6043"/>
          <a:stretch/>
        </p:blipFill>
        <p:spPr>
          <a:xfrm>
            <a:off x="0" y="0"/>
            <a:ext cx="12190413" cy="6859588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693490"/>
            <a:ext cx="11304668" cy="40010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[</a:t>
            </a:r>
            <a:r>
              <a:rPr lang="zh-CN" altLang="zh-CN" sz="2800" b="1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考点要求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表达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应用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E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仿用句式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(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Symbol"/>
                <a:ea typeface="华文细黑"/>
                <a:cs typeface="Times New Roman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正确使用常见的修辞手法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常见修辞手法：比喻、比拟、借代、夸张、对偶、排比、反复、设问、反问。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246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50" y="401976"/>
            <a:ext cx="11655208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1.(2010·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课标全国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仿照下面的示例，自选话题，另写三句话，要求内容贴切，句式与示例相同。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种子如果害怕埋没，那它永远不能发芽；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雏鹰如果害怕折翅，那它永远不能高飞；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钻石如果害怕琢磨，那它永远不能生辉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8" name="矩形 7"/>
          <p:cNvSpPr/>
          <p:nvPr/>
        </p:nvSpPr>
        <p:spPr>
          <a:xfrm>
            <a:off x="190550" y="3610542"/>
            <a:ext cx="11655208" cy="19794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溪流如果屈服于沙石，那它永远不能汇聚于江海；小鸟如果屈服于风雨，那它永远不能翱翔于蓝天；航船如果屈服于波涛，那它永远不能到达理想的彼岸。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2716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760975"/>
            <a:ext cx="11521280" cy="1948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仿写要从形式和内容两方面入手，既要在形式上与例句一致，又要在内涵上相近。要运用排比、比喻、拟人的修辞手法，还要有一定的哲理性。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3404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34566" y="750397"/>
            <a:ext cx="115212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该题为话题式仿写，题干要求不明确，故审题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审例句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时要格外认真。从例句看，仿写的句式要求为假设复句，修辞手法为拟人，所写句子必须是三句，同时要注意三句的描写对象之间的和谐性。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86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50" y="333450"/>
            <a:ext cx="11655208" cy="32721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2.(2011·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新课标全国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仿照下面的示例，自选话题，另写三句话，要求使用比喻的修辞手法，句式与示例相同。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平凡是泥土，孕育着收获，只要你肯耕耘；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平凡是苗圃，孕育着烂漫，只要你肯浇灌；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平凡是细流，孕育着浩瀚，只要你肯积聚。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8" name="矩形 7"/>
          <p:cNvSpPr/>
          <p:nvPr/>
        </p:nvSpPr>
        <p:spPr>
          <a:xfrm>
            <a:off x="190550" y="3538819"/>
            <a:ext cx="11655208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平凡是山石，孕育着宝藏，只要你肯锤炼；平凡是大地，孕育着生机，只要你肯创造；平凡是种子，孕育着生命，只要你肯播种。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90550" y="4799972"/>
            <a:ext cx="1152128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注意题干中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三句话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比喻的修辞手法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句式与示例相同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的要求。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18961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10" grpId="0"/>
      <p:bldP spid="10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756038"/>
            <a:ext cx="1152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题型相同，题干要求也大致相同，只是把比喻修辞明确说出来了而已。其实，还是要靠考生审出更多隐性要求来。从句式整体上看，是一个倒装式的条件复句，把条件放在最后，把结果放在前面，最前面用了一个比喻；从内容上看，是说只要肯干，即使平凡也能出成绩。这里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平凡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是相对的，这是其内在的逻辑关系，可以选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笨拙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简单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低调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普通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等话题仿写。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4349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4566" y="57509"/>
            <a:ext cx="11439184" cy="262582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3.(2012·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新课标全国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依照下面的示例，自选话题，另写两句话，要求使用拟人的修辞手法，句式与示例相同。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梅花在冰天雪地的季节吐蕾，意在教导我们：学会坚强。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昙花于万籁俱寂的深夜绽放，意在提醒我们：不要张扬。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3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8" name="矩形 7"/>
          <p:cNvSpPr/>
          <p:nvPr/>
        </p:nvSpPr>
        <p:spPr>
          <a:xfrm>
            <a:off x="334566" y="2593592"/>
            <a:ext cx="11439184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示例一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花瓣在生命旺盛的初夏凋零，意在教导我们：学会放下。树叶于五彩绚烂的深秋飘落，意在提醒我们：不要逞强。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>
              <a:lnSpc>
                <a:spcPct val="150000"/>
              </a:lnSpc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示例二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山泉在崎岖险峻的石缝叮咚，意在教导我们：学会快乐。青苔于阴暗潮湿的山下翠绿，意在提醒我们：不要放弃。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4566" y="5157986"/>
            <a:ext cx="114391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本题考查仿写句子，要求自选话题，必须使用拟人的修辞手法，句式与示例相同。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16567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8" grpId="0" build="allAtOnce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756038"/>
            <a:ext cx="1152128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该题依然是话题式仿写，只是仿写的对象不再像</a:t>
            </a:r>
            <a:r>
              <a:rPr lang="en-US" altLang="zh-CN" sz="2800" kern="100" dirty="0">
                <a:latin typeface="Times New Roman"/>
                <a:ea typeface="华文细黑"/>
              </a:rPr>
              <a:t>2011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年那样是抽象的话题，而是一个具体的描写对象，修辞上用拟人手法，内容上要求从自然界的事物获取人生的启示，只仿写两句，难度较</a:t>
            </a:r>
            <a:r>
              <a:rPr lang="en-US" altLang="zh-CN" sz="2800" kern="100" dirty="0">
                <a:latin typeface="Times New Roman"/>
                <a:ea typeface="华文细黑"/>
              </a:rPr>
              <a:t>2011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年稍有降低。值得注意的是第二个例句的后半句使用了否定句，在仿写时很容易误写成肯定句。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0229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7859</TotalTime>
  <Words>296</Words>
  <Application>Microsoft Office PowerPoint</Application>
  <PresentationFormat>自定义</PresentationFormat>
  <Paragraphs>62</Paragraphs>
  <Slides>12</Slides>
  <Notes>8</Notes>
  <HiddenSlides>4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1095</cp:revision>
  <dcterms:modified xsi:type="dcterms:W3CDTF">2018-03-27T02:10:28Z</dcterms:modified>
</cp:coreProperties>
</file>